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93" r:id="rId2"/>
    <p:sldId id="350" r:id="rId3"/>
    <p:sldId id="371" r:id="rId4"/>
    <p:sldId id="391" r:id="rId5"/>
    <p:sldId id="413" r:id="rId6"/>
    <p:sldId id="411" r:id="rId7"/>
    <p:sldId id="412" r:id="rId8"/>
    <p:sldId id="353" r:id="rId9"/>
    <p:sldId id="407" r:id="rId10"/>
    <p:sldId id="402" r:id="rId11"/>
    <p:sldId id="408" r:id="rId12"/>
    <p:sldId id="403" r:id="rId13"/>
    <p:sldId id="409" r:id="rId14"/>
    <p:sldId id="405" r:id="rId15"/>
    <p:sldId id="410" r:id="rId16"/>
    <p:sldId id="406" r:id="rId17"/>
    <p:sldId id="383"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llsidorna enligt skiss" id="{0332FA32-E790-4CD3-86B6-B248B4EADE8B}">
          <p14:sldIdLst>
            <p14:sldId id="293"/>
            <p14:sldId id="350"/>
            <p14:sldId id="371"/>
            <p14:sldId id="391"/>
            <p14:sldId id="413"/>
            <p14:sldId id="411"/>
            <p14:sldId id="412"/>
            <p14:sldId id="353"/>
            <p14:sldId id="407"/>
            <p14:sldId id="402"/>
            <p14:sldId id="408"/>
            <p14:sldId id="403"/>
            <p14:sldId id="409"/>
            <p14:sldId id="405"/>
            <p14:sldId id="410"/>
            <p14:sldId id="406"/>
            <p14:sldId id="38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AD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snapToGrid="0">
      <p:cViewPr>
        <p:scale>
          <a:sx n="33" d="100"/>
          <a:sy n="33" d="100"/>
        </p:scale>
        <p:origin x="2178" y="82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6" d="100"/>
          <a:sy n="96" d="100"/>
        </p:scale>
        <p:origin x="155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6CA3076-48EE-4D90-AF72-0859E7386B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4DEDADE7-8D5C-4DC7-8AD9-B8924514CA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D683B1-67FE-4DAF-A90D-2AD2A1A21812}" type="datetimeFigureOut">
              <a:rPr lang="sv-SE" smtClean="0"/>
              <a:t>2021-01-27</a:t>
            </a:fld>
            <a:endParaRPr lang="sv-SE"/>
          </a:p>
        </p:txBody>
      </p:sp>
      <p:sp>
        <p:nvSpPr>
          <p:cNvPr id="4" name="Platshållare för sidfot 3">
            <a:extLst>
              <a:ext uri="{FF2B5EF4-FFF2-40B4-BE49-F238E27FC236}">
                <a16:creationId xmlns:a16="http://schemas.microsoft.com/office/drawing/2014/main" id="{B296765D-F510-4463-BC2E-07C0A8CF4C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D012A4D3-E527-4A19-9C99-D983D64A73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7ED39F-3EDD-490E-A12A-A5BE458A8540}" type="slidenum">
              <a:rPr lang="sv-SE" smtClean="0"/>
              <a:t>‹#›</a:t>
            </a:fld>
            <a:endParaRPr lang="sv-SE"/>
          </a:p>
        </p:txBody>
      </p:sp>
    </p:spTree>
    <p:extLst>
      <p:ext uri="{BB962C8B-B14F-4D97-AF65-F5344CB8AC3E}">
        <p14:creationId xmlns:p14="http://schemas.microsoft.com/office/powerpoint/2010/main" val="4292104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2021-01-27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Hälsa deltagarna välkomna och presentera dig själv.</a:t>
            </a:r>
          </a:p>
          <a:p>
            <a:r>
              <a:rPr lang="sv-SE" sz="1200" kern="1200" dirty="0">
                <a:solidFill>
                  <a:schemeClr val="tx1"/>
                </a:solidFill>
                <a:effectLst/>
                <a:latin typeface="+mn-lt"/>
                <a:ea typeface="+mn-ea"/>
                <a:cs typeface="+mn-cs"/>
              </a:rPr>
              <a:t>Poängtera att Spelformen heter 11 mot 11 inte 11-manna.</a:t>
            </a:r>
          </a:p>
        </p:txBody>
      </p:sp>
      <p:sp>
        <p:nvSpPr>
          <p:cNvPr id="4" name="Platshållare för bildnummer 3"/>
          <p:cNvSpPr>
            <a:spLocks noGrp="1"/>
          </p:cNvSpPr>
          <p:nvPr>
            <p:ph type="sldNum" sz="quarter" idx="10"/>
          </p:nvPr>
        </p:nvSpPr>
        <p:spPr/>
        <p:txBody>
          <a:bodyPr/>
          <a:lstStyle/>
          <a:p>
            <a:fld id="{D0B863A3-F6DA-432C-A68C-0B1EB56ED58E}" type="slidenum">
              <a:rPr lang="sv-SE" smtClean="0"/>
              <a:t>1</a:t>
            </a:fld>
            <a:endParaRPr lang="sv-SE"/>
          </a:p>
        </p:txBody>
      </p:sp>
    </p:spTree>
    <p:extLst>
      <p:ext uri="{BB962C8B-B14F-4D97-AF65-F5344CB8AC3E}">
        <p14:creationId xmlns:p14="http://schemas.microsoft.com/office/powerpoint/2010/main" val="3570919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Förklara att figuren gäller i all fotboll.</a:t>
            </a:r>
          </a:p>
          <a:p>
            <a:r>
              <a:rPr lang="sv-SE" sz="1200" kern="1200" dirty="0">
                <a:solidFill>
                  <a:schemeClr val="tx1"/>
                </a:solidFill>
                <a:effectLst/>
                <a:latin typeface="+mn-lt"/>
                <a:ea typeface="+mn-ea"/>
                <a:cs typeface="+mn-cs"/>
              </a:rPr>
              <a:t>I spelformen 11 mot 11 bör spelarna kunna uppfatta vilket skede laget är i.</a:t>
            </a:r>
          </a:p>
          <a:p>
            <a:endParaRPr lang="sv-SE" baseline="0"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887991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Poängtera att det behöver vara många vuxna för att hinna ge uppmärksamhet till alla barn.</a:t>
            </a:r>
          </a:p>
          <a:p>
            <a:r>
              <a:rPr lang="sv-SE" sz="1200" kern="1200" dirty="0">
                <a:solidFill>
                  <a:schemeClr val="tx1"/>
                </a:solidFill>
                <a:effectLst/>
                <a:latin typeface="+mn-lt"/>
                <a:ea typeface="+mn-ea"/>
                <a:cs typeface="+mn-cs"/>
              </a:rPr>
              <a:t>Stationsträning kan vara ett sätt att få ner tiden mellan övningarna (om ni kan ställa iordning stationerna innan träningen). Det är även ett sätt att använda materialet effektivt (tex målen används hela tiden).</a:t>
            </a:r>
          </a:p>
          <a:p>
            <a:r>
              <a:rPr lang="sv-SE" sz="1200" kern="1200" dirty="0">
                <a:solidFill>
                  <a:schemeClr val="tx1"/>
                </a:solidFill>
                <a:effectLst/>
                <a:latin typeface="+mn-lt"/>
                <a:ea typeface="+mn-ea"/>
                <a:cs typeface="+mn-cs"/>
              </a:rPr>
              <a:t>Berätta att Spelarutbildningsplanen presenterar vad som är lämpligt att träna på i de olika spelformerna. Hänvisa sista punkten och träningsinnehållet till filmerna ni sett om spelet.</a:t>
            </a:r>
          </a:p>
        </p:txBody>
      </p:sp>
      <p:sp>
        <p:nvSpPr>
          <p:cNvPr id="4" name="Platshållare för bildnummer 3"/>
          <p:cNvSpPr>
            <a:spLocks noGrp="1"/>
          </p:cNvSpPr>
          <p:nvPr>
            <p:ph type="sldNum" sz="quarter" idx="10"/>
          </p:nvPr>
        </p:nvSpPr>
        <p:spPr/>
        <p:txBody>
          <a:bodyPr/>
          <a:lstStyle/>
          <a:p>
            <a:fld id="{D0B863A3-F6DA-432C-A68C-0B1EB56ED58E}" type="slidenum">
              <a:rPr lang="sv-SE" smtClean="0"/>
              <a:t>11</a:t>
            </a:fld>
            <a:endParaRPr lang="sv-SE"/>
          </a:p>
        </p:txBody>
      </p:sp>
    </p:spTree>
    <p:extLst>
      <p:ext uri="{BB962C8B-B14F-4D97-AF65-F5344CB8AC3E}">
        <p14:creationId xmlns:p14="http://schemas.microsoft.com/office/powerpoint/2010/main" val="449504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Förklara att figuren gäller i all fotboll.</a:t>
            </a:r>
          </a:p>
          <a:p>
            <a:r>
              <a:rPr lang="sv-SE" sz="1200" kern="1200" dirty="0">
                <a:solidFill>
                  <a:schemeClr val="tx1"/>
                </a:solidFill>
                <a:effectLst/>
                <a:latin typeface="+mn-lt"/>
                <a:ea typeface="+mn-ea"/>
                <a:cs typeface="+mn-cs"/>
              </a:rPr>
              <a:t>I spelformen 11 mot 11 bör spelarna kunna uppfatta vilket skede laget är i.</a:t>
            </a:r>
          </a:p>
          <a:p>
            <a:endParaRPr lang="sv-SE" baseline="0"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12</a:t>
            </a:fld>
            <a:endParaRPr lang="sv-SE"/>
          </a:p>
        </p:txBody>
      </p:sp>
    </p:spTree>
    <p:extLst>
      <p:ext uri="{BB962C8B-B14F-4D97-AF65-F5344CB8AC3E}">
        <p14:creationId xmlns:p14="http://schemas.microsoft.com/office/powerpoint/2010/main" val="1207537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Poängtera att det behöver vara många vuxna för att hinna ge uppmärksamhet till alla barn.</a:t>
            </a:r>
          </a:p>
          <a:p>
            <a:r>
              <a:rPr lang="sv-SE" sz="1200" kern="1200" dirty="0">
                <a:solidFill>
                  <a:schemeClr val="tx1"/>
                </a:solidFill>
                <a:effectLst/>
                <a:latin typeface="+mn-lt"/>
                <a:ea typeface="+mn-ea"/>
                <a:cs typeface="+mn-cs"/>
              </a:rPr>
              <a:t>Berätta att Spelarutbildningsplanen presenterar vad som är lämpligt att träna på i de olika spelformerna.</a:t>
            </a:r>
          </a:p>
          <a:p>
            <a:r>
              <a:rPr lang="sv-SE" sz="1200" kern="1200" dirty="0">
                <a:solidFill>
                  <a:schemeClr val="tx1"/>
                </a:solidFill>
                <a:effectLst/>
                <a:latin typeface="+mn-lt"/>
                <a:ea typeface="+mn-ea"/>
                <a:cs typeface="+mn-cs"/>
              </a:rPr>
              <a:t>Hänvisa sista punkten och träningsinnehållet till filmerna ni sett om spelet.</a:t>
            </a:r>
          </a:p>
        </p:txBody>
      </p:sp>
      <p:sp>
        <p:nvSpPr>
          <p:cNvPr id="4" name="Platshållare för bildnummer 3"/>
          <p:cNvSpPr>
            <a:spLocks noGrp="1"/>
          </p:cNvSpPr>
          <p:nvPr>
            <p:ph type="sldNum" sz="quarter" idx="10"/>
          </p:nvPr>
        </p:nvSpPr>
        <p:spPr/>
        <p:txBody>
          <a:bodyPr/>
          <a:lstStyle/>
          <a:p>
            <a:fld id="{D0B863A3-F6DA-432C-A68C-0B1EB56ED58E}" type="slidenum">
              <a:rPr lang="sv-SE" smtClean="0"/>
              <a:t>13</a:t>
            </a:fld>
            <a:endParaRPr lang="sv-SE"/>
          </a:p>
        </p:txBody>
      </p:sp>
    </p:spTree>
    <p:extLst>
      <p:ext uri="{BB962C8B-B14F-4D97-AF65-F5344CB8AC3E}">
        <p14:creationId xmlns:p14="http://schemas.microsoft.com/office/powerpoint/2010/main" val="3842744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Förklara att figuren gäller i all fotboll.</a:t>
            </a:r>
          </a:p>
          <a:p>
            <a:r>
              <a:rPr lang="sv-SE" sz="1200" kern="1200" dirty="0">
                <a:solidFill>
                  <a:schemeClr val="tx1"/>
                </a:solidFill>
                <a:effectLst/>
                <a:latin typeface="+mn-lt"/>
                <a:ea typeface="+mn-ea"/>
                <a:cs typeface="+mn-cs"/>
              </a:rPr>
              <a:t>I spelformen 11 mot 11 bör spelarna kunna uppfatta vilket skede laget är i.</a:t>
            </a:r>
          </a:p>
          <a:p>
            <a:endParaRPr lang="sv-SE" baseline="0"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14</a:t>
            </a:fld>
            <a:endParaRPr lang="sv-SE"/>
          </a:p>
        </p:txBody>
      </p:sp>
    </p:spTree>
    <p:extLst>
      <p:ext uri="{BB962C8B-B14F-4D97-AF65-F5344CB8AC3E}">
        <p14:creationId xmlns:p14="http://schemas.microsoft.com/office/powerpoint/2010/main" val="3897342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Poängtera att det behöver vara många vuxna för att ge uppmärksamhet till alla. En tydlig rollfördelning med vem som ska göra vad är viktigt för en effektiv träning.</a:t>
            </a:r>
          </a:p>
          <a:p>
            <a:r>
              <a:rPr lang="sv-SE" sz="1200" kern="1200" dirty="0">
                <a:solidFill>
                  <a:schemeClr val="tx1"/>
                </a:solidFill>
                <a:effectLst/>
                <a:latin typeface="+mn-lt"/>
                <a:ea typeface="+mn-ea"/>
                <a:cs typeface="+mn-cs"/>
              </a:rPr>
              <a:t>Knäkontroll är ett program för att främst minska risken för knäskador men förbättrar även spelarnas kroppskontroll. Det finns gratis </a:t>
            </a:r>
            <a:r>
              <a:rPr lang="sv-SE" sz="1200" kern="1200" dirty="0" err="1">
                <a:solidFill>
                  <a:schemeClr val="tx1"/>
                </a:solidFill>
                <a:effectLst/>
                <a:latin typeface="+mn-lt"/>
                <a:ea typeface="+mn-ea"/>
                <a:cs typeface="+mn-cs"/>
              </a:rPr>
              <a:t>app</a:t>
            </a:r>
            <a:r>
              <a:rPr lang="sv-SE" sz="1200" kern="1200" dirty="0">
                <a:solidFill>
                  <a:schemeClr val="tx1"/>
                </a:solidFill>
                <a:effectLst/>
                <a:latin typeface="+mn-lt"/>
                <a:ea typeface="+mn-ea"/>
                <a:cs typeface="+mn-cs"/>
              </a:rPr>
              <a:t> att ladda ner med övningarna.</a:t>
            </a:r>
          </a:p>
          <a:p>
            <a:r>
              <a:rPr lang="sv-SE" sz="1200" kern="1200" dirty="0">
                <a:solidFill>
                  <a:schemeClr val="tx1"/>
                </a:solidFill>
                <a:effectLst/>
                <a:latin typeface="+mn-lt"/>
                <a:ea typeface="+mn-ea"/>
                <a:cs typeface="+mn-cs"/>
              </a:rPr>
              <a:t>Berätta att Spelarutbildningsplanen presenterar vad som är lämpligt att träna på i de olika spelformerna.</a:t>
            </a:r>
          </a:p>
          <a:p>
            <a:r>
              <a:rPr lang="sv-SE" sz="1200" kern="1200" dirty="0">
                <a:solidFill>
                  <a:schemeClr val="tx1"/>
                </a:solidFill>
                <a:effectLst/>
                <a:latin typeface="+mn-lt"/>
                <a:ea typeface="+mn-ea"/>
                <a:cs typeface="+mn-cs"/>
              </a:rPr>
              <a:t>Hänvisa sista punkten och träningsinnehållet till filmerna ni sett om spelet.</a:t>
            </a:r>
          </a:p>
        </p:txBody>
      </p:sp>
      <p:sp>
        <p:nvSpPr>
          <p:cNvPr id="4" name="Platshållare för bildnummer 3"/>
          <p:cNvSpPr>
            <a:spLocks noGrp="1"/>
          </p:cNvSpPr>
          <p:nvPr>
            <p:ph type="sldNum" sz="quarter" idx="10"/>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3842744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Förklara att figuren gäller i all fotboll.</a:t>
            </a:r>
          </a:p>
          <a:p>
            <a:r>
              <a:rPr lang="sv-SE" sz="1200" kern="1200" dirty="0">
                <a:solidFill>
                  <a:schemeClr val="tx1"/>
                </a:solidFill>
                <a:effectLst/>
                <a:latin typeface="+mn-lt"/>
                <a:ea typeface="+mn-ea"/>
                <a:cs typeface="+mn-cs"/>
              </a:rPr>
              <a:t>I spelformen 11 mot 11 bör spelarna kunna uppfatta vilket skede laget är i.</a:t>
            </a:r>
          </a:p>
          <a:p>
            <a:endParaRPr lang="sv-SE" baseline="0"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16</a:t>
            </a:fld>
            <a:endParaRPr lang="sv-SE"/>
          </a:p>
        </p:txBody>
      </p:sp>
    </p:spTree>
    <p:extLst>
      <p:ext uri="{BB962C8B-B14F-4D97-AF65-F5344CB8AC3E}">
        <p14:creationId xmlns:p14="http://schemas.microsoft.com/office/powerpoint/2010/main" val="1408804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Poängtera att det behöver vara många vuxna för att ge uppmärksamhet till alla. En tydlig rollfördelning med vem som ska göra vad är viktigt för en effektiv träning.</a:t>
            </a:r>
          </a:p>
          <a:p>
            <a:r>
              <a:rPr lang="sv-SE" sz="1200" kern="1200" dirty="0">
                <a:solidFill>
                  <a:schemeClr val="tx1"/>
                </a:solidFill>
                <a:effectLst/>
                <a:latin typeface="+mn-lt"/>
                <a:ea typeface="+mn-ea"/>
                <a:cs typeface="+mn-cs"/>
              </a:rPr>
              <a:t>Knäkontroll är ett program för att främst minska risken för knäskador men förbättrar även spelarnas kroppskontroll. Det finns gratis </a:t>
            </a:r>
            <a:r>
              <a:rPr lang="sv-SE" sz="1200" kern="1200" dirty="0" err="1">
                <a:solidFill>
                  <a:schemeClr val="tx1"/>
                </a:solidFill>
                <a:effectLst/>
                <a:latin typeface="+mn-lt"/>
                <a:ea typeface="+mn-ea"/>
                <a:cs typeface="+mn-cs"/>
              </a:rPr>
              <a:t>app</a:t>
            </a:r>
            <a:r>
              <a:rPr lang="sv-SE" sz="1200" kern="1200" dirty="0">
                <a:solidFill>
                  <a:schemeClr val="tx1"/>
                </a:solidFill>
                <a:effectLst/>
                <a:latin typeface="+mn-lt"/>
                <a:ea typeface="+mn-ea"/>
                <a:cs typeface="+mn-cs"/>
              </a:rPr>
              <a:t> att ladda ner med övningarna.</a:t>
            </a:r>
          </a:p>
          <a:p>
            <a:r>
              <a:rPr lang="sv-SE" sz="1200" kern="1200" dirty="0">
                <a:solidFill>
                  <a:schemeClr val="tx1"/>
                </a:solidFill>
                <a:effectLst/>
                <a:latin typeface="+mn-lt"/>
                <a:ea typeface="+mn-ea"/>
                <a:cs typeface="+mn-cs"/>
              </a:rPr>
              <a:t>Berätta att Spelarutbildningsplanen presenterar vad som är lämpligt att träna på i de olika spelformerna.</a:t>
            </a:r>
          </a:p>
          <a:p>
            <a:r>
              <a:rPr lang="sv-SE" sz="1200" kern="1200" dirty="0">
                <a:solidFill>
                  <a:schemeClr val="tx1"/>
                </a:solidFill>
                <a:effectLst/>
                <a:latin typeface="+mn-lt"/>
                <a:ea typeface="+mn-ea"/>
                <a:cs typeface="+mn-cs"/>
              </a:rPr>
              <a:t>Hänvisa sista punkten och träningsinnehållet till filmerna ni sett om spelet.</a:t>
            </a:r>
          </a:p>
        </p:txBody>
      </p:sp>
      <p:sp>
        <p:nvSpPr>
          <p:cNvPr id="4" name="Platshållare för bildnummer 3"/>
          <p:cNvSpPr>
            <a:spLocks noGrp="1"/>
          </p:cNvSpPr>
          <p:nvPr>
            <p:ph type="sldNum" sz="quarter" idx="10"/>
          </p:nvPr>
        </p:nvSpPr>
        <p:spPr/>
        <p:txBody>
          <a:bodyPr/>
          <a:lstStyle/>
          <a:p>
            <a:fld id="{D0B863A3-F6DA-432C-A68C-0B1EB56ED58E}" type="slidenum">
              <a:rPr lang="sv-SE" smtClean="0"/>
              <a:t>17</a:t>
            </a:fld>
            <a:endParaRPr lang="sv-SE"/>
          </a:p>
        </p:txBody>
      </p:sp>
    </p:spTree>
    <p:extLst>
      <p:ext uri="{BB962C8B-B14F-4D97-AF65-F5344CB8AC3E}">
        <p14:creationId xmlns:p14="http://schemas.microsoft.com/office/powerpoint/2010/main" val="384274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I spelformen 11 mot 11 bör ledare gå tränarutbildning C och B Ungdom om detta inte redan har skett.</a:t>
            </a:r>
          </a:p>
          <a:p>
            <a:r>
              <a:rPr lang="sv-SE" sz="1200" kern="1200" dirty="0">
                <a:solidFill>
                  <a:schemeClr val="tx1"/>
                </a:solidFill>
                <a:effectLst/>
                <a:latin typeface="+mn-lt"/>
                <a:ea typeface="+mn-ea"/>
                <a:cs typeface="+mn-cs"/>
              </a:rPr>
              <a:t>För ledare som har gått Tränarutbildning B Ungdom är det lämpligt att gå vidare med Tränarutbildning A Ungdom under denna spelform. </a:t>
            </a:r>
          </a:p>
          <a:p>
            <a:r>
              <a:rPr lang="sv-SE" sz="1200" kern="1200" dirty="0">
                <a:solidFill>
                  <a:schemeClr val="tx1"/>
                </a:solidFill>
                <a:effectLst/>
                <a:latin typeface="+mn-lt"/>
                <a:ea typeface="+mn-ea"/>
                <a:cs typeface="+mn-cs"/>
              </a:rPr>
              <a:t>Det rekommenderas att minst någon ledare går Målvaktstränarutbildning C och gärna Målvaktstränarutbildning B.</a:t>
            </a:r>
          </a:p>
          <a:p>
            <a:r>
              <a:rPr lang="sv-SE" sz="1200" kern="1200" dirty="0">
                <a:solidFill>
                  <a:schemeClr val="tx1"/>
                </a:solidFill>
                <a:effectLst/>
                <a:latin typeface="+mn-lt"/>
                <a:ea typeface="+mn-ea"/>
                <a:cs typeface="+mn-cs"/>
              </a:rPr>
              <a:t>TU C består av 2 heldagar med hemuppgifter emellan.</a:t>
            </a:r>
          </a:p>
          <a:p>
            <a:r>
              <a:rPr lang="sv-SE" sz="1200" kern="1200" dirty="0">
                <a:solidFill>
                  <a:schemeClr val="tx1"/>
                </a:solidFill>
                <a:effectLst/>
                <a:latin typeface="+mn-lt"/>
                <a:ea typeface="+mn-ea"/>
                <a:cs typeface="+mn-cs"/>
              </a:rPr>
              <a:t>TU B Ungdom består av 4 heldagar med hemuppgifter emellan (2 dagar – hemuppgifter – 2 dagar).</a:t>
            </a:r>
          </a:p>
          <a:p>
            <a:r>
              <a:rPr lang="sv-SE" sz="1200" kern="1200" dirty="0">
                <a:solidFill>
                  <a:schemeClr val="tx1"/>
                </a:solidFill>
                <a:effectLst/>
                <a:latin typeface="+mn-lt"/>
                <a:ea typeface="+mn-ea"/>
                <a:cs typeface="+mn-cs"/>
              </a:rPr>
              <a:t>TU A Ungdom består av 4 heldagar med hemuppgifter både före och efter tillfälle 1 (hemuppgifter – 2 dagar – hemuppgifter – 2 dagar).</a:t>
            </a:r>
          </a:p>
          <a:p>
            <a:r>
              <a:rPr lang="sv-SE" sz="1200" kern="1200" dirty="0">
                <a:solidFill>
                  <a:schemeClr val="tx1"/>
                </a:solidFill>
                <a:effectLst/>
                <a:latin typeface="+mn-lt"/>
                <a:ea typeface="+mn-ea"/>
                <a:cs typeface="+mn-cs"/>
              </a:rPr>
              <a:t>Tryck på att det är viktigt att gå tränarutbildning för att på bästa sätt kunna skapa bra verksamhet för ungdomarna. Spelformsutbildningarna är endast ett komplement till tränarutbildning.</a:t>
            </a:r>
          </a:p>
        </p:txBody>
      </p:sp>
      <p:sp>
        <p:nvSpPr>
          <p:cNvPr id="4" name="Platshållare för bildnummer 3"/>
          <p:cNvSpPr>
            <a:spLocks noGrp="1"/>
          </p:cNvSpPr>
          <p:nvPr>
            <p:ph type="sldNum" sz="quarter" idx="10"/>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2843444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Poängtera även att Spelformerna och Spelarutbildningsplanen hänger ihop och båda syftar till att skapa bra spelarutbildning.</a:t>
            </a:r>
          </a:p>
          <a:p>
            <a:r>
              <a:rPr lang="sv-SE" sz="1200" kern="1200" dirty="0">
                <a:solidFill>
                  <a:schemeClr val="tx1"/>
                </a:solidFill>
                <a:effectLst/>
                <a:latin typeface="+mn-lt"/>
                <a:ea typeface="+mn-ea"/>
                <a:cs typeface="+mn-cs"/>
              </a:rPr>
              <a:t>Innehållet stegras succesivt och handlar om vad som bör prioriteras i träning och match i de olika spelformerna.</a:t>
            </a:r>
          </a:p>
        </p:txBody>
      </p:sp>
      <p:sp>
        <p:nvSpPr>
          <p:cNvPr id="4" name="Platshållare för bildnummer 3"/>
          <p:cNvSpPr>
            <a:spLocks noGrp="1"/>
          </p:cNvSpPr>
          <p:nvPr>
            <p:ph type="sldNum" sz="quarter" idx="10"/>
          </p:nvPr>
        </p:nvSpPr>
        <p:spPr/>
        <p:txBody>
          <a:bodyPr/>
          <a:lstStyle/>
          <a:p>
            <a:fld id="{D0B863A3-F6DA-432C-A68C-0B1EB56ED58E}" type="slidenum">
              <a:rPr lang="sv-SE" smtClean="0"/>
              <a:t>3</a:t>
            </a:fld>
            <a:endParaRPr lang="sv-SE"/>
          </a:p>
        </p:txBody>
      </p:sp>
    </p:spTree>
    <p:extLst>
      <p:ext uri="{BB962C8B-B14F-4D97-AF65-F5344CB8AC3E}">
        <p14:creationId xmlns:p14="http://schemas.microsoft.com/office/powerpoint/2010/main" val="2840366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Informationsprocessen: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Poängtera att spelarna bör få ta egna beslut och därmed träna på alla fyra delar av informationsprocessen i samband med träningar och matcher.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Ledare kan vägleda spelare genom att ställa frågor och samtala om olika situationer som uppstår på planen. </a:t>
            </a:r>
          </a:p>
          <a:p>
            <a:r>
              <a:rPr lang="sv-SE" sz="1200" kern="1200" dirty="0">
                <a:solidFill>
                  <a:schemeClr val="tx1"/>
                </a:solidFill>
                <a:effectLst/>
                <a:latin typeface="+mn-lt"/>
                <a:ea typeface="+mn-ea"/>
                <a:cs typeface="+mn-cs"/>
              </a:rPr>
              <a:t>Fotbollsaktionen: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En aktion i fotboll består av fyra delar som samverkar.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I spel och spelövningar får spelarna träna på aktionens alla 4 delar.</a:t>
            </a:r>
          </a:p>
        </p:txBody>
      </p:sp>
      <p:sp>
        <p:nvSpPr>
          <p:cNvPr id="4" name="Platshållare för bildnummer 3"/>
          <p:cNvSpPr>
            <a:spLocks noGrp="1"/>
          </p:cNvSpPr>
          <p:nvPr>
            <p:ph type="sldNum" sz="quarter" idx="10"/>
          </p:nvPr>
        </p:nvSpPr>
        <p:spPr/>
        <p:txBody>
          <a:bodyPr/>
          <a:lstStyle/>
          <a:p>
            <a:fld id="{D0B863A3-F6DA-432C-A68C-0B1EB56ED58E}" type="slidenum">
              <a:rPr lang="sv-SE" smtClean="0"/>
              <a:t>4</a:t>
            </a:fld>
            <a:endParaRPr lang="sv-SE"/>
          </a:p>
        </p:txBody>
      </p:sp>
    </p:spTree>
    <p:extLst>
      <p:ext uri="{BB962C8B-B14F-4D97-AF65-F5344CB8AC3E}">
        <p14:creationId xmlns:p14="http://schemas.microsoft.com/office/powerpoint/2010/main" val="3479270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sv-SE" sz="1200" b="1" i="0" u="none" strike="noStrike" baseline="0" dirty="0">
                <a:latin typeface="StagSans-Semibold" panose="020B0703040000020004" pitchFamily="34" charset="0"/>
              </a:rPr>
              <a:t>Bild 15. </a:t>
            </a:r>
            <a:r>
              <a:rPr lang="sv-SE" sz="1200" b="0" i="0" u="none" strike="noStrike" baseline="0" dirty="0">
                <a:latin typeface="StagSans-Book" panose="020B0503040000020004" pitchFamily="34" charset="0"/>
              </a:rPr>
              <a:t>Repetera begreppet spelytor i anfallsspelet. Betona att</a:t>
            </a:r>
          </a:p>
          <a:p>
            <a:pPr algn="l"/>
            <a:r>
              <a:rPr lang="sv-SE" sz="1200" b="0" i="0" u="none" strike="noStrike" baseline="0" dirty="0">
                <a:latin typeface="StagSans-Book" panose="020B0503040000020004" pitchFamily="34" charset="0"/>
              </a:rPr>
              <a:t>arbetssättet i anfallsspel respektive försvarsspel handlar om att erövra</a:t>
            </a:r>
          </a:p>
          <a:p>
            <a:pPr algn="l"/>
            <a:r>
              <a:rPr lang="sv-SE" sz="1200" b="0" i="0" u="none" strike="noStrike" baseline="0" dirty="0">
                <a:latin typeface="StagSans-Book" panose="020B0503040000020004" pitchFamily="34" charset="0"/>
              </a:rPr>
              <a:t>spelytor i djupled respektive förhindra att motståndarna erövrar</a:t>
            </a:r>
          </a:p>
          <a:p>
            <a:pPr algn="l"/>
            <a:r>
              <a:rPr lang="sv-SE" sz="1200" b="0" i="0" u="none" strike="noStrike" baseline="0" dirty="0">
                <a:latin typeface="StagSans-Book" panose="020B0503040000020004" pitchFamily="34" charset="0"/>
              </a:rPr>
              <a:t>spelytor i djupled.</a:t>
            </a:r>
            <a:endParaRPr lang="sv-SE" dirty="0"/>
          </a:p>
        </p:txBody>
      </p:sp>
      <p:sp>
        <p:nvSpPr>
          <p:cNvPr id="4" name="Slide Number Placeholder 3"/>
          <p:cNvSpPr>
            <a:spLocks noGrp="1"/>
          </p:cNvSpPr>
          <p:nvPr>
            <p:ph type="sldNum" sz="quarter" idx="10"/>
          </p:nvPr>
        </p:nvSpPr>
        <p:spPr/>
        <p:txBody>
          <a:bodyPr/>
          <a:lstStyle/>
          <a:p>
            <a:fld id="{10DA290A-5FB3-9B45-86BA-5F814E6061E8}" type="slidenum">
              <a:rPr lang="en-US" smtClean="0"/>
              <a:t>5</a:t>
            </a:fld>
            <a:endParaRPr lang="en-US"/>
          </a:p>
        </p:txBody>
      </p:sp>
    </p:spTree>
    <p:extLst>
      <p:ext uri="{BB962C8B-B14F-4D97-AF65-F5344CB8AC3E}">
        <p14:creationId xmlns:p14="http://schemas.microsoft.com/office/powerpoint/2010/main" val="142454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sv-SE" sz="1200" b="1" i="0" u="none" strike="noStrike" baseline="0" dirty="0">
                <a:latin typeface="StagSans-Semibold" panose="020B0703040000020004" pitchFamily="34" charset="0"/>
              </a:rPr>
              <a:t>Bild 16-17. </a:t>
            </a:r>
            <a:r>
              <a:rPr lang="sv-SE" sz="1200" b="0" i="0" u="none" strike="noStrike" baseline="0" dirty="0">
                <a:latin typeface="StagSans-Book" panose="020B0503040000020004" pitchFamily="34" charset="0"/>
              </a:rPr>
              <a:t>Redogör för begreppen korridorer och tredjedelar. Använd texten</a:t>
            </a:r>
          </a:p>
          <a:p>
            <a:pPr algn="l"/>
            <a:r>
              <a:rPr lang="sv-SE" sz="1200" b="0" i="0" u="none" strike="noStrike" baseline="0" dirty="0">
                <a:latin typeface="StagSans-Book" panose="020B0503040000020004" pitchFamily="34" charset="0"/>
              </a:rPr>
              <a:t>på sidan 23 i boken </a:t>
            </a:r>
            <a:r>
              <a:rPr lang="sv-SE" sz="1200" b="0" i="1" u="none" strike="noStrike" baseline="0" dirty="0">
                <a:latin typeface="StagSans-BookItalic" panose="020B0503040000020004" pitchFamily="34" charset="0"/>
              </a:rPr>
              <a:t>Tränarutbildning B Ungdom </a:t>
            </a:r>
            <a:r>
              <a:rPr lang="sv-SE" sz="1200" b="0" i="0" u="none" strike="noStrike" baseline="0" dirty="0">
                <a:latin typeface="StagSans-Book" panose="020B0503040000020004" pitchFamily="34" charset="0"/>
              </a:rPr>
              <a:t>som stöd.</a:t>
            </a:r>
            <a:endParaRPr lang="sv-SE" dirty="0"/>
          </a:p>
        </p:txBody>
      </p:sp>
      <p:sp>
        <p:nvSpPr>
          <p:cNvPr id="4" name="Slide Number Placeholder 3"/>
          <p:cNvSpPr>
            <a:spLocks noGrp="1"/>
          </p:cNvSpPr>
          <p:nvPr>
            <p:ph type="sldNum" sz="quarter" idx="10"/>
          </p:nvPr>
        </p:nvSpPr>
        <p:spPr/>
        <p:txBody>
          <a:bodyPr/>
          <a:lstStyle/>
          <a:p>
            <a:fld id="{10DA290A-5FB3-9B45-86BA-5F814E6061E8}" type="slidenum">
              <a:rPr lang="en-US" smtClean="0"/>
              <a:t>6</a:t>
            </a:fld>
            <a:endParaRPr lang="en-US"/>
          </a:p>
        </p:txBody>
      </p:sp>
    </p:spTree>
    <p:extLst>
      <p:ext uri="{BB962C8B-B14F-4D97-AF65-F5344CB8AC3E}">
        <p14:creationId xmlns:p14="http://schemas.microsoft.com/office/powerpoint/2010/main" val="259316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StagSans-Semibold" panose="020B0703040000020004" pitchFamily="34" charset="0"/>
                <a:ea typeface="+mn-ea"/>
                <a:cs typeface="+mn-cs"/>
              </a:rPr>
              <a:t>Bild 16-17. </a:t>
            </a:r>
            <a:r>
              <a:rPr kumimoji="0" lang="sv-SE" sz="1200" b="0" i="0" u="none" strike="noStrike" kern="1200" cap="none" spc="0" normalizeH="0" baseline="0" noProof="0" dirty="0">
                <a:ln>
                  <a:noFill/>
                </a:ln>
                <a:solidFill>
                  <a:prstClr val="black"/>
                </a:solidFill>
                <a:effectLst/>
                <a:uLnTx/>
                <a:uFillTx/>
                <a:latin typeface="StagSans-Book" panose="020B0503040000020004" pitchFamily="34" charset="0"/>
                <a:ea typeface="+mn-ea"/>
                <a:cs typeface="+mn-cs"/>
              </a:rPr>
              <a:t>Redogör för begreppen korridorer och tredjedelar. Använd texten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StagSans-Book" panose="020B0503040000020004" pitchFamily="34" charset="0"/>
                <a:ea typeface="+mn-ea"/>
                <a:cs typeface="+mn-cs"/>
              </a:rPr>
              <a:t>på sidan 23 i boken </a:t>
            </a:r>
            <a:r>
              <a:rPr kumimoji="0" lang="sv-SE" sz="1200" b="0" i="1" u="none" strike="noStrike" kern="1200" cap="none" spc="0" normalizeH="0" baseline="0" noProof="0" dirty="0">
                <a:ln>
                  <a:noFill/>
                </a:ln>
                <a:solidFill>
                  <a:prstClr val="black"/>
                </a:solidFill>
                <a:effectLst/>
                <a:uLnTx/>
                <a:uFillTx/>
                <a:latin typeface="StagSans-BookItalic" panose="020B0503040000020004" pitchFamily="34" charset="0"/>
                <a:ea typeface="+mn-ea"/>
                <a:cs typeface="+mn-cs"/>
              </a:rPr>
              <a:t>Tränarutbildning B Ungdom </a:t>
            </a:r>
            <a:r>
              <a:rPr kumimoji="0" lang="sv-SE" sz="1200" b="0" i="0" u="none" strike="noStrike" kern="1200" cap="none" spc="0" normalizeH="0" baseline="0" noProof="0" dirty="0">
                <a:ln>
                  <a:noFill/>
                </a:ln>
                <a:solidFill>
                  <a:prstClr val="black"/>
                </a:solidFill>
                <a:effectLst/>
                <a:uLnTx/>
                <a:uFillTx/>
                <a:latin typeface="StagSans-Book" panose="020B0503040000020004" pitchFamily="34" charset="0"/>
                <a:ea typeface="+mn-ea"/>
                <a:cs typeface="+mn-cs"/>
              </a:rPr>
              <a:t>som stöd.</a:t>
            </a:r>
            <a:endParaRPr kumimoji="0" lang="sv-SE"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10DA290A-5FB3-9B45-86BA-5F814E6061E8}" type="slidenum">
              <a:rPr lang="en-US" smtClean="0"/>
              <a:t>7</a:t>
            </a:fld>
            <a:endParaRPr lang="en-US"/>
          </a:p>
        </p:txBody>
      </p:sp>
    </p:spTree>
    <p:extLst>
      <p:ext uri="{BB962C8B-B14F-4D97-AF65-F5344CB8AC3E}">
        <p14:creationId xmlns:p14="http://schemas.microsoft.com/office/powerpoint/2010/main" val="3468730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Förklara att figuren gäller i all fotboll.</a:t>
            </a:r>
          </a:p>
          <a:p>
            <a:r>
              <a:rPr lang="sv-SE" sz="1200" kern="1200" dirty="0">
                <a:solidFill>
                  <a:schemeClr val="tx1"/>
                </a:solidFill>
                <a:effectLst/>
                <a:latin typeface="+mn-lt"/>
                <a:ea typeface="+mn-ea"/>
                <a:cs typeface="+mn-cs"/>
              </a:rPr>
              <a:t>I spelformen 11 mot 11 bör spelarna kunna uppfatta vilket skede laget är i.</a:t>
            </a:r>
          </a:p>
          <a:p>
            <a:endParaRPr lang="sv-SE" baseline="0" dirty="0"/>
          </a:p>
        </p:txBody>
      </p:sp>
      <p:sp>
        <p:nvSpPr>
          <p:cNvPr id="4" name="Platshållare för bildnummer 3"/>
          <p:cNvSpPr>
            <a:spLocks noGrp="1"/>
          </p:cNvSpPr>
          <p:nvPr>
            <p:ph type="sldNum" sz="quarter" idx="10"/>
          </p:nvPr>
        </p:nvSpPr>
        <p:spPr/>
        <p:txBody>
          <a:bodyPr/>
          <a:lstStyle/>
          <a:p>
            <a:fld id="{D0B863A3-F6DA-432C-A68C-0B1EB56ED58E}" type="slidenum">
              <a:rPr lang="sv-SE" smtClean="0"/>
              <a:t>8</a:t>
            </a:fld>
            <a:endParaRPr lang="sv-SE"/>
          </a:p>
        </p:txBody>
      </p:sp>
    </p:spTree>
    <p:extLst>
      <p:ext uri="{BB962C8B-B14F-4D97-AF65-F5344CB8AC3E}">
        <p14:creationId xmlns:p14="http://schemas.microsoft.com/office/powerpoint/2010/main" val="2926669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Poängtera att det behöver vara många vuxna för att hinna ge uppmärksamhet till alla barn. Stationsträning kan vara ett sätt att få ner tiden mellan övningarna (om ni kan ställa iordning stationerna innan träningen). Det är även ett sätt att använda materialet effektivt (t.ex. målen används hela tiden).</a:t>
            </a:r>
          </a:p>
          <a:p>
            <a:r>
              <a:rPr lang="sv-SE" sz="1200" kern="1200" dirty="0">
                <a:solidFill>
                  <a:schemeClr val="tx1"/>
                </a:solidFill>
                <a:effectLst/>
                <a:latin typeface="+mn-lt"/>
                <a:ea typeface="+mn-ea"/>
                <a:cs typeface="+mn-cs"/>
              </a:rPr>
              <a:t>Berätta att Spelarutbildningsplanen presenterar vad som är lämpligt att träna på i de olika spelformerna.</a:t>
            </a:r>
          </a:p>
          <a:p>
            <a:r>
              <a:rPr lang="sv-SE" sz="1200" kern="1200" dirty="0">
                <a:solidFill>
                  <a:schemeClr val="tx1"/>
                </a:solidFill>
                <a:effectLst/>
                <a:latin typeface="+mn-lt"/>
                <a:ea typeface="+mn-ea"/>
                <a:cs typeface="+mn-cs"/>
              </a:rPr>
              <a:t>Hänvisa sista punkten och träningsinnehållet till filmerna ni sett om spelet.</a:t>
            </a:r>
          </a:p>
        </p:txBody>
      </p:sp>
      <p:sp>
        <p:nvSpPr>
          <p:cNvPr id="4" name="Platshållare för bildnummer 3"/>
          <p:cNvSpPr>
            <a:spLocks noGrp="1"/>
          </p:cNvSpPr>
          <p:nvPr>
            <p:ph type="sldNum" sz="quarter" idx="10"/>
          </p:nvPr>
        </p:nvSpPr>
        <p:spPr/>
        <p:txBody>
          <a:bodyPr/>
          <a:lstStyle/>
          <a:p>
            <a:fld id="{D0B863A3-F6DA-432C-A68C-0B1EB56ED58E}" type="slidenum">
              <a:rPr lang="sv-SE" smtClean="0"/>
              <a:t>9</a:t>
            </a:fld>
            <a:endParaRPr lang="sv-SE"/>
          </a:p>
        </p:txBody>
      </p:sp>
    </p:spTree>
    <p:extLst>
      <p:ext uri="{BB962C8B-B14F-4D97-AF65-F5344CB8AC3E}">
        <p14:creationId xmlns:p14="http://schemas.microsoft.com/office/powerpoint/2010/main" val="449504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D3E94F94-17D9-4A37-8863-5976C764DF5E}"/>
              </a:ext>
            </a:extLst>
          </p:cNvPr>
          <p:cNvSpPr>
            <a:spLocks noGrp="1"/>
          </p:cNvSpPr>
          <p:nvPr>
            <p:ph type="title" hasCustomPrompt="1"/>
          </p:nvPr>
        </p:nvSpPr>
        <p:spPr>
          <a:xfrm>
            <a:off x="4656897" y="2616299"/>
            <a:ext cx="6628703" cy="1260376"/>
          </a:xfrm>
        </p:spPr>
        <p:txBody>
          <a:bodyPr anchor="t" anchorCtr="0"/>
          <a:lstStyle>
            <a:lvl1pPr>
              <a:defRPr sz="4800">
                <a:solidFill>
                  <a:schemeClr val="bg1"/>
                </a:solidFill>
              </a:defRPr>
            </a:lvl1pPr>
          </a:lstStyle>
          <a:p>
            <a:r>
              <a:rPr lang="sv-SE" dirty="0"/>
              <a:t>Klicka här för att skriva rubrik</a:t>
            </a:r>
          </a:p>
        </p:txBody>
      </p:sp>
      <p:sp>
        <p:nvSpPr>
          <p:cNvPr id="3" name="Underrubrik 2"/>
          <p:cNvSpPr>
            <a:spLocks noGrp="1"/>
          </p:cNvSpPr>
          <p:nvPr>
            <p:ph type="subTitle" idx="1" hasCustomPrompt="1"/>
          </p:nvPr>
        </p:nvSpPr>
        <p:spPr>
          <a:xfrm>
            <a:off x="4656897" y="4433986"/>
            <a:ext cx="4639503" cy="566639"/>
          </a:xfrm>
        </p:spPr>
        <p:txBody>
          <a:bodyPr/>
          <a:lstStyle>
            <a:lvl1pPr marL="0" indent="0" algn="l">
              <a:lnSpc>
                <a:spcPct val="100000"/>
              </a:lnSpc>
              <a:spcBef>
                <a:spcPts val="0"/>
              </a:spcBef>
              <a:spcAft>
                <a:spcPts val="200"/>
              </a:spcAft>
              <a:buNone/>
              <a:defRPr sz="1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Presentatörens namn</a:t>
            </a:r>
          </a:p>
        </p:txBody>
      </p:sp>
      <p:cxnSp>
        <p:nvCxnSpPr>
          <p:cNvPr id="11" name="Rak koppling 10">
            <a:extLst>
              <a:ext uri="{FF2B5EF4-FFF2-40B4-BE49-F238E27FC236}">
                <a16:creationId xmlns:a16="http://schemas.microsoft.com/office/drawing/2014/main" id="{5EECE34A-7D3D-49E5-885E-D1525204167C}"/>
              </a:ext>
            </a:extLst>
          </p:cNvPr>
          <p:cNvCxnSpPr/>
          <p:nvPr userDrawn="1"/>
        </p:nvCxnSpPr>
        <p:spPr>
          <a:xfrm>
            <a:off x="515937" y="403225"/>
            <a:ext cx="1072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Bildobjekt 13">
            <a:extLst>
              <a:ext uri="{FF2B5EF4-FFF2-40B4-BE49-F238E27FC236}">
                <a16:creationId xmlns:a16="http://schemas.microsoft.com/office/drawing/2014/main" id="{6AA6886F-C0AD-4986-AA6F-2503BF6ED71D}"/>
              </a:ext>
            </a:extLst>
          </p:cNvPr>
          <p:cNvPicPr>
            <a:picLocks noChangeAspect="1"/>
          </p:cNvPicPr>
          <p:nvPr userDrawn="1"/>
        </p:nvPicPr>
        <p:blipFill>
          <a:blip r:embed="rId3"/>
          <a:stretch>
            <a:fillRect/>
          </a:stretch>
        </p:blipFill>
        <p:spPr>
          <a:xfrm>
            <a:off x="1966452" y="1627664"/>
            <a:ext cx="2249825" cy="3503960"/>
          </a:xfrm>
          <a:prstGeom prst="rect">
            <a:avLst/>
          </a:prstGeom>
        </p:spPr>
      </p:pic>
      <p:sp>
        <p:nvSpPr>
          <p:cNvPr id="16" name="Platshållare för text 15">
            <a:extLst>
              <a:ext uri="{FF2B5EF4-FFF2-40B4-BE49-F238E27FC236}">
                <a16:creationId xmlns:a16="http://schemas.microsoft.com/office/drawing/2014/main" id="{396BEC56-A592-4E2C-940B-D26AB00743E6}"/>
              </a:ext>
            </a:extLst>
          </p:cNvPr>
          <p:cNvSpPr>
            <a:spLocks noGrp="1"/>
          </p:cNvSpPr>
          <p:nvPr>
            <p:ph type="body" sz="quarter" idx="10" hasCustomPrompt="1"/>
          </p:nvPr>
        </p:nvSpPr>
        <p:spPr>
          <a:xfrm>
            <a:off x="4656897" y="2299442"/>
            <a:ext cx="2524953" cy="251671"/>
          </a:xfrm>
        </p:spPr>
        <p:txBody>
          <a:bodyPr/>
          <a:lstStyle>
            <a:lvl1pPr marL="0" indent="0">
              <a:buFontTx/>
              <a:buNone/>
              <a:defRPr sz="11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Datum </a:t>
            </a:r>
          </a:p>
        </p:txBody>
      </p:sp>
    </p:spTree>
    <p:extLst>
      <p:ext uri="{BB962C8B-B14F-4D97-AF65-F5344CB8AC3E}">
        <p14:creationId xmlns:p14="http://schemas.microsoft.com/office/powerpoint/2010/main" val="3823213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r>
              <a:rPr lang="sv-SE"/>
              <a:t>2017.xx.xx</a:t>
            </a:r>
            <a:endParaRPr lang="sv-SE" dirty="0"/>
          </a:p>
        </p:txBody>
      </p:sp>
      <p:sp>
        <p:nvSpPr>
          <p:cNvPr id="4" name="Platshållare för sidfot 3"/>
          <p:cNvSpPr>
            <a:spLocks noGrp="1"/>
          </p:cNvSpPr>
          <p:nvPr>
            <p:ph type="ftr" sz="quarter" idx="11"/>
          </p:nvPr>
        </p:nvSpPr>
        <p:spPr/>
        <p:txBody>
          <a:bodyPr/>
          <a:lstStyle>
            <a:lvl1pPr algn="l">
              <a:defRPr/>
            </a:lvl1pPr>
          </a:lstStyle>
          <a:p>
            <a:r>
              <a:rPr lang="sv-SE"/>
              <a:t>Spelformsutbildning 11 mot 11, 15-19 år</a:t>
            </a:r>
            <a:endParaRPr lang="sv-SE" dirty="0"/>
          </a:p>
        </p:txBody>
      </p:sp>
      <p:sp>
        <p:nvSpPr>
          <p:cNvPr id="6" name="Platshållare för bildnummer 5">
            <a:extLst>
              <a:ext uri="{FF2B5EF4-FFF2-40B4-BE49-F238E27FC236}">
                <a16:creationId xmlns:a16="http://schemas.microsoft.com/office/drawing/2014/main" id="{DD367F04-5C5B-4065-8051-25FF42D24069}"/>
              </a:ext>
            </a:extLst>
          </p:cNvPr>
          <p:cNvSpPr>
            <a:spLocks noGrp="1"/>
          </p:cNvSpPr>
          <p:nvPr>
            <p:ph type="sldNum" sz="quarter" idx="4"/>
          </p:nvPr>
        </p:nvSpPr>
        <p:spPr>
          <a:xfrm>
            <a:off x="8706675" y="131444"/>
            <a:ext cx="1050354" cy="219093"/>
          </a:xfrm>
          <a:prstGeom prst="rect">
            <a:avLst/>
          </a:prstGeom>
        </p:spPr>
        <p:txBody>
          <a:bodyPr vert="horz" lIns="0" tIns="0" rIns="0" bIns="0" rtlCol="0" anchor="b" anchorCtr="0"/>
          <a:lstStyle>
            <a:lvl1pPr algn="l">
              <a:defRPr sz="1100" b="1">
                <a:solidFill>
                  <a:schemeClr val="accent1"/>
                </a:solidFill>
              </a:defRPr>
            </a:lvl1pPr>
          </a:lstStyle>
          <a:p>
            <a:fld id="{E8645303-2AAE-45D1-913A-B06AE6474513}" type="slidenum">
              <a:rPr lang="sv-SE" smtClean="0"/>
              <a:pPr/>
              <a:t>‹#›</a:t>
            </a:fld>
            <a:endParaRPr lang="sv-SE" dirty="0"/>
          </a:p>
        </p:txBody>
      </p:sp>
    </p:spTree>
    <p:extLst>
      <p:ext uri="{BB962C8B-B14F-4D97-AF65-F5344CB8AC3E}">
        <p14:creationId xmlns:p14="http://schemas.microsoft.com/office/powerpoint/2010/main" val="258278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A399D945-546C-4F49-AA95-9EC550520FA4}"/>
              </a:ext>
            </a:extLst>
          </p:cNvPr>
          <p:cNvSpPr>
            <a:spLocks noGrp="1"/>
          </p:cNvSpPr>
          <p:nvPr>
            <p:ph type="dt" sz="half" idx="10"/>
          </p:nvPr>
        </p:nvSpPr>
        <p:spPr/>
        <p:txBody>
          <a:bodyPr/>
          <a:lstStyle/>
          <a:p>
            <a:r>
              <a:rPr lang="sv-SE"/>
              <a:t>2017.xx.xx</a:t>
            </a:r>
            <a:endParaRPr lang="sv-SE" dirty="0"/>
          </a:p>
        </p:txBody>
      </p:sp>
      <p:sp>
        <p:nvSpPr>
          <p:cNvPr id="9" name="Platshållare för sidfot 8">
            <a:extLst>
              <a:ext uri="{FF2B5EF4-FFF2-40B4-BE49-F238E27FC236}">
                <a16:creationId xmlns:a16="http://schemas.microsoft.com/office/drawing/2014/main" id="{16E003A7-1DD6-4630-AA32-D032A1BF7294}"/>
              </a:ext>
            </a:extLst>
          </p:cNvPr>
          <p:cNvSpPr>
            <a:spLocks noGrp="1"/>
          </p:cNvSpPr>
          <p:nvPr>
            <p:ph type="ftr" sz="quarter" idx="11"/>
          </p:nvPr>
        </p:nvSpPr>
        <p:spPr/>
        <p:txBody>
          <a:bodyPr/>
          <a:lstStyle/>
          <a:p>
            <a:pPr algn="l"/>
            <a:r>
              <a:rPr lang="sv-SE"/>
              <a:t>Spelformsutbildning 11 mot 11, 15-19 år</a:t>
            </a:r>
            <a:endParaRPr lang="sv-SE" dirty="0"/>
          </a:p>
        </p:txBody>
      </p:sp>
    </p:spTree>
    <p:extLst>
      <p:ext uri="{BB962C8B-B14F-4D97-AF65-F5344CB8AC3E}">
        <p14:creationId xmlns:p14="http://schemas.microsoft.com/office/powerpoint/2010/main" val="312300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Kapitelsi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84226" y="2062214"/>
            <a:ext cx="5092699" cy="597052"/>
          </a:xfrm>
        </p:spPr>
        <p:txBody>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Kapitelnummer</a:t>
            </a:r>
          </a:p>
        </p:txBody>
      </p:sp>
      <p:sp>
        <p:nvSpPr>
          <p:cNvPr id="2" name="Rubrik 1"/>
          <p:cNvSpPr>
            <a:spLocks noGrp="1"/>
          </p:cNvSpPr>
          <p:nvPr>
            <p:ph type="ctrTitle" hasCustomPrompt="1"/>
          </p:nvPr>
        </p:nvSpPr>
        <p:spPr>
          <a:xfrm>
            <a:off x="784226" y="2763785"/>
            <a:ext cx="5092699" cy="3221090"/>
          </a:xfrm>
        </p:spPr>
        <p:txBody>
          <a:bodyPr anchor="t" anchorCtr="0"/>
          <a:lstStyle>
            <a:lvl1pPr algn="l">
              <a:defRPr sz="4300">
                <a:solidFill>
                  <a:schemeClr val="bg1"/>
                </a:solidFill>
              </a:defRPr>
            </a:lvl1pPr>
          </a:lstStyle>
          <a:p>
            <a:r>
              <a:rPr lang="sv-SE" dirty="0"/>
              <a:t>Klicka här för att skriva rubrik</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t>Spelformsutbildning 11 mot 11, 15-19 år</a:t>
            </a:r>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3"/>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5121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Kapitelsi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rubrik 2"/>
          <p:cNvSpPr>
            <a:spLocks noGrp="1"/>
          </p:cNvSpPr>
          <p:nvPr>
            <p:ph type="subTitle" idx="1" hasCustomPrompt="1"/>
          </p:nvPr>
        </p:nvSpPr>
        <p:spPr>
          <a:xfrm>
            <a:off x="784225" y="2062214"/>
            <a:ext cx="5092699" cy="597052"/>
          </a:xfrm>
        </p:spPr>
        <p:txBody>
          <a:bodyPr/>
          <a:lstStyle>
            <a:lvl1pPr marL="0" indent="0" algn="l">
              <a:buNone/>
              <a:defRPr sz="4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Kapitelnummer</a:t>
            </a:r>
          </a:p>
        </p:txBody>
      </p:sp>
      <p:sp>
        <p:nvSpPr>
          <p:cNvPr id="2" name="Rubrik 1"/>
          <p:cNvSpPr>
            <a:spLocks noGrp="1"/>
          </p:cNvSpPr>
          <p:nvPr>
            <p:ph type="ctrTitle" hasCustomPrompt="1"/>
          </p:nvPr>
        </p:nvSpPr>
        <p:spPr>
          <a:xfrm>
            <a:off x="784225" y="2763785"/>
            <a:ext cx="5092699" cy="3221090"/>
          </a:xfrm>
        </p:spPr>
        <p:txBody>
          <a:bodyPr anchor="t" anchorCtr="0"/>
          <a:lstStyle>
            <a:lvl1pPr algn="l">
              <a:defRPr sz="4300">
                <a:solidFill>
                  <a:schemeClr val="bg1"/>
                </a:solidFill>
              </a:defRPr>
            </a:lvl1pPr>
          </a:lstStyle>
          <a:p>
            <a:r>
              <a:rPr lang="sv-SE" dirty="0"/>
              <a:t>Klicka här för att skriva rubrik</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t>Spelformsutbildning 11 mot 11, 15-19 år</a:t>
            </a:r>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3"/>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179940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459577"/>
            <a:ext cx="2339975" cy="1979255"/>
          </a:xfrm>
        </p:spPr>
        <p:txBody>
          <a:bodyPr anchor="t" anchorCtr="0"/>
          <a:lstStyle>
            <a:lvl1pPr algn="l">
              <a:defRPr sz="4300">
                <a:solidFill>
                  <a:schemeClr val="bg1"/>
                </a:solidFill>
              </a:defRPr>
            </a:lvl1pPr>
          </a:lstStyle>
          <a:p>
            <a:r>
              <a:rPr lang="sv-SE" dirty="0"/>
              <a:t>Rubrik</a:t>
            </a:r>
          </a:p>
        </p:txBody>
      </p:sp>
      <p:sp>
        <p:nvSpPr>
          <p:cNvPr id="14" name="Platshållare för text 13">
            <a:extLst>
              <a:ext uri="{FF2B5EF4-FFF2-40B4-BE49-F238E27FC236}">
                <a16:creationId xmlns:a16="http://schemas.microsoft.com/office/drawing/2014/main" id="{0BFF101C-C86F-4515-A419-2CCAA0751BBF}"/>
              </a:ext>
            </a:extLst>
          </p:cNvPr>
          <p:cNvSpPr>
            <a:spLocks noGrp="1"/>
          </p:cNvSpPr>
          <p:nvPr>
            <p:ph type="body" sz="quarter" idx="13"/>
          </p:nvPr>
        </p:nvSpPr>
        <p:spPr>
          <a:xfrm>
            <a:off x="3421624" y="1459578"/>
            <a:ext cx="7606739" cy="4535130"/>
          </a:xfrm>
        </p:spPr>
        <p:txBody>
          <a:bodyPr/>
          <a:lstStyle>
            <a:lvl1pPr marL="0" indent="0" defTabSz="7620000">
              <a:buNone/>
              <a:tabLst>
                <a:tab pos="1435100" algn="l"/>
                <a:tab pos="6724650" algn="l"/>
              </a:tabLst>
              <a:defRPr>
                <a:solidFill>
                  <a:schemeClr val="bg1"/>
                </a:solidFill>
              </a:defRPr>
            </a:lvl1pPr>
            <a:lvl2pPr marL="198000" indent="0" defTabSz="7620000">
              <a:buNone/>
              <a:tabLst>
                <a:tab pos="1612900" algn="l"/>
                <a:tab pos="6724650" algn="l"/>
              </a:tabLst>
              <a:defRPr>
                <a:solidFill>
                  <a:schemeClr val="bg1"/>
                </a:solidFill>
              </a:defRPr>
            </a:lvl2pPr>
            <a:lvl3pPr marL="396000" indent="0" defTabSz="7620000">
              <a:buNone/>
              <a:tabLst>
                <a:tab pos="1612900" algn="l"/>
                <a:tab pos="6724650" algn="l"/>
              </a:tabLst>
              <a:defRPr>
                <a:solidFill>
                  <a:schemeClr val="bg1"/>
                </a:solidFill>
              </a:defRPr>
            </a:lvl3pPr>
            <a:lvl4pPr marL="594000" indent="0" defTabSz="7620000">
              <a:buNone/>
              <a:tabLst>
                <a:tab pos="1612900" algn="l"/>
                <a:tab pos="6724650" algn="l"/>
              </a:tabLst>
              <a:defRPr>
                <a:solidFill>
                  <a:schemeClr val="bg1"/>
                </a:solidFill>
              </a:defRPr>
            </a:lvl4pPr>
            <a:lvl5pPr marL="792000" indent="0" defTabSz="7620000">
              <a:buNone/>
              <a:tabLst>
                <a:tab pos="1612900" algn="l"/>
                <a:tab pos="6724650" algn="l"/>
              </a:tabLst>
              <a:defRPr>
                <a:solidFill>
                  <a:schemeClr val="bg1"/>
                </a:solidFill>
              </a:defRPr>
            </a:lvl5pPr>
          </a:lstStyle>
          <a:p>
            <a:pPr lvl="0"/>
            <a:r>
              <a:rPr lang="sv-SE"/>
              <a:t>Klicka här för att ändra format på bakgrundstexten</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t>Spelformsutbildning 11 mot 11, 15-19 år</a:t>
            </a:r>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3"/>
          <a:stretch>
            <a:fillRect/>
          </a:stretch>
        </p:blipFill>
        <p:spPr>
          <a:xfrm>
            <a:off x="11397110" y="209550"/>
            <a:ext cx="468660" cy="747265"/>
          </a:xfrm>
          <a:prstGeom prst="rect">
            <a:avLst/>
          </a:prstGeom>
        </p:spPr>
      </p:pic>
      <p:sp>
        <p:nvSpPr>
          <p:cNvPr id="17" name="textruta 16">
            <a:extLst>
              <a:ext uri="{FF2B5EF4-FFF2-40B4-BE49-F238E27FC236}">
                <a16:creationId xmlns:a16="http://schemas.microsoft.com/office/drawing/2014/main" id="{B92DFF91-C663-4B6C-B51E-1C833F49BCD2}"/>
              </a:ext>
            </a:extLst>
          </p:cNvPr>
          <p:cNvSpPr txBox="1"/>
          <p:nvPr userDrawn="1"/>
        </p:nvSpPr>
        <p:spPr>
          <a:xfrm>
            <a:off x="0" y="-517153"/>
            <a:ext cx="12192000" cy="400110"/>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komma till nästa information i agendan, använd TAB. Det finns tre tabbar i textplatshållaren. Rekommenderat är att använda linjal när man använder tabbar. Gå till Visa och klicka i Linjal.</a:t>
            </a:r>
          </a:p>
          <a:p>
            <a:r>
              <a:rPr lang="sv-SE" sz="1000" dirty="0">
                <a:solidFill>
                  <a:schemeClr val="tx1">
                    <a:lumMod val="65000"/>
                    <a:lumOff val="35000"/>
                  </a:schemeClr>
                </a:solidFill>
                <a:latin typeface="+mn-lt"/>
              </a:rPr>
              <a:t>Texten som ska vara i fetstil måste markeras manuellt.</a:t>
            </a:r>
          </a:p>
        </p:txBody>
      </p:sp>
    </p:spTree>
    <p:extLst>
      <p:ext uri="{BB962C8B-B14F-4D97-AF65-F5344CB8AC3E}">
        <p14:creationId xmlns:p14="http://schemas.microsoft.com/office/powerpoint/2010/main" val="90400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sida med toning över hel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6175376" cy="770256"/>
          </a:xfrm>
        </p:spPr>
        <p:txBody>
          <a:bodyPr anchor="b" anchorCtr="0"/>
          <a:lstStyle>
            <a:lvl1pPr algn="l">
              <a:defRPr sz="4600">
                <a:solidFill>
                  <a:schemeClr val="bg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6175375" cy="3422921"/>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7" name="Bildobjekt 16">
            <a:extLst>
              <a:ext uri="{FF2B5EF4-FFF2-40B4-BE49-F238E27FC236}">
                <a16:creationId xmlns:a16="http://schemas.microsoft.com/office/drawing/2014/main" id="{74DE646D-F9AB-4AD0-94A0-A6FEBB539484}"/>
              </a:ext>
            </a:extLst>
          </p:cNvPr>
          <p:cNvPicPr>
            <a:picLocks noChangeAspect="1"/>
          </p:cNvPicPr>
          <p:nvPr userDrawn="1"/>
        </p:nvPicPr>
        <p:blipFill>
          <a:blip r:embed="rId2"/>
          <a:stretch>
            <a:fillRect/>
          </a:stretch>
        </p:blipFill>
        <p:spPr>
          <a:xfrm>
            <a:off x="0" y="0"/>
            <a:ext cx="7829973" cy="6858000"/>
          </a:xfrm>
          <a:prstGeom prst="rect">
            <a:avLst/>
          </a:prstGeom>
        </p:spPr>
      </p:pic>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t>Spelformsutbildning 11 mot 11, 15-19 år</a:t>
            </a:r>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3"/>
          <a:stretch>
            <a:fillRect/>
          </a:stretch>
        </p:blipFill>
        <p:spPr>
          <a:xfrm>
            <a:off x="11397110" y="209550"/>
            <a:ext cx="468660" cy="747265"/>
          </a:xfrm>
          <a:prstGeom prst="rect">
            <a:avLst/>
          </a:prstGeom>
        </p:spPr>
      </p:pic>
      <p:sp>
        <p:nvSpPr>
          <p:cNvPr id="18" name="textruta 17">
            <a:extLst>
              <a:ext uri="{FF2B5EF4-FFF2-40B4-BE49-F238E27FC236}">
                <a16:creationId xmlns:a16="http://schemas.microsoft.com/office/drawing/2014/main" id="{206FAC83-49D1-435A-A959-A2BFD8F4DF8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lägga till bild</a:t>
            </a:r>
            <a:r>
              <a:rPr lang="sv-SE" sz="1000" baseline="0" dirty="0">
                <a:solidFill>
                  <a:schemeClr val="tx1">
                    <a:lumMod val="65000"/>
                    <a:lumOff val="35000"/>
                  </a:schemeClr>
                </a:solidFill>
                <a:latin typeface="+mn-lt"/>
              </a:rPr>
              <a:t> i bakgrunden - </a:t>
            </a:r>
            <a:r>
              <a:rPr lang="sv-SE" sz="1000" dirty="0">
                <a:solidFill>
                  <a:schemeClr val="tx1">
                    <a:lumMod val="65000"/>
                    <a:lumOff val="35000"/>
                  </a:schemeClr>
                </a:solidFill>
                <a:latin typeface="+mn-lt"/>
              </a:rPr>
              <a:t>Högerklicka på tomt utrymme</a:t>
            </a:r>
            <a:r>
              <a:rPr lang="sv-SE" sz="1000" baseline="0" dirty="0">
                <a:solidFill>
                  <a:schemeClr val="tx1">
                    <a:lumMod val="65000"/>
                    <a:lumOff val="35000"/>
                  </a:schemeClr>
                </a:solidFill>
                <a:latin typeface="+mn-lt"/>
              </a:rPr>
              <a:t>. Välj Formatera bakgrund/Fyllning/Bild eller strukturfyllning och välj sedan önskad bild.</a:t>
            </a:r>
            <a:endParaRPr lang="sv-SE" sz="1000" dirty="0">
              <a:solidFill>
                <a:schemeClr val="tx1">
                  <a:lumMod val="65000"/>
                  <a:lumOff val="35000"/>
                </a:schemeClr>
              </a:solidFill>
              <a:latin typeface="+mn-lt"/>
            </a:endParaRPr>
          </a:p>
        </p:txBody>
      </p:sp>
    </p:spTree>
    <p:extLst>
      <p:ext uri="{BB962C8B-B14F-4D97-AF65-F5344CB8AC3E}">
        <p14:creationId xmlns:p14="http://schemas.microsoft.com/office/powerpoint/2010/main" val="55829746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xtsida med hel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6175376" cy="770256"/>
          </a:xfrm>
        </p:spPr>
        <p:txBody>
          <a:bodyPr anchor="b" anchorCtr="0"/>
          <a:lstStyle>
            <a:lvl1pPr algn="l">
              <a:defRPr sz="4600">
                <a:solidFill>
                  <a:schemeClr val="bg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6175375" cy="3422921"/>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bg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bg1"/>
                </a:solidFill>
              </a:defRPr>
            </a:lvl1pPr>
          </a:lstStyle>
          <a:p>
            <a:r>
              <a:rPr lang="sv-SE"/>
              <a:t>Spelformsutbildning 11 mot 11, 15-19 år</a:t>
            </a:r>
            <a:endParaRPr lang="sv-SE" dirty="0"/>
          </a:p>
        </p:txBody>
      </p:sp>
      <p:cxnSp>
        <p:nvCxnSpPr>
          <p:cNvPr id="7" name="Rak koppling 6">
            <a:extLst>
              <a:ext uri="{FF2B5EF4-FFF2-40B4-BE49-F238E27FC236}">
                <a16:creationId xmlns:a16="http://schemas.microsoft.com/office/drawing/2014/main" id="{9FC76B35-40F8-424D-9316-DC489A9D206B}"/>
              </a:ext>
            </a:extLst>
          </p:cNvPr>
          <p:cNvCxnSpPr/>
          <p:nvPr userDrawn="1"/>
        </p:nvCxnSpPr>
        <p:spPr>
          <a:xfrm>
            <a:off x="515937" y="403225"/>
            <a:ext cx="5436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Rak koppling 7">
            <a:extLst>
              <a:ext uri="{FF2B5EF4-FFF2-40B4-BE49-F238E27FC236}">
                <a16:creationId xmlns:a16="http://schemas.microsoft.com/office/drawing/2014/main" id="{D99FDF88-5034-42EA-BFD4-29B2F897DA64}"/>
              </a:ext>
            </a:extLst>
          </p:cNvPr>
          <p:cNvCxnSpPr/>
          <p:nvPr userDrawn="1"/>
        </p:nvCxnSpPr>
        <p:spPr>
          <a:xfrm>
            <a:off x="6065839" y="403225"/>
            <a:ext cx="518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2"/>
          <a:stretch>
            <a:fillRect/>
          </a:stretch>
        </p:blipFill>
        <p:spPr>
          <a:xfrm>
            <a:off x="11397110" y="209550"/>
            <a:ext cx="468660" cy="747265"/>
          </a:xfrm>
          <a:prstGeom prst="rect">
            <a:avLst/>
          </a:prstGeom>
        </p:spPr>
      </p:pic>
      <p:sp>
        <p:nvSpPr>
          <p:cNvPr id="18" name="textruta 17">
            <a:extLst>
              <a:ext uri="{FF2B5EF4-FFF2-40B4-BE49-F238E27FC236}">
                <a16:creationId xmlns:a16="http://schemas.microsoft.com/office/drawing/2014/main" id="{206FAC83-49D1-435A-A959-A2BFD8F4DF82}"/>
              </a:ext>
            </a:extLst>
          </p:cNvPr>
          <p:cNvSpPr txBox="1"/>
          <p:nvPr userDrawn="1"/>
        </p:nvSpPr>
        <p:spPr>
          <a:xfrm>
            <a:off x="0" y="-363264"/>
            <a:ext cx="12192000" cy="246221"/>
          </a:xfrm>
          <a:prstGeom prst="rect">
            <a:avLst/>
          </a:prstGeom>
          <a:solidFill>
            <a:schemeClr val="bg1"/>
          </a:solidFill>
          <a:effectLst>
            <a:outerShdw blurRad="50800" dist="38100" dir="2700000" algn="tl" rotWithShape="0">
              <a:prstClr val="black">
                <a:alpha val="40000"/>
              </a:prstClr>
            </a:outerShdw>
          </a:effectLst>
        </p:spPr>
        <p:txBody>
          <a:bodyPr wrap="square" rtlCol="0" anchor="b" anchorCtr="0">
            <a:spAutoFit/>
          </a:bodyPr>
          <a:lstStyle/>
          <a:p>
            <a:r>
              <a:rPr lang="sv-SE" sz="1000" dirty="0">
                <a:solidFill>
                  <a:schemeClr val="tx1">
                    <a:lumMod val="65000"/>
                    <a:lumOff val="35000"/>
                  </a:schemeClr>
                </a:solidFill>
                <a:latin typeface="+mn-lt"/>
              </a:rPr>
              <a:t>För att lägga till bild</a:t>
            </a:r>
            <a:r>
              <a:rPr lang="sv-SE" sz="1000" baseline="0" dirty="0">
                <a:solidFill>
                  <a:schemeClr val="tx1">
                    <a:lumMod val="65000"/>
                    <a:lumOff val="35000"/>
                  </a:schemeClr>
                </a:solidFill>
                <a:latin typeface="+mn-lt"/>
              </a:rPr>
              <a:t> i bakgrunden - </a:t>
            </a:r>
            <a:r>
              <a:rPr lang="sv-SE" sz="1000" dirty="0">
                <a:solidFill>
                  <a:schemeClr val="tx1">
                    <a:lumMod val="65000"/>
                    <a:lumOff val="35000"/>
                  </a:schemeClr>
                </a:solidFill>
                <a:latin typeface="+mn-lt"/>
              </a:rPr>
              <a:t>Högerklicka på tomt utrymme</a:t>
            </a:r>
            <a:r>
              <a:rPr lang="sv-SE" sz="1000" baseline="0" dirty="0">
                <a:solidFill>
                  <a:schemeClr val="tx1">
                    <a:lumMod val="65000"/>
                    <a:lumOff val="35000"/>
                  </a:schemeClr>
                </a:solidFill>
                <a:latin typeface="+mn-lt"/>
              </a:rPr>
              <a:t>. Välj Formatera bakgrund/Fyllning/Bild eller strukturfyllning och välj sedan önskad bild.</a:t>
            </a:r>
            <a:endParaRPr lang="sv-SE" sz="1000" dirty="0">
              <a:solidFill>
                <a:schemeClr val="tx1">
                  <a:lumMod val="65000"/>
                  <a:lumOff val="35000"/>
                </a:schemeClr>
              </a:solidFill>
              <a:latin typeface="+mn-lt"/>
            </a:endParaRPr>
          </a:p>
        </p:txBody>
      </p:sp>
    </p:spTree>
    <p:extLst>
      <p:ext uri="{BB962C8B-B14F-4D97-AF65-F5344CB8AC3E}">
        <p14:creationId xmlns:p14="http://schemas.microsoft.com/office/powerpoint/2010/main" val="115160085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sida 2-spal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784225" y="1173479"/>
            <a:ext cx="10242000" cy="770256"/>
          </a:xfrm>
        </p:spPr>
        <p:txBody>
          <a:bodyPr anchor="b" anchorCtr="0"/>
          <a:lstStyle>
            <a:lvl1pPr algn="l">
              <a:defRPr sz="4600">
                <a:solidFill>
                  <a:schemeClr val="accent1"/>
                </a:solidFill>
              </a:defRPr>
            </a:lvl1pPr>
          </a:lstStyle>
          <a:p>
            <a:r>
              <a:rPr lang="sv-SE" dirty="0"/>
              <a:t>Rubrik</a:t>
            </a:r>
          </a:p>
        </p:txBody>
      </p:sp>
      <p:sp>
        <p:nvSpPr>
          <p:cNvPr id="12"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4932363" cy="3422650"/>
          </a:xfrm>
        </p:spPr>
        <p:txBody>
          <a:bodyPr/>
          <a:lstStyle>
            <a:lvl1pPr>
              <a:buClrTx/>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text 13">
            <a:extLst>
              <a:ext uri="{FF2B5EF4-FFF2-40B4-BE49-F238E27FC236}">
                <a16:creationId xmlns:a16="http://schemas.microsoft.com/office/drawing/2014/main" id="{F91A900D-C141-4C7D-9EF7-EEF091B0A453}"/>
              </a:ext>
            </a:extLst>
          </p:cNvPr>
          <p:cNvSpPr>
            <a:spLocks noGrp="1"/>
          </p:cNvSpPr>
          <p:nvPr>
            <p:ph type="body" sz="quarter" idx="14"/>
          </p:nvPr>
        </p:nvSpPr>
        <p:spPr>
          <a:xfrm>
            <a:off x="6096000" y="2562225"/>
            <a:ext cx="4932363" cy="34226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accent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accent1"/>
                </a:solidFill>
              </a:defRPr>
            </a:lvl1pPr>
          </a:lstStyle>
          <a:p>
            <a:r>
              <a:rPr lang="sv-SE"/>
              <a:t>Spelformsutbildning 11 mot 11, 15-19 år</a:t>
            </a:r>
            <a:endParaRPr lang="sv-SE" dirty="0"/>
          </a:p>
        </p:txBody>
      </p: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2"/>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290491916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och text 1-spal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095999" y="1350455"/>
            <a:ext cx="4930225" cy="1294422"/>
          </a:xfrm>
        </p:spPr>
        <p:txBody>
          <a:bodyPr anchor="t" anchorCtr="0"/>
          <a:lstStyle>
            <a:lvl1pPr algn="l">
              <a:defRPr sz="4600">
                <a:solidFill>
                  <a:schemeClr val="accent1"/>
                </a:solidFill>
              </a:defRPr>
            </a:lvl1pPr>
          </a:lstStyle>
          <a:p>
            <a:r>
              <a:rPr lang="sv-SE" dirty="0"/>
              <a:t>Rubrik</a:t>
            </a:r>
          </a:p>
        </p:txBody>
      </p:sp>
      <p:sp>
        <p:nvSpPr>
          <p:cNvPr id="14" name="Platshållare för text 13">
            <a:extLst>
              <a:ext uri="{FF2B5EF4-FFF2-40B4-BE49-F238E27FC236}">
                <a16:creationId xmlns:a16="http://schemas.microsoft.com/office/drawing/2014/main" id="{F91A900D-C141-4C7D-9EF7-EEF091B0A453}"/>
              </a:ext>
            </a:extLst>
          </p:cNvPr>
          <p:cNvSpPr>
            <a:spLocks noGrp="1"/>
          </p:cNvSpPr>
          <p:nvPr>
            <p:ph type="body" sz="quarter" idx="14"/>
          </p:nvPr>
        </p:nvSpPr>
        <p:spPr>
          <a:xfrm>
            <a:off x="6096000" y="2844801"/>
            <a:ext cx="4932363" cy="3140074"/>
          </a:xfrm>
        </p:spPr>
        <p:txBody>
          <a:bodyPr/>
          <a:lstStyle>
            <a:lvl4pPr>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 6">
            <a:extLst>
              <a:ext uri="{FF2B5EF4-FFF2-40B4-BE49-F238E27FC236}">
                <a16:creationId xmlns:a16="http://schemas.microsoft.com/office/drawing/2014/main" id="{D223BB1E-35AF-4D1E-B8FC-5C3E4F3E1910}"/>
              </a:ext>
            </a:extLst>
          </p:cNvPr>
          <p:cNvSpPr>
            <a:spLocks noGrp="1"/>
          </p:cNvSpPr>
          <p:nvPr>
            <p:ph type="pic" sz="quarter" idx="15" hasCustomPrompt="1"/>
          </p:nvPr>
        </p:nvSpPr>
        <p:spPr>
          <a:xfrm>
            <a:off x="784225" y="1173479"/>
            <a:ext cx="4932363" cy="5166000"/>
          </a:xfrm>
        </p:spPr>
        <p:txBody>
          <a:bodyPr/>
          <a:lstStyle>
            <a:lvl1pPr marL="0" indent="0">
              <a:buFontTx/>
              <a:buNone/>
              <a:defRPr sz="1100"/>
            </a:lvl1pPr>
          </a:lstStyle>
          <a:p>
            <a:r>
              <a:rPr lang="sv-SE" dirty="0"/>
              <a:t> Klicka för att infoga bild</a:t>
            </a:r>
          </a:p>
        </p:txBody>
      </p:sp>
      <p:sp>
        <p:nvSpPr>
          <p:cNvPr id="4" name="Platshållare för datum 3"/>
          <p:cNvSpPr>
            <a:spLocks noGrp="1"/>
          </p:cNvSpPr>
          <p:nvPr>
            <p:ph type="dt" sz="half" idx="10"/>
          </p:nvPr>
        </p:nvSpPr>
        <p:spPr>
          <a:xfrm>
            <a:off x="6080442" y="131444"/>
            <a:ext cx="2129345" cy="219093"/>
          </a:xfrm>
        </p:spPr>
        <p:txBody>
          <a:bodyPr/>
          <a:lstStyle>
            <a:lvl1pPr>
              <a:defRPr>
                <a:solidFill>
                  <a:schemeClr val="accent1"/>
                </a:solidFill>
              </a:defRPr>
            </a:lvl1pPr>
          </a:lstStyle>
          <a:p>
            <a:r>
              <a:rPr lang="sv-SE"/>
              <a:t>2017.xx.xx</a:t>
            </a:r>
            <a:endParaRPr lang="sv-SE" dirty="0"/>
          </a:p>
        </p:txBody>
      </p:sp>
      <p:sp>
        <p:nvSpPr>
          <p:cNvPr id="5" name="Platshållare för sidfot 4"/>
          <p:cNvSpPr>
            <a:spLocks noGrp="1"/>
          </p:cNvSpPr>
          <p:nvPr>
            <p:ph type="ftr" sz="quarter" idx="11"/>
          </p:nvPr>
        </p:nvSpPr>
        <p:spPr>
          <a:xfrm>
            <a:off x="540702" y="131444"/>
            <a:ext cx="5336222" cy="219093"/>
          </a:xfrm>
        </p:spPr>
        <p:txBody>
          <a:bodyPr/>
          <a:lstStyle>
            <a:lvl1pPr algn="l">
              <a:defRPr>
                <a:solidFill>
                  <a:schemeClr val="accent1"/>
                </a:solidFill>
              </a:defRPr>
            </a:lvl1pPr>
          </a:lstStyle>
          <a:p>
            <a:r>
              <a:rPr lang="sv-SE"/>
              <a:t>Spelformsutbildning 11 mot 11, 15-19 år</a:t>
            </a:r>
            <a:endParaRPr lang="sv-SE" dirty="0"/>
          </a:p>
        </p:txBody>
      </p:sp>
      <p:pic>
        <p:nvPicPr>
          <p:cNvPr id="11" name="Bildobjekt 10">
            <a:extLst>
              <a:ext uri="{FF2B5EF4-FFF2-40B4-BE49-F238E27FC236}">
                <a16:creationId xmlns:a16="http://schemas.microsoft.com/office/drawing/2014/main" id="{3EA91844-C875-4207-83A2-1DF90B239227}"/>
              </a:ext>
            </a:extLst>
          </p:cNvPr>
          <p:cNvPicPr>
            <a:picLocks noChangeAspect="1"/>
          </p:cNvPicPr>
          <p:nvPr userDrawn="1"/>
        </p:nvPicPr>
        <p:blipFill>
          <a:blip r:embed="rId2"/>
          <a:stretch>
            <a:fillRect/>
          </a:stretch>
        </p:blipFill>
        <p:spPr>
          <a:xfrm>
            <a:off x="11397110" y="209550"/>
            <a:ext cx="468660" cy="747265"/>
          </a:xfrm>
          <a:prstGeom prst="rect">
            <a:avLst/>
          </a:prstGeom>
        </p:spPr>
      </p:pic>
    </p:spTree>
    <p:extLst>
      <p:ext uri="{BB962C8B-B14F-4D97-AF65-F5344CB8AC3E}">
        <p14:creationId xmlns:p14="http://schemas.microsoft.com/office/powerpoint/2010/main" val="3337963868"/>
      </p:ext>
    </p:extLst>
  </p:cSld>
  <p:clrMapOvr>
    <a:masterClrMapping/>
  </p:clrMapOvr>
  <p:extLst>
    <p:ext uri="{DCECCB84-F9BA-43D5-87BE-67443E8EF086}">
      <p15:sldGuideLst xmlns:p15="http://schemas.microsoft.com/office/powerpoint/2012/main">
        <p15:guide id="1" pos="3840">
          <p15:clr>
            <a:srgbClr val="FBAE40"/>
          </p15:clr>
        </p15:guide>
        <p15:guide id="2" orient="horz" pos="399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12" name="Platshållare för innehåll 11"/>
          <p:cNvSpPr>
            <a:spLocks noGrp="1"/>
          </p:cNvSpPr>
          <p:nvPr>
            <p:ph sz="quarter" idx="13"/>
          </p:nvPr>
        </p:nvSpPr>
        <p:spPr>
          <a:xfrm>
            <a:off x="784223" y="2561954"/>
            <a:ext cx="10242000" cy="34229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datum 7"/>
          <p:cNvSpPr>
            <a:spLocks noGrp="1"/>
          </p:cNvSpPr>
          <p:nvPr>
            <p:ph type="dt" sz="half" idx="10"/>
          </p:nvPr>
        </p:nvSpPr>
        <p:spPr/>
        <p:txBody>
          <a:bodyPr/>
          <a:lstStyle/>
          <a:p>
            <a:r>
              <a:rPr lang="sv-SE"/>
              <a:t>2017.xx.xx</a:t>
            </a:r>
            <a:endParaRPr lang="sv-SE" dirty="0"/>
          </a:p>
        </p:txBody>
      </p:sp>
      <p:sp>
        <p:nvSpPr>
          <p:cNvPr id="9" name="Platshållare för sidfot 8"/>
          <p:cNvSpPr>
            <a:spLocks noGrp="1"/>
          </p:cNvSpPr>
          <p:nvPr>
            <p:ph type="ftr" sz="quarter" idx="11"/>
          </p:nvPr>
        </p:nvSpPr>
        <p:spPr/>
        <p:txBody>
          <a:bodyPr/>
          <a:lstStyle>
            <a:lvl1pPr algn="l">
              <a:defRPr/>
            </a:lvl1pPr>
          </a:lstStyle>
          <a:p>
            <a:r>
              <a:rPr lang="sv-SE"/>
              <a:t>Spelformsutbildning 11 mot 11, 15-19 år</a:t>
            </a:r>
            <a:endParaRPr lang="sv-SE" dirty="0"/>
          </a:p>
        </p:txBody>
      </p:sp>
    </p:spTree>
    <p:extLst>
      <p:ext uri="{BB962C8B-B14F-4D97-AF65-F5344CB8AC3E}">
        <p14:creationId xmlns:p14="http://schemas.microsoft.com/office/powerpoint/2010/main" val="169092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84225" y="1173479"/>
            <a:ext cx="10242000" cy="770256"/>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784224" y="2561955"/>
            <a:ext cx="10242000" cy="3422920"/>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080442" y="131444"/>
            <a:ext cx="2129346" cy="219093"/>
          </a:xfrm>
          <a:prstGeom prst="rect">
            <a:avLst/>
          </a:prstGeom>
        </p:spPr>
        <p:txBody>
          <a:bodyPr vert="horz" lIns="0" tIns="0" rIns="0" bIns="0" rtlCol="0" anchor="b" anchorCtr="0"/>
          <a:lstStyle>
            <a:lvl1pPr algn="l">
              <a:defRPr sz="1100" b="1">
                <a:solidFill>
                  <a:schemeClr val="accent1"/>
                </a:solidFill>
              </a:defRPr>
            </a:lvl1pPr>
          </a:lstStyle>
          <a:p>
            <a:r>
              <a:rPr lang="sv-SE"/>
              <a:t>2017.xx.xx</a:t>
            </a:r>
            <a:endParaRPr lang="sv-SE" dirty="0"/>
          </a:p>
        </p:txBody>
      </p:sp>
      <p:sp>
        <p:nvSpPr>
          <p:cNvPr id="5" name="Platshållare för sidfot 4"/>
          <p:cNvSpPr>
            <a:spLocks noGrp="1"/>
          </p:cNvSpPr>
          <p:nvPr>
            <p:ph type="ftr" sz="quarter" idx="3"/>
          </p:nvPr>
        </p:nvSpPr>
        <p:spPr>
          <a:xfrm>
            <a:off x="540702" y="131444"/>
            <a:ext cx="5336223" cy="219093"/>
          </a:xfrm>
          <a:prstGeom prst="rect">
            <a:avLst/>
          </a:prstGeom>
        </p:spPr>
        <p:txBody>
          <a:bodyPr vert="horz" lIns="0" tIns="0" rIns="0" bIns="0" rtlCol="0" anchor="b" anchorCtr="0"/>
          <a:lstStyle>
            <a:lvl1pPr algn="ctr">
              <a:defRPr sz="1100" b="1">
                <a:solidFill>
                  <a:schemeClr val="accent1"/>
                </a:solidFill>
              </a:defRPr>
            </a:lvl1pPr>
          </a:lstStyle>
          <a:p>
            <a:pPr algn="l"/>
            <a:r>
              <a:rPr lang="sv-SE"/>
              <a:t>Spelformsutbildning 11 mot 11, 15-19 år</a:t>
            </a:r>
            <a:endParaRPr lang="sv-SE" dirty="0"/>
          </a:p>
        </p:txBody>
      </p:sp>
      <p:pic>
        <p:nvPicPr>
          <p:cNvPr id="16" name="Bildobjekt 15">
            <a:extLst>
              <a:ext uri="{FF2B5EF4-FFF2-40B4-BE49-F238E27FC236}">
                <a16:creationId xmlns:a16="http://schemas.microsoft.com/office/drawing/2014/main" id="{530CA824-9B77-44C7-95B6-4B82C2AACB86}"/>
              </a:ext>
            </a:extLst>
          </p:cNvPr>
          <p:cNvPicPr>
            <a:picLocks noChangeAspect="1"/>
          </p:cNvPicPr>
          <p:nvPr userDrawn="1"/>
        </p:nvPicPr>
        <p:blipFill>
          <a:blip r:embed="rId13"/>
          <a:stretch>
            <a:fillRect/>
          </a:stretch>
        </p:blipFill>
        <p:spPr>
          <a:xfrm>
            <a:off x="11397110" y="209550"/>
            <a:ext cx="468660" cy="747265"/>
          </a:xfrm>
          <a:prstGeom prst="rect">
            <a:avLst/>
          </a:prstGeom>
        </p:spPr>
      </p:pic>
      <p:cxnSp>
        <p:nvCxnSpPr>
          <p:cNvPr id="32" name="Rak koppling 31">
            <a:extLst>
              <a:ext uri="{FF2B5EF4-FFF2-40B4-BE49-F238E27FC236}">
                <a16:creationId xmlns:a16="http://schemas.microsoft.com/office/drawing/2014/main" id="{4A8E4D22-6F4C-40DB-8379-4610267B176C}"/>
              </a:ext>
            </a:extLst>
          </p:cNvPr>
          <p:cNvCxnSpPr/>
          <p:nvPr userDrawn="1"/>
        </p:nvCxnSpPr>
        <p:spPr>
          <a:xfrm>
            <a:off x="515937" y="403225"/>
            <a:ext cx="543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3240074A-C5B9-4423-892A-B2365B0A05A7}"/>
              </a:ext>
            </a:extLst>
          </p:cNvPr>
          <p:cNvCxnSpPr/>
          <p:nvPr userDrawn="1"/>
        </p:nvCxnSpPr>
        <p:spPr>
          <a:xfrm>
            <a:off x="6065839" y="403225"/>
            <a:ext cx="518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48F82FD6-0636-4706-909D-0DA0F83D456B}"/>
              </a:ext>
            </a:extLst>
          </p:cNvPr>
          <p:cNvCxnSpPr/>
          <p:nvPr userDrawn="1"/>
        </p:nvCxnSpPr>
        <p:spPr>
          <a:xfrm>
            <a:off x="515937" y="6452257"/>
            <a:ext cx="11160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7" r:id="rId3"/>
    <p:sldLayoutId id="2147483664" r:id="rId4"/>
    <p:sldLayoutId id="2147483658" r:id="rId5"/>
    <p:sldLayoutId id="2147483659" r:id="rId6"/>
    <p:sldLayoutId id="2147483661" r:id="rId7"/>
    <p:sldLayoutId id="2147483663" r:id="rId8"/>
    <p:sldLayoutId id="2147483650" r:id="rId9"/>
    <p:sldLayoutId id="2147483654" r:id="rId10"/>
    <p:sldLayoutId id="2147483655" r:id="rId11"/>
  </p:sldLayoutIdLst>
  <p:hf sldNum="0" hdr="0" dt="0"/>
  <p:txStyles>
    <p:titleStyle>
      <a:lvl1pPr algn="l" defTabSz="914400" rtl="0" eaLnBrk="1" latinLnBrk="0" hangingPunct="1">
        <a:lnSpc>
          <a:spcPct val="90000"/>
        </a:lnSpc>
        <a:spcBef>
          <a:spcPct val="0"/>
        </a:spcBef>
        <a:buNone/>
        <a:defRPr sz="4600" b="1" kern="1200">
          <a:solidFill>
            <a:schemeClr val="accent1"/>
          </a:solidFill>
          <a:latin typeface="+mj-lt"/>
          <a:ea typeface="+mj-ea"/>
          <a:cs typeface="+mj-cs"/>
        </a:defRPr>
      </a:lvl1pPr>
    </p:titleStyle>
    <p:body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25" userDrawn="1">
          <p15:clr>
            <a:srgbClr val="F26B43"/>
          </p15:clr>
        </p15:guide>
        <p15:guide id="4" pos="6947" userDrawn="1">
          <p15:clr>
            <a:srgbClr val="F26B43"/>
          </p15:clr>
        </p15:guide>
        <p15:guide id="6" orient="horz" pos="3770" userDrawn="1">
          <p15:clr>
            <a:srgbClr val="F26B43"/>
          </p15:clr>
        </p15:guide>
        <p15:guide id="7" orient="horz" pos="1138" userDrawn="1">
          <p15:clr>
            <a:srgbClr val="F26B43"/>
          </p15:clr>
        </p15:guide>
        <p15:guide id="9" orient="horz" pos="196" userDrawn="1">
          <p15:clr>
            <a:srgbClr val="F26B43"/>
          </p15:clr>
        </p15:guide>
        <p15:guide id="11" orient="horz" pos="1607" userDrawn="1">
          <p15:clr>
            <a:srgbClr val="F26B43"/>
          </p15:clr>
        </p15:guide>
        <p15:guide id="12" pos="494" userDrawn="1">
          <p15:clr>
            <a:srgbClr val="F26B43"/>
          </p15:clr>
        </p15:guide>
        <p15:guide id="13" pos="43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D92B9181-7508-4924-B5E4-3D8BB72B9436}"/>
              </a:ext>
            </a:extLst>
          </p:cNvPr>
          <p:cNvSpPr>
            <a:spLocks noGrp="1"/>
          </p:cNvSpPr>
          <p:nvPr>
            <p:ph type="title"/>
          </p:nvPr>
        </p:nvSpPr>
        <p:spPr>
          <a:xfrm>
            <a:off x="4631749" y="2151030"/>
            <a:ext cx="6187887" cy="1260376"/>
          </a:xfrm>
        </p:spPr>
        <p:txBody>
          <a:bodyPr/>
          <a:lstStyle/>
          <a:p>
            <a:br>
              <a:rPr lang="sv-SE" dirty="0"/>
            </a:br>
            <a:r>
              <a:rPr lang="sv-SE" sz="3600" dirty="0"/>
              <a:t> </a:t>
            </a:r>
            <a:br>
              <a:rPr lang="sv-SE" sz="3600" dirty="0"/>
            </a:br>
            <a:r>
              <a:rPr lang="sv-SE" sz="3600" dirty="0"/>
              <a:t>Spelarutbildningsplan</a:t>
            </a:r>
            <a:br>
              <a:rPr lang="sv-SE" dirty="0"/>
            </a:br>
            <a:endParaRPr lang="sv-SE" dirty="0"/>
          </a:p>
        </p:txBody>
      </p:sp>
      <p:sp>
        <p:nvSpPr>
          <p:cNvPr id="8" name="Underrubrik 2">
            <a:extLst>
              <a:ext uri="{FF2B5EF4-FFF2-40B4-BE49-F238E27FC236}">
                <a16:creationId xmlns:a16="http://schemas.microsoft.com/office/drawing/2014/main" id="{7D56D7A9-14D2-4ED2-8C06-EFA20CA103D8}"/>
              </a:ext>
            </a:extLst>
          </p:cNvPr>
          <p:cNvSpPr>
            <a:spLocks noGrp="1"/>
          </p:cNvSpPr>
          <p:nvPr>
            <p:ph type="subTitle" idx="1"/>
          </p:nvPr>
        </p:nvSpPr>
        <p:spPr>
          <a:xfrm>
            <a:off x="4682045" y="4999853"/>
            <a:ext cx="5200335" cy="566639"/>
          </a:xfrm>
        </p:spPr>
        <p:txBody>
          <a:bodyPr/>
          <a:lstStyle/>
          <a:p>
            <a:r>
              <a:rPr lang="sv-SE" sz="1600" dirty="0">
                <a:solidFill>
                  <a:schemeClr val="accent2"/>
                </a:solidFill>
              </a:rPr>
              <a:t>Baserad på Svenska Fotbollförbundets Spelarutbildningsplan</a:t>
            </a:r>
          </a:p>
        </p:txBody>
      </p:sp>
      <p:pic>
        <p:nvPicPr>
          <p:cNvPr id="4" name="Picture 2" descr="IFK Luleå">
            <a:extLst>
              <a:ext uri="{FF2B5EF4-FFF2-40B4-BE49-F238E27FC236}">
                <a16:creationId xmlns:a16="http://schemas.microsoft.com/office/drawing/2014/main" id="{940FFDD8-9111-4877-8A53-D026B06690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6714" y="1933157"/>
            <a:ext cx="2582018" cy="293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87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E43CFEF3-C59E-41E3-8367-018995F0E8A8}"/>
              </a:ext>
            </a:extLst>
          </p:cNvPr>
          <p:cNvSpPr>
            <a:spLocks noGrp="1"/>
          </p:cNvSpPr>
          <p:nvPr>
            <p:ph type="ftr" sz="quarter" idx="11"/>
          </p:nvPr>
        </p:nvSpPr>
        <p:spPr/>
        <p:txBody>
          <a:bodyPr/>
          <a:lstStyle/>
          <a:p>
            <a:r>
              <a:rPr lang="sv-SE" dirty="0"/>
              <a:t>Arbetssätt 5 mot 5</a:t>
            </a:r>
          </a:p>
        </p:txBody>
      </p:sp>
      <p:sp>
        <p:nvSpPr>
          <p:cNvPr id="5" name="Left-Right Arrow 61">
            <a:extLst>
              <a:ext uri="{FF2B5EF4-FFF2-40B4-BE49-F238E27FC236}">
                <a16:creationId xmlns:a16="http://schemas.microsoft.com/office/drawing/2014/main" id="{0182CA4B-E15B-4236-A6CD-CF0A4905CD33}"/>
              </a:ext>
            </a:extLst>
          </p:cNvPr>
          <p:cNvSpPr>
            <a:spLocks noChangeArrowheads="1"/>
          </p:cNvSpPr>
          <p:nvPr/>
        </p:nvSpPr>
        <p:spPr bwMode="auto">
          <a:xfrm>
            <a:off x="5034756" y="313648"/>
            <a:ext cx="1873250" cy="865187"/>
          </a:xfrm>
          <a:prstGeom prst="leftRightArrow">
            <a:avLst>
              <a:gd name="adj1" fmla="val 50000"/>
              <a:gd name="adj2" fmla="val 49969"/>
            </a:avLst>
          </a:prstGeom>
          <a:gradFill rotWithShape="1">
            <a:gsLst>
              <a:gs pos="0">
                <a:srgbClr val="686E76"/>
              </a:gs>
              <a:gs pos="100000">
                <a:srgbClr val="0A509E"/>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marL="266700" defTabSz="457200">
              <a:defRPr sz="2900">
                <a:solidFill>
                  <a:srgbClr val="000000"/>
                </a:solidFill>
                <a:latin typeface="Gill Sans" charset="0"/>
                <a:ea typeface="ＭＳ Ｐゴシック" panose="020B0600070205080204" pitchFamily="34" charset="-128"/>
                <a:sym typeface="Gill Sans" charset="0"/>
              </a:defRPr>
            </a:lvl1pPr>
            <a:lvl2pPr marL="742950" indent="-285750" defTabSz="457200">
              <a:defRPr sz="2900">
                <a:solidFill>
                  <a:srgbClr val="000000"/>
                </a:solidFill>
                <a:latin typeface="Gill Sans" charset="0"/>
                <a:ea typeface="ＭＳ Ｐゴシック" panose="020B0600070205080204" pitchFamily="34" charset="-128"/>
                <a:sym typeface="Gill Sans" charset="0"/>
              </a:defRPr>
            </a:lvl2pPr>
            <a:lvl3pPr marL="1143000" indent="-228600" defTabSz="457200">
              <a:defRPr sz="2900">
                <a:solidFill>
                  <a:srgbClr val="000000"/>
                </a:solidFill>
                <a:latin typeface="Gill Sans" charset="0"/>
                <a:ea typeface="ＭＳ Ｐゴシック" panose="020B0600070205080204" pitchFamily="34" charset="-128"/>
                <a:sym typeface="Gill Sans" charset="0"/>
              </a:defRPr>
            </a:lvl3pPr>
            <a:lvl4pPr marL="1600200" indent="-228600" defTabSz="457200">
              <a:defRPr sz="2900">
                <a:solidFill>
                  <a:srgbClr val="000000"/>
                </a:solidFill>
                <a:latin typeface="Gill Sans" charset="0"/>
                <a:ea typeface="ＭＳ Ｐゴシック" panose="020B0600070205080204" pitchFamily="34" charset="-128"/>
                <a:sym typeface="Gill Sans" charset="0"/>
              </a:defRPr>
            </a:lvl4pPr>
            <a:lvl5pPr marL="2057400" indent="-228600" defTabSz="457200">
              <a:defRPr sz="2900">
                <a:solidFill>
                  <a:srgbClr val="000000"/>
                </a:solidFill>
                <a:latin typeface="Gill Sans" charset="0"/>
                <a:ea typeface="ＭＳ Ｐゴシック" panose="020B0600070205080204" pitchFamily="34" charset="-128"/>
                <a:sym typeface="Gill Sans" charset="0"/>
              </a:defRPr>
            </a:lvl5pPr>
            <a:lvl6pPr marL="25146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6pPr>
            <a:lvl7pPr marL="29718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7pPr>
            <a:lvl8pPr marL="34290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8pPr>
            <a:lvl9pPr marL="38862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9pPr>
          </a:lstStyle>
          <a:p>
            <a:pPr marL="0" algn="ctr"/>
            <a:r>
              <a:rPr lang="sv-SE" altLang="sv-SE" sz="1600" dirty="0">
                <a:solidFill>
                  <a:schemeClr val="bg1"/>
                </a:solidFill>
                <a:latin typeface="Helvetica Neue" charset="0"/>
                <a:sym typeface="Helvetica Neue" charset="0"/>
              </a:rPr>
              <a:t>Omställning</a:t>
            </a:r>
          </a:p>
        </p:txBody>
      </p:sp>
      <p:cxnSp>
        <p:nvCxnSpPr>
          <p:cNvPr id="6" name="Straight Connector 23">
            <a:extLst>
              <a:ext uri="{FF2B5EF4-FFF2-40B4-BE49-F238E27FC236}">
                <a16:creationId xmlns:a16="http://schemas.microsoft.com/office/drawing/2014/main" id="{3239669B-33CA-42BD-B6A8-D7FAA26E3421}"/>
              </a:ext>
            </a:extLst>
          </p:cNvPr>
          <p:cNvCxnSpPr>
            <a:cxnSpLocks noChangeShapeType="1"/>
          </p:cNvCxnSpPr>
          <p:nvPr/>
        </p:nvCxnSpPr>
        <p:spPr bwMode="auto">
          <a:xfrm>
            <a:off x="7989094" y="1106992"/>
            <a:ext cx="1081087" cy="35877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7" name="Straight Connector 26">
            <a:extLst>
              <a:ext uri="{FF2B5EF4-FFF2-40B4-BE49-F238E27FC236}">
                <a16:creationId xmlns:a16="http://schemas.microsoft.com/office/drawing/2014/main" id="{71644A69-014D-4E7E-8C66-DDBD05DA3E5F}"/>
              </a:ext>
            </a:extLst>
          </p:cNvPr>
          <p:cNvCxnSpPr>
            <a:cxnSpLocks noChangeShapeType="1"/>
          </p:cNvCxnSpPr>
          <p:nvPr/>
        </p:nvCxnSpPr>
        <p:spPr bwMode="auto">
          <a:xfrm flipV="1">
            <a:off x="8170068" y="1700466"/>
            <a:ext cx="900113" cy="430213"/>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0" name="Straight Connector 29">
            <a:extLst>
              <a:ext uri="{FF2B5EF4-FFF2-40B4-BE49-F238E27FC236}">
                <a16:creationId xmlns:a16="http://schemas.microsoft.com/office/drawing/2014/main" id="{04D12EC8-E1E5-4598-9D03-7A45D1DEB437}"/>
              </a:ext>
            </a:extLst>
          </p:cNvPr>
          <p:cNvCxnSpPr>
            <a:cxnSpLocks noChangeShapeType="1"/>
          </p:cNvCxnSpPr>
          <p:nvPr/>
        </p:nvCxnSpPr>
        <p:spPr bwMode="auto">
          <a:xfrm flipH="1" flipV="1">
            <a:off x="7169665" y="1697355"/>
            <a:ext cx="1008062" cy="42862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1" name="Straight Connector 30">
            <a:extLst>
              <a:ext uri="{FF2B5EF4-FFF2-40B4-BE49-F238E27FC236}">
                <a16:creationId xmlns:a16="http://schemas.microsoft.com/office/drawing/2014/main" id="{88588F2E-7C0F-46A1-A6B5-6E28A592B9E5}"/>
              </a:ext>
            </a:extLst>
          </p:cNvPr>
          <p:cNvCxnSpPr>
            <a:cxnSpLocks noChangeShapeType="1"/>
          </p:cNvCxnSpPr>
          <p:nvPr/>
        </p:nvCxnSpPr>
        <p:spPr bwMode="auto">
          <a:xfrm flipH="1">
            <a:off x="7068343" y="1107706"/>
            <a:ext cx="935038" cy="363538"/>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2" name="Straight Connector 31">
            <a:extLst>
              <a:ext uri="{FF2B5EF4-FFF2-40B4-BE49-F238E27FC236}">
                <a16:creationId xmlns:a16="http://schemas.microsoft.com/office/drawing/2014/main" id="{F4738849-69B1-4A85-9F4A-7CF4C586C9E0}"/>
              </a:ext>
            </a:extLst>
          </p:cNvPr>
          <p:cNvCxnSpPr>
            <a:cxnSpLocks noChangeShapeType="1"/>
            <a:stCxn id="24" idx="2"/>
            <a:endCxn id="28" idx="0"/>
          </p:cNvCxnSpPr>
          <p:nvPr/>
        </p:nvCxnSpPr>
        <p:spPr bwMode="auto">
          <a:xfrm>
            <a:off x="3917156" y="1040685"/>
            <a:ext cx="915194" cy="210769"/>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3" name="Straight Connector 32">
            <a:extLst>
              <a:ext uri="{FF2B5EF4-FFF2-40B4-BE49-F238E27FC236}">
                <a16:creationId xmlns:a16="http://schemas.microsoft.com/office/drawing/2014/main" id="{0B102B30-AB21-4642-954B-5095E36F0EF6}"/>
              </a:ext>
            </a:extLst>
          </p:cNvPr>
          <p:cNvCxnSpPr>
            <a:cxnSpLocks noChangeShapeType="1"/>
            <a:stCxn id="30" idx="0"/>
          </p:cNvCxnSpPr>
          <p:nvPr/>
        </p:nvCxnSpPr>
        <p:spPr bwMode="auto">
          <a:xfrm flipV="1">
            <a:off x="3960813" y="1490915"/>
            <a:ext cx="927496" cy="430212"/>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4" name="Straight Connector 33">
            <a:extLst>
              <a:ext uri="{FF2B5EF4-FFF2-40B4-BE49-F238E27FC236}">
                <a16:creationId xmlns:a16="http://schemas.microsoft.com/office/drawing/2014/main" id="{2778E0AB-E876-4C29-9266-BE1A4EA49BA7}"/>
              </a:ext>
            </a:extLst>
          </p:cNvPr>
          <p:cNvCxnSpPr>
            <a:cxnSpLocks noChangeShapeType="1"/>
            <a:stCxn id="30" idx="0"/>
          </p:cNvCxnSpPr>
          <p:nvPr/>
        </p:nvCxnSpPr>
        <p:spPr bwMode="auto">
          <a:xfrm flipH="1" flipV="1">
            <a:off x="2980135" y="1492503"/>
            <a:ext cx="980678" cy="428624"/>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5" name="Straight Connector 34">
            <a:extLst>
              <a:ext uri="{FF2B5EF4-FFF2-40B4-BE49-F238E27FC236}">
                <a16:creationId xmlns:a16="http://schemas.microsoft.com/office/drawing/2014/main" id="{8A12CD3D-EADB-40AA-ACB1-AC8B4D8BA6C6}"/>
              </a:ext>
            </a:extLst>
          </p:cNvPr>
          <p:cNvCxnSpPr>
            <a:cxnSpLocks noChangeShapeType="1"/>
            <a:stCxn id="24" idx="2"/>
          </p:cNvCxnSpPr>
          <p:nvPr/>
        </p:nvCxnSpPr>
        <p:spPr bwMode="auto">
          <a:xfrm flipH="1">
            <a:off x="2945606" y="1040685"/>
            <a:ext cx="971550" cy="363538"/>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sp>
        <p:nvSpPr>
          <p:cNvPr id="16" name="Rounded Rectangle 36">
            <a:extLst>
              <a:ext uri="{FF2B5EF4-FFF2-40B4-BE49-F238E27FC236}">
                <a16:creationId xmlns:a16="http://schemas.microsoft.com/office/drawing/2014/main" id="{2514BCDC-AC09-4AD2-A9CD-221FE3940930}"/>
              </a:ext>
            </a:extLst>
          </p:cNvPr>
          <p:cNvSpPr>
            <a:spLocks noChangeArrowheads="1"/>
          </p:cNvSpPr>
          <p:nvPr/>
        </p:nvSpPr>
        <p:spPr bwMode="auto">
          <a:xfrm>
            <a:off x="6981031" y="418064"/>
            <a:ext cx="2089150" cy="647700"/>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600" dirty="0">
                <a:solidFill>
                  <a:schemeClr val="bg1"/>
                </a:solidFill>
                <a:latin typeface="Helvetica Neue"/>
                <a:ea typeface="ＭＳ Ｐゴシック" charset="0"/>
              </a:rPr>
              <a:t>Försvarsspel</a:t>
            </a:r>
          </a:p>
          <a:p>
            <a:pPr marL="285750" indent="-285750" algn="ctr" defTabSz="457200" eaLnBrk="1">
              <a:buFont typeface="Arial" panose="020B0604020202020204" pitchFamily="34" charset="0"/>
              <a:buChar char="•"/>
              <a:defRPr/>
            </a:pPr>
            <a:r>
              <a:rPr lang="sv-SE" sz="1200" dirty="0">
                <a:solidFill>
                  <a:schemeClr val="bg1"/>
                </a:solidFill>
                <a:latin typeface="Helvetica Neue"/>
                <a:ea typeface="ＭＳ Ｐゴシック" charset="0"/>
              </a:rPr>
              <a:t>Ta bollen</a:t>
            </a:r>
          </a:p>
        </p:txBody>
      </p:sp>
      <p:sp>
        <p:nvSpPr>
          <p:cNvPr id="18" name="Rounded Rectangle 38">
            <a:extLst>
              <a:ext uri="{FF2B5EF4-FFF2-40B4-BE49-F238E27FC236}">
                <a16:creationId xmlns:a16="http://schemas.microsoft.com/office/drawing/2014/main" id="{E79A8933-3F62-43C6-B32C-74E526EA49A5}"/>
              </a:ext>
            </a:extLst>
          </p:cNvPr>
          <p:cNvSpPr>
            <a:spLocks noChangeArrowheads="1"/>
          </p:cNvSpPr>
          <p:nvPr/>
        </p:nvSpPr>
        <p:spPr bwMode="auto">
          <a:xfrm>
            <a:off x="6369843" y="1245264"/>
            <a:ext cx="1655763" cy="434815"/>
          </a:xfrm>
          <a:prstGeom prst="roundRect">
            <a:avLst>
              <a:gd name="adj" fmla="val 16667"/>
            </a:avLst>
          </a:prstGeom>
          <a:solidFill>
            <a:schemeClr val="bg2"/>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Återerövring</a:t>
            </a:r>
          </a:p>
        </p:txBody>
      </p:sp>
      <p:sp>
        <p:nvSpPr>
          <p:cNvPr id="20" name="Rounded Rectangle 40">
            <a:extLst>
              <a:ext uri="{FF2B5EF4-FFF2-40B4-BE49-F238E27FC236}">
                <a16:creationId xmlns:a16="http://schemas.microsoft.com/office/drawing/2014/main" id="{AF3B80B4-27FD-4176-AC3C-9F8F9AF8FD7F}"/>
              </a:ext>
            </a:extLst>
          </p:cNvPr>
          <p:cNvSpPr>
            <a:spLocks noChangeArrowheads="1"/>
          </p:cNvSpPr>
          <p:nvPr/>
        </p:nvSpPr>
        <p:spPr bwMode="auto">
          <a:xfrm>
            <a:off x="8214728" y="1237684"/>
            <a:ext cx="1800223" cy="434815"/>
          </a:xfrm>
          <a:prstGeom prst="roundRect">
            <a:avLst>
              <a:gd name="adj" fmla="val 16667"/>
            </a:avLst>
          </a:prstGeom>
          <a:solidFill>
            <a:schemeClr val="bg2"/>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Förhindra speluppbyggnad</a:t>
            </a:r>
          </a:p>
        </p:txBody>
      </p:sp>
      <p:sp>
        <p:nvSpPr>
          <p:cNvPr id="22" name="Rounded Rectangle 42">
            <a:extLst>
              <a:ext uri="{FF2B5EF4-FFF2-40B4-BE49-F238E27FC236}">
                <a16:creationId xmlns:a16="http://schemas.microsoft.com/office/drawing/2014/main" id="{2E6AF101-CE93-48C5-95E6-F9128C406213}"/>
              </a:ext>
            </a:extLst>
          </p:cNvPr>
          <p:cNvSpPr>
            <a:spLocks noChangeArrowheads="1"/>
          </p:cNvSpPr>
          <p:nvPr/>
        </p:nvSpPr>
        <p:spPr bwMode="auto">
          <a:xfrm>
            <a:off x="7088082" y="1919078"/>
            <a:ext cx="2118307" cy="413803"/>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Förhindra och rädda avslut</a:t>
            </a:r>
          </a:p>
        </p:txBody>
      </p:sp>
      <p:sp>
        <p:nvSpPr>
          <p:cNvPr id="24" name="Rounded Rectangle 44">
            <a:extLst>
              <a:ext uri="{FF2B5EF4-FFF2-40B4-BE49-F238E27FC236}">
                <a16:creationId xmlns:a16="http://schemas.microsoft.com/office/drawing/2014/main" id="{1EF947DA-DD49-497C-BBB0-0AAAD7D97A33}"/>
              </a:ext>
            </a:extLst>
          </p:cNvPr>
          <p:cNvSpPr>
            <a:spLocks noChangeArrowheads="1"/>
          </p:cNvSpPr>
          <p:nvPr/>
        </p:nvSpPr>
        <p:spPr bwMode="auto">
          <a:xfrm>
            <a:off x="2872581" y="392985"/>
            <a:ext cx="2089150" cy="647700"/>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600" dirty="0">
                <a:solidFill>
                  <a:schemeClr val="bg1"/>
                </a:solidFill>
                <a:latin typeface="Helvetica Neue"/>
                <a:ea typeface="ＭＳ Ｐゴシック" charset="0"/>
              </a:rPr>
              <a:t>Anfallsspel</a:t>
            </a:r>
          </a:p>
          <a:p>
            <a:pPr marL="171450" indent="-171450" algn="ctr" defTabSz="457200" eaLnBrk="1">
              <a:buFont typeface="Arial" panose="020B0604020202020204" pitchFamily="34" charset="0"/>
              <a:buChar char="•"/>
              <a:defRPr/>
            </a:pPr>
            <a:r>
              <a:rPr lang="sv-SE" sz="1200" dirty="0">
                <a:solidFill>
                  <a:schemeClr val="bg1"/>
                </a:solidFill>
                <a:latin typeface="Helvetica Neue"/>
                <a:ea typeface="ＭＳ Ｐゴシック" charset="0"/>
              </a:rPr>
              <a:t>Passera motståndare med bollen</a:t>
            </a:r>
          </a:p>
        </p:txBody>
      </p:sp>
      <p:sp>
        <p:nvSpPr>
          <p:cNvPr id="26" name="Rounded Rectangle 46">
            <a:extLst>
              <a:ext uri="{FF2B5EF4-FFF2-40B4-BE49-F238E27FC236}">
                <a16:creationId xmlns:a16="http://schemas.microsoft.com/office/drawing/2014/main" id="{06FBDF6B-1E4C-4098-B556-28B5FC2BC563}"/>
              </a:ext>
            </a:extLst>
          </p:cNvPr>
          <p:cNvSpPr>
            <a:spLocks noChangeArrowheads="1"/>
          </p:cNvSpPr>
          <p:nvPr/>
        </p:nvSpPr>
        <p:spPr bwMode="auto">
          <a:xfrm>
            <a:off x="2159588" y="1243874"/>
            <a:ext cx="1689187" cy="428625"/>
          </a:xfrm>
          <a:prstGeom prst="roundRect">
            <a:avLst>
              <a:gd name="adj" fmla="val 16667"/>
            </a:avLst>
          </a:prstGeom>
          <a:solidFill>
            <a:schemeClr val="bg2">
              <a:lumMod val="9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Speluppbyggnad</a:t>
            </a:r>
          </a:p>
        </p:txBody>
      </p:sp>
      <p:sp>
        <p:nvSpPr>
          <p:cNvPr id="28" name="Rounded Rectangle 48">
            <a:extLst>
              <a:ext uri="{FF2B5EF4-FFF2-40B4-BE49-F238E27FC236}">
                <a16:creationId xmlns:a16="http://schemas.microsoft.com/office/drawing/2014/main" id="{9386414D-7A28-4B0C-9BB9-D5ADE6E31BC9}"/>
              </a:ext>
            </a:extLst>
          </p:cNvPr>
          <p:cNvSpPr>
            <a:spLocks noChangeArrowheads="1"/>
          </p:cNvSpPr>
          <p:nvPr/>
        </p:nvSpPr>
        <p:spPr bwMode="auto">
          <a:xfrm>
            <a:off x="4004468" y="1251454"/>
            <a:ext cx="1655763" cy="428625"/>
          </a:xfrm>
          <a:prstGeom prst="roundRect">
            <a:avLst>
              <a:gd name="adj" fmla="val 16667"/>
            </a:avLst>
          </a:prstGeom>
          <a:solidFill>
            <a:schemeClr val="bg2">
              <a:lumMod val="9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Kontring</a:t>
            </a:r>
          </a:p>
        </p:txBody>
      </p:sp>
      <p:sp>
        <p:nvSpPr>
          <p:cNvPr id="30" name="Rounded Rectangle 50">
            <a:extLst>
              <a:ext uri="{FF2B5EF4-FFF2-40B4-BE49-F238E27FC236}">
                <a16:creationId xmlns:a16="http://schemas.microsoft.com/office/drawing/2014/main" id="{D418B0A1-2847-4920-8C72-424C46B0BA4C}"/>
              </a:ext>
            </a:extLst>
          </p:cNvPr>
          <p:cNvSpPr>
            <a:spLocks noChangeArrowheads="1"/>
          </p:cNvSpPr>
          <p:nvPr/>
        </p:nvSpPr>
        <p:spPr bwMode="auto">
          <a:xfrm>
            <a:off x="2943622" y="1921127"/>
            <a:ext cx="2034381" cy="428625"/>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Komma till avslut och göra mål</a:t>
            </a:r>
          </a:p>
        </p:txBody>
      </p:sp>
      <p:sp>
        <p:nvSpPr>
          <p:cNvPr id="37" name="Rounded Rectangle 50">
            <a:extLst>
              <a:ext uri="{FF2B5EF4-FFF2-40B4-BE49-F238E27FC236}">
                <a16:creationId xmlns:a16="http://schemas.microsoft.com/office/drawing/2014/main" id="{31CFD39B-B505-4A04-9AC4-15F555CD1A6F}"/>
              </a:ext>
            </a:extLst>
          </p:cNvPr>
          <p:cNvSpPr>
            <a:spLocks noChangeArrowheads="1"/>
          </p:cNvSpPr>
          <p:nvPr/>
        </p:nvSpPr>
        <p:spPr bwMode="auto">
          <a:xfrm>
            <a:off x="1844761" y="5100027"/>
            <a:ext cx="8499387" cy="647700"/>
          </a:xfrm>
          <a:prstGeom prst="roundRect">
            <a:avLst>
              <a:gd name="adj" fmla="val 16667"/>
            </a:avLst>
          </a:prstGeom>
          <a:solidFill>
            <a:srgbClr val="92D050"/>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171450" indent="-171450" defTabSz="457200" eaLnBrk="1">
              <a:buFont typeface="Arial" panose="020B0604020202020204" pitchFamily="34" charset="0"/>
              <a:buChar char="•"/>
              <a:defRPr/>
            </a:pPr>
            <a:r>
              <a:rPr lang="sv-SE" sz="1200" dirty="0">
                <a:latin typeface="Helvetica Neue"/>
                <a:ea typeface="ＭＳ Ｐゴシック" charset="0"/>
              </a:rPr>
              <a:t>Koordinationsövningar med boll, stafetter och hinderbanor</a:t>
            </a:r>
          </a:p>
        </p:txBody>
      </p:sp>
      <p:sp>
        <p:nvSpPr>
          <p:cNvPr id="38" name="Rounded Rectangle 50">
            <a:extLst>
              <a:ext uri="{FF2B5EF4-FFF2-40B4-BE49-F238E27FC236}">
                <a16:creationId xmlns:a16="http://schemas.microsoft.com/office/drawing/2014/main" id="{22B8D89A-D56E-427F-9EB3-ACB9FA006B8A}"/>
              </a:ext>
            </a:extLst>
          </p:cNvPr>
          <p:cNvSpPr>
            <a:spLocks noChangeArrowheads="1"/>
          </p:cNvSpPr>
          <p:nvPr/>
        </p:nvSpPr>
        <p:spPr bwMode="auto">
          <a:xfrm>
            <a:off x="1844761" y="6015006"/>
            <a:ext cx="8499387" cy="728680"/>
          </a:xfrm>
          <a:prstGeom prst="roundRect">
            <a:avLst>
              <a:gd name="adj" fmla="val 16667"/>
            </a:avLst>
          </a:prstGeom>
          <a:solidFill>
            <a:srgbClr val="92D050"/>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85750" indent="-285750" defTabSz="457200" eaLnBrk="1">
              <a:buFont typeface="Arial" panose="020B0604020202020204" pitchFamily="34" charset="0"/>
              <a:buChar char="•"/>
              <a:defRPr/>
            </a:pPr>
            <a:endParaRPr lang="sv-SE" sz="1200" dirty="0">
              <a:latin typeface="Helvetica Neue"/>
              <a:ea typeface="ＭＳ Ｐゴシック" charset="0"/>
            </a:endParaRPr>
          </a:p>
          <a:p>
            <a:pPr marL="285750" indent="-285750" defTabSz="457200" eaLnBrk="1">
              <a:buFont typeface="Arial" panose="020B0604020202020204" pitchFamily="34" charset="0"/>
              <a:buChar char="•"/>
              <a:defRPr/>
            </a:pPr>
            <a:r>
              <a:rPr lang="sv-SE" sz="1200" dirty="0">
                <a:latin typeface="Helvetica Neue"/>
                <a:ea typeface="ＭＳ Ｐゴシック" charset="0"/>
              </a:rPr>
              <a:t>Långsiktig utveckling ex att en spelare väljer en egen lösning i en övning (ex skott med höger eller vänster fot)</a:t>
            </a:r>
          </a:p>
          <a:p>
            <a:pPr marL="285750" indent="-285750" defTabSz="457200" eaLnBrk="1">
              <a:buFont typeface="Arial" panose="020B0604020202020204" pitchFamily="34" charset="0"/>
              <a:buChar char="•"/>
              <a:defRPr/>
            </a:pPr>
            <a:r>
              <a:rPr lang="sv-SE" sz="1200" dirty="0">
                <a:latin typeface="Helvetica Neue"/>
                <a:ea typeface="ＭＳ Ｐゴシック" charset="0"/>
              </a:rPr>
              <a:t>Göra nästa aktion ex att en spelare vågar utmana igen när hon/han har tappat bollen.</a:t>
            </a:r>
          </a:p>
          <a:p>
            <a:pPr marL="285750" indent="-285750" defTabSz="457200" eaLnBrk="1">
              <a:buFont typeface="Arial" panose="020B0604020202020204" pitchFamily="34" charset="0"/>
              <a:buChar char="•"/>
              <a:defRPr/>
            </a:pPr>
            <a:r>
              <a:rPr lang="sv-SE" sz="1200" dirty="0">
                <a:latin typeface="Helvetica Neue"/>
                <a:ea typeface="ＭＳ Ｐゴシック" charset="0"/>
              </a:rPr>
              <a:t>Göra lagkamrater bättre ex att en spelare säger ”bra kämpat” och försök igen” till sina lagkamrater.</a:t>
            </a:r>
          </a:p>
          <a:p>
            <a:pPr algn="ctr" defTabSz="457200" eaLnBrk="1">
              <a:defRPr/>
            </a:pPr>
            <a:endParaRPr lang="sv-SE" sz="1600" dirty="0">
              <a:solidFill>
                <a:schemeClr val="bg1"/>
              </a:solidFill>
              <a:latin typeface="Helvetica Neue"/>
              <a:ea typeface="ＭＳ Ｐゴシック" charset="0"/>
            </a:endParaRPr>
          </a:p>
        </p:txBody>
      </p:sp>
      <p:sp>
        <p:nvSpPr>
          <p:cNvPr id="44" name="Rounded Rectangle 46">
            <a:extLst>
              <a:ext uri="{FF2B5EF4-FFF2-40B4-BE49-F238E27FC236}">
                <a16:creationId xmlns:a16="http://schemas.microsoft.com/office/drawing/2014/main" id="{9985F5B7-2A94-45A0-90FB-8B55315A085D}"/>
              </a:ext>
            </a:extLst>
          </p:cNvPr>
          <p:cNvSpPr>
            <a:spLocks noChangeArrowheads="1"/>
          </p:cNvSpPr>
          <p:nvPr/>
        </p:nvSpPr>
        <p:spPr bwMode="auto">
          <a:xfrm>
            <a:off x="1906420" y="2525863"/>
            <a:ext cx="3219474" cy="649288"/>
          </a:xfrm>
          <a:prstGeom prst="roundRect">
            <a:avLst>
              <a:gd name="adj" fmla="val 16667"/>
            </a:avLst>
          </a:prstGeom>
          <a:solidFill>
            <a:schemeClr val="bg2">
              <a:lumMod val="5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171450" indent="-171450" defTabSz="457200" eaLnBrk="1">
              <a:buFont typeface="Arial" panose="020B0604020202020204" pitchFamily="34" charset="0"/>
              <a:buChar char="•"/>
              <a:defRPr/>
            </a:pPr>
            <a:r>
              <a:rPr lang="sv-SE" sz="1200" dirty="0">
                <a:solidFill>
                  <a:schemeClr val="bg1"/>
                </a:solidFill>
                <a:latin typeface="Helvetica Neue"/>
                <a:ea typeface="ＭＳ Ｐゴシック" charset="0"/>
              </a:rPr>
              <a:t>Spelbarhet</a:t>
            </a:r>
          </a:p>
        </p:txBody>
      </p:sp>
      <p:sp>
        <p:nvSpPr>
          <p:cNvPr id="45" name="Rounded Rectangle 46">
            <a:extLst>
              <a:ext uri="{FF2B5EF4-FFF2-40B4-BE49-F238E27FC236}">
                <a16:creationId xmlns:a16="http://schemas.microsoft.com/office/drawing/2014/main" id="{D4101FA2-306E-4DC0-B8A8-A508A9ABFA91}"/>
              </a:ext>
            </a:extLst>
          </p:cNvPr>
          <p:cNvSpPr>
            <a:spLocks noChangeArrowheads="1"/>
          </p:cNvSpPr>
          <p:nvPr/>
        </p:nvSpPr>
        <p:spPr bwMode="auto">
          <a:xfrm>
            <a:off x="1888582" y="3391810"/>
            <a:ext cx="3237312" cy="649288"/>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171450" indent="-171450" defTabSz="457200" eaLnBrk="1">
              <a:buFont typeface="Arial" panose="020B0604020202020204" pitchFamily="34" charset="0"/>
              <a:buChar char="•"/>
              <a:defRPr/>
            </a:pPr>
            <a:r>
              <a:rPr lang="sv-SE" sz="1200" dirty="0">
                <a:solidFill>
                  <a:schemeClr val="bg1"/>
                </a:solidFill>
                <a:latin typeface="Helvetica Neue"/>
                <a:ea typeface="ＭＳ Ｐゴシック" charset="0"/>
              </a:rPr>
              <a:t>Driva	Passa</a:t>
            </a:r>
          </a:p>
          <a:p>
            <a:pPr marL="171450" indent="-171450" defTabSz="457200" eaLnBrk="1">
              <a:buFont typeface="Arial" panose="020B0604020202020204" pitchFamily="34" charset="0"/>
              <a:buChar char="•"/>
              <a:defRPr/>
            </a:pPr>
            <a:r>
              <a:rPr lang="sv-SE" sz="1200" dirty="0">
                <a:solidFill>
                  <a:schemeClr val="bg1"/>
                </a:solidFill>
                <a:latin typeface="Helvetica Neue"/>
                <a:ea typeface="ＭＳ Ｐゴシック" charset="0"/>
              </a:rPr>
              <a:t>Vända	ta emot bollen</a:t>
            </a:r>
          </a:p>
          <a:p>
            <a:pPr marL="171450" indent="-171450" defTabSz="457200" eaLnBrk="1">
              <a:buFont typeface="Arial" panose="020B0604020202020204" pitchFamily="34" charset="0"/>
              <a:buChar char="•"/>
              <a:defRPr/>
            </a:pPr>
            <a:r>
              <a:rPr lang="sv-SE" sz="1200" dirty="0">
                <a:solidFill>
                  <a:schemeClr val="bg1"/>
                </a:solidFill>
                <a:latin typeface="Helvetica Neue"/>
                <a:ea typeface="ＭＳ Ｐゴシック" charset="0"/>
              </a:rPr>
              <a:t>Skjuta	utmana, finta, dribbla</a:t>
            </a:r>
          </a:p>
        </p:txBody>
      </p:sp>
      <p:sp>
        <p:nvSpPr>
          <p:cNvPr id="48" name="Rounded Rectangle 40">
            <a:extLst>
              <a:ext uri="{FF2B5EF4-FFF2-40B4-BE49-F238E27FC236}">
                <a16:creationId xmlns:a16="http://schemas.microsoft.com/office/drawing/2014/main" id="{E16989D7-FC05-4E6A-8AAE-889FC599C499}"/>
              </a:ext>
            </a:extLst>
          </p:cNvPr>
          <p:cNvSpPr>
            <a:spLocks noChangeArrowheads="1"/>
          </p:cNvSpPr>
          <p:nvPr/>
        </p:nvSpPr>
        <p:spPr bwMode="auto">
          <a:xfrm>
            <a:off x="7066108" y="2521107"/>
            <a:ext cx="3209954" cy="649288"/>
          </a:xfrm>
          <a:prstGeom prst="roundRect">
            <a:avLst>
              <a:gd name="adj" fmla="val 16667"/>
            </a:avLst>
          </a:prstGeom>
          <a:solidFill>
            <a:schemeClr val="bg1">
              <a:lumMod val="85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85750" indent="-285750" defTabSz="457200" eaLnBrk="1">
              <a:buFont typeface="Arial" panose="020B0604020202020204" pitchFamily="34" charset="0"/>
              <a:buChar char="•"/>
              <a:defRPr/>
            </a:pPr>
            <a:endParaRPr lang="sv-SE" sz="1200" dirty="0">
              <a:solidFill>
                <a:schemeClr val="bg1"/>
              </a:solidFill>
              <a:latin typeface="Helvetica Neue"/>
              <a:ea typeface="ＭＳ Ｐゴシック" charset="0"/>
            </a:endParaRPr>
          </a:p>
        </p:txBody>
      </p:sp>
      <p:sp>
        <p:nvSpPr>
          <p:cNvPr id="49" name="Rounded Rectangle 40">
            <a:extLst>
              <a:ext uri="{FF2B5EF4-FFF2-40B4-BE49-F238E27FC236}">
                <a16:creationId xmlns:a16="http://schemas.microsoft.com/office/drawing/2014/main" id="{FA0ADF6B-4977-46AD-8670-89AB52666C93}"/>
              </a:ext>
            </a:extLst>
          </p:cNvPr>
          <p:cNvSpPr>
            <a:spLocks noChangeArrowheads="1"/>
          </p:cNvSpPr>
          <p:nvPr/>
        </p:nvSpPr>
        <p:spPr bwMode="auto">
          <a:xfrm>
            <a:off x="7068344" y="3396211"/>
            <a:ext cx="3229694" cy="649288"/>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85750" indent="-285750" defTabSz="457200" eaLnBrk="1">
              <a:buFont typeface="Arial" panose="020B0604020202020204" pitchFamily="34" charset="0"/>
              <a:buChar char="•"/>
              <a:defRPr/>
            </a:pPr>
            <a:r>
              <a:rPr lang="sv-SE" sz="1200" dirty="0">
                <a:solidFill>
                  <a:schemeClr val="bg1"/>
                </a:solidFill>
                <a:latin typeface="Helvetica Neue"/>
                <a:ea typeface="ＭＳ Ｐゴシック" charset="0"/>
              </a:rPr>
              <a:t>Bryta</a:t>
            </a:r>
          </a:p>
          <a:p>
            <a:pPr marL="285750" indent="-285750" defTabSz="457200" eaLnBrk="1">
              <a:buFont typeface="Arial" panose="020B0604020202020204" pitchFamily="34" charset="0"/>
              <a:buChar char="•"/>
              <a:defRPr/>
            </a:pPr>
            <a:r>
              <a:rPr lang="sv-SE" sz="1200" dirty="0">
                <a:solidFill>
                  <a:schemeClr val="bg1"/>
                </a:solidFill>
                <a:latin typeface="Helvetica Neue"/>
                <a:ea typeface="ＭＳ Ｐゴシック" charset="0"/>
              </a:rPr>
              <a:t>Pressa</a:t>
            </a:r>
          </a:p>
          <a:p>
            <a:pPr marL="285750" indent="-285750" defTabSz="457200" eaLnBrk="1">
              <a:buFont typeface="Arial" panose="020B0604020202020204" pitchFamily="34" charset="0"/>
              <a:buChar char="•"/>
              <a:defRPr/>
            </a:pPr>
            <a:r>
              <a:rPr lang="sv-SE" sz="1200" dirty="0">
                <a:solidFill>
                  <a:schemeClr val="bg1"/>
                </a:solidFill>
                <a:latin typeface="Helvetica Neue"/>
                <a:ea typeface="ＭＳ Ｐゴシック" charset="0"/>
              </a:rPr>
              <a:t>Markera </a:t>
            </a:r>
          </a:p>
        </p:txBody>
      </p:sp>
      <p:sp>
        <p:nvSpPr>
          <p:cNvPr id="54" name="textruta 53">
            <a:extLst>
              <a:ext uri="{FF2B5EF4-FFF2-40B4-BE49-F238E27FC236}">
                <a16:creationId xmlns:a16="http://schemas.microsoft.com/office/drawing/2014/main" id="{31125B99-234C-425B-8AD6-CA34E4E45A0E}"/>
              </a:ext>
            </a:extLst>
          </p:cNvPr>
          <p:cNvSpPr txBox="1"/>
          <p:nvPr/>
        </p:nvSpPr>
        <p:spPr>
          <a:xfrm>
            <a:off x="5676710" y="2328039"/>
            <a:ext cx="1130969" cy="369332"/>
          </a:xfrm>
          <a:prstGeom prst="rect">
            <a:avLst/>
          </a:prstGeom>
          <a:noFill/>
        </p:spPr>
        <p:txBody>
          <a:bodyPr wrap="square" rtlCol="0">
            <a:spAutoFit/>
          </a:bodyPr>
          <a:lstStyle/>
          <a:p>
            <a:r>
              <a:rPr lang="sv-SE" b="1" dirty="0"/>
              <a:t>Laget</a:t>
            </a:r>
          </a:p>
        </p:txBody>
      </p:sp>
      <p:sp>
        <p:nvSpPr>
          <p:cNvPr id="55" name="textruta 54">
            <a:extLst>
              <a:ext uri="{FF2B5EF4-FFF2-40B4-BE49-F238E27FC236}">
                <a16:creationId xmlns:a16="http://schemas.microsoft.com/office/drawing/2014/main" id="{44A37FBB-D6C1-44B0-8E59-D5A674189900}"/>
              </a:ext>
            </a:extLst>
          </p:cNvPr>
          <p:cNvSpPr txBox="1"/>
          <p:nvPr/>
        </p:nvSpPr>
        <p:spPr>
          <a:xfrm>
            <a:off x="5261245" y="4783900"/>
            <a:ext cx="1826837" cy="369332"/>
          </a:xfrm>
          <a:prstGeom prst="rect">
            <a:avLst/>
          </a:prstGeom>
          <a:noFill/>
        </p:spPr>
        <p:txBody>
          <a:bodyPr wrap="square" rtlCol="0">
            <a:spAutoFit/>
          </a:bodyPr>
          <a:lstStyle/>
          <a:p>
            <a:r>
              <a:rPr lang="sv-SE" b="1" dirty="0"/>
              <a:t>Fotbollsfysiologi</a:t>
            </a:r>
          </a:p>
        </p:txBody>
      </p:sp>
      <p:sp>
        <p:nvSpPr>
          <p:cNvPr id="56" name="textruta 55">
            <a:extLst>
              <a:ext uri="{FF2B5EF4-FFF2-40B4-BE49-F238E27FC236}">
                <a16:creationId xmlns:a16="http://schemas.microsoft.com/office/drawing/2014/main" id="{546E7962-17C5-478C-85B8-67BA3C9217BF}"/>
              </a:ext>
            </a:extLst>
          </p:cNvPr>
          <p:cNvSpPr txBox="1"/>
          <p:nvPr/>
        </p:nvSpPr>
        <p:spPr>
          <a:xfrm>
            <a:off x="5470397" y="4083996"/>
            <a:ext cx="1395779" cy="369332"/>
          </a:xfrm>
          <a:prstGeom prst="rect">
            <a:avLst/>
          </a:prstGeom>
          <a:noFill/>
        </p:spPr>
        <p:txBody>
          <a:bodyPr wrap="square" rtlCol="0">
            <a:spAutoFit/>
          </a:bodyPr>
          <a:lstStyle/>
          <a:p>
            <a:r>
              <a:rPr lang="sv-SE" b="1" dirty="0"/>
              <a:t>Målvakten</a:t>
            </a:r>
          </a:p>
        </p:txBody>
      </p:sp>
      <p:sp>
        <p:nvSpPr>
          <p:cNvPr id="57" name="textruta 56">
            <a:extLst>
              <a:ext uri="{FF2B5EF4-FFF2-40B4-BE49-F238E27FC236}">
                <a16:creationId xmlns:a16="http://schemas.microsoft.com/office/drawing/2014/main" id="{B787A818-3E2E-43C7-8560-85A8AB2020BA}"/>
              </a:ext>
            </a:extLst>
          </p:cNvPr>
          <p:cNvSpPr txBox="1"/>
          <p:nvPr/>
        </p:nvSpPr>
        <p:spPr>
          <a:xfrm>
            <a:off x="5558296" y="3171718"/>
            <a:ext cx="1130969" cy="369332"/>
          </a:xfrm>
          <a:prstGeom prst="rect">
            <a:avLst/>
          </a:prstGeom>
          <a:noFill/>
        </p:spPr>
        <p:txBody>
          <a:bodyPr wrap="square" rtlCol="0">
            <a:spAutoFit/>
          </a:bodyPr>
          <a:lstStyle/>
          <a:p>
            <a:r>
              <a:rPr lang="sv-SE" b="1" dirty="0"/>
              <a:t>Spelaren</a:t>
            </a:r>
          </a:p>
        </p:txBody>
      </p:sp>
      <p:sp>
        <p:nvSpPr>
          <p:cNvPr id="58" name="textruta 57">
            <a:extLst>
              <a:ext uri="{FF2B5EF4-FFF2-40B4-BE49-F238E27FC236}">
                <a16:creationId xmlns:a16="http://schemas.microsoft.com/office/drawing/2014/main" id="{05DBC596-7D66-4D4F-B584-26D54CC98A79}"/>
              </a:ext>
            </a:extLst>
          </p:cNvPr>
          <p:cNvSpPr txBox="1"/>
          <p:nvPr/>
        </p:nvSpPr>
        <p:spPr>
          <a:xfrm>
            <a:off x="5187156" y="5671460"/>
            <a:ext cx="2110078" cy="369332"/>
          </a:xfrm>
          <a:prstGeom prst="rect">
            <a:avLst/>
          </a:prstGeom>
          <a:noFill/>
        </p:spPr>
        <p:txBody>
          <a:bodyPr wrap="square" rtlCol="0">
            <a:spAutoFit/>
          </a:bodyPr>
          <a:lstStyle/>
          <a:p>
            <a:r>
              <a:rPr lang="sv-SE" b="1" dirty="0"/>
              <a:t>Fotbollspsykologi</a:t>
            </a:r>
          </a:p>
        </p:txBody>
      </p:sp>
      <p:sp>
        <p:nvSpPr>
          <p:cNvPr id="34" name="Rounded Rectangle 46">
            <a:extLst>
              <a:ext uri="{FF2B5EF4-FFF2-40B4-BE49-F238E27FC236}">
                <a16:creationId xmlns:a16="http://schemas.microsoft.com/office/drawing/2014/main" id="{89F49AA0-2EDA-412B-8654-DA9F4EF2B435}"/>
              </a:ext>
            </a:extLst>
          </p:cNvPr>
          <p:cNvSpPr>
            <a:spLocks noChangeArrowheads="1"/>
          </p:cNvSpPr>
          <p:nvPr/>
        </p:nvSpPr>
        <p:spPr bwMode="auto">
          <a:xfrm>
            <a:off x="1888582" y="4239603"/>
            <a:ext cx="3237312" cy="649288"/>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171450" indent="-171450" defTabSz="457200" eaLnBrk="1">
              <a:buFont typeface="Arial" panose="020B0604020202020204" pitchFamily="34" charset="0"/>
              <a:buChar char="•"/>
              <a:defRPr/>
            </a:pPr>
            <a:r>
              <a:rPr lang="sv-SE" sz="1200" dirty="0">
                <a:solidFill>
                  <a:schemeClr val="bg1"/>
                </a:solidFill>
                <a:latin typeface="Helvetica Neue"/>
                <a:ea typeface="ＭＳ Ｐゴシック" charset="0"/>
              </a:rPr>
              <a:t>Rulla bollen</a:t>
            </a:r>
          </a:p>
          <a:p>
            <a:pPr marL="171450" indent="-171450" defTabSz="457200" eaLnBrk="1">
              <a:buFont typeface="Arial" panose="020B0604020202020204" pitchFamily="34" charset="0"/>
              <a:buChar char="•"/>
              <a:defRPr/>
            </a:pPr>
            <a:r>
              <a:rPr lang="sv-SE" sz="1200" dirty="0">
                <a:solidFill>
                  <a:schemeClr val="bg1"/>
                </a:solidFill>
                <a:latin typeface="Helvetica Neue"/>
                <a:ea typeface="ＭＳ Ｐゴシック" charset="0"/>
              </a:rPr>
              <a:t>Kasta bollen</a:t>
            </a:r>
          </a:p>
        </p:txBody>
      </p:sp>
      <p:sp>
        <p:nvSpPr>
          <p:cNvPr id="39" name="Rounded Rectangle 40">
            <a:extLst>
              <a:ext uri="{FF2B5EF4-FFF2-40B4-BE49-F238E27FC236}">
                <a16:creationId xmlns:a16="http://schemas.microsoft.com/office/drawing/2014/main" id="{8465B69A-3C83-45DF-9DB3-EF090F195DA7}"/>
              </a:ext>
            </a:extLst>
          </p:cNvPr>
          <p:cNvSpPr>
            <a:spLocks noChangeArrowheads="1"/>
          </p:cNvSpPr>
          <p:nvPr/>
        </p:nvSpPr>
        <p:spPr bwMode="auto">
          <a:xfrm>
            <a:off x="7056238" y="4224923"/>
            <a:ext cx="3229694" cy="649288"/>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85750" indent="-285750" defTabSz="457200" eaLnBrk="1">
              <a:buFont typeface="Arial" panose="020B0604020202020204" pitchFamily="34" charset="0"/>
              <a:buChar char="•"/>
              <a:defRPr/>
            </a:pPr>
            <a:r>
              <a:rPr lang="sv-SE" sz="1200" dirty="0">
                <a:solidFill>
                  <a:schemeClr val="bg1"/>
                </a:solidFill>
                <a:latin typeface="Helvetica Neue"/>
                <a:ea typeface="ＭＳ Ｐゴシック" charset="0"/>
              </a:rPr>
              <a:t>Fånga </a:t>
            </a:r>
          </a:p>
          <a:p>
            <a:pPr marL="285750" indent="-285750" defTabSz="457200" eaLnBrk="1">
              <a:buFont typeface="Arial" panose="020B0604020202020204" pitchFamily="34" charset="0"/>
              <a:buChar char="•"/>
              <a:defRPr/>
            </a:pPr>
            <a:r>
              <a:rPr lang="sv-SE" sz="1200" dirty="0">
                <a:solidFill>
                  <a:schemeClr val="bg1"/>
                </a:solidFill>
                <a:latin typeface="Helvetica Neue"/>
                <a:ea typeface="ＭＳ Ｐゴシック" charset="0"/>
              </a:rPr>
              <a:t>Kasta sig </a:t>
            </a:r>
          </a:p>
        </p:txBody>
      </p:sp>
      <p:pic>
        <p:nvPicPr>
          <p:cNvPr id="33" name="Picture 2" descr="IFK Luleå">
            <a:extLst>
              <a:ext uri="{FF2B5EF4-FFF2-40B4-BE49-F238E27FC236}">
                <a16:creationId xmlns:a16="http://schemas.microsoft.com/office/drawing/2014/main" id="{87D7168E-1775-4B79-AD17-FFE82BB65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4765" y="-4968"/>
            <a:ext cx="1423283" cy="16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5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A606C077-4EFA-4E7A-9863-1F6397D379C8}"/>
              </a:ext>
            </a:extLst>
          </p:cNvPr>
          <p:cNvSpPr>
            <a:spLocks noGrp="1"/>
          </p:cNvSpPr>
          <p:nvPr>
            <p:ph type="ctrTitle"/>
          </p:nvPr>
        </p:nvSpPr>
        <p:spPr>
          <a:xfrm>
            <a:off x="784225" y="1173479"/>
            <a:ext cx="10242000" cy="770256"/>
          </a:xfrm>
        </p:spPr>
        <p:txBody>
          <a:bodyPr/>
          <a:lstStyle/>
          <a:p>
            <a:r>
              <a:rPr lang="sv-SE" dirty="0"/>
              <a:t>Tips till träning</a:t>
            </a:r>
          </a:p>
        </p:txBody>
      </p:sp>
      <p:sp>
        <p:nvSpPr>
          <p:cNvPr id="9" name="Platshållare för text 2">
            <a:extLst>
              <a:ext uri="{FF2B5EF4-FFF2-40B4-BE49-F238E27FC236}">
                <a16:creationId xmlns:a16="http://schemas.microsoft.com/office/drawing/2014/main" id="{6AC551A1-52FC-41A3-83AD-41AAE98FC349}"/>
              </a:ext>
            </a:extLst>
          </p:cNvPr>
          <p:cNvSpPr txBox="1">
            <a:spLocks/>
          </p:cNvSpPr>
          <p:nvPr/>
        </p:nvSpPr>
        <p:spPr>
          <a:xfrm>
            <a:off x="784226" y="2561954"/>
            <a:ext cx="7163272" cy="3122567"/>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solidFill>
                  <a:schemeClr val="bg1"/>
                </a:solidFill>
              </a:rPr>
              <a:t>1 ledare / 8 barn</a:t>
            </a:r>
          </a:p>
          <a:p>
            <a:r>
              <a:rPr lang="sv-SE" sz="2400" dirty="0">
                <a:solidFill>
                  <a:schemeClr val="bg1"/>
                </a:solidFill>
              </a:rPr>
              <a:t>Korta samlingar och kort tid mellan övningar</a:t>
            </a:r>
          </a:p>
          <a:p>
            <a:r>
              <a:rPr lang="sv-SE" sz="2400" dirty="0">
                <a:solidFill>
                  <a:schemeClr val="bg1"/>
                </a:solidFill>
              </a:rPr>
              <a:t>Stationsträning som följer ett tema med mycket spel</a:t>
            </a:r>
          </a:p>
          <a:p>
            <a:r>
              <a:rPr lang="sv-SE" sz="2400" dirty="0">
                <a:solidFill>
                  <a:schemeClr val="bg1"/>
                </a:solidFill>
              </a:rPr>
              <a:t>Koordinationsövningar med och utan boll</a:t>
            </a:r>
            <a:endParaRPr lang="sv-SE" dirty="0"/>
          </a:p>
          <a:p>
            <a:r>
              <a:rPr lang="sv-SE" sz="2400">
                <a:solidFill>
                  <a:schemeClr val="bg1"/>
                </a:solidFill>
              </a:rPr>
              <a:t>Anpassa </a:t>
            </a:r>
            <a:r>
              <a:rPr lang="sv-SE" sz="2400" dirty="0">
                <a:solidFill>
                  <a:schemeClr val="bg1"/>
                </a:solidFill>
              </a:rPr>
              <a:t>efter spelformen 5 mot 5</a:t>
            </a:r>
          </a:p>
        </p:txBody>
      </p:sp>
      <p:sp>
        <p:nvSpPr>
          <p:cNvPr id="2" name="Platshållare för sidfot 1">
            <a:extLst>
              <a:ext uri="{FF2B5EF4-FFF2-40B4-BE49-F238E27FC236}">
                <a16:creationId xmlns:a16="http://schemas.microsoft.com/office/drawing/2014/main" id="{6ED6F04E-3FFC-43D6-8980-6E493E8BD0D0}"/>
              </a:ext>
            </a:extLst>
          </p:cNvPr>
          <p:cNvSpPr>
            <a:spLocks noGrp="1"/>
          </p:cNvSpPr>
          <p:nvPr>
            <p:ph type="ftr" sz="quarter" idx="11"/>
          </p:nvPr>
        </p:nvSpPr>
        <p:spPr/>
        <p:txBody>
          <a:bodyPr/>
          <a:lstStyle/>
          <a:p>
            <a:r>
              <a:rPr lang="sv-SE"/>
              <a:t>Spelformsutbildning 5 mot 5, 8-9 år</a:t>
            </a:r>
            <a:endParaRPr lang="sv-SE" dirty="0"/>
          </a:p>
        </p:txBody>
      </p:sp>
      <p:pic>
        <p:nvPicPr>
          <p:cNvPr id="4" name="Bildobjekt 3">
            <a:extLst>
              <a:ext uri="{FF2B5EF4-FFF2-40B4-BE49-F238E27FC236}">
                <a16:creationId xmlns:a16="http://schemas.microsoft.com/office/drawing/2014/main" id="{D5FCC047-D48F-4062-AE75-4A70756CB49A}"/>
              </a:ext>
            </a:extLst>
          </p:cNvPr>
          <p:cNvPicPr>
            <a:picLocks noChangeAspect="1"/>
          </p:cNvPicPr>
          <p:nvPr/>
        </p:nvPicPr>
        <p:blipFill>
          <a:blip r:embed="rId3"/>
          <a:stretch>
            <a:fillRect/>
          </a:stretch>
        </p:blipFill>
        <p:spPr>
          <a:xfrm>
            <a:off x="7659329" y="788754"/>
            <a:ext cx="4532671" cy="6069246"/>
          </a:xfrm>
          <a:prstGeom prst="rect">
            <a:avLst/>
          </a:prstGeom>
        </p:spPr>
      </p:pic>
      <p:pic>
        <p:nvPicPr>
          <p:cNvPr id="6" name="Picture 2" descr="IFK Luleå">
            <a:extLst>
              <a:ext uri="{FF2B5EF4-FFF2-40B4-BE49-F238E27FC236}">
                <a16:creationId xmlns:a16="http://schemas.microsoft.com/office/drawing/2014/main" id="{706CB9FF-27D9-4FBE-8D35-4C1993F695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4765" y="-4968"/>
            <a:ext cx="1423283" cy="16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156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E43CFEF3-C59E-41E3-8367-018995F0E8A8}"/>
              </a:ext>
            </a:extLst>
          </p:cNvPr>
          <p:cNvSpPr>
            <a:spLocks noGrp="1"/>
          </p:cNvSpPr>
          <p:nvPr>
            <p:ph type="ftr" sz="quarter" idx="11"/>
          </p:nvPr>
        </p:nvSpPr>
        <p:spPr/>
        <p:txBody>
          <a:bodyPr/>
          <a:lstStyle/>
          <a:p>
            <a:r>
              <a:rPr lang="sv-SE" dirty="0"/>
              <a:t>Arbetssätt 7 mot 7</a:t>
            </a:r>
          </a:p>
        </p:txBody>
      </p:sp>
      <p:sp>
        <p:nvSpPr>
          <p:cNvPr id="5" name="Left-Right Arrow 61">
            <a:extLst>
              <a:ext uri="{FF2B5EF4-FFF2-40B4-BE49-F238E27FC236}">
                <a16:creationId xmlns:a16="http://schemas.microsoft.com/office/drawing/2014/main" id="{0182CA4B-E15B-4236-A6CD-CF0A4905CD33}"/>
              </a:ext>
            </a:extLst>
          </p:cNvPr>
          <p:cNvSpPr>
            <a:spLocks noChangeArrowheads="1"/>
          </p:cNvSpPr>
          <p:nvPr/>
        </p:nvSpPr>
        <p:spPr bwMode="auto">
          <a:xfrm>
            <a:off x="4935401" y="28605"/>
            <a:ext cx="1873250" cy="865187"/>
          </a:xfrm>
          <a:prstGeom prst="leftRightArrow">
            <a:avLst>
              <a:gd name="adj1" fmla="val 50000"/>
              <a:gd name="adj2" fmla="val 49969"/>
            </a:avLst>
          </a:prstGeom>
          <a:gradFill rotWithShape="1">
            <a:gsLst>
              <a:gs pos="0">
                <a:srgbClr val="686E76"/>
              </a:gs>
              <a:gs pos="100000">
                <a:srgbClr val="0A509E"/>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marL="266700" defTabSz="457200">
              <a:defRPr sz="2900">
                <a:solidFill>
                  <a:srgbClr val="000000"/>
                </a:solidFill>
                <a:latin typeface="Gill Sans" charset="0"/>
                <a:ea typeface="ＭＳ Ｐゴシック" panose="020B0600070205080204" pitchFamily="34" charset="-128"/>
                <a:sym typeface="Gill Sans" charset="0"/>
              </a:defRPr>
            </a:lvl1pPr>
            <a:lvl2pPr marL="742950" indent="-285750" defTabSz="457200">
              <a:defRPr sz="2900">
                <a:solidFill>
                  <a:srgbClr val="000000"/>
                </a:solidFill>
                <a:latin typeface="Gill Sans" charset="0"/>
                <a:ea typeface="ＭＳ Ｐゴシック" panose="020B0600070205080204" pitchFamily="34" charset="-128"/>
                <a:sym typeface="Gill Sans" charset="0"/>
              </a:defRPr>
            </a:lvl2pPr>
            <a:lvl3pPr marL="1143000" indent="-228600" defTabSz="457200">
              <a:defRPr sz="2900">
                <a:solidFill>
                  <a:srgbClr val="000000"/>
                </a:solidFill>
                <a:latin typeface="Gill Sans" charset="0"/>
                <a:ea typeface="ＭＳ Ｐゴシック" panose="020B0600070205080204" pitchFamily="34" charset="-128"/>
                <a:sym typeface="Gill Sans" charset="0"/>
              </a:defRPr>
            </a:lvl3pPr>
            <a:lvl4pPr marL="1600200" indent="-228600" defTabSz="457200">
              <a:defRPr sz="2900">
                <a:solidFill>
                  <a:srgbClr val="000000"/>
                </a:solidFill>
                <a:latin typeface="Gill Sans" charset="0"/>
                <a:ea typeface="ＭＳ Ｐゴシック" panose="020B0600070205080204" pitchFamily="34" charset="-128"/>
                <a:sym typeface="Gill Sans" charset="0"/>
              </a:defRPr>
            </a:lvl4pPr>
            <a:lvl5pPr marL="2057400" indent="-228600" defTabSz="457200">
              <a:defRPr sz="2900">
                <a:solidFill>
                  <a:srgbClr val="000000"/>
                </a:solidFill>
                <a:latin typeface="Gill Sans" charset="0"/>
                <a:ea typeface="ＭＳ Ｐゴシック" panose="020B0600070205080204" pitchFamily="34" charset="-128"/>
                <a:sym typeface="Gill Sans" charset="0"/>
              </a:defRPr>
            </a:lvl5pPr>
            <a:lvl6pPr marL="25146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6pPr>
            <a:lvl7pPr marL="29718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7pPr>
            <a:lvl8pPr marL="34290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8pPr>
            <a:lvl9pPr marL="38862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9pPr>
          </a:lstStyle>
          <a:p>
            <a:pPr marL="0" algn="ctr"/>
            <a:r>
              <a:rPr lang="sv-SE" altLang="sv-SE" sz="1600" dirty="0">
                <a:solidFill>
                  <a:schemeClr val="bg1"/>
                </a:solidFill>
                <a:latin typeface="Helvetica Neue" charset="0"/>
                <a:sym typeface="Helvetica Neue" charset="0"/>
              </a:rPr>
              <a:t>Omställning</a:t>
            </a:r>
          </a:p>
        </p:txBody>
      </p:sp>
      <p:cxnSp>
        <p:nvCxnSpPr>
          <p:cNvPr id="6" name="Straight Connector 23">
            <a:extLst>
              <a:ext uri="{FF2B5EF4-FFF2-40B4-BE49-F238E27FC236}">
                <a16:creationId xmlns:a16="http://schemas.microsoft.com/office/drawing/2014/main" id="{3239669B-33CA-42BD-B6A8-D7FAA26E3421}"/>
              </a:ext>
            </a:extLst>
          </p:cNvPr>
          <p:cNvCxnSpPr>
            <a:cxnSpLocks noChangeShapeType="1"/>
          </p:cNvCxnSpPr>
          <p:nvPr/>
        </p:nvCxnSpPr>
        <p:spPr bwMode="auto">
          <a:xfrm>
            <a:off x="7871661" y="746092"/>
            <a:ext cx="1081087" cy="35877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7" name="Straight Connector 26">
            <a:extLst>
              <a:ext uri="{FF2B5EF4-FFF2-40B4-BE49-F238E27FC236}">
                <a16:creationId xmlns:a16="http://schemas.microsoft.com/office/drawing/2014/main" id="{71644A69-014D-4E7E-8C66-DDBD05DA3E5F}"/>
              </a:ext>
            </a:extLst>
          </p:cNvPr>
          <p:cNvCxnSpPr>
            <a:cxnSpLocks noChangeShapeType="1"/>
          </p:cNvCxnSpPr>
          <p:nvPr/>
        </p:nvCxnSpPr>
        <p:spPr bwMode="auto">
          <a:xfrm flipV="1">
            <a:off x="8170068" y="1700466"/>
            <a:ext cx="900113" cy="430213"/>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0" name="Straight Connector 29">
            <a:extLst>
              <a:ext uri="{FF2B5EF4-FFF2-40B4-BE49-F238E27FC236}">
                <a16:creationId xmlns:a16="http://schemas.microsoft.com/office/drawing/2014/main" id="{04D12EC8-E1E5-4598-9D03-7A45D1DEB437}"/>
              </a:ext>
            </a:extLst>
          </p:cNvPr>
          <p:cNvCxnSpPr>
            <a:cxnSpLocks noChangeShapeType="1"/>
          </p:cNvCxnSpPr>
          <p:nvPr/>
        </p:nvCxnSpPr>
        <p:spPr bwMode="auto">
          <a:xfrm flipH="1" flipV="1">
            <a:off x="7169665" y="1697355"/>
            <a:ext cx="1008062" cy="42862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1" name="Straight Connector 30">
            <a:extLst>
              <a:ext uri="{FF2B5EF4-FFF2-40B4-BE49-F238E27FC236}">
                <a16:creationId xmlns:a16="http://schemas.microsoft.com/office/drawing/2014/main" id="{88588F2E-7C0F-46A1-A6B5-6E28A592B9E5}"/>
              </a:ext>
            </a:extLst>
          </p:cNvPr>
          <p:cNvCxnSpPr>
            <a:cxnSpLocks noChangeShapeType="1"/>
          </p:cNvCxnSpPr>
          <p:nvPr/>
        </p:nvCxnSpPr>
        <p:spPr bwMode="auto">
          <a:xfrm flipH="1">
            <a:off x="6936623" y="718569"/>
            <a:ext cx="935038" cy="363538"/>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2" name="Straight Connector 31">
            <a:extLst>
              <a:ext uri="{FF2B5EF4-FFF2-40B4-BE49-F238E27FC236}">
                <a16:creationId xmlns:a16="http://schemas.microsoft.com/office/drawing/2014/main" id="{F4738849-69B1-4A85-9F4A-7CF4C586C9E0}"/>
              </a:ext>
            </a:extLst>
          </p:cNvPr>
          <p:cNvCxnSpPr>
            <a:cxnSpLocks noChangeShapeType="1"/>
            <a:stCxn id="24" idx="2"/>
            <a:endCxn id="28" idx="0"/>
          </p:cNvCxnSpPr>
          <p:nvPr/>
        </p:nvCxnSpPr>
        <p:spPr bwMode="auto">
          <a:xfrm>
            <a:off x="3918385" y="751726"/>
            <a:ext cx="913965" cy="140061"/>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3" name="Straight Connector 32">
            <a:extLst>
              <a:ext uri="{FF2B5EF4-FFF2-40B4-BE49-F238E27FC236}">
                <a16:creationId xmlns:a16="http://schemas.microsoft.com/office/drawing/2014/main" id="{0B102B30-AB21-4642-954B-5095E36F0EF6}"/>
              </a:ext>
            </a:extLst>
          </p:cNvPr>
          <p:cNvCxnSpPr>
            <a:cxnSpLocks noChangeShapeType="1"/>
            <a:stCxn id="30" idx="0"/>
          </p:cNvCxnSpPr>
          <p:nvPr/>
        </p:nvCxnSpPr>
        <p:spPr bwMode="auto">
          <a:xfrm flipV="1">
            <a:off x="3960813" y="1344000"/>
            <a:ext cx="927496" cy="430212"/>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4" name="Straight Connector 33">
            <a:extLst>
              <a:ext uri="{FF2B5EF4-FFF2-40B4-BE49-F238E27FC236}">
                <a16:creationId xmlns:a16="http://schemas.microsoft.com/office/drawing/2014/main" id="{2778E0AB-E876-4C29-9266-BE1A4EA49BA7}"/>
              </a:ext>
            </a:extLst>
          </p:cNvPr>
          <p:cNvCxnSpPr>
            <a:cxnSpLocks noChangeShapeType="1"/>
            <a:stCxn id="30" idx="0"/>
          </p:cNvCxnSpPr>
          <p:nvPr/>
        </p:nvCxnSpPr>
        <p:spPr bwMode="auto">
          <a:xfrm flipH="1" flipV="1">
            <a:off x="2980135" y="1345588"/>
            <a:ext cx="980678" cy="428624"/>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5" name="Straight Connector 34">
            <a:extLst>
              <a:ext uri="{FF2B5EF4-FFF2-40B4-BE49-F238E27FC236}">
                <a16:creationId xmlns:a16="http://schemas.microsoft.com/office/drawing/2014/main" id="{8A12CD3D-EADB-40AA-ACB1-AC8B4D8BA6C6}"/>
              </a:ext>
            </a:extLst>
          </p:cNvPr>
          <p:cNvCxnSpPr>
            <a:cxnSpLocks noChangeShapeType="1"/>
            <a:stCxn id="24" idx="2"/>
          </p:cNvCxnSpPr>
          <p:nvPr/>
        </p:nvCxnSpPr>
        <p:spPr bwMode="auto">
          <a:xfrm flipH="1">
            <a:off x="2946835" y="751726"/>
            <a:ext cx="971550" cy="363538"/>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sp>
        <p:nvSpPr>
          <p:cNvPr id="16" name="Rounded Rectangle 36">
            <a:extLst>
              <a:ext uri="{FF2B5EF4-FFF2-40B4-BE49-F238E27FC236}">
                <a16:creationId xmlns:a16="http://schemas.microsoft.com/office/drawing/2014/main" id="{2514BCDC-AC09-4AD2-A9CD-221FE3940930}"/>
              </a:ext>
            </a:extLst>
          </p:cNvPr>
          <p:cNvSpPr>
            <a:spLocks noChangeArrowheads="1"/>
          </p:cNvSpPr>
          <p:nvPr/>
        </p:nvSpPr>
        <p:spPr bwMode="auto">
          <a:xfrm>
            <a:off x="6781092" y="71450"/>
            <a:ext cx="2089150" cy="647700"/>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600" dirty="0">
                <a:solidFill>
                  <a:schemeClr val="bg1"/>
                </a:solidFill>
                <a:latin typeface="Helvetica Neue"/>
                <a:ea typeface="ＭＳ Ｐゴシック" charset="0"/>
              </a:rPr>
              <a:t>Försvarsspel</a:t>
            </a:r>
          </a:p>
          <a:p>
            <a:pPr algn="ctr" defTabSz="457200" eaLnBrk="1">
              <a:defRPr/>
            </a:pPr>
            <a:r>
              <a:rPr lang="sv-SE" sz="1200" dirty="0">
                <a:solidFill>
                  <a:schemeClr val="bg1"/>
                </a:solidFill>
                <a:latin typeface="Helvetica Neue"/>
                <a:ea typeface="ＭＳ Ｐゴシック" charset="0"/>
              </a:rPr>
              <a:t>Ta bollen</a:t>
            </a:r>
          </a:p>
        </p:txBody>
      </p:sp>
      <p:sp>
        <p:nvSpPr>
          <p:cNvPr id="18" name="Rounded Rectangle 38">
            <a:extLst>
              <a:ext uri="{FF2B5EF4-FFF2-40B4-BE49-F238E27FC236}">
                <a16:creationId xmlns:a16="http://schemas.microsoft.com/office/drawing/2014/main" id="{E79A8933-3F62-43C6-B32C-74E526EA49A5}"/>
              </a:ext>
            </a:extLst>
          </p:cNvPr>
          <p:cNvSpPr>
            <a:spLocks noChangeArrowheads="1"/>
          </p:cNvSpPr>
          <p:nvPr/>
        </p:nvSpPr>
        <p:spPr bwMode="auto">
          <a:xfrm>
            <a:off x="6369843" y="921716"/>
            <a:ext cx="1655763" cy="434815"/>
          </a:xfrm>
          <a:prstGeom prst="roundRect">
            <a:avLst>
              <a:gd name="adj" fmla="val 16667"/>
            </a:avLst>
          </a:prstGeom>
          <a:solidFill>
            <a:schemeClr val="accent1"/>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Återerövring</a:t>
            </a:r>
          </a:p>
        </p:txBody>
      </p:sp>
      <p:sp>
        <p:nvSpPr>
          <p:cNvPr id="20" name="Rounded Rectangle 40">
            <a:extLst>
              <a:ext uri="{FF2B5EF4-FFF2-40B4-BE49-F238E27FC236}">
                <a16:creationId xmlns:a16="http://schemas.microsoft.com/office/drawing/2014/main" id="{AF3B80B4-27FD-4176-AC3C-9F8F9AF8FD7F}"/>
              </a:ext>
            </a:extLst>
          </p:cNvPr>
          <p:cNvSpPr>
            <a:spLocks noChangeArrowheads="1"/>
          </p:cNvSpPr>
          <p:nvPr/>
        </p:nvSpPr>
        <p:spPr bwMode="auto">
          <a:xfrm>
            <a:off x="8170068" y="923486"/>
            <a:ext cx="1800223" cy="434815"/>
          </a:xfrm>
          <a:prstGeom prst="roundRect">
            <a:avLst>
              <a:gd name="adj" fmla="val 16667"/>
            </a:avLst>
          </a:prstGeom>
          <a:solidFill>
            <a:schemeClr val="accent1"/>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Förhindra speluppbyggnad</a:t>
            </a:r>
          </a:p>
        </p:txBody>
      </p:sp>
      <p:sp>
        <p:nvSpPr>
          <p:cNvPr id="22" name="Rounded Rectangle 42">
            <a:extLst>
              <a:ext uri="{FF2B5EF4-FFF2-40B4-BE49-F238E27FC236}">
                <a16:creationId xmlns:a16="http://schemas.microsoft.com/office/drawing/2014/main" id="{2E6AF101-CE93-48C5-95E6-F9128C406213}"/>
              </a:ext>
            </a:extLst>
          </p:cNvPr>
          <p:cNvSpPr>
            <a:spLocks noChangeArrowheads="1"/>
          </p:cNvSpPr>
          <p:nvPr/>
        </p:nvSpPr>
        <p:spPr bwMode="auto">
          <a:xfrm>
            <a:off x="7088082" y="1832718"/>
            <a:ext cx="2118307" cy="413803"/>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Förhindra och rädda avslut</a:t>
            </a:r>
          </a:p>
        </p:txBody>
      </p:sp>
      <p:sp>
        <p:nvSpPr>
          <p:cNvPr id="24" name="Rounded Rectangle 44">
            <a:extLst>
              <a:ext uri="{FF2B5EF4-FFF2-40B4-BE49-F238E27FC236}">
                <a16:creationId xmlns:a16="http://schemas.microsoft.com/office/drawing/2014/main" id="{1EF947DA-DD49-497C-BBB0-0AAAD7D97A33}"/>
              </a:ext>
            </a:extLst>
          </p:cNvPr>
          <p:cNvSpPr>
            <a:spLocks noChangeArrowheads="1"/>
          </p:cNvSpPr>
          <p:nvPr/>
        </p:nvSpPr>
        <p:spPr bwMode="auto">
          <a:xfrm>
            <a:off x="2873810" y="104026"/>
            <a:ext cx="2089150" cy="647700"/>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600" dirty="0">
                <a:solidFill>
                  <a:schemeClr val="bg1"/>
                </a:solidFill>
                <a:latin typeface="Helvetica Neue"/>
                <a:ea typeface="ＭＳ Ｐゴシック" charset="0"/>
              </a:rPr>
              <a:t>Anfallsspel</a:t>
            </a:r>
          </a:p>
          <a:p>
            <a:pPr algn="ctr" defTabSz="457200" eaLnBrk="1">
              <a:defRPr/>
            </a:pPr>
            <a:r>
              <a:rPr lang="sv-SE" sz="1200" dirty="0">
                <a:solidFill>
                  <a:schemeClr val="bg1"/>
                </a:solidFill>
                <a:latin typeface="Helvetica Neue"/>
                <a:ea typeface="ＭＳ Ｐゴシック" charset="0"/>
              </a:rPr>
              <a:t>Passera motståndare med bollen</a:t>
            </a:r>
          </a:p>
        </p:txBody>
      </p:sp>
      <p:sp>
        <p:nvSpPr>
          <p:cNvPr id="26" name="Rounded Rectangle 46">
            <a:extLst>
              <a:ext uri="{FF2B5EF4-FFF2-40B4-BE49-F238E27FC236}">
                <a16:creationId xmlns:a16="http://schemas.microsoft.com/office/drawing/2014/main" id="{06FBDF6B-1E4C-4098-B556-28B5FC2BC563}"/>
              </a:ext>
            </a:extLst>
          </p:cNvPr>
          <p:cNvSpPr>
            <a:spLocks noChangeArrowheads="1"/>
          </p:cNvSpPr>
          <p:nvPr/>
        </p:nvSpPr>
        <p:spPr bwMode="auto">
          <a:xfrm>
            <a:off x="2159769" y="894487"/>
            <a:ext cx="1689187" cy="414204"/>
          </a:xfrm>
          <a:prstGeom prst="roundRect">
            <a:avLst>
              <a:gd name="adj" fmla="val 16667"/>
            </a:avLst>
          </a:prstGeom>
          <a:solidFill>
            <a:schemeClr val="bg1">
              <a:lumMod val="5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Speluppbyggnad</a:t>
            </a:r>
          </a:p>
        </p:txBody>
      </p:sp>
      <p:sp>
        <p:nvSpPr>
          <p:cNvPr id="28" name="Rounded Rectangle 48">
            <a:extLst>
              <a:ext uri="{FF2B5EF4-FFF2-40B4-BE49-F238E27FC236}">
                <a16:creationId xmlns:a16="http://schemas.microsoft.com/office/drawing/2014/main" id="{9386414D-7A28-4B0C-9BB9-D5ADE6E31BC9}"/>
              </a:ext>
            </a:extLst>
          </p:cNvPr>
          <p:cNvSpPr>
            <a:spLocks noChangeArrowheads="1"/>
          </p:cNvSpPr>
          <p:nvPr/>
        </p:nvSpPr>
        <p:spPr bwMode="auto">
          <a:xfrm>
            <a:off x="4004468" y="891787"/>
            <a:ext cx="1655763" cy="428625"/>
          </a:xfrm>
          <a:prstGeom prst="roundRect">
            <a:avLst>
              <a:gd name="adj" fmla="val 16667"/>
            </a:avLst>
          </a:prstGeom>
          <a:solidFill>
            <a:schemeClr val="bg1">
              <a:lumMod val="5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Kontring</a:t>
            </a:r>
          </a:p>
        </p:txBody>
      </p:sp>
      <p:sp>
        <p:nvSpPr>
          <p:cNvPr id="30" name="Rounded Rectangle 50">
            <a:extLst>
              <a:ext uri="{FF2B5EF4-FFF2-40B4-BE49-F238E27FC236}">
                <a16:creationId xmlns:a16="http://schemas.microsoft.com/office/drawing/2014/main" id="{D418B0A1-2847-4920-8C72-424C46B0BA4C}"/>
              </a:ext>
            </a:extLst>
          </p:cNvPr>
          <p:cNvSpPr>
            <a:spLocks noChangeArrowheads="1"/>
          </p:cNvSpPr>
          <p:nvPr/>
        </p:nvSpPr>
        <p:spPr bwMode="auto">
          <a:xfrm>
            <a:off x="2943622" y="1774212"/>
            <a:ext cx="2034381" cy="428625"/>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Komma till avslut och göra mål</a:t>
            </a:r>
          </a:p>
        </p:txBody>
      </p:sp>
      <p:sp>
        <p:nvSpPr>
          <p:cNvPr id="37" name="Rounded Rectangle 50">
            <a:extLst>
              <a:ext uri="{FF2B5EF4-FFF2-40B4-BE49-F238E27FC236}">
                <a16:creationId xmlns:a16="http://schemas.microsoft.com/office/drawing/2014/main" id="{31CFD39B-B505-4A04-9AC4-15F555CD1A6F}"/>
              </a:ext>
            </a:extLst>
          </p:cNvPr>
          <p:cNvSpPr>
            <a:spLocks noChangeArrowheads="1"/>
          </p:cNvSpPr>
          <p:nvPr/>
        </p:nvSpPr>
        <p:spPr bwMode="auto">
          <a:xfrm>
            <a:off x="1844760" y="5196022"/>
            <a:ext cx="8499387" cy="647700"/>
          </a:xfrm>
          <a:prstGeom prst="roundRect">
            <a:avLst>
              <a:gd name="adj" fmla="val 16667"/>
            </a:avLst>
          </a:prstGeom>
          <a:solidFill>
            <a:srgbClr val="92D050"/>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171450" indent="-171450" defTabSz="457200" eaLnBrk="1">
              <a:buFont typeface="Arial" panose="020B0604020202020204" pitchFamily="34" charset="0"/>
              <a:buChar char="•"/>
              <a:defRPr/>
            </a:pPr>
            <a:r>
              <a:rPr lang="sv-SE" sz="1200" dirty="0">
                <a:latin typeface="Helvetica Neue"/>
                <a:ea typeface="ＭＳ Ｐゴシック" charset="0"/>
              </a:rPr>
              <a:t>Koordinationsövningar med boll och utan boll, stafetter och hinderbanor</a:t>
            </a:r>
          </a:p>
          <a:p>
            <a:pPr marL="171450" indent="-171450" defTabSz="457200" eaLnBrk="1">
              <a:buFont typeface="Arial" panose="020B0604020202020204" pitchFamily="34" charset="0"/>
              <a:buChar char="•"/>
              <a:defRPr/>
            </a:pPr>
            <a:r>
              <a:rPr lang="sv-SE" sz="1200" dirty="0">
                <a:latin typeface="Helvetica Neue"/>
                <a:ea typeface="ＭＳ Ｐゴシック" charset="0"/>
              </a:rPr>
              <a:t>Parövningar och övningar med den egna kroppen som belastning.</a:t>
            </a:r>
          </a:p>
        </p:txBody>
      </p:sp>
      <p:sp>
        <p:nvSpPr>
          <p:cNvPr id="38" name="Rounded Rectangle 50">
            <a:extLst>
              <a:ext uri="{FF2B5EF4-FFF2-40B4-BE49-F238E27FC236}">
                <a16:creationId xmlns:a16="http://schemas.microsoft.com/office/drawing/2014/main" id="{22B8D89A-D56E-427F-9EB3-ACB9FA006B8A}"/>
              </a:ext>
            </a:extLst>
          </p:cNvPr>
          <p:cNvSpPr>
            <a:spLocks noChangeArrowheads="1"/>
          </p:cNvSpPr>
          <p:nvPr/>
        </p:nvSpPr>
        <p:spPr bwMode="auto">
          <a:xfrm>
            <a:off x="1844760" y="6087643"/>
            <a:ext cx="8499387" cy="728680"/>
          </a:xfrm>
          <a:prstGeom prst="roundRect">
            <a:avLst>
              <a:gd name="adj" fmla="val 16667"/>
            </a:avLst>
          </a:prstGeom>
          <a:solidFill>
            <a:srgbClr val="92D050"/>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85750" indent="-285750" defTabSz="457200" eaLnBrk="1">
              <a:buFont typeface="Arial" panose="020B0604020202020204" pitchFamily="34" charset="0"/>
              <a:buChar char="•"/>
              <a:defRPr/>
            </a:pPr>
            <a:endParaRPr lang="sv-SE" sz="1200" dirty="0">
              <a:latin typeface="Helvetica Neue"/>
              <a:ea typeface="ＭＳ Ｐゴシック" charset="0"/>
            </a:endParaRPr>
          </a:p>
          <a:p>
            <a:pPr marL="285750" indent="-285750" defTabSz="457200" eaLnBrk="1">
              <a:buFont typeface="Arial" panose="020B0604020202020204" pitchFamily="34" charset="0"/>
              <a:buChar char="•"/>
              <a:defRPr/>
            </a:pPr>
            <a:r>
              <a:rPr lang="sv-SE" sz="1200" dirty="0">
                <a:latin typeface="Helvetica Neue"/>
                <a:ea typeface="ＭＳ Ｐゴシック" charset="0"/>
              </a:rPr>
              <a:t>Långsiktig utveckling ex att en spelare reflekterar över vad hon/han har lärt sig i samband med träning och match.</a:t>
            </a:r>
          </a:p>
          <a:p>
            <a:pPr marL="285750" indent="-285750" defTabSz="457200" eaLnBrk="1">
              <a:buFont typeface="Arial" panose="020B0604020202020204" pitchFamily="34" charset="0"/>
              <a:buChar char="•"/>
              <a:defRPr/>
            </a:pPr>
            <a:r>
              <a:rPr lang="sv-SE" sz="1200" dirty="0">
                <a:latin typeface="Helvetica Neue"/>
                <a:ea typeface="ＭＳ Ｐゴシック" charset="0"/>
              </a:rPr>
              <a:t>Göra nästa aktion ex att en spelare fortsätter att vara spelbar även i motgång.</a:t>
            </a:r>
          </a:p>
          <a:p>
            <a:pPr marL="285750" indent="-285750" defTabSz="457200" eaLnBrk="1">
              <a:buFont typeface="Arial" panose="020B0604020202020204" pitchFamily="34" charset="0"/>
              <a:buChar char="•"/>
              <a:defRPr/>
            </a:pPr>
            <a:r>
              <a:rPr lang="sv-SE" sz="1200" dirty="0">
                <a:latin typeface="Helvetica Neue"/>
                <a:ea typeface="ＭＳ Ｐゴシック" charset="0"/>
              </a:rPr>
              <a:t>Göra lagkamrater bättre ex att en spelare berömmer lagkamrater som är spelbara.</a:t>
            </a:r>
          </a:p>
          <a:p>
            <a:pPr algn="ctr" defTabSz="457200" eaLnBrk="1">
              <a:defRPr/>
            </a:pPr>
            <a:endParaRPr lang="sv-SE" sz="1600" dirty="0">
              <a:solidFill>
                <a:schemeClr val="bg1"/>
              </a:solidFill>
              <a:latin typeface="Helvetica Neue"/>
              <a:ea typeface="ＭＳ Ｐゴシック" charset="0"/>
            </a:endParaRPr>
          </a:p>
        </p:txBody>
      </p:sp>
      <p:sp>
        <p:nvSpPr>
          <p:cNvPr id="44" name="Rounded Rectangle 46">
            <a:extLst>
              <a:ext uri="{FF2B5EF4-FFF2-40B4-BE49-F238E27FC236}">
                <a16:creationId xmlns:a16="http://schemas.microsoft.com/office/drawing/2014/main" id="{9985F5B7-2A94-45A0-90FB-8B55315A085D}"/>
              </a:ext>
            </a:extLst>
          </p:cNvPr>
          <p:cNvSpPr>
            <a:spLocks noChangeArrowheads="1"/>
          </p:cNvSpPr>
          <p:nvPr/>
        </p:nvSpPr>
        <p:spPr bwMode="auto">
          <a:xfrm>
            <a:off x="1874224" y="2633113"/>
            <a:ext cx="3219474" cy="758758"/>
          </a:xfrm>
          <a:prstGeom prst="roundRect">
            <a:avLst>
              <a:gd name="adj" fmla="val 16667"/>
            </a:avLst>
          </a:prstGeom>
          <a:solidFill>
            <a:schemeClr val="bg2">
              <a:lumMod val="5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defTabSz="457200">
              <a:defRPr/>
            </a:pPr>
            <a:r>
              <a:rPr lang="sv-SE" sz="1200" dirty="0">
                <a:solidFill>
                  <a:schemeClr val="bg1"/>
                </a:solidFill>
                <a:latin typeface="Helvetica Neue"/>
                <a:ea typeface="ＭＳ Ｐゴシック" charset="0"/>
              </a:rPr>
              <a:t>Spelbarhet		Djupledsspel	</a:t>
            </a:r>
          </a:p>
          <a:p>
            <a:pPr defTabSz="457200">
              <a:defRPr/>
            </a:pPr>
            <a:r>
              <a:rPr lang="sv-SE" sz="1200" dirty="0">
                <a:solidFill>
                  <a:schemeClr val="bg1"/>
                </a:solidFill>
                <a:latin typeface="Helvetica Neue"/>
                <a:ea typeface="ＭＳ Ｐゴシック" charset="0"/>
              </a:rPr>
              <a:t>Spelavstånd		Spelvändning 	</a:t>
            </a:r>
          </a:p>
          <a:p>
            <a:pPr defTabSz="457200" eaLnBrk="1">
              <a:defRPr/>
            </a:pPr>
            <a:r>
              <a:rPr lang="sv-SE" sz="1200" dirty="0">
                <a:solidFill>
                  <a:schemeClr val="bg1"/>
                </a:solidFill>
                <a:latin typeface="Helvetica Neue"/>
                <a:ea typeface="ＭＳ Ｐゴシック" charset="0"/>
              </a:rPr>
              <a:t>Speldjup		Uppflyttning 		</a:t>
            </a:r>
          </a:p>
          <a:p>
            <a:pPr defTabSz="457200" eaLnBrk="1">
              <a:defRPr/>
            </a:pPr>
            <a:r>
              <a:rPr lang="sv-SE" sz="1200" dirty="0">
                <a:solidFill>
                  <a:schemeClr val="bg1"/>
                </a:solidFill>
                <a:latin typeface="Helvetica Neue"/>
                <a:ea typeface="ＭＳ Ｐゴシック" charset="0"/>
              </a:rPr>
              <a:t>Spelbredd		Väggspel</a:t>
            </a:r>
          </a:p>
        </p:txBody>
      </p:sp>
      <p:sp>
        <p:nvSpPr>
          <p:cNvPr id="45" name="Rounded Rectangle 46">
            <a:extLst>
              <a:ext uri="{FF2B5EF4-FFF2-40B4-BE49-F238E27FC236}">
                <a16:creationId xmlns:a16="http://schemas.microsoft.com/office/drawing/2014/main" id="{D4101FA2-306E-4DC0-B8A8-A508A9ABFA91}"/>
              </a:ext>
            </a:extLst>
          </p:cNvPr>
          <p:cNvSpPr>
            <a:spLocks noChangeArrowheads="1"/>
          </p:cNvSpPr>
          <p:nvPr/>
        </p:nvSpPr>
        <p:spPr bwMode="auto">
          <a:xfrm>
            <a:off x="1851818" y="3499121"/>
            <a:ext cx="3237312" cy="649288"/>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defTabSz="457200" eaLnBrk="1">
              <a:defRPr/>
            </a:pPr>
            <a:r>
              <a:rPr lang="sv-SE" sz="1200" dirty="0">
                <a:solidFill>
                  <a:schemeClr val="bg1"/>
                </a:solidFill>
                <a:latin typeface="Helvetica Neue"/>
                <a:ea typeface="ＭＳ Ｐゴシック" charset="0"/>
              </a:rPr>
              <a:t>Driva		Passa</a:t>
            </a:r>
          </a:p>
          <a:p>
            <a:pPr defTabSz="457200" eaLnBrk="1">
              <a:defRPr/>
            </a:pPr>
            <a:r>
              <a:rPr lang="sv-SE" sz="1200" dirty="0">
                <a:solidFill>
                  <a:schemeClr val="bg1"/>
                </a:solidFill>
                <a:latin typeface="Helvetica Neue"/>
                <a:ea typeface="ＭＳ Ｐゴシック" charset="0"/>
              </a:rPr>
              <a:t>Vända		Ta emot bollen</a:t>
            </a:r>
          </a:p>
          <a:p>
            <a:pPr defTabSz="457200" eaLnBrk="1">
              <a:defRPr/>
            </a:pPr>
            <a:r>
              <a:rPr lang="sv-SE" sz="1200" dirty="0">
                <a:solidFill>
                  <a:schemeClr val="bg1"/>
                </a:solidFill>
                <a:latin typeface="Helvetica Neue"/>
                <a:ea typeface="ＭＳ Ｐゴシック" charset="0"/>
              </a:rPr>
              <a:t>Skjuta		Utmana, finta, dribbla</a:t>
            </a:r>
          </a:p>
        </p:txBody>
      </p:sp>
      <p:sp>
        <p:nvSpPr>
          <p:cNvPr id="49" name="Rounded Rectangle 40">
            <a:extLst>
              <a:ext uri="{FF2B5EF4-FFF2-40B4-BE49-F238E27FC236}">
                <a16:creationId xmlns:a16="http://schemas.microsoft.com/office/drawing/2014/main" id="{FA0ADF6B-4977-46AD-8670-89AB52666C93}"/>
              </a:ext>
            </a:extLst>
          </p:cNvPr>
          <p:cNvSpPr>
            <a:spLocks noChangeArrowheads="1"/>
          </p:cNvSpPr>
          <p:nvPr/>
        </p:nvSpPr>
        <p:spPr bwMode="auto">
          <a:xfrm>
            <a:off x="7104272" y="3517858"/>
            <a:ext cx="3247089" cy="649288"/>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defTabSz="457200" eaLnBrk="1">
              <a:defRPr/>
            </a:pPr>
            <a:r>
              <a:rPr lang="sv-SE" sz="1200" dirty="0">
                <a:solidFill>
                  <a:schemeClr val="bg1"/>
                </a:solidFill>
                <a:latin typeface="Helvetica Neue"/>
                <a:ea typeface="ＭＳ Ｐゴシック" charset="0"/>
              </a:rPr>
              <a:t>Bryta		Tackla</a:t>
            </a:r>
          </a:p>
          <a:p>
            <a:pPr defTabSz="457200" eaLnBrk="1">
              <a:defRPr/>
            </a:pPr>
            <a:r>
              <a:rPr lang="sv-SE" sz="1200" dirty="0">
                <a:solidFill>
                  <a:schemeClr val="bg1"/>
                </a:solidFill>
                <a:latin typeface="Helvetica Neue"/>
                <a:ea typeface="ＭＳ Ｐゴシック" charset="0"/>
              </a:rPr>
              <a:t>Pressa</a:t>
            </a:r>
          </a:p>
          <a:p>
            <a:pPr defTabSz="457200" eaLnBrk="1">
              <a:defRPr/>
            </a:pPr>
            <a:r>
              <a:rPr lang="sv-SE" sz="1200" dirty="0">
                <a:solidFill>
                  <a:schemeClr val="bg1"/>
                </a:solidFill>
                <a:latin typeface="Helvetica Neue"/>
                <a:ea typeface="ＭＳ Ｐゴシック" charset="0"/>
              </a:rPr>
              <a:t>Markera </a:t>
            </a:r>
          </a:p>
        </p:txBody>
      </p:sp>
      <p:sp>
        <p:nvSpPr>
          <p:cNvPr id="54" name="textruta 53">
            <a:extLst>
              <a:ext uri="{FF2B5EF4-FFF2-40B4-BE49-F238E27FC236}">
                <a16:creationId xmlns:a16="http://schemas.microsoft.com/office/drawing/2014/main" id="{31125B99-234C-425B-8AD6-CA34E4E45A0E}"/>
              </a:ext>
            </a:extLst>
          </p:cNvPr>
          <p:cNvSpPr txBox="1"/>
          <p:nvPr/>
        </p:nvSpPr>
        <p:spPr>
          <a:xfrm>
            <a:off x="5676709" y="2604863"/>
            <a:ext cx="1130969" cy="369332"/>
          </a:xfrm>
          <a:prstGeom prst="rect">
            <a:avLst/>
          </a:prstGeom>
          <a:noFill/>
        </p:spPr>
        <p:txBody>
          <a:bodyPr wrap="square" rtlCol="0">
            <a:spAutoFit/>
          </a:bodyPr>
          <a:lstStyle/>
          <a:p>
            <a:r>
              <a:rPr lang="sv-SE" b="1" dirty="0"/>
              <a:t>Laget</a:t>
            </a:r>
          </a:p>
        </p:txBody>
      </p:sp>
      <p:sp>
        <p:nvSpPr>
          <p:cNvPr id="55" name="textruta 54">
            <a:extLst>
              <a:ext uri="{FF2B5EF4-FFF2-40B4-BE49-F238E27FC236}">
                <a16:creationId xmlns:a16="http://schemas.microsoft.com/office/drawing/2014/main" id="{44A37FBB-D6C1-44B0-8E59-D5A674189900}"/>
              </a:ext>
            </a:extLst>
          </p:cNvPr>
          <p:cNvSpPr txBox="1"/>
          <p:nvPr/>
        </p:nvSpPr>
        <p:spPr>
          <a:xfrm>
            <a:off x="5261245" y="4888891"/>
            <a:ext cx="1826837" cy="369332"/>
          </a:xfrm>
          <a:prstGeom prst="rect">
            <a:avLst/>
          </a:prstGeom>
          <a:noFill/>
        </p:spPr>
        <p:txBody>
          <a:bodyPr wrap="square" rtlCol="0">
            <a:spAutoFit/>
          </a:bodyPr>
          <a:lstStyle/>
          <a:p>
            <a:r>
              <a:rPr lang="sv-SE" b="1" dirty="0"/>
              <a:t>Fotbollsfysiologi</a:t>
            </a:r>
          </a:p>
        </p:txBody>
      </p:sp>
      <p:sp>
        <p:nvSpPr>
          <p:cNvPr id="56" name="textruta 55">
            <a:extLst>
              <a:ext uri="{FF2B5EF4-FFF2-40B4-BE49-F238E27FC236}">
                <a16:creationId xmlns:a16="http://schemas.microsoft.com/office/drawing/2014/main" id="{546E7962-17C5-478C-85B8-67BA3C9217BF}"/>
              </a:ext>
            </a:extLst>
          </p:cNvPr>
          <p:cNvSpPr txBox="1"/>
          <p:nvPr/>
        </p:nvSpPr>
        <p:spPr>
          <a:xfrm>
            <a:off x="5476773" y="4207134"/>
            <a:ext cx="1395779" cy="369332"/>
          </a:xfrm>
          <a:prstGeom prst="rect">
            <a:avLst/>
          </a:prstGeom>
          <a:noFill/>
        </p:spPr>
        <p:txBody>
          <a:bodyPr wrap="square" rtlCol="0">
            <a:spAutoFit/>
          </a:bodyPr>
          <a:lstStyle/>
          <a:p>
            <a:r>
              <a:rPr lang="sv-SE" b="1" dirty="0"/>
              <a:t>Målvakten</a:t>
            </a:r>
          </a:p>
        </p:txBody>
      </p:sp>
      <p:sp>
        <p:nvSpPr>
          <p:cNvPr id="57" name="textruta 56">
            <a:extLst>
              <a:ext uri="{FF2B5EF4-FFF2-40B4-BE49-F238E27FC236}">
                <a16:creationId xmlns:a16="http://schemas.microsoft.com/office/drawing/2014/main" id="{B787A818-3E2E-43C7-8560-85A8AB2020BA}"/>
              </a:ext>
            </a:extLst>
          </p:cNvPr>
          <p:cNvSpPr txBox="1"/>
          <p:nvPr/>
        </p:nvSpPr>
        <p:spPr>
          <a:xfrm>
            <a:off x="5528968" y="3398216"/>
            <a:ext cx="1130969" cy="369332"/>
          </a:xfrm>
          <a:prstGeom prst="rect">
            <a:avLst/>
          </a:prstGeom>
          <a:noFill/>
        </p:spPr>
        <p:txBody>
          <a:bodyPr wrap="square" rtlCol="0">
            <a:spAutoFit/>
          </a:bodyPr>
          <a:lstStyle/>
          <a:p>
            <a:r>
              <a:rPr lang="sv-SE" b="1" dirty="0"/>
              <a:t>Spelaren</a:t>
            </a:r>
          </a:p>
        </p:txBody>
      </p:sp>
      <p:sp>
        <p:nvSpPr>
          <p:cNvPr id="58" name="textruta 57">
            <a:extLst>
              <a:ext uri="{FF2B5EF4-FFF2-40B4-BE49-F238E27FC236}">
                <a16:creationId xmlns:a16="http://schemas.microsoft.com/office/drawing/2014/main" id="{05DBC596-7D66-4D4F-B584-26D54CC98A79}"/>
              </a:ext>
            </a:extLst>
          </p:cNvPr>
          <p:cNvSpPr txBox="1"/>
          <p:nvPr/>
        </p:nvSpPr>
        <p:spPr>
          <a:xfrm>
            <a:off x="5187155" y="5768064"/>
            <a:ext cx="2110078" cy="369332"/>
          </a:xfrm>
          <a:prstGeom prst="rect">
            <a:avLst/>
          </a:prstGeom>
          <a:noFill/>
        </p:spPr>
        <p:txBody>
          <a:bodyPr wrap="square" rtlCol="0">
            <a:spAutoFit/>
          </a:bodyPr>
          <a:lstStyle/>
          <a:p>
            <a:r>
              <a:rPr lang="sv-SE" b="1" dirty="0"/>
              <a:t>Fotbollspsykologi</a:t>
            </a:r>
          </a:p>
        </p:txBody>
      </p:sp>
      <p:sp>
        <p:nvSpPr>
          <p:cNvPr id="34" name="Rounded Rectangle 46">
            <a:extLst>
              <a:ext uri="{FF2B5EF4-FFF2-40B4-BE49-F238E27FC236}">
                <a16:creationId xmlns:a16="http://schemas.microsoft.com/office/drawing/2014/main" id="{89F49AA0-2EDA-412B-8654-DA9F4EF2B435}"/>
              </a:ext>
            </a:extLst>
          </p:cNvPr>
          <p:cNvSpPr>
            <a:spLocks noChangeArrowheads="1"/>
          </p:cNvSpPr>
          <p:nvPr/>
        </p:nvSpPr>
        <p:spPr bwMode="auto">
          <a:xfrm>
            <a:off x="1844760" y="4362909"/>
            <a:ext cx="3237312" cy="649288"/>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defTabSz="457200" eaLnBrk="1">
              <a:defRPr/>
            </a:pPr>
            <a:r>
              <a:rPr lang="sv-SE" sz="1200" dirty="0">
                <a:solidFill>
                  <a:schemeClr val="bg1"/>
                </a:solidFill>
                <a:latin typeface="Helvetica Neue"/>
                <a:ea typeface="ＭＳ Ｐゴシック" charset="0"/>
              </a:rPr>
              <a:t>Rulla bollen</a:t>
            </a:r>
          </a:p>
          <a:p>
            <a:pPr defTabSz="457200" eaLnBrk="1">
              <a:defRPr/>
            </a:pPr>
            <a:r>
              <a:rPr lang="sv-SE" sz="1200" dirty="0">
                <a:solidFill>
                  <a:schemeClr val="bg1"/>
                </a:solidFill>
                <a:latin typeface="Helvetica Neue"/>
                <a:ea typeface="ＭＳ Ｐゴシック" charset="0"/>
              </a:rPr>
              <a:t>Kasta bollen</a:t>
            </a:r>
          </a:p>
        </p:txBody>
      </p:sp>
      <p:sp>
        <p:nvSpPr>
          <p:cNvPr id="39" name="Rounded Rectangle 40">
            <a:extLst>
              <a:ext uri="{FF2B5EF4-FFF2-40B4-BE49-F238E27FC236}">
                <a16:creationId xmlns:a16="http://schemas.microsoft.com/office/drawing/2014/main" id="{8465B69A-3C83-45DF-9DB3-EF090F195DA7}"/>
              </a:ext>
            </a:extLst>
          </p:cNvPr>
          <p:cNvSpPr>
            <a:spLocks noChangeArrowheads="1"/>
          </p:cNvSpPr>
          <p:nvPr/>
        </p:nvSpPr>
        <p:spPr bwMode="auto">
          <a:xfrm>
            <a:off x="7114453" y="4302813"/>
            <a:ext cx="3229694" cy="649288"/>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defTabSz="457200" eaLnBrk="1">
              <a:defRPr/>
            </a:pPr>
            <a:r>
              <a:rPr lang="sv-SE" sz="1200" dirty="0">
                <a:solidFill>
                  <a:schemeClr val="bg1"/>
                </a:solidFill>
                <a:latin typeface="Helvetica Neue"/>
                <a:ea typeface="ＭＳ Ｐゴシック" charset="0"/>
              </a:rPr>
              <a:t>Fånga 		bryta djupled		</a:t>
            </a:r>
          </a:p>
          <a:p>
            <a:pPr defTabSz="457200" eaLnBrk="1">
              <a:defRPr/>
            </a:pPr>
            <a:r>
              <a:rPr lang="sv-SE" sz="1200" dirty="0" err="1">
                <a:solidFill>
                  <a:schemeClr val="bg1"/>
                </a:solidFill>
                <a:latin typeface="Helvetica Neue"/>
                <a:ea typeface="ＭＳ Ｐゴシック" charset="0"/>
              </a:rPr>
              <a:t>Palming</a:t>
            </a:r>
            <a:endParaRPr lang="sv-SE" sz="1200" dirty="0">
              <a:solidFill>
                <a:schemeClr val="bg1"/>
              </a:solidFill>
              <a:latin typeface="Helvetica Neue"/>
              <a:ea typeface="ＭＳ Ｐゴシック" charset="0"/>
            </a:endParaRPr>
          </a:p>
          <a:p>
            <a:pPr defTabSz="457200" eaLnBrk="1">
              <a:defRPr/>
            </a:pPr>
            <a:r>
              <a:rPr lang="sv-SE" sz="1200" dirty="0">
                <a:solidFill>
                  <a:schemeClr val="bg1"/>
                </a:solidFill>
                <a:latin typeface="Helvetica Neue"/>
                <a:ea typeface="ＭＳ Ｐゴシック" charset="0"/>
              </a:rPr>
              <a:t>Kasta sig </a:t>
            </a:r>
          </a:p>
        </p:txBody>
      </p:sp>
      <p:sp>
        <p:nvSpPr>
          <p:cNvPr id="33" name="Rounded Rectangle 40">
            <a:extLst>
              <a:ext uri="{FF2B5EF4-FFF2-40B4-BE49-F238E27FC236}">
                <a16:creationId xmlns:a16="http://schemas.microsoft.com/office/drawing/2014/main" id="{43662FD4-6748-4798-8FAB-18044186FC46}"/>
              </a:ext>
            </a:extLst>
          </p:cNvPr>
          <p:cNvSpPr>
            <a:spLocks noChangeArrowheads="1"/>
          </p:cNvSpPr>
          <p:nvPr/>
        </p:nvSpPr>
        <p:spPr bwMode="auto">
          <a:xfrm>
            <a:off x="7088082" y="2679653"/>
            <a:ext cx="3229694" cy="743147"/>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defTabSz="457200" eaLnBrk="1">
              <a:defRPr/>
            </a:pPr>
            <a:r>
              <a:rPr lang="sv-SE" sz="1200" dirty="0">
                <a:solidFill>
                  <a:schemeClr val="bg1"/>
                </a:solidFill>
                <a:latin typeface="Helvetica Neue"/>
                <a:ea typeface="ＭＳ Ｐゴシック" charset="0"/>
              </a:rPr>
              <a:t>Försvarssida</a:t>
            </a:r>
          </a:p>
          <a:p>
            <a:pPr defTabSz="457200" eaLnBrk="1">
              <a:defRPr/>
            </a:pPr>
            <a:r>
              <a:rPr lang="sv-SE" sz="1200" dirty="0">
                <a:solidFill>
                  <a:schemeClr val="bg1"/>
                </a:solidFill>
                <a:latin typeface="Helvetica Neue"/>
                <a:ea typeface="ＭＳ Ｐゴシック" charset="0"/>
              </a:rPr>
              <a:t>Täckning</a:t>
            </a:r>
          </a:p>
          <a:p>
            <a:pPr defTabSz="457200" eaLnBrk="1">
              <a:defRPr/>
            </a:pPr>
            <a:r>
              <a:rPr lang="sv-SE" sz="1200" dirty="0">
                <a:solidFill>
                  <a:schemeClr val="bg1"/>
                </a:solidFill>
                <a:latin typeface="Helvetica Neue"/>
                <a:ea typeface="ＭＳ Ｐゴシック" charset="0"/>
              </a:rPr>
              <a:t>Nedflyttning </a:t>
            </a:r>
          </a:p>
          <a:p>
            <a:pPr defTabSz="457200" eaLnBrk="1">
              <a:defRPr/>
            </a:pPr>
            <a:r>
              <a:rPr lang="sv-SE" sz="1200" dirty="0">
                <a:solidFill>
                  <a:schemeClr val="bg1"/>
                </a:solidFill>
                <a:latin typeface="Helvetica Neue"/>
                <a:ea typeface="ＭＳ Ｐゴシック" charset="0"/>
              </a:rPr>
              <a:t>Uppflyttning</a:t>
            </a:r>
          </a:p>
        </p:txBody>
      </p:sp>
      <p:sp>
        <p:nvSpPr>
          <p:cNvPr id="41" name="Rounded Rectangle 38">
            <a:extLst>
              <a:ext uri="{FF2B5EF4-FFF2-40B4-BE49-F238E27FC236}">
                <a16:creationId xmlns:a16="http://schemas.microsoft.com/office/drawing/2014/main" id="{437E6539-B066-469F-936B-3C5FF0600BB6}"/>
              </a:ext>
            </a:extLst>
          </p:cNvPr>
          <p:cNvSpPr>
            <a:spLocks noChangeArrowheads="1"/>
          </p:cNvSpPr>
          <p:nvPr/>
        </p:nvSpPr>
        <p:spPr bwMode="auto">
          <a:xfrm>
            <a:off x="6369843" y="1317813"/>
            <a:ext cx="1655763" cy="434815"/>
          </a:xfrm>
          <a:prstGeom prst="roundRect">
            <a:avLst>
              <a:gd name="adj" fmla="val 16667"/>
            </a:avLst>
          </a:prstGeom>
          <a:solidFill>
            <a:schemeClr val="bg2"/>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latin typeface="Helvetica Neue"/>
                <a:ea typeface="ＭＳ Ｐゴシック" charset="0"/>
              </a:rPr>
              <a:t>Snabbt pressa bollhållaren</a:t>
            </a:r>
          </a:p>
        </p:txBody>
      </p:sp>
      <p:sp>
        <p:nvSpPr>
          <p:cNvPr id="42" name="Rounded Rectangle 40">
            <a:extLst>
              <a:ext uri="{FF2B5EF4-FFF2-40B4-BE49-F238E27FC236}">
                <a16:creationId xmlns:a16="http://schemas.microsoft.com/office/drawing/2014/main" id="{EBAE45BF-2688-42A4-8C8F-82260B12D74A}"/>
              </a:ext>
            </a:extLst>
          </p:cNvPr>
          <p:cNvSpPr>
            <a:spLocks noChangeArrowheads="1"/>
          </p:cNvSpPr>
          <p:nvPr/>
        </p:nvSpPr>
        <p:spPr bwMode="auto">
          <a:xfrm>
            <a:off x="8193742" y="1359505"/>
            <a:ext cx="1800223" cy="434815"/>
          </a:xfrm>
          <a:prstGeom prst="roundRect">
            <a:avLst>
              <a:gd name="adj" fmla="val 16667"/>
            </a:avLst>
          </a:prstGeom>
          <a:solidFill>
            <a:schemeClr val="bg2"/>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latin typeface="Helvetica Neue"/>
                <a:ea typeface="ＭＳ Ｐゴシック" charset="0"/>
              </a:rPr>
              <a:t>Samla laget i lagdelar</a:t>
            </a:r>
          </a:p>
        </p:txBody>
      </p:sp>
      <p:sp>
        <p:nvSpPr>
          <p:cNvPr id="43" name="Rounded Rectangle 46">
            <a:extLst>
              <a:ext uri="{FF2B5EF4-FFF2-40B4-BE49-F238E27FC236}">
                <a16:creationId xmlns:a16="http://schemas.microsoft.com/office/drawing/2014/main" id="{C4615F28-316D-444E-AEC7-184AE48907DF}"/>
              </a:ext>
            </a:extLst>
          </p:cNvPr>
          <p:cNvSpPr>
            <a:spLocks noChangeArrowheads="1"/>
          </p:cNvSpPr>
          <p:nvPr/>
        </p:nvSpPr>
        <p:spPr bwMode="auto">
          <a:xfrm>
            <a:off x="2024404" y="1243628"/>
            <a:ext cx="1824552" cy="428625"/>
          </a:xfrm>
          <a:prstGeom prst="roundRect">
            <a:avLst>
              <a:gd name="adj" fmla="val 16667"/>
            </a:avLst>
          </a:prstGeom>
          <a:solidFill>
            <a:schemeClr val="bg2">
              <a:lumMod val="9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latin typeface="Helvetica Neue"/>
                <a:ea typeface="ＭＳ Ｐゴシック" charset="0"/>
              </a:rPr>
              <a:t>Uppfylla grundförutsättningarna</a:t>
            </a:r>
          </a:p>
        </p:txBody>
      </p:sp>
      <p:sp>
        <p:nvSpPr>
          <p:cNvPr id="46" name="Rounded Rectangle 48">
            <a:extLst>
              <a:ext uri="{FF2B5EF4-FFF2-40B4-BE49-F238E27FC236}">
                <a16:creationId xmlns:a16="http://schemas.microsoft.com/office/drawing/2014/main" id="{7F7F373F-D36F-477A-8184-B37B6C61B8FB}"/>
              </a:ext>
            </a:extLst>
          </p:cNvPr>
          <p:cNvSpPr>
            <a:spLocks noChangeArrowheads="1"/>
          </p:cNvSpPr>
          <p:nvPr/>
        </p:nvSpPr>
        <p:spPr bwMode="auto">
          <a:xfrm>
            <a:off x="4004468" y="1237797"/>
            <a:ext cx="1655763" cy="428625"/>
          </a:xfrm>
          <a:prstGeom prst="roundRect">
            <a:avLst>
              <a:gd name="adj" fmla="val 16667"/>
            </a:avLst>
          </a:prstGeom>
          <a:solidFill>
            <a:schemeClr val="bg2">
              <a:lumMod val="9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latin typeface="Helvetica Neue"/>
                <a:ea typeface="ＭＳ Ｐゴシック" charset="0"/>
              </a:rPr>
              <a:t>Snabbt speldjup framåt och bakåt</a:t>
            </a:r>
          </a:p>
        </p:txBody>
      </p:sp>
      <p:sp>
        <p:nvSpPr>
          <p:cNvPr id="47" name="Rounded Rectangle 46">
            <a:extLst>
              <a:ext uri="{FF2B5EF4-FFF2-40B4-BE49-F238E27FC236}">
                <a16:creationId xmlns:a16="http://schemas.microsoft.com/office/drawing/2014/main" id="{0A128019-2883-46EF-AA63-BF92759911F6}"/>
              </a:ext>
            </a:extLst>
          </p:cNvPr>
          <p:cNvSpPr>
            <a:spLocks noChangeArrowheads="1"/>
          </p:cNvSpPr>
          <p:nvPr/>
        </p:nvSpPr>
        <p:spPr bwMode="auto">
          <a:xfrm>
            <a:off x="2943622" y="2164421"/>
            <a:ext cx="2034381" cy="428625"/>
          </a:xfrm>
          <a:prstGeom prst="roundRect">
            <a:avLst>
              <a:gd name="adj" fmla="val 16667"/>
            </a:avLst>
          </a:prstGeom>
          <a:solidFill>
            <a:schemeClr val="bg2">
              <a:lumMod val="9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latin typeface="Helvetica Neue"/>
                <a:ea typeface="ＭＳ Ｐゴシック" charset="0"/>
              </a:rPr>
              <a:t>De flesta avsluten i straffområdet</a:t>
            </a:r>
          </a:p>
        </p:txBody>
      </p:sp>
      <p:sp>
        <p:nvSpPr>
          <p:cNvPr id="50" name="Rounded Rectangle 46">
            <a:extLst>
              <a:ext uri="{FF2B5EF4-FFF2-40B4-BE49-F238E27FC236}">
                <a16:creationId xmlns:a16="http://schemas.microsoft.com/office/drawing/2014/main" id="{B765257C-3F02-47ED-808F-1DFF391CCBA3}"/>
              </a:ext>
            </a:extLst>
          </p:cNvPr>
          <p:cNvSpPr>
            <a:spLocks noChangeArrowheads="1"/>
          </p:cNvSpPr>
          <p:nvPr/>
        </p:nvSpPr>
        <p:spPr bwMode="auto">
          <a:xfrm>
            <a:off x="7130044" y="2211792"/>
            <a:ext cx="2034381" cy="428625"/>
          </a:xfrm>
          <a:prstGeom prst="roundRect">
            <a:avLst>
              <a:gd name="adj" fmla="val 16667"/>
            </a:avLst>
          </a:prstGeom>
          <a:solidFill>
            <a:schemeClr val="bg2">
              <a:lumMod val="9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latin typeface="Helvetica Neue"/>
                <a:ea typeface="ＭＳ Ｐゴシック" charset="0"/>
              </a:rPr>
              <a:t>Förhindra avslut i straffområdet</a:t>
            </a:r>
          </a:p>
        </p:txBody>
      </p:sp>
      <p:pic>
        <p:nvPicPr>
          <p:cNvPr id="40" name="Picture 2" descr="IFK Luleå">
            <a:extLst>
              <a:ext uri="{FF2B5EF4-FFF2-40B4-BE49-F238E27FC236}">
                <a16:creationId xmlns:a16="http://schemas.microsoft.com/office/drawing/2014/main" id="{C949F6BB-6FE0-48C6-94D5-E41DFB05F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4765" y="-4968"/>
            <a:ext cx="1423283" cy="16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97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A606C077-4EFA-4E7A-9863-1F6397D379C8}"/>
              </a:ext>
            </a:extLst>
          </p:cNvPr>
          <p:cNvSpPr>
            <a:spLocks noGrp="1"/>
          </p:cNvSpPr>
          <p:nvPr>
            <p:ph type="ctrTitle"/>
          </p:nvPr>
        </p:nvSpPr>
        <p:spPr>
          <a:xfrm>
            <a:off x="784225" y="1173479"/>
            <a:ext cx="10242000" cy="770256"/>
          </a:xfrm>
        </p:spPr>
        <p:txBody>
          <a:bodyPr/>
          <a:lstStyle/>
          <a:p>
            <a:r>
              <a:rPr lang="sv-SE" dirty="0"/>
              <a:t>Tips till träning</a:t>
            </a:r>
          </a:p>
        </p:txBody>
      </p:sp>
      <p:sp>
        <p:nvSpPr>
          <p:cNvPr id="9" name="Platshållare för text 2">
            <a:extLst>
              <a:ext uri="{FF2B5EF4-FFF2-40B4-BE49-F238E27FC236}">
                <a16:creationId xmlns:a16="http://schemas.microsoft.com/office/drawing/2014/main" id="{6AC551A1-52FC-41A3-83AD-41AAE98FC349}"/>
              </a:ext>
            </a:extLst>
          </p:cNvPr>
          <p:cNvSpPr txBox="1">
            <a:spLocks/>
          </p:cNvSpPr>
          <p:nvPr/>
        </p:nvSpPr>
        <p:spPr>
          <a:xfrm>
            <a:off x="784226" y="2561954"/>
            <a:ext cx="7163272" cy="3122567"/>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solidFill>
                  <a:schemeClr val="bg1"/>
                </a:solidFill>
              </a:rPr>
              <a:t>1 ledare / 10 spelare</a:t>
            </a:r>
          </a:p>
          <a:p>
            <a:r>
              <a:rPr lang="sv-SE" sz="2400" dirty="0">
                <a:solidFill>
                  <a:schemeClr val="bg1"/>
                </a:solidFill>
              </a:rPr>
              <a:t>Följ ett tema och spela mycket</a:t>
            </a:r>
          </a:p>
          <a:p>
            <a:r>
              <a:rPr lang="sv-SE" sz="2400" dirty="0">
                <a:solidFill>
                  <a:schemeClr val="bg1"/>
                </a:solidFill>
              </a:rPr>
              <a:t>Matchlika övningar med hög aktivitet</a:t>
            </a:r>
          </a:p>
          <a:p>
            <a:r>
              <a:rPr lang="sv-SE" sz="2400" dirty="0">
                <a:solidFill>
                  <a:schemeClr val="bg1"/>
                </a:solidFill>
              </a:rPr>
              <a:t>Anpassa efter spelformen 7 mot 7</a:t>
            </a:r>
          </a:p>
        </p:txBody>
      </p:sp>
      <p:sp>
        <p:nvSpPr>
          <p:cNvPr id="2" name="Platshållare för sidfot 1">
            <a:extLst>
              <a:ext uri="{FF2B5EF4-FFF2-40B4-BE49-F238E27FC236}">
                <a16:creationId xmlns:a16="http://schemas.microsoft.com/office/drawing/2014/main" id="{6ED6F04E-3FFC-43D6-8980-6E493E8BD0D0}"/>
              </a:ext>
            </a:extLst>
          </p:cNvPr>
          <p:cNvSpPr>
            <a:spLocks noGrp="1"/>
          </p:cNvSpPr>
          <p:nvPr>
            <p:ph type="ftr" sz="quarter" idx="11"/>
          </p:nvPr>
        </p:nvSpPr>
        <p:spPr/>
        <p:txBody>
          <a:bodyPr/>
          <a:lstStyle/>
          <a:p>
            <a:r>
              <a:rPr lang="sv-SE"/>
              <a:t>Spelformsutbildning 7 mot 7, 10-12 år</a:t>
            </a:r>
            <a:endParaRPr lang="sv-SE" dirty="0"/>
          </a:p>
        </p:txBody>
      </p:sp>
      <p:pic>
        <p:nvPicPr>
          <p:cNvPr id="6" name="Picture 2" descr="målvakt03.png">
            <a:extLst>
              <a:ext uri="{FF2B5EF4-FFF2-40B4-BE49-F238E27FC236}">
                <a16:creationId xmlns:a16="http://schemas.microsoft.com/office/drawing/2014/main" id="{B5F57E5B-DAD6-4846-85A7-133FC4FC82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3388" y="934064"/>
            <a:ext cx="4657051" cy="5923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a:extLst>
              <a:ext uri="{FF2B5EF4-FFF2-40B4-BE49-F238E27FC236}">
                <a16:creationId xmlns:a16="http://schemas.microsoft.com/office/drawing/2014/main" id="{67CEE316-B07E-4AE4-B6F1-244B655CAC2F}"/>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5547764" y="3894997"/>
            <a:ext cx="2743712" cy="2447744"/>
          </a:xfrm>
          <a:prstGeom prst="rect">
            <a:avLst/>
          </a:prstGeom>
          <a:noFill/>
          <a:ln>
            <a:noFill/>
          </a:ln>
        </p:spPr>
      </p:pic>
      <p:pic>
        <p:nvPicPr>
          <p:cNvPr id="10" name="Picture 2" descr="IFK Luleå">
            <a:extLst>
              <a:ext uri="{FF2B5EF4-FFF2-40B4-BE49-F238E27FC236}">
                <a16:creationId xmlns:a16="http://schemas.microsoft.com/office/drawing/2014/main" id="{36B83B99-32E7-4BEC-AFD7-2FA82E7915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4765" y="-4968"/>
            <a:ext cx="1423283" cy="16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220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53" name="Straight Connector 30">
            <a:extLst>
              <a:ext uri="{FF2B5EF4-FFF2-40B4-BE49-F238E27FC236}">
                <a16:creationId xmlns:a16="http://schemas.microsoft.com/office/drawing/2014/main" id="{88588F2E-7C0F-46A1-A6B5-6E28A592B9E5}"/>
              </a:ext>
            </a:extLst>
          </p:cNvPr>
          <p:cNvCxnSpPr>
            <a:cxnSpLocks noChangeShapeType="1"/>
          </p:cNvCxnSpPr>
          <p:nvPr/>
        </p:nvCxnSpPr>
        <p:spPr bwMode="auto">
          <a:xfrm flipH="1" flipV="1">
            <a:off x="2112421" y="1735328"/>
            <a:ext cx="891335" cy="369074"/>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59" name="Straight Connector 30">
            <a:extLst>
              <a:ext uri="{FF2B5EF4-FFF2-40B4-BE49-F238E27FC236}">
                <a16:creationId xmlns:a16="http://schemas.microsoft.com/office/drawing/2014/main" id="{88588F2E-7C0F-46A1-A6B5-6E28A592B9E5}"/>
              </a:ext>
            </a:extLst>
          </p:cNvPr>
          <p:cNvCxnSpPr>
            <a:cxnSpLocks noChangeShapeType="1"/>
          </p:cNvCxnSpPr>
          <p:nvPr/>
        </p:nvCxnSpPr>
        <p:spPr bwMode="auto">
          <a:xfrm>
            <a:off x="3042892" y="603592"/>
            <a:ext cx="660437" cy="342792"/>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0" name="Straight Connector 30">
            <a:extLst>
              <a:ext uri="{FF2B5EF4-FFF2-40B4-BE49-F238E27FC236}">
                <a16:creationId xmlns:a16="http://schemas.microsoft.com/office/drawing/2014/main" id="{88588F2E-7C0F-46A1-A6B5-6E28A592B9E5}"/>
              </a:ext>
            </a:extLst>
          </p:cNvPr>
          <p:cNvCxnSpPr>
            <a:cxnSpLocks noChangeShapeType="1"/>
          </p:cNvCxnSpPr>
          <p:nvPr/>
        </p:nvCxnSpPr>
        <p:spPr bwMode="auto">
          <a:xfrm flipH="1">
            <a:off x="2860877" y="1752306"/>
            <a:ext cx="935038" cy="363538"/>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61" name="Straight Connector 30">
            <a:extLst>
              <a:ext uri="{FF2B5EF4-FFF2-40B4-BE49-F238E27FC236}">
                <a16:creationId xmlns:a16="http://schemas.microsoft.com/office/drawing/2014/main" id="{88588F2E-7C0F-46A1-A6B5-6E28A592B9E5}"/>
              </a:ext>
            </a:extLst>
          </p:cNvPr>
          <p:cNvCxnSpPr>
            <a:cxnSpLocks noChangeShapeType="1"/>
          </p:cNvCxnSpPr>
          <p:nvPr/>
        </p:nvCxnSpPr>
        <p:spPr bwMode="auto">
          <a:xfrm flipH="1">
            <a:off x="2219606" y="582847"/>
            <a:ext cx="935038" cy="363538"/>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sp>
        <p:nvSpPr>
          <p:cNvPr id="2" name="Platshållare för sidfot 1">
            <a:extLst>
              <a:ext uri="{FF2B5EF4-FFF2-40B4-BE49-F238E27FC236}">
                <a16:creationId xmlns:a16="http://schemas.microsoft.com/office/drawing/2014/main" id="{E43CFEF3-C59E-41E3-8367-018995F0E8A8}"/>
              </a:ext>
            </a:extLst>
          </p:cNvPr>
          <p:cNvSpPr>
            <a:spLocks noGrp="1"/>
          </p:cNvSpPr>
          <p:nvPr>
            <p:ph type="ftr" sz="quarter" idx="11"/>
          </p:nvPr>
        </p:nvSpPr>
        <p:spPr/>
        <p:txBody>
          <a:bodyPr/>
          <a:lstStyle/>
          <a:p>
            <a:r>
              <a:rPr lang="sv-SE" dirty="0"/>
              <a:t>Arbetssätt 9 mot 9</a:t>
            </a:r>
          </a:p>
        </p:txBody>
      </p:sp>
      <p:sp>
        <p:nvSpPr>
          <p:cNvPr id="5" name="Left-Right Arrow 61">
            <a:extLst>
              <a:ext uri="{FF2B5EF4-FFF2-40B4-BE49-F238E27FC236}">
                <a16:creationId xmlns:a16="http://schemas.microsoft.com/office/drawing/2014/main" id="{0182CA4B-E15B-4236-A6CD-CF0A4905CD33}"/>
              </a:ext>
            </a:extLst>
          </p:cNvPr>
          <p:cNvSpPr>
            <a:spLocks noChangeArrowheads="1"/>
          </p:cNvSpPr>
          <p:nvPr/>
        </p:nvSpPr>
        <p:spPr bwMode="auto">
          <a:xfrm>
            <a:off x="5052418" y="39989"/>
            <a:ext cx="1873250" cy="865187"/>
          </a:xfrm>
          <a:prstGeom prst="leftRightArrow">
            <a:avLst>
              <a:gd name="adj1" fmla="val 50000"/>
              <a:gd name="adj2" fmla="val 49969"/>
            </a:avLst>
          </a:prstGeom>
          <a:gradFill rotWithShape="1">
            <a:gsLst>
              <a:gs pos="0">
                <a:srgbClr val="686E76"/>
              </a:gs>
              <a:gs pos="100000">
                <a:srgbClr val="0A509E"/>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marL="266700" defTabSz="457200">
              <a:defRPr sz="2900">
                <a:solidFill>
                  <a:srgbClr val="000000"/>
                </a:solidFill>
                <a:latin typeface="Gill Sans" charset="0"/>
                <a:ea typeface="ＭＳ Ｐゴシック" panose="020B0600070205080204" pitchFamily="34" charset="-128"/>
                <a:sym typeface="Gill Sans" charset="0"/>
              </a:defRPr>
            </a:lvl1pPr>
            <a:lvl2pPr marL="742950" indent="-285750" defTabSz="457200">
              <a:defRPr sz="2900">
                <a:solidFill>
                  <a:srgbClr val="000000"/>
                </a:solidFill>
                <a:latin typeface="Gill Sans" charset="0"/>
                <a:ea typeface="ＭＳ Ｐゴシック" panose="020B0600070205080204" pitchFamily="34" charset="-128"/>
                <a:sym typeface="Gill Sans" charset="0"/>
              </a:defRPr>
            </a:lvl2pPr>
            <a:lvl3pPr marL="1143000" indent="-228600" defTabSz="457200">
              <a:defRPr sz="2900">
                <a:solidFill>
                  <a:srgbClr val="000000"/>
                </a:solidFill>
                <a:latin typeface="Gill Sans" charset="0"/>
                <a:ea typeface="ＭＳ Ｐゴシック" panose="020B0600070205080204" pitchFamily="34" charset="-128"/>
                <a:sym typeface="Gill Sans" charset="0"/>
              </a:defRPr>
            </a:lvl3pPr>
            <a:lvl4pPr marL="1600200" indent="-228600" defTabSz="457200">
              <a:defRPr sz="2900">
                <a:solidFill>
                  <a:srgbClr val="000000"/>
                </a:solidFill>
                <a:latin typeface="Gill Sans" charset="0"/>
                <a:ea typeface="ＭＳ Ｐゴシック" panose="020B0600070205080204" pitchFamily="34" charset="-128"/>
                <a:sym typeface="Gill Sans" charset="0"/>
              </a:defRPr>
            </a:lvl4pPr>
            <a:lvl5pPr marL="2057400" indent="-228600" defTabSz="457200">
              <a:defRPr sz="2900">
                <a:solidFill>
                  <a:srgbClr val="000000"/>
                </a:solidFill>
                <a:latin typeface="Gill Sans" charset="0"/>
                <a:ea typeface="ＭＳ Ｐゴシック" panose="020B0600070205080204" pitchFamily="34" charset="-128"/>
                <a:sym typeface="Gill Sans" charset="0"/>
              </a:defRPr>
            </a:lvl5pPr>
            <a:lvl6pPr marL="25146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6pPr>
            <a:lvl7pPr marL="29718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7pPr>
            <a:lvl8pPr marL="34290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8pPr>
            <a:lvl9pPr marL="38862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9pPr>
          </a:lstStyle>
          <a:p>
            <a:pPr marL="0" algn="ctr"/>
            <a:r>
              <a:rPr lang="sv-SE" altLang="sv-SE" sz="1600" dirty="0">
                <a:solidFill>
                  <a:schemeClr val="bg1"/>
                </a:solidFill>
                <a:latin typeface="Helvetica Neue" charset="0"/>
                <a:sym typeface="Helvetica Neue" charset="0"/>
              </a:rPr>
              <a:t>Omställning</a:t>
            </a:r>
          </a:p>
        </p:txBody>
      </p:sp>
      <p:cxnSp>
        <p:nvCxnSpPr>
          <p:cNvPr id="6" name="Straight Connector 23">
            <a:extLst>
              <a:ext uri="{FF2B5EF4-FFF2-40B4-BE49-F238E27FC236}">
                <a16:creationId xmlns:a16="http://schemas.microsoft.com/office/drawing/2014/main" id="{3239669B-33CA-42BD-B6A8-D7FAA26E3421}"/>
              </a:ext>
            </a:extLst>
          </p:cNvPr>
          <p:cNvCxnSpPr>
            <a:cxnSpLocks noChangeShapeType="1"/>
          </p:cNvCxnSpPr>
          <p:nvPr/>
        </p:nvCxnSpPr>
        <p:spPr bwMode="auto">
          <a:xfrm>
            <a:off x="8777646" y="504937"/>
            <a:ext cx="1081087" cy="35877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7" name="Straight Connector 26">
            <a:extLst>
              <a:ext uri="{FF2B5EF4-FFF2-40B4-BE49-F238E27FC236}">
                <a16:creationId xmlns:a16="http://schemas.microsoft.com/office/drawing/2014/main" id="{71644A69-014D-4E7E-8C66-DDBD05DA3E5F}"/>
              </a:ext>
            </a:extLst>
          </p:cNvPr>
          <p:cNvCxnSpPr>
            <a:cxnSpLocks noChangeShapeType="1"/>
          </p:cNvCxnSpPr>
          <p:nvPr/>
        </p:nvCxnSpPr>
        <p:spPr bwMode="auto">
          <a:xfrm flipV="1">
            <a:off x="9002129" y="1723043"/>
            <a:ext cx="900113" cy="430213"/>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0" name="Straight Connector 29">
            <a:extLst>
              <a:ext uri="{FF2B5EF4-FFF2-40B4-BE49-F238E27FC236}">
                <a16:creationId xmlns:a16="http://schemas.microsoft.com/office/drawing/2014/main" id="{04D12EC8-E1E5-4598-9D03-7A45D1DEB437}"/>
              </a:ext>
            </a:extLst>
          </p:cNvPr>
          <p:cNvCxnSpPr>
            <a:cxnSpLocks noChangeShapeType="1"/>
          </p:cNvCxnSpPr>
          <p:nvPr/>
        </p:nvCxnSpPr>
        <p:spPr bwMode="auto">
          <a:xfrm flipH="1" flipV="1">
            <a:off x="8162774" y="1697862"/>
            <a:ext cx="1008062" cy="42862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1" name="Straight Connector 30">
            <a:extLst>
              <a:ext uri="{FF2B5EF4-FFF2-40B4-BE49-F238E27FC236}">
                <a16:creationId xmlns:a16="http://schemas.microsoft.com/office/drawing/2014/main" id="{88588F2E-7C0F-46A1-A6B5-6E28A592B9E5}"/>
              </a:ext>
            </a:extLst>
          </p:cNvPr>
          <p:cNvCxnSpPr>
            <a:cxnSpLocks noChangeShapeType="1"/>
          </p:cNvCxnSpPr>
          <p:nvPr/>
        </p:nvCxnSpPr>
        <p:spPr bwMode="auto">
          <a:xfrm flipH="1">
            <a:off x="8027250" y="681943"/>
            <a:ext cx="935038" cy="363538"/>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sp>
        <p:nvSpPr>
          <p:cNvPr id="16" name="Rounded Rectangle 36">
            <a:extLst>
              <a:ext uri="{FF2B5EF4-FFF2-40B4-BE49-F238E27FC236}">
                <a16:creationId xmlns:a16="http://schemas.microsoft.com/office/drawing/2014/main" id="{2514BCDC-AC09-4AD2-A9CD-221FE3940930}"/>
              </a:ext>
            </a:extLst>
          </p:cNvPr>
          <p:cNvSpPr>
            <a:spLocks noChangeArrowheads="1"/>
          </p:cNvSpPr>
          <p:nvPr/>
        </p:nvSpPr>
        <p:spPr bwMode="auto">
          <a:xfrm>
            <a:off x="8181845" y="62839"/>
            <a:ext cx="2089150" cy="647700"/>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600" dirty="0">
                <a:solidFill>
                  <a:schemeClr val="bg1"/>
                </a:solidFill>
                <a:latin typeface="Helvetica Neue"/>
                <a:ea typeface="ＭＳ Ｐゴシック" charset="0"/>
              </a:rPr>
              <a:t>Försvarsspel</a:t>
            </a:r>
          </a:p>
          <a:p>
            <a:pPr algn="ctr" defTabSz="457200" eaLnBrk="1">
              <a:defRPr/>
            </a:pPr>
            <a:r>
              <a:rPr lang="sv-SE" sz="1200" dirty="0">
                <a:solidFill>
                  <a:schemeClr val="bg1"/>
                </a:solidFill>
                <a:latin typeface="Helvetica Neue"/>
                <a:ea typeface="ＭＳ Ｐゴシック" charset="0"/>
              </a:rPr>
              <a:t>Ta bollen</a:t>
            </a:r>
          </a:p>
        </p:txBody>
      </p:sp>
      <p:sp>
        <p:nvSpPr>
          <p:cNvPr id="18" name="Rounded Rectangle 38">
            <a:extLst>
              <a:ext uri="{FF2B5EF4-FFF2-40B4-BE49-F238E27FC236}">
                <a16:creationId xmlns:a16="http://schemas.microsoft.com/office/drawing/2014/main" id="{E79A8933-3F62-43C6-B32C-74E526EA49A5}"/>
              </a:ext>
            </a:extLst>
          </p:cNvPr>
          <p:cNvSpPr>
            <a:spLocks noChangeArrowheads="1"/>
          </p:cNvSpPr>
          <p:nvPr/>
        </p:nvSpPr>
        <p:spPr bwMode="auto">
          <a:xfrm>
            <a:off x="6914606" y="835950"/>
            <a:ext cx="1655763" cy="434815"/>
          </a:xfrm>
          <a:prstGeom prst="roundRect">
            <a:avLst>
              <a:gd name="adj" fmla="val 16667"/>
            </a:avLst>
          </a:prstGeom>
          <a:solidFill>
            <a:schemeClr val="accent1"/>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Återerövring</a:t>
            </a:r>
          </a:p>
        </p:txBody>
      </p:sp>
      <p:sp>
        <p:nvSpPr>
          <p:cNvPr id="20" name="Rounded Rectangle 40">
            <a:extLst>
              <a:ext uri="{FF2B5EF4-FFF2-40B4-BE49-F238E27FC236}">
                <a16:creationId xmlns:a16="http://schemas.microsoft.com/office/drawing/2014/main" id="{AF3B80B4-27FD-4176-AC3C-9F8F9AF8FD7F}"/>
              </a:ext>
            </a:extLst>
          </p:cNvPr>
          <p:cNvSpPr>
            <a:spLocks noChangeArrowheads="1"/>
          </p:cNvSpPr>
          <p:nvPr/>
        </p:nvSpPr>
        <p:spPr bwMode="auto">
          <a:xfrm>
            <a:off x="9376842" y="804589"/>
            <a:ext cx="1800223" cy="434815"/>
          </a:xfrm>
          <a:prstGeom prst="roundRect">
            <a:avLst>
              <a:gd name="adj" fmla="val 16667"/>
            </a:avLst>
          </a:prstGeom>
          <a:solidFill>
            <a:schemeClr val="accent1"/>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Förhindra speluppbyggnad</a:t>
            </a:r>
          </a:p>
        </p:txBody>
      </p:sp>
      <p:sp>
        <p:nvSpPr>
          <p:cNvPr id="22" name="Rounded Rectangle 42">
            <a:extLst>
              <a:ext uri="{FF2B5EF4-FFF2-40B4-BE49-F238E27FC236}">
                <a16:creationId xmlns:a16="http://schemas.microsoft.com/office/drawing/2014/main" id="{2E6AF101-CE93-48C5-95E6-F9128C406213}"/>
              </a:ext>
            </a:extLst>
          </p:cNvPr>
          <p:cNvSpPr>
            <a:spLocks noChangeArrowheads="1"/>
          </p:cNvSpPr>
          <p:nvPr/>
        </p:nvSpPr>
        <p:spPr bwMode="auto">
          <a:xfrm>
            <a:off x="8466329" y="2082357"/>
            <a:ext cx="2118307" cy="413803"/>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Förhindra och rädda avslut</a:t>
            </a:r>
          </a:p>
        </p:txBody>
      </p:sp>
      <p:sp>
        <p:nvSpPr>
          <p:cNvPr id="24" name="Rounded Rectangle 44">
            <a:extLst>
              <a:ext uri="{FF2B5EF4-FFF2-40B4-BE49-F238E27FC236}">
                <a16:creationId xmlns:a16="http://schemas.microsoft.com/office/drawing/2014/main" id="{1EF947DA-DD49-497C-BBB0-0AAAD7D97A33}"/>
              </a:ext>
            </a:extLst>
          </p:cNvPr>
          <p:cNvSpPr>
            <a:spLocks noChangeArrowheads="1"/>
          </p:cNvSpPr>
          <p:nvPr/>
        </p:nvSpPr>
        <p:spPr bwMode="auto">
          <a:xfrm>
            <a:off x="1921005" y="70975"/>
            <a:ext cx="2089150" cy="647700"/>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600" dirty="0">
                <a:solidFill>
                  <a:schemeClr val="bg1"/>
                </a:solidFill>
                <a:latin typeface="Helvetica Neue"/>
                <a:ea typeface="ＭＳ Ｐゴシック" charset="0"/>
              </a:rPr>
              <a:t>Anfallsspel</a:t>
            </a:r>
          </a:p>
          <a:p>
            <a:pPr algn="ctr" defTabSz="457200" eaLnBrk="1">
              <a:defRPr/>
            </a:pPr>
            <a:r>
              <a:rPr lang="sv-SE" sz="1200" dirty="0">
                <a:solidFill>
                  <a:schemeClr val="bg1"/>
                </a:solidFill>
                <a:latin typeface="Helvetica Neue"/>
                <a:ea typeface="ＭＳ Ｐゴシック" charset="0"/>
              </a:rPr>
              <a:t>Passera motståndare med bollen</a:t>
            </a:r>
          </a:p>
        </p:txBody>
      </p:sp>
      <p:sp>
        <p:nvSpPr>
          <p:cNvPr id="26" name="Rounded Rectangle 46">
            <a:extLst>
              <a:ext uri="{FF2B5EF4-FFF2-40B4-BE49-F238E27FC236}">
                <a16:creationId xmlns:a16="http://schemas.microsoft.com/office/drawing/2014/main" id="{06FBDF6B-1E4C-4098-B556-28B5FC2BC563}"/>
              </a:ext>
            </a:extLst>
          </p:cNvPr>
          <p:cNvSpPr>
            <a:spLocks noChangeArrowheads="1"/>
          </p:cNvSpPr>
          <p:nvPr/>
        </p:nvSpPr>
        <p:spPr bwMode="auto">
          <a:xfrm>
            <a:off x="871373" y="834555"/>
            <a:ext cx="1689187" cy="414204"/>
          </a:xfrm>
          <a:prstGeom prst="roundRect">
            <a:avLst>
              <a:gd name="adj" fmla="val 16667"/>
            </a:avLst>
          </a:prstGeom>
          <a:solidFill>
            <a:schemeClr val="bg1">
              <a:lumMod val="5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Speluppbyggnad</a:t>
            </a:r>
          </a:p>
        </p:txBody>
      </p:sp>
      <p:sp>
        <p:nvSpPr>
          <p:cNvPr id="28" name="Rounded Rectangle 48">
            <a:extLst>
              <a:ext uri="{FF2B5EF4-FFF2-40B4-BE49-F238E27FC236}">
                <a16:creationId xmlns:a16="http://schemas.microsoft.com/office/drawing/2014/main" id="{9386414D-7A28-4B0C-9BB9-D5ADE6E31BC9}"/>
              </a:ext>
            </a:extLst>
          </p:cNvPr>
          <p:cNvSpPr>
            <a:spLocks noChangeArrowheads="1"/>
          </p:cNvSpPr>
          <p:nvPr/>
        </p:nvSpPr>
        <p:spPr bwMode="auto">
          <a:xfrm>
            <a:off x="3553278" y="852695"/>
            <a:ext cx="1655763" cy="428625"/>
          </a:xfrm>
          <a:prstGeom prst="roundRect">
            <a:avLst>
              <a:gd name="adj" fmla="val 16667"/>
            </a:avLst>
          </a:prstGeom>
          <a:solidFill>
            <a:schemeClr val="bg1">
              <a:lumMod val="5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Kontring</a:t>
            </a:r>
          </a:p>
        </p:txBody>
      </p:sp>
      <p:sp>
        <p:nvSpPr>
          <p:cNvPr id="30" name="Rounded Rectangle 50">
            <a:extLst>
              <a:ext uri="{FF2B5EF4-FFF2-40B4-BE49-F238E27FC236}">
                <a16:creationId xmlns:a16="http://schemas.microsoft.com/office/drawing/2014/main" id="{D418B0A1-2847-4920-8C72-424C46B0BA4C}"/>
              </a:ext>
            </a:extLst>
          </p:cNvPr>
          <p:cNvSpPr>
            <a:spLocks noChangeArrowheads="1"/>
          </p:cNvSpPr>
          <p:nvPr/>
        </p:nvSpPr>
        <p:spPr bwMode="auto">
          <a:xfrm>
            <a:off x="1607364" y="2064199"/>
            <a:ext cx="2034381" cy="428625"/>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Komma till avslut och göra mål</a:t>
            </a:r>
          </a:p>
        </p:txBody>
      </p:sp>
      <p:sp>
        <p:nvSpPr>
          <p:cNvPr id="37" name="Rounded Rectangle 50">
            <a:extLst>
              <a:ext uri="{FF2B5EF4-FFF2-40B4-BE49-F238E27FC236}">
                <a16:creationId xmlns:a16="http://schemas.microsoft.com/office/drawing/2014/main" id="{31CFD39B-B505-4A04-9AC4-15F555CD1A6F}"/>
              </a:ext>
            </a:extLst>
          </p:cNvPr>
          <p:cNvSpPr>
            <a:spLocks noChangeArrowheads="1"/>
          </p:cNvSpPr>
          <p:nvPr/>
        </p:nvSpPr>
        <p:spPr bwMode="auto">
          <a:xfrm>
            <a:off x="1846306" y="5424750"/>
            <a:ext cx="8499387" cy="576027"/>
          </a:xfrm>
          <a:prstGeom prst="roundRect">
            <a:avLst>
              <a:gd name="adj" fmla="val 16667"/>
            </a:avLst>
          </a:prstGeom>
          <a:solidFill>
            <a:srgbClr val="92D050"/>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171450" indent="-171450" defTabSz="457200" eaLnBrk="1">
              <a:buFont typeface="Arial" panose="020B0604020202020204" pitchFamily="34" charset="0"/>
              <a:buChar char="•"/>
              <a:defRPr/>
            </a:pPr>
            <a:r>
              <a:rPr lang="sv-SE" sz="1000" dirty="0">
                <a:latin typeface="Helvetica Neue"/>
                <a:ea typeface="ＭＳ Ｐゴシック" charset="0"/>
              </a:rPr>
              <a:t>Koordinationsövningar med boll och utan boll, stafetter och hinderbanor</a:t>
            </a:r>
          </a:p>
          <a:p>
            <a:pPr marL="171450" indent="-171450" defTabSz="457200" eaLnBrk="1">
              <a:buFont typeface="Arial" panose="020B0604020202020204" pitchFamily="34" charset="0"/>
              <a:buChar char="•"/>
              <a:defRPr/>
            </a:pPr>
            <a:r>
              <a:rPr lang="sv-SE" sz="1000" dirty="0">
                <a:latin typeface="Helvetica Neue"/>
                <a:ea typeface="ＭＳ Ｐゴシック" charset="0"/>
              </a:rPr>
              <a:t>Parövningar och övningar med den egna kroppen som belastning.</a:t>
            </a:r>
          </a:p>
          <a:p>
            <a:pPr marL="171450" indent="-171450" defTabSz="457200" eaLnBrk="1">
              <a:buFont typeface="Arial" panose="020B0604020202020204" pitchFamily="34" charset="0"/>
              <a:buChar char="•"/>
              <a:defRPr/>
            </a:pPr>
            <a:r>
              <a:rPr lang="sv-SE" sz="1000" dirty="0">
                <a:latin typeface="Helvetica Neue"/>
                <a:ea typeface="ＭＳ Ｐゴシック" charset="0"/>
              </a:rPr>
              <a:t>Löpningar med hastighets- och riktningsförändringar</a:t>
            </a:r>
          </a:p>
        </p:txBody>
      </p:sp>
      <p:sp>
        <p:nvSpPr>
          <p:cNvPr id="38" name="Rounded Rectangle 50">
            <a:extLst>
              <a:ext uri="{FF2B5EF4-FFF2-40B4-BE49-F238E27FC236}">
                <a16:creationId xmlns:a16="http://schemas.microsoft.com/office/drawing/2014/main" id="{22B8D89A-D56E-427F-9EB3-ACB9FA006B8A}"/>
              </a:ext>
            </a:extLst>
          </p:cNvPr>
          <p:cNvSpPr>
            <a:spLocks noChangeArrowheads="1"/>
          </p:cNvSpPr>
          <p:nvPr/>
        </p:nvSpPr>
        <p:spPr bwMode="auto">
          <a:xfrm>
            <a:off x="1846306" y="6269801"/>
            <a:ext cx="8499387" cy="559594"/>
          </a:xfrm>
          <a:prstGeom prst="roundRect">
            <a:avLst>
              <a:gd name="adj" fmla="val 16667"/>
            </a:avLst>
          </a:prstGeom>
          <a:solidFill>
            <a:srgbClr val="92D050"/>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85750" indent="-285750" defTabSz="457200" eaLnBrk="1">
              <a:buFont typeface="Arial" panose="020B0604020202020204" pitchFamily="34" charset="0"/>
              <a:buChar char="•"/>
              <a:defRPr/>
            </a:pPr>
            <a:endParaRPr lang="sv-SE" sz="1200" dirty="0">
              <a:latin typeface="Helvetica Neue"/>
              <a:ea typeface="ＭＳ Ｐゴシック" charset="0"/>
            </a:endParaRPr>
          </a:p>
          <a:p>
            <a:pPr marL="285750" indent="-285750" defTabSz="457200" eaLnBrk="1">
              <a:buFont typeface="Arial" panose="020B0604020202020204" pitchFamily="34" charset="0"/>
              <a:buChar char="•"/>
              <a:defRPr/>
            </a:pPr>
            <a:r>
              <a:rPr lang="sv-SE" sz="1000" dirty="0">
                <a:latin typeface="Helvetica Neue"/>
                <a:ea typeface="ＭＳ Ｐゴシック" charset="0"/>
              </a:rPr>
              <a:t>Långsiktig utveckling ex att en spelare sätter upp mål inför träning och match och utvärderar</a:t>
            </a:r>
          </a:p>
          <a:p>
            <a:pPr marL="285750" indent="-285750" defTabSz="457200" eaLnBrk="1">
              <a:buFont typeface="Arial" panose="020B0604020202020204" pitchFamily="34" charset="0"/>
              <a:buChar char="•"/>
              <a:defRPr/>
            </a:pPr>
            <a:r>
              <a:rPr lang="sv-SE" sz="1000" dirty="0">
                <a:latin typeface="Helvetica Neue"/>
                <a:ea typeface="ＭＳ Ｐゴシック" charset="0"/>
              </a:rPr>
              <a:t>Göra nästa aktion ex att en spelare går in i en nickduell även om han/hon har förlorat en nickduell tidigare.</a:t>
            </a:r>
          </a:p>
          <a:p>
            <a:pPr marL="285750" indent="-285750" defTabSz="457200" eaLnBrk="1">
              <a:buFont typeface="Arial" panose="020B0604020202020204" pitchFamily="34" charset="0"/>
              <a:buChar char="•"/>
              <a:defRPr/>
            </a:pPr>
            <a:r>
              <a:rPr lang="sv-SE" sz="1000" dirty="0">
                <a:latin typeface="Helvetica Neue"/>
                <a:ea typeface="ＭＳ Ｐゴシック" charset="0"/>
              </a:rPr>
              <a:t>Göra lagkamrater bättre ex att en spelare visar positiva gester mot lagkamrater.</a:t>
            </a:r>
          </a:p>
          <a:p>
            <a:pPr algn="ctr" defTabSz="457200" eaLnBrk="1">
              <a:defRPr/>
            </a:pPr>
            <a:endParaRPr lang="sv-SE" sz="1600" dirty="0">
              <a:solidFill>
                <a:schemeClr val="bg1"/>
              </a:solidFill>
              <a:latin typeface="Helvetica Neue"/>
              <a:ea typeface="ＭＳ Ｐゴシック" charset="0"/>
            </a:endParaRPr>
          </a:p>
        </p:txBody>
      </p:sp>
      <p:sp>
        <p:nvSpPr>
          <p:cNvPr id="44" name="Rounded Rectangle 46">
            <a:extLst>
              <a:ext uri="{FF2B5EF4-FFF2-40B4-BE49-F238E27FC236}">
                <a16:creationId xmlns:a16="http://schemas.microsoft.com/office/drawing/2014/main" id="{9985F5B7-2A94-45A0-90FB-8B55315A085D}"/>
              </a:ext>
            </a:extLst>
          </p:cNvPr>
          <p:cNvSpPr>
            <a:spLocks noChangeArrowheads="1"/>
          </p:cNvSpPr>
          <p:nvPr/>
        </p:nvSpPr>
        <p:spPr bwMode="auto">
          <a:xfrm>
            <a:off x="554908" y="3135116"/>
            <a:ext cx="4598957" cy="735719"/>
          </a:xfrm>
          <a:prstGeom prst="roundRect">
            <a:avLst>
              <a:gd name="adj" fmla="val 16667"/>
            </a:avLst>
          </a:prstGeom>
          <a:solidFill>
            <a:schemeClr val="bg2">
              <a:lumMod val="5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defTabSz="457200">
              <a:defRPr/>
            </a:pPr>
            <a:r>
              <a:rPr lang="sv-SE" sz="1000" dirty="0">
                <a:solidFill>
                  <a:schemeClr val="bg1"/>
                </a:solidFill>
                <a:latin typeface="Helvetica Neue"/>
                <a:ea typeface="ＭＳ Ｐゴシック" charset="0"/>
              </a:rPr>
              <a:t>Spelbarhet	Djupledsspel	Väggspel			</a:t>
            </a:r>
          </a:p>
          <a:p>
            <a:pPr defTabSz="457200">
              <a:defRPr/>
            </a:pPr>
            <a:r>
              <a:rPr lang="sv-SE" sz="1000" dirty="0">
                <a:solidFill>
                  <a:schemeClr val="bg1"/>
                </a:solidFill>
                <a:latin typeface="Helvetica Neue"/>
                <a:ea typeface="ＭＳ Ｐゴシック" charset="0"/>
              </a:rPr>
              <a:t>Spelavstånd	Spelvändning 	Överlappning	</a:t>
            </a:r>
          </a:p>
          <a:p>
            <a:pPr defTabSz="457200" eaLnBrk="1">
              <a:defRPr/>
            </a:pPr>
            <a:r>
              <a:rPr lang="sv-SE" sz="1000" dirty="0">
                <a:solidFill>
                  <a:schemeClr val="bg1"/>
                </a:solidFill>
                <a:latin typeface="Helvetica Neue"/>
                <a:ea typeface="ＭＳ Ｐゴシック" charset="0"/>
              </a:rPr>
              <a:t>Speldjup	Uppflyttning 	Avledande rörelse		</a:t>
            </a:r>
          </a:p>
          <a:p>
            <a:pPr defTabSz="457200" eaLnBrk="1">
              <a:defRPr/>
            </a:pPr>
            <a:r>
              <a:rPr lang="sv-SE" sz="1000" dirty="0">
                <a:solidFill>
                  <a:schemeClr val="bg1"/>
                </a:solidFill>
                <a:latin typeface="Helvetica Neue"/>
                <a:ea typeface="ＭＳ Ｐゴシック" charset="0"/>
              </a:rPr>
              <a:t>Spelbredd	Väggspel</a:t>
            </a:r>
          </a:p>
        </p:txBody>
      </p:sp>
      <p:sp>
        <p:nvSpPr>
          <p:cNvPr id="45" name="Rounded Rectangle 46">
            <a:extLst>
              <a:ext uri="{FF2B5EF4-FFF2-40B4-BE49-F238E27FC236}">
                <a16:creationId xmlns:a16="http://schemas.microsoft.com/office/drawing/2014/main" id="{D4101FA2-306E-4DC0-B8A8-A508A9ABFA91}"/>
              </a:ext>
            </a:extLst>
          </p:cNvPr>
          <p:cNvSpPr>
            <a:spLocks noChangeArrowheads="1"/>
          </p:cNvSpPr>
          <p:nvPr/>
        </p:nvSpPr>
        <p:spPr bwMode="auto">
          <a:xfrm>
            <a:off x="554908" y="4024533"/>
            <a:ext cx="4584751" cy="498547"/>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defTabSz="457200" eaLnBrk="1">
              <a:defRPr/>
            </a:pPr>
            <a:r>
              <a:rPr lang="sv-SE" sz="1000" dirty="0">
                <a:solidFill>
                  <a:schemeClr val="bg1"/>
                </a:solidFill>
                <a:latin typeface="Helvetica Neue"/>
                <a:ea typeface="ＭＳ Ｐゴシック" charset="0"/>
              </a:rPr>
              <a:t>Driva	Passa			Nicka</a:t>
            </a:r>
          </a:p>
          <a:p>
            <a:pPr defTabSz="457200" eaLnBrk="1">
              <a:defRPr/>
            </a:pPr>
            <a:r>
              <a:rPr lang="sv-SE" sz="1000" dirty="0">
                <a:solidFill>
                  <a:schemeClr val="bg1"/>
                </a:solidFill>
                <a:latin typeface="Helvetica Neue"/>
                <a:ea typeface="ＭＳ Ｐゴシック" charset="0"/>
              </a:rPr>
              <a:t>Vända	Ta emot bollen</a:t>
            </a:r>
          </a:p>
          <a:p>
            <a:pPr defTabSz="457200" eaLnBrk="1">
              <a:defRPr/>
            </a:pPr>
            <a:r>
              <a:rPr lang="sv-SE" sz="1000" dirty="0">
                <a:solidFill>
                  <a:schemeClr val="bg1"/>
                </a:solidFill>
                <a:latin typeface="Helvetica Neue"/>
                <a:ea typeface="ＭＳ Ｐゴシック" charset="0"/>
              </a:rPr>
              <a:t>Skjuta	Utmana, finta, dribbla</a:t>
            </a:r>
          </a:p>
        </p:txBody>
      </p:sp>
      <p:sp>
        <p:nvSpPr>
          <p:cNvPr id="49" name="Rounded Rectangle 40">
            <a:extLst>
              <a:ext uri="{FF2B5EF4-FFF2-40B4-BE49-F238E27FC236}">
                <a16:creationId xmlns:a16="http://schemas.microsoft.com/office/drawing/2014/main" id="{FA0ADF6B-4977-46AD-8670-89AB52666C93}"/>
              </a:ext>
            </a:extLst>
          </p:cNvPr>
          <p:cNvSpPr>
            <a:spLocks noChangeArrowheads="1"/>
          </p:cNvSpPr>
          <p:nvPr/>
        </p:nvSpPr>
        <p:spPr bwMode="auto">
          <a:xfrm>
            <a:off x="6943836" y="4027724"/>
            <a:ext cx="4598957" cy="530287"/>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defTabSz="457200" eaLnBrk="1">
              <a:defRPr/>
            </a:pPr>
            <a:r>
              <a:rPr lang="sv-SE" sz="1000" dirty="0">
                <a:solidFill>
                  <a:schemeClr val="bg1"/>
                </a:solidFill>
                <a:latin typeface="Helvetica Neue"/>
                <a:ea typeface="ＭＳ Ｐゴシック" charset="0"/>
              </a:rPr>
              <a:t>Bryta		Tackla</a:t>
            </a:r>
          </a:p>
          <a:p>
            <a:pPr defTabSz="457200" eaLnBrk="1">
              <a:defRPr/>
            </a:pPr>
            <a:r>
              <a:rPr lang="sv-SE" sz="1000" dirty="0">
                <a:solidFill>
                  <a:schemeClr val="bg1"/>
                </a:solidFill>
                <a:latin typeface="Helvetica Neue"/>
                <a:ea typeface="ＭＳ Ｐゴシック" charset="0"/>
              </a:rPr>
              <a:t>Pressa		Nicka</a:t>
            </a:r>
          </a:p>
          <a:p>
            <a:pPr defTabSz="457200" eaLnBrk="1">
              <a:defRPr/>
            </a:pPr>
            <a:r>
              <a:rPr lang="sv-SE" sz="1000" dirty="0">
                <a:solidFill>
                  <a:schemeClr val="bg1"/>
                </a:solidFill>
                <a:latin typeface="Helvetica Neue"/>
                <a:ea typeface="ＭＳ Ｐゴシック" charset="0"/>
              </a:rPr>
              <a:t>Markera	Blockera </a:t>
            </a:r>
          </a:p>
        </p:txBody>
      </p:sp>
      <p:sp>
        <p:nvSpPr>
          <p:cNvPr id="54" name="textruta 53">
            <a:extLst>
              <a:ext uri="{FF2B5EF4-FFF2-40B4-BE49-F238E27FC236}">
                <a16:creationId xmlns:a16="http://schemas.microsoft.com/office/drawing/2014/main" id="{31125B99-234C-425B-8AD6-CA34E4E45A0E}"/>
              </a:ext>
            </a:extLst>
          </p:cNvPr>
          <p:cNvSpPr txBox="1"/>
          <p:nvPr/>
        </p:nvSpPr>
        <p:spPr>
          <a:xfrm>
            <a:off x="5660231" y="3321876"/>
            <a:ext cx="1130969" cy="369332"/>
          </a:xfrm>
          <a:prstGeom prst="rect">
            <a:avLst/>
          </a:prstGeom>
          <a:noFill/>
        </p:spPr>
        <p:txBody>
          <a:bodyPr wrap="square" rtlCol="0">
            <a:spAutoFit/>
          </a:bodyPr>
          <a:lstStyle/>
          <a:p>
            <a:r>
              <a:rPr lang="sv-SE" b="1" dirty="0"/>
              <a:t>Laget</a:t>
            </a:r>
          </a:p>
        </p:txBody>
      </p:sp>
      <p:sp>
        <p:nvSpPr>
          <p:cNvPr id="55" name="textruta 54">
            <a:extLst>
              <a:ext uri="{FF2B5EF4-FFF2-40B4-BE49-F238E27FC236}">
                <a16:creationId xmlns:a16="http://schemas.microsoft.com/office/drawing/2014/main" id="{44A37FBB-D6C1-44B0-8E59-D5A674189900}"/>
              </a:ext>
            </a:extLst>
          </p:cNvPr>
          <p:cNvSpPr txBox="1"/>
          <p:nvPr/>
        </p:nvSpPr>
        <p:spPr>
          <a:xfrm>
            <a:off x="5188769" y="5087768"/>
            <a:ext cx="1826837" cy="369332"/>
          </a:xfrm>
          <a:prstGeom prst="rect">
            <a:avLst/>
          </a:prstGeom>
          <a:noFill/>
        </p:spPr>
        <p:txBody>
          <a:bodyPr wrap="square" rtlCol="0">
            <a:spAutoFit/>
          </a:bodyPr>
          <a:lstStyle/>
          <a:p>
            <a:r>
              <a:rPr lang="sv-SE" b="1" dirty="0"/>
              <a:t>Fotbollsfysiologi</a:t>
            </a:r>
          </a:p>
        </p:txBody>
      </p:sp>
      <p:sp>
        <p:nvSpPr>
          <p:cNvPr id="56" name="textruta 55">
            <a:extLst>
              <a:ext uri="{FF2B5EF4-FFF2-40B4-BE49-F238E27FC236}">
                <a16:creationId xmlns:a16="http://schemas.microsoft.com/office/drawing/2014/main" id="{546E7962-17C5-478C-85B8-67BA3C9217BF}"/>
              </a:ext>
            </a:extLst>
          </p:cNvPr>
          <p:cNvSpPr txBox="1"/>
          <p:nvPr/>
        </p:nvSpPr>
        <p:spPr>
          <a:xfrm>
            <a:off x="5467340" y="4640219"/>
            <a:ext cx="1395779" cy="369332"/>
          </a:xfrm>
          <a:prstGeom prst="rect">
            <a:avLst/>
          </a:prstGeom>
          <a:noFill/>
        </p:spPr>
        <p:txBody>
          <a:bodyPr wrap="square" rtlCol="0">
            <a:spAutoFit/>
          </a:bodyPr>
          <a:lstStyle/>
          <a:p>
            <a:r>
              <a:rPr lang="sv-SE" b="1" dirty="0"/>
              <a:t>Målvakten</a:t>
            </a:r>
          </a:p>
        </p:txBody>
      </p:sp>
      <p:sp>
        <p:nvSpPr>
          <p:cNvPr id="57" name="textruta 56">
            <a:extLst>
              <a:ext uri="{FF2B5EF4-FFF2-40B4-BE49-F238E27FC236}">
                <a16:creationId xmlns:a16="http://schemas.microsoft.com/office/drawing/2014/main" id="{B787A818-3E2E-43C7-8560-85A8AB2020BA}"/>
              </a:ext>
            </a:extLst>
          </p:cNvPr>
          <p:cNvSpPr txBox="1"/>
          <p:nvPr/>
        </p:nvSpPr>
        <p:spPr>
          <a:xfrm>
            <a:off x="5530514" y="4054575"/>
            <a:ext cx="1130969" cy="369332"/>
          </a:xfrm>
          <a:prstGeom prst="rect">
            <a:avLst/>
          </a:prstGeom>
          <a:noFill/>
        </p:spPr>
        <p:txBody>
          <a:bodyPr wrap="square" rtlCol="0">
            <a:spAutoFit/>
          </a:bodyPr>
          <a:lstStyle/>
          <a:p>
            <a:r>
              <a:rPr lang="sv-SE" b="1" dirty="0"/>
              <a:t>Spelaren</a:t>
            </a:r>
          </a:p>
        </p:txBody>
      </p:sp>
      <p:sp>
        <p:nvSpPr>
          <p:cNvPr id="58" name="textruta 57">
            <a:extLst>
              <a:ext uri="{FF2B5EF4-FFF2-40B4-BE49-F238E27FC236}">
                <a16:creationId xmlns:a16="http://schemas.microsoft.com/office/drawing/2014/main" id="{05DBC596-7D66-4D4F-B584-26D54CC98A79}"/>
              </a:ext>
            </a:extLst>
          </p:cNvPr>
          <p:cNvSpPr txBox="1"/>
          <p:nvPr/>
        </p:nvSpPr>
        <p:spPr>
          <a:xfrm>
            <a:off x="5187154" y="5947815"/>
            <a:ext cx="2110078" cy="369332"/>
          </a:xfrm>
          <a:prstGeom prst="rect">
            <a:avLst/>
          </a:prstGeom>
          <a:noFill/>
        </p:spPr>
        <p:txBody>
          <a:bodyPr wrap="square" rtlCol="0">
            <a:spAutoFit/>
          </a:bodyPr>
          <a:lstStyle/>
          <a:p>
            <a:r>
              <a:rPr lang="sv-SE" b="1" dirty="0"/>
              <a:t>Fotbollspsykologi</a:t>
            </a:r>
          </a:p>
        </p:txBody>
      </p:sp>
      <p:sp>
        <p:nvSpPr>
          <p:cNvPr id="34" name="Rounded Rectangle 46">
            <a:extLst>
              <a:ext uri="{FF2B5EF4-FFF2-40B4-BE49-F238E27FC236}">
                <a16:creationId xmlns:a16="http://schemas.microsoft.com/office/drawing/2014/main" id="{89F49AA0-2EDA-412B-8654-DA9F4EF2B435}"/>
              </a:ext>
            </a:extLst>
          </p:cNvPr>
          <p:cNvSpPr>
            <a:spLocks noChangeArrowheads="1"/>
          </p:cNvSpPr>
          <p:nvPr/>
        </p:nvSpPr>
        <p:spPr bwMode="auto">
          <a:xfrm>
            <a:off x="540702" y="4691571"/>
            <a:ext cx="4627185" cy="576027"/>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defTabSz="457200" eaLnBrk="1">
              <a:defRPr/>
            </a:pPr>
            <a:r>
              <a:rPr lang="sv-SE" sz="1000" dirty="0">
                <a:solidFill>
                  <a:schemeClr val="bg1"/>
                </a:solidFill>
                <a:latin typeface="Helvetica Neue"/>
                <a:ea typeface="ＭＳ Ｐゴシック" charset="0"/>
              </a:rPr>
              <a:t>Rulla bollen</a:t>
            </a:r>
          </a:p>
          <a:p>
            <a:pPr defTabSz="457200" eaLnBrk="1">
              <a:defRPr/>
            </a:pPr>
            <a:r>
              <a:rPr lang="sv-SE" sz="1000" dirty="0">
                <a:solidFill>
                  <a:schemeClr val="bg1"/>
                </a:solidFill>
                <a:latin typeface="Helvetica Neue"/>
                <a:ea typeface="ＭＳ Ｐゴシック" charset="0"/>
              </a:rPr>
              <a:t>Kasta bollen</a:t>
            </a:r>
          </a:p>
          <a:p>
            <a:pPr defTabSz="457200" eaLnBrk="1">
              <a:defRPr/>
            </a:pPr>
            <a:r>
              <a:rPr lang="sv-SE" sz="1000" dirty="0">
                <a:solidFill>
                  <a:schemeClr val="bg1"/>
                </a:solidFill>
                <a:latin typeface="Helvetica Neue"/>
                <a:ea typeface="ＭＳ Ｐゴシック" charset="0"/>
              </a:rPr>
              <a:t>Utspark</a:t>
            </a:r>
          </a:p>
        </p:txBody>
      </p:sp>
      <p:sp>
        <p:nvSpPr>
          <p:cNvPr id="39" name="Rounded Rectangle 40">
            <a:extLst>
              <a:ext uri="{FF2B5EF4-FFF2-40B4-BE49-F238E27FC236}">
                <a16:creationId xmlns:a16="http://schemas.microsoft.com/office/drawing/2014/main" id="{8465B69A-3C83-45DF-9DB3-EF090F195DA7}"/>
              </a:ext>
            </a:extLst>
          </p:cNvPr>
          <p:cNvSpPr>
            <a:spLocks noChangeArrowheads="1"/>
          </p:cNvSpPr>
          <p:nvPr/>
        </p:nvSpPr>
        <p:spPr bwMode="auto">
          <a:xfrm>
            <a:off x="6943836" y="4696665"/>
            <a:ext cx="4598958" cy="559594"/>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defTabSz="457200" eaLnBrk="1">
              <a:defRPr/>
            </a:pPr>
            <a:r>
              <a:rPr lang="sv-SE" sz="1000" dirty="0">
                <a:solidFill>
                  <a:schemeClr val="bg1"/>
                </a:solidFill>
                <a:latin typeface="Helvetica Neue"/>
                <a:ea typeface="ＭＳ Ｐゴシック" charset="0"/>
              </a:rPr>
              <a:t>Fånga 		bryta </a:t>
            </a:r>
            <a:r>
              <a:rPr lang="sv-SE" sz="1000" dirty="0" err="1">
                <a:solidFill>
                  <a:schemeClr val="bg1"/>
                </a:solidFill>
                <a:latin typeface="Helvetica Neue"/>
                <a:ea typeface="ＭＳ Ｐゴシック" charset="0"/>
              </a:rPr>
              <a:t>djupledpassning</a:t>
            </a:r>
            <a:r>
              <a:rPr lang="sv-SE" sz="1000" dirty="0">
                <a:solidFill>
                  <a:schemeClr val="bg1"/>
                </a:solidFill>
                <a:latin typeface="Helvetica Neue"/>
                <a:ea typeface="ＭＳ Ｐゴシック" charset="0"/>
              </a:rPr>
              <a:t>	</a:t>
            </a:r>
          </a:p>
          <a:p>
            <a:pPr defTabSz="457200" eaLnBrk="1">
              <a:defRPr/>
            </a:pPr>
            <a:r>
              <a:rPr lang="sv-SE" sz="1000" dirty="0" err="1">
                <a:solidFill>
                  <a:schemeClr val="bg1"/>
                </a:solidFill>
                <a:latin typeface="Helvetica Neue"/>
                <a:ea typeface="ＭＳ Ｐゴシック" charset="0"/>
              </a:rPr>
              <a:t>Palming</a:t>
            </a:r>
            <a:r>
              <a:rPr lang="sv-SE" sz="1000" dirty="0">
                <a:solidFill>
                  <a:schemeClr val="bg1"/>
                </a:solidFill>
                <a:latin typeface="Helvetica Neue"/>
                <a:ea typeface="ＭＳ Ｐゴシック" charset="0"/>
              </a:rPr>
              <a:t>	boxa		</a:t>
            </a:r>
          </a:p>
          <a:p>
            <a:pPr defTabSz="457200" eaLnBrk="1">
              <a:defRPr/>
            </a:pPr>
            <a:r>
              <a:rPr lang="sv-SE" sz="1000" dirty="0">
                <a:solidFill>
                  <a:schemeClr val="bg1"/>
                </a:solidFill>
                <a:latin typeface="Helvetica Neue"/>
                <a:ea typeface="ＭＳ Ｐゴシック" charset="0"/>
              </a:rPr>
              <a:t>Kasta sig	Upphopp (fånga/boxa) </a:t>
            </a:r>
          </a:p>
        </p:txBody>
      </p:sp>
      <p:sp>
        <p:nvSpPr>
          <p:cNvPr id="33" name="Rounded Rectangle 40">
            <a:extLst>
              <a:ext uri="{FF2B5EF4-FFF2-40B4-BE49-F238E27FC236}">
                <a16:creationId xmlns:a16="http://schemas.microsoft.com/office/drawing/2014/main" id="{43662FD4-6748-4798-8FAB-18044186FC46}"/>
              </a:ext>
            </a:extLst>
          </p:cNvPr>
          <p:cNvSpPr>
            <a:spLocks noChangeArrowheads="1"/>
          </p:cNvSpPr>
          <p:nvPr/>
        </p:nvSpPr>
        <p:spPr bwMode="auto">
          <a:xfrm>
            <a:off x="6943836" y="3162856"/>
            <a:ext cx="4598957" cy="712510"/>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defTabSz="457200" eaLnBrk="1">
              <a:defRPr/>
            </a:pPr>
            <a:r>
              <a:rPr lang="sv-SE" sz="1000" dirty="0">
                <a:solidFill>
                  <a:schemeClr val="bg1"/>
                </a:solidFill>
                <a:latin typeface="Helvetica Neue"/>
                <a:ea typeface="ＭＳ Ｐゴシック" charset="0"/>
              </a:rPr>
              <a:t>Försvarssida	Uppflyttning</a:t>
            </a:r>
          </a:p>
          <a:p>
            <a:pPr defTabSz="457200" eaLnBrk="1">
              <a:defRPr/>
            </a:pPr>
            <a:r>
              <a:rPr lang="sv-SE" sz="1000" dirty="0">
                <a:solidFill>
                  <a:schemeClr val="bg1"/>
                </a:solidFill>
                <a:latin typeface="Helvetica Neue"/>
                <a:ea typeface="ＭＳ Ｐゴシック" charset="0"/>
              </a:rPr>
              <a:t>Täckning	Överflyttning</a:t>
            </a:r>
          </a:p>
          <a:p>
            <a:pPr defTabSz="457200" eaLnBrk="1">
              <a:defRPr/>
            </a:pPr>
            <a:r>
              <a:rPr lang="sv-SE" sz="1000" dirty="0">
                <a:solidFill>
                  <a:schemeClr val="bg1"/>
                </a:solidFill>
                <a:latin typeface="Helvetica Neue"/>
                <a:ea typeface="ＭＳ Ｐゴシック" charset="0"/>
              </a:rPr>
              <a:t>Understöd	Centrering</a:t>
            </a:r>
          </a:p>
          <a:p>
            <a:pPr defTabSz="457200" eaLnBrk="1">
              <a:defRPr/>
            </a:pPr>
            <a:r>
              <a:rPr lang="sv-SE" sz="1000" dirty="0">
                <a:solidFill>
                  <a:schemeClr val="bg1"/>
                </a:solidFill>
                <a:latin typeface="Helvetica Neue"/>
                <a:ea typeface="ＭＳ Ｐゴシック" charset="0"/>
              </a:rPr>
              <a:t>Nedflyttning </a:t>
            </a:r>
          </a:p>
        </p:txBody>
      </p:sp>
      <p:sp>
        <p:nvSpPr>
          <p:cNvPr id="41" name="Rounded Rectangle 38">
            <a:extLst>
              <a:ext uri="{FF2B5EF4-FFF2-40B4-BE49-F238E27FC236}">
                <a16:creationId xmlns:a16="http://schemas.microsoft.com/office/drawing/2014/main" id="{437E6539-B066-469F-936B-3C5FF0600BB6}"/>
              </a:ext>
            </a:extLst>
          </p:cNvPr>
          <p:cNvSpPr>
            <a:spLocks noChangeArrowheads="1"/>
          </p:cNvSpPr>
          <p:nvPr/>
        </p:nvSpPr>
        <p:spPr bwMode="auto">
          <a:xfrm>
            <a:off x="6369082" y="1281320"/>
            <a:ext cx="2582905" cy="582268"/>
          </a:xfrm>
          <a:prstGeom prst="roundRect">
            <a:avLst>
              <a:gd name="adj" fmla="val 16667"/>
            </a:avLst>
          </a:prstGeom>
          <a:solidFill>
            <a:schemeClr val="bg2"/>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000" dirty="0">
                <a:latin typeface="Helvetica Neue"/>
                <a:ea typeface="ＭＳ Ｐゴシック" charset="0"/>
              </a:rPr>
              <a:t>Snabbt pressa bollhållaren</a:t>
            </a:r>
          </a:p>
          <a:p>
            <a:pPr algn="ctr" defTabSz="457200" eaLnBrk="1">
              <a:defRPr/>
            </a:pPr>
            <a:r>
              <a:rPr lang="sv-SE" sz="1000" dirty="0">
                <a:latin typeface="Helvetica Neue"/>
                <a:ea typeface="ＭＳ Ｐゴシック" charset="0"/>
              </a:rPr>
              <a:t>Snabbt förhindra passningsalternativ</a:t>
            </a:r>
          </a:p>
        </p:txBody>
      </p:sp>
      <p:sp>
        <p:nvSpPr>
          <p:cNvPr id="42" name="Rounded Rectangle 40">
            <a:extLst>
              <a:ext uri="{FF2B5EF4-FFF2-40B4-BE49-F238E27FC236}">
                <a16:creationId xmlns:a16="http://schemas.microsoft.com/office/drawing/2014/main" id="{EBAE45BF-2688-42A4-8C8F-82260B12D74A}"/>
              </a:ext>
            </a:extLst>
          </p:cNvPr>
          <p:cNvSpPr>
            <a:spLocks noChangeArrowheads="1"/>
          </p:cNvSpPr>
          <p:nvPr/>
        </p:nvSpPr>
        <p:spPr bwMode="auto">
          <a:xfrm>
            <a:off x="9170836" y="1264585"/>
            <a:ext cx="2416356" cy="588953"/>
          </a:xfrm>
          <a:prstGeom prst="roundRect">
            <a:avLst>
              <a:gd name="adj" fmla="val 16667"/>
            </a:avLst>
          </a:prstGeom>
          <a:solidFill>
            <a:schemeClr val="bg2"/>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000" dirty="0">
                <a:latin typeface="Helvetica Neue"/>
                <a:ea typeface="ＭＳ Ｐゴシック" charset="0"/>
              </a:rPr>
              <a:t>Samla laget i lagdelar</a:t>
            </a:r>
          </a:p>
          <a:p>
            <a:pPr algn="ctr" defTabSz="457200" eaLnBrk="1">
              <a:defRPr/>
            </a:pPr>
            <a:r>
              <a:rPr lang="sv-SE" sz="1000" dirty="0">
                <a:latin typeface="Helvetica Neue"/>
                <a:ea typeface="ＭＳ Ｐゴシック" charset="0"/>
              </a:rPr>
              <a:t>Förhindra spel genom lagdelarna</a:t>
            </a:r>
          </a:p>
        </p:txBody>
      </p:sp>
      <p:sp>
        <p:nvSpPr>
          <p:cNvPr id="43" name="Rounded Rectangle 46">
            <a:extLst>
              <a:ext uri="{FF2B5EF4-FFF2-40B4-BE49-F238E27FC236}">
                <a16:creationId xmlns:a16="http://schemas.microsoft.com/office/drawing/2014/main" id="{C4615F28-316D-444E-AEC7-184AE48907DF}"/>
              </a:ext>
            </a:extLst>
          </p:cNvPr>
          <p:cNvSpPr>
            <a:spLocks noChangeArrowheads="1"/>
          </p:cNvSpPr>
          <p:nvPr/>
        </p:nvSpPr>
        <p:spPr bwMode="auto">
          <a:xfrm>
            <a:off x="649269" y="1268823"/>
            <a:ext cx="2441260" cy="530584"/>
          </a:xfrm>
          <a:prstGeom prst="roundRect">
            <a:avLst>
              <a:gd name="adj" fmla="val 16667"/>
            </a:avLst>
          </a:prstGeom>
          <a:solidFill>
            <a:schemeClr val="bg2">
              <a:lumMod val="9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000" dirty="0">
                <a:latin typeface="Helvetica Neue"/>
                <a:ea typeface="ＭＳ Ｐゴシック" charset="0"/>
              </a:rPr>
              <a:t>Uppfylla</a:t>
            </a:r>
            <a:r>
              <a:rPr lang="sv-SE" sz="1200" dirty="0">
                <a:latin typeface="Helvetica Neue"/>
                <a:ea typeface="ＭＳ Ｐゴシック" charset="0"/>
              </a:rPr>
              <a:t> </a:t>
            </a:r>
            <a:r>
              <a:rPr lang="sv-SE" sz="1000" dirty="0">
                <a:latin typeface="Helvetica Neue"/>
                <a:ea typeface="ＭＳ Ｐゴシック" charset="0"/>
              </a:rPr>
              <a:t>grundförutsättningarna</a:t>
            </a:r>
          </a:p>
          <a:p>
            <a:pPr algn="ctr" defTabSz="457200" eaLnBrk="1">
              <a:defRPr/>
            </a:pPr>
            <a:r>
              <a:rPr lang="sv-SE" sz="1000" dirty="0">
                <a:latin typeface="Helvetica Neue"/>
                <a:ea typeface="ＭＳ Ｐゴシック" charset="0"/>
              </a:rPr>
              <a:t>Spelbarhet i alla spelytor</a:t>
            </a:r>
          </a:p>
        </p:txBody>
      </p:sp>
      <p:sp>
        <p:nvSpPr>
          <p:cNvPr id="46" name="Rounded Rectangle 48">
            <a:extLst>
              <a:ext uri="{FF2B5EF4-FFF2-40B4-BE49-F238E27FC236}">
                <a16:creationId xmlns:a16="http://schemas.microsoft.com/office/drawing/2014/main" id="{7F7F373F-D36F-477A-8184-B37B6C61B8FB}"/>
              </a:ext>
            </a:extLst>
          </p:cNvPr>
          <p:cNvSpPr>
            <a:spLocks noChangeArrowheads="1"/>
          </p:cNvSpPr>
          <p:nvPr/>
        </p:nvSpPr>
        <p:spPr bwMode="auto">
          <a:xfrm>
            <a:off x="3378827" y="1269033"/>
            <a:ext cx="2213254" cy="530164"/>
          </a:xfrm>
          <a:prstGeom prst="roundRect">
            <a:avLst>
              <a:gd name="adj" fmla="val 16667"/>
            </a:avLst>
          </a:prstGeom>
          <a:solidFill>
            <a:schemeClr val="bg2">
              <a:lumMod val="9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000" dirty="0">
                <a:latin typeface="Helvetica Neue"/>
                <a:ea typeface="ＭＳ Ｐゴシック" charset="0"/>
              </a:rPr>
              <a:t>Snabbt speldjup framåt och bakåt</a:t>
            </a:r>
          </a:p>
          <a:p>
            <a:pPr algn="ctr" defTabSz="457200" eaLnBrk="1">
              <a:defRPr/>
            </a:pPr>
            <a:r>
              <a:rPr lang="sv-SE" sz="1000" dirty="0">
                <a:latin typeface="Helvetica Neue"/>
                <a:ea typeface="ＭＳ Ｐゴシック" charset="0"/>
              </a:rPr>
              <a:t>Snabb spelbarhet i spelyta 2 och 3</a:t>
            </a:r>
          </a:p>
        </p:txBody>
      </p:sp>
      <p:sp>
        <p:nvSpPr>
          <p:cNvPr id="47" name="Rounded Rectangle 46">
            <a:extLst>
              <a:ext uri="{FF2B5EF4-FFF2-40B4-BE49-F238E27FC236}">
                <a16:creationId xmlns:a16="http://schemas.microsoft.com/office/drawing/2014/main" id="{0A128019-2883-46EF-AA63-BF92759911F6}"/>
              </a:ext>
            </a:extLst>
          </p:cNvPr>
          <p:cNvSpPr>
            <a:spLocks noChangeArrowheads="1"/>
          </p:cNvSpPr>
          <p:nvPr/>
        </p:nvSpPr>
        <p:spPr bwMode="auto">
          <a:xfrm>
            <a:off x="1124665" y="2504646"/>
            <a:ext cx="2794184" cy="540770"/>
          </a:xfrm>
          <a:prstGeom prst="roundRect">
            <a:avLst>
              <a:gd name="adj" fmla="val 16667"/>
            </a:avLst>
          </a:prstGeom>
          <a:solidFill>
            <a:schemeClr val="bg2">
              <a:lumMod val="9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000" dirty="0">
                <a:latin typeface="Helvetica Neue"/>
                <a:ea typeface="ＭＳ Ｐゴシック" charset="0"/>
              </a:rPr>
              <a:t>De flesta avsluten i straffområdet</a:t>
            </a:r>
          </a:p>
          <a:p>
            <a:pPr algn="ctr" defTabSz="457200" eaLnBrk="1">
              <a:defRPr/>
            </a:pPr>
            <a:r>
              <a:rPr lang="sv-SE" sz="1000" dirty="0">
                <a:latin typeface="Helvetica Neue"/>
                <a:ea typeface="ＭＳ Ｐゴシック" charset="0"/>
              </a:rPr>
              <a:t>Returer</a:t>
            </a:r>
          </a:p>
        </p:txBody>
      </p:sp>
      <p:sp>
        <p:nvSpPr>
          <p:cNvPr id="50" name="Rounded Rectangle 46">
            <a:extLst>
              <a:ext uri="{FF2B5EF4-FFF2-40B4-BE49-F238E27FC236}">
                <a16:creationId xmlns:a16="http://schemas.microsoft.com/office/drawing/2014/main" id="{B765257C-3F02-47ED-808F-1DFF391CCBA3}"/>
              </a:ext>
            </a:extLst>
          </p:cNvPr>
          <p:cNvSpPr>
            <a:spLocks noChangeArrowheads="1"/>
          </p:cNvSpPr>
          <p:nvPr/>
        </p:nvSpPr>
        <p:spPr bwMode="auto">
          <a:xfrm>
            <a:off x="8273152" y="2511615"/>
            <a:ext cx="2794183" cy="533801"/>
          </a:xfrm>
          <a:prstGeom prst="roundRect">
            <a:avLst>
              <a:gd name="adj" fmla="val 16667"/>
            </a:avLst>
          </a:prstGeom>
          <a:solidFill>
            <a:schemeClr val="bg2">
              <a:lumMod val="9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000" dirty="0">
                <a:latin typeface="Helvetica Neue"/>
                <a:ea typeface="ＭＳ Ｐゴシック" charset="0"/>
              </a:rPr>
              <a:t>Förhindra avslut i straffområdet</a:t>
            </a:r>
          </a:p>
          <a:p>
            <a:pPr algn="ctr" defTabSz="457200" eaLnBrk="1">
              <a:defRPr/>
            </a:pPr>
            <a:r>
              <a:rPr lang="sv-SE" sz="1000" dirty="0">
                <a:latin typeface="Helvetica Neue"/>
                <a:ea typeface="ＭＳ Ｐゴシック" charset="0"/>
              </a:rPr>
              <a:t>Returer</a:t>
            </a:r>
          </a:p>
        </p:txBody>
      </p:sp>
    </p:spTree>
    <p:extLst>
      <p:ext uri="{BB962C8B-B14F-4D97-AF65-F5344CB8AC3E}">
        <p14:creationId xmlns:p14="http://schemas.microsoft.com/office/powerpoint/2010/main" val="2038133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A606C077-4EFA-4E7A-9863-1F6397D379C8}"/>
              </a:ext>
            </a:extLst>
          </p:cNvPr>
          <p:cNvSpPr>
            <a:spLocks noGrp="1"/>
          </p:cNvSpPr>
          <p:nvPr>
            <p:ph type="ctrTitle"/>
          </p:nvPr>
        </p:nvSpPr>
        <p:spPr>
          <a:xfrm>
            <a:off x="784225" y="1173479"/>
            <a:ext cx="10242000" cy="770256"/>
          </a:xfrm>
        </p:spPr>
        <p:txBody>
          <a:bodyPr/>
          <a:lstStyle/>
          <a:p>
            <a:r>
              <a:rPr lang="sv-SE" dirty="0"/>
              <a:t>Tips till träning</a:t>
            </a:r>
          </a:p>
        </p:txBody>
      </p:sp>
      <p:sp>
        <p:nvSpPr>
          <p:cNvPr id="9" name="Platshållare för text 2">
            <a:extLst>
              <a:ext uri="{FF2B5EF4-FFF2-40B4-BE49-F238E27FC236}">
                <a16:creationId xmlns:a16="http://schemas.microsoft.com/office/drawing/2014/main" id="{6AC551A1-52FC-41A3-83AD-41AAE98FC349}"/>
              </a:ext>
            </a:extLst>
          </p:cNvPr>
          <p:cNvSpPr txBox="1">
            <a:spLocks/>
          </p:cNvSpPr>
          <p:nvPr/>
        </p:nvSpPr>
        <p:spPr>
          <a:xfrm>
            <a:off x="784226" y="2561954"/>
            <a:ext cx="7571270" cy="3122567"/>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solidFill>
                  <a:schemeClr val="bg1"/>
                </a:solidFill>
              </a:rPr>
              <a:t>1 ledare / 10 spelare</a:t>
            </a:r>
          </a:p>
          <a:p>
            <a:r>
              <a:rPr lang="sv-SE" sz="2400" dirty="0">
                <a:solidFill>
                  <a:schemeClr val="bg1"/>
                </a:solidFill>
              </a:rPr>
              <a:t>Träna </a:t>
            </a:r>
            <a:r>
              <a:rPr lang="sv-SE" sz="2400" dirty="0" err="1">
                <a:solidFill>
                  <a:schemeClr val="bg1"/>
                </a:solidFill>
              </a:rPr>
              <a:t>matchlikt</a:t>
            </a:r>
            <a:r>
              <a:rPr lang="sv-SE" sz="2400" dirty="0">
                <a:solidFill>
                  <a:schemeClr val="bg1"/>
                </a:solidFill>
              </a:rPr>
              <a:t> med övervägande spelövningar och spel</a:t>
            </a:r>
          </a:p>
          <a:p>
            <a:r>
              <a:rPr lang="sv-SE" sz="2400" dirty="0">
                <a:solidFill>
                  <a:schemeClr val="bg1"/>
                </a:solidFill>
              </a:rPr>
              <a:t>Följ samma tema genom hela träningen</a:t>
            </a:r>
          </a:p>
          <a:p>
            <a:r>
              <a:rPr lang="sv-SE" sz="2400" dirty="0">
                <a:solidFill>
                  <a:schemeClr val="bg1"/>
                </a:solidFill>
              </a:rPr>
              <a:t>Koordinationsövningar (tex knäkontroll)</a:t>
            </a:r>
          </a:p>
          <a:p>
            <a:r>
              <a:rPr lang="sv-SE" sz="2400" dirty="0">
                <a:solidFill>
                  <a:schemeClr val="bg1"/>
                </a:solidFill>
              </a:rPr>
              <a:t>Anpassa efter spelformen 9 mot 9</a:t>
            </a:r>
          </a:p>
        </p:txBody>
      </p:sp>
      <p:sp>
        <p:nvSpPr>
          <p:cNvPr id="2" name="Platshållare för sidfot 1">
            <a:extLst>
              <a:ext uri="{FF2B5EF4-FFF2-40B4-BE49-F238E27FC236}">
                <a16:creationId xmlns:a16="http://schemas.microsoft.com/office/drawing/2014/main" id="{6ED6F04E-3FFC-43D6-8980-6E493E8BD0D0}"/>
              </a:ext>
            </a:extLst>
          </p:cNvPr>
          <p:cNvSpPr>
            <a:spLocks noGrp="1"/>
          </p:cNvSpPr>
          <p:nvPr>
            <p:ph type="ftr" sz="quarter" idx="11"/>
          </p:nvPr>
        </p:nvSpPr>
        <p:spPr/>
        <p:txBody>
          <a:bodyPr/>
          <a:lstStyle/>
          <a:p>
            <a:r>
              <a:rPr lang="sv-SE"/>
              <a:t>Spelformsutbildning 9 mot 9, 13-14 år</a:t>
            </a:r>
            <a:endParaRPr lang="sv-SE" dirty="0"/>
          </a:p>
        </p:txBody>
      </p:sp>
      <p:pic>
        <p:nvPicPr>
          <p:cNvPr id="6" name="Picture 1" descr="tjejer04.png">
            <a:extLst>
              <a:ext uri="{FF2B5EF4-FFF2-40B4-BE49-F238E27FC236}">
                <a16:creationId xmlns:a16="http://schemas.microsoft.com/office/drawing/2014/main" id="{1DD7BF1C-9779-4B1F-A2F9-DFA06D51F0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9486" y="1173479"/>
            <a:ext cx="5179703" cy="5660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descr="IFK Luleå">
            <a:extLst>
              <a:ext uri="{FF2B5EF4-FFF2-40B4-BE49-F238E27FC236}">
                <a16:creationId xmlns:a16="http://schemas.microsoft.com/office/drawing/2014/main" id="{4A3B3D32-6C93-4FF8-B844-4EDCDE230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4765" y="-4968"/>
            <a:ext cx="1423283" cy="16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220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52" name="Straight Connector 30">
            <a:extLst>
              <a:ext uri="{FF2B5EF4-FFF2-40B4-BE49-F238E27FC236}">
                <a16:creationId xmlns:a16="http://schemas.microsoft.com/office/drawing/2014/main" id="{88588F2E-7C0F-46A1-A6B5-6E28A592B9E5}"/>
              </a:ext>
            </a:extLst>
          </p:cNvPr>
          <p:cNvCxnSpPr>
            <a:cxnSpLocks noChangeShapeType="1"/>
          </p:cNvCxnSpPr>
          <p:nvPr/>
        </p:nvCxnSpPr>
        <p:spPr bwMode="auto">
          <a:xfrm flipH="1" flipV="1">
            <a:off x="2112421" y="1735328"/>
            <a:ext cx="891335" cy="369074"/>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51" name="Straight Connector 30">
            <a:extLst>
              <a:ext uri="{FF2B5EF4-FFF2-40B4-BE49-F238E27FC236}">
                <a16:creationId xmlns:a16="http://schemas.microsoft.com/office/drawing/2014/main" id="{88588F2E-7C0F-46A1-A6B5-6E28A592B9E5}"/>
              </a:ext>
            </a:extLst>
          </p:cNvPr>
          <p:cNvCxnSpPr>
            <a:cxnSpLocks noChangeShapeType="1"/>
          </p:cNvCxnSpPr>
          <p:nvPr/>
        </p:nvCxnSpPr>
        <p:spPr bwMode="auto">
          <a:xfrm>
            <a:off x="3042892" y="603592"/>
            <a:ext cx="660437" cy="342792"/>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48" name="Straight Connector 30">
            <a:extLst>
              <a:ext uri="{FF2B5EF4-FFF2-40B4-BE49-F238E27FC236}">
                <a16:creationId xmlns:a16="http://schemas.microsoft.com/office/drawing/2014/main" id="{88588F2E-7C0F-46A1-A6B5-6E28A592B9E5}"/>
              </a:ext>
            </a:extLst>
          </p:cNvPr>
          <p:cNvCxnSpPr>
            <a:cxnSpLocks noChangeShapeType="1"/>
          </p:cNvCxnSpPr>
          <p:nvPr/>
        </p:nvCxnSpPr>
        <p:spPr bwMode="auto">
          <a:xfrm flipH="1">
            <a:off x="2860877" y="1752306"/>
            <a:ext cx="935038" cy="363538"/>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40" name="Straight Connector 30">
            <a:extLst>
              <a:ext uri="{FF2B5EF4-FFF2-40B4-BE49-F238E27FC236}">
                <a16:creationId xmlns:a16="http://schemas.microsoft.com/office/drawing/2014/main" id="{88588F2E-7C0F-46A1-A6B5-6E28A592B9E5}"/>
              </a:ext>
            </a:extLst>
          </p:cNvPr>
          <p:cNvCxnSpPr>
            <a:cxnSpLocks noChangeShapeType="1"/>
          </p:cNvCxnSpPr>
          <p:nvPr/>
        </p:nvCxnSpPr>
        <p:spPr bwMode="auto">
          <a:xfrm flipH="1">
            <a:off x="2219606" y="582847"/>
            <a:ext cx="935038" cy="363538"/>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sp>
        <p:nvSpPr>
          <p:cNvPr id="2" name="Platshållare för sidfot 1">
            <a:extLst>
              <a:ext uri="{FF2B5EF4-FFF2-40B4-BE49-F238E27FC236}">
                <a16:creationId xmlns:a16="http://schemas.microsoft.com/office/drawing/2014/main" id="{E43CFEF3-C59E-41E3-8367-018995F0E8A8}"/>
              </a:ext>
            </a:extLst>
          </p:cNvPr>
          <p:cNvSpPr>
            <a:spLocks noGrp="1"/>
          </p:cNvSpPr>
          <p:nvPr>
            <p:ph type="ftr" sz="quarter" idx="11"/>
          </p:nvPr>
        </p:nvSpPr>
        <p:spPr/>
        <p:txBody>
          <a:bodyPr/>
          <a:lstStyle/>
          <a:p>
            <a:r>
              <a:rPr lang="sv-SE" dirty="0"/>
              <a:t>Arbetssätt 11 mot 11</a:t>
            </a:r>
          </a:p>
        </p:txBody>
      </p:sp>
      <p:sp>
        <p:nvSpPr>
          <p:cNvPr id="5" name="Left-Right Arrow 61">
            <a:extLst>
              <a:ext uri="{FF2B5EF4-FFF2-40B4-BE49-F238E27FC236}">
                <a16:creationId xmlns:a16="http://schemas.microsoft.com/office/drawing/2014/main" id="{0182CA4B-E15B-4236-A6CD-CF0A4905CD33}"/>
              </a:ext>
            </a:extLst>
          </p:cNvPr>
          <p:cNvSpPr>
            <a:spLocks noChangeArrowheads="1"/>
          </p:cNvSpPr>
          <p:nvPr/>
        </p:nvSpPr>
        <p:spPr bwMode="auto">
          <a:xfrm>
            <a:off x="5114750" y="5483"/>
            <a:ext cx="1873250" cy="865187"/>
          </a:xfrm>
          <a:prstGeom prst="leftRightArrow">
            <a:avLst>
              <a:gd name="adj1" fmla="val 50000"/>
              <a:gd name="adj2" fmla="val 49969"/>
            </a:avLst>
          </a:prstGeom>
          <a:gradFill rotWithShape="1">
            <a:gsLst>
              <a:gs pos="0">
                <a:srgbClr val="686E76"/>
              </a:gs>
              <a:gs pos="100000">
                <a:srgbClr val="0A509E"/>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marL="266700" defTabSz="457200">
              <a:defRPr sz="2900">
                <a:solidFill>
                  <a:srgbClr val="000000"/>
                </a:solidFill>
                <a:latin typeface="Gill Sans" charset="0"/>
                <a:ea typeface="ＭＳ Ｐゴシック" panose="020B0600070205080204" pitchFamily="34" charset="-128"/>
                <a:sym typeface="Gill Sans" charset="0"/>
              </a:defRPr>
            </a:lvl1pPr>
            <a:lvl2pPr marL="742950" indent="-285750" defTabSz="457200">
              <a:defRPr sz="2900">
                <a:solidFill>
                  <a:srgbClr val="000000"/>
                </a:solidFill>
                <a:latin typeface="Gill Sans" charset="0"/>
                <a:ea typeface="ＭＳ Ｐゴシック" panose="020B0600070205080204" pitchFamily="34" charset="-128"/>
                <a:sym typeface="Gill Sans" charset="0"/>
              </a:defRPr>
            </a:lvl2pPr>
            <a:lvl3pPr marL="1143000" indent="-228600" defTabSz="457200">
              <a:defRPr sz="2900">
                <a:solidFill>
                  <a:srgbClr val="000000"/>
                </a:solidFill>
                <a:latin typeface="Gill Sans" charset="0"/>
                <a:ea typeface="ＭＳ Ｐゴシック" panose="020B0600070205080204" pitchFamily="34" charset="-128"/>
                <a:sym typeface="Gill Sans" charset="0"/>
              </a:defRPr>
            </a:lvl3pPr>
            <a:lvl4pPr marL="1600200" indent="-228600" defTabSz="457200">
              <a:defRPr sz="2900">
                <a:solidFill>
                  <a:srgbClr val="000000"/>
                </a:solidFill>
                <a:latin typeface="Gill Sans" charset="0"/>
                <a:ea typeface="ＭＳ Ｐゴシック" panose="020B0600070205080204" pitchFamily="34" charset="-128"/>
                <a:sym typeface="Gill Sans" charset="0"/>
              </a:defRPr>
            </a:lvl4pPr>
            <a:lvl5pPr marL="2057400" indent="-228600" defTabSz="457200">
              <a:defRPr sz="2900">
                <a:solidFill>
                  <a:srgbClr val="000000"/>
                </a:solidFill>
                <a:latin typeface="Gill Sans" charset="0"/>
                <a:ea typeface="ＭＳ Ｐゴシック" panose="020B0600070205080204" pitchFamily="34" charset="-128"/>
                <a:sym typeface="Gill Sans" charset="0"/>
              </a:defRPr>
            </a:lvl5pPr>
            <a:lvl6pPr marL="25146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6pPr>
            <a:lvl7pPr marL="29718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7pPr>
            <a:lvl8pPr marL="34290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8pPr>
            <a:lvl9pPr marL="38862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9pPr>
          </a:lstStyle>
          <a:p>
            <a:pPr marL="0" algn="ctr"/>
            <a:r>
              <a:rPr lang="sv-SE" altLang="sv-SE" sz="1600" dirty="0">
                <a:solidFill>
                  <a:schemeClr val="bg1"/>
                </a:solidFill>
                <a:latin typeface="Helvetica Neue" charset="0"/>
                <a:sym typeface="Helvetica Neue" charset="0"/>
              </a:rPr>
              <a:t>Omställning</a:t>
            </a:r>
          </a:p>
        </p:txBody>
      </p:sp>
      <p:cxnSp>
        <p:nvCxnSpPr>
          <p:cNvPr id="6" name="Straight Connector 23">
            <a:extLst>
              <a:ext uri="{FF2B5EF4-FFF2-40B4-BE49-F238E27FC236}">
                <a16:creationId xmlns:a16="http://schemas.microsoft.com/office/drawing/2014/main" id="{3239669B-33CA-42BD-B6A8-D7FAA26E3421}"/>
              </a:ext>
            </a:extLst>
          </p:cNvPr>
          <p:cNvCxnSpPr>
            <a:cxnSpLocks noChangeShapeType="1"/>
          </p:cNvCxnSpPr>
          <p:nvPr/>
        </p:nvCxnSpPr>
        <p:spPr bwMode="auto">
          <a:xfrm>
            <a:off x="8777646" y="504937"/>
            <a:ext cx="1081087" cy="35877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7" name="Straight Connector 26">
            <a:extLst>
              <a:ext uri="{FF2B5EF4-FFF2-40B4-BE49-F238E27FC236}">
                <a16:creationId xmlns:a16="http://schemas.microsoft.com/office/drawing/2014/main" id="{71644A69-014D-4E7E-8C66-DDBD05DA3E5F}"/>
              </a:ext>
            </a:extLst>
          </p:cNvPr>
          <p:cNvCxnSpPr>
            <a:cxnSpLocks noChangeShapeType="1"/>
          </p:cNvCxnSpPr>
          <p:nvPr/>
        </p:nvCxnSpPr>
        <p:spPr bwMode="auto">
          <a:xfrm flipV="1">
            <a:off x="9002129" y="1723043"/>
            <a:ext cx="900113" cy="430213"/>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0" name="Straight Connector 29">
            <a:extLst>
              <a:ext uri="{FF2B5EF4-FFF2-40B4-BE49-F238E27FC236}">
                <a16:creationId xmlns:a16="http://schemas.microsoft.com/office/drawing/2014/main" id="{04D12EC8-E1E5-4598-9D03-7A45D1DEB437}"/>
              </a:ext>
            </a:extLst>
          </p:cNvPr>
          <p:cNvCxnSpPr>
            <a:cxnSpLocks noChangeShapeType="1"/>
          </p:cNvCxnSpPr>
          <p:nvPr/>
        </p:nvCxnSpPr>
        <p:spPr bwMode="auto">
          <a:xfrm flipH="1" flipV="1">
            <a:off x="8162774" y="1697862"/>
            <a:ext cx="1008062" cy="42862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1" name="Straight Connector 30">
            <a:extLst>
              <a:ext uri="{FF2B5EF4-FFF2-40B4-BE49-F238E27FC236}">
                <a16:creationId xmlns:a16="http://schemas.microsoft.com/office/drawing/2014/main" id="{88588F2E-7C0F-46A1-A6B5-6E28A592B9E5}"/>
              </a:ext>
            </a:extLst>
          </p:cNvPr>
          <p:cNvCxnSpPr>
            <a:cxnSpLocks noChangeShapeType="1"/>
          </p:cNvCxnSpPr>
          <p:nvPr/>
        </p:nvCxnSpPr>
        <p:spPr bwMode="auto">
          <a:xfrm flipH="1">
            <a:off x="8027250" y="681943"/>
            <a:ext cx="935038" cy="363538"/>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sp>
        <p:nvSpPr>
          <p:cNvPr id="16" name="Rounded Rectangle 36">
            <a:extLst>
              <a:ext uri="{FF2B5EF4-FFF2-40B4-BE49-F238E27FC236}">
                <a16:creationId xmlns:a16="http://schemas.microsoft.com/office/drawing/2014/main" id="{2514BCDC-AC09-4AD2-A9CD-221FE3940930}"/>
              </a:ext>
            </a:extLst>
          </p:cNvPr>
          <p:cNvSpPr>
            <a:spLocks noChangeArrowheads="1"/>
          </p:cNvSpPr>
          <p:nvPr/>
        </p:nvSpPr>
        <p:spPr bwMode="auto">
          <a:xfrm>
            <a:off x="8181845" y="62839"/>
            <a:ext cx="2089150" cy="647700"/>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600" dirty="0">
                <a:solidFill>
                  <a:schemeClr val="bg1"/>
                </a:solidFill>
                <a:latin typeface="Helvetica Neue"/>
                <a:ea typeface="ＭＳ Ｐゴシック" charset="0"/>
              </a:rPr>
              <a:t>Försvarsspel</a:t>
            </a:r>
          </a:p>
          <a:p>
            <a:pPr algn="ctr" defTabSz="457200" eaLnBrk="1">
              <a:defRPr/>
            </a:pPr>
            <a:r>
              <a:rPr lang="sv-SE" sz="1200" dirty="0">
                <a:solidFill>
                  <a:schemeClr val="bg1"/>
                </a:solidFill>
                <a:latin typeface="Helvetica Neue"/>
                <a:ea typeface="ＭＳ Ｐゴシック" charset="0"/>
              </a:rPr>
              <a:t>Ta bollen</a:t>
            </a:r>
          </a:p>
        </p:txBody>
      </p:sp>
      <p:sp>
        <p:nvSpPr>
          <p:cNvPr id="18" name="Rounded Rectangle 38">
            <a:extLst>
              <a:ext uri="{FF2B5EF4-FFF2-40B4-BE49-F238E27FC236}">
                <a16:creationId xmlns:a16="http://schemas.microsoft.com/office/drawing/2014/main" id="{E79A8933-3F62-43C6-B32C-74E526EA49A5}"/>
              </a:ext>
            </a:extLst>
          </p:cNvPr>
          <p:cNvSpPr>
            <a:spLocks noChangeArrowheads="1"/>
          </p:cNvSpPr>
          <p:nvPr/>
        </p:nvSpPr>
        <p:spPr bwMode="auto">
          <a:xfrm>
            <a:off x="6914606" y="835950"/>
            <a:ext cx="1655763" cy="434815"/>
          </a:xfrm>
          <a:prstGeom prst="roundRect">
            <a:avLst>
              <a:gd name="adj" fmla="val 16667"/>
            </a:avLst>
          </a:prstGeom>
          <a:solidFill>
            <a:schemeClr val="accent1"/>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Återerövring</a:t>
            </a:r>
          </a:p>
        </p:txBody>
      </p:sp>
      <p:sp>
        <p:nvSpPr>
          <p:cNvPr id="20" name="Rounded Rectangle 40">
            <a:extLst>
              <a:ext uri="{FF2B5EF4-FFF2-40B4-BE49-F238E27FC236}">
                <a16:creationId xmlns:a16="http://schemas.microsoft.com/office/drawing/2014/main" id="{AF3B80B4-27FD-4176-AC3C-9F8F9AF8FD7F}"/>
              </a:ext>
            </a:extLst>
          </p:cNvPr>
          <p:cNvSpPr>
            <a:spLocks noChangeArrowheads="1"/>
          </p:cNvSpPr>
          <p:nvPr/>
        </p:nvSpPr>
        <p:spPr bwMode="auto">
          <a:xfrm>
            <a:off x="9376842" y="804589"/>
            <a:ext cx="1800223" cy="434815"/>
          </a:xfrm>
          <a:prstGeom prst="roundRect">
            <a:avLst>
              <a:gd name="adj" fmla="val 16667"/>
            </a:avLst>
          </a:prstGeom>
          <a:solidFill>
            <a:schemeClr val="accent1"/>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Förhindra speluppbyggnad</a:t>
            </a:r>
          </a:p>
        </p:txBody>
      </p:sp>
      <p:sp>
        <p:nvSpPr>
          <p:cNvPr id="22" name="Rounded Rectangle 42">
            <a:extLst>
              <a:ext uri="{FF2B5EF4-FFF2-40B4-BE49-F238E27FC236}">
                <a16:creationId xmlns:a16="http://schemas.microsoft.com/office/drawing/2014/main" id="{2E6AF101-CE93-48C5-95E6-F9128C406213}"/>
              </a:ext>
            </a:extLst>
          </p:cNvPr>
          <p:cNvSpPr>
            <a:spLocks noChangeArrowheads="1"/>
          </p:cNvSpPr>
          <p:nvPr/>
        </p:nvSpPr>
        <p:spPr bwMode="auto">
          <a:xfrm>
            <a:off x="8466329" y="2082357"/>
            <a:ext cx="2118307" cy="413803"/>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Förhindra och rädda avslut</a:t>
            </a:r>
          </a:p>
        </p:txBody>
      </p:sp>
      <p:sp>
        <p:nvSpPr>
          <p:cNvPr id="24" name="Rounded Rectangle 44">
            <a:extLst>
              <a:ext uri="{FF2B5EF4-FFF2-40B4-BE49-F238E27FC236}">
                <a16:creationId xmlns:a16="http://schemas.microsoft.com/office/drawing/2014/main" id="{1EF947DA-DD49-497C-BBB0-0AAAD7D97A33}"/>
              </a:ext>
            </a:extLst>
          </p:cNvPr>
          <p:cNvSpPr>
            <a:spLocks noChangeArrowheads="1"/>
          </p:cNvSpPr>
          <p:nvPr/>
        </p:nvSpPr>
        <p:spPr bwMode="auto">
          <a:xfrm>
            <a:off x="1921005" y="70975"/>
            <a:ext cx="2089150" cy="647700"/>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600" dirty="0">
                <a:solidFill>
                  <a:schemeClr val="bg1"/>
                </a:solidFill>
                <a:latin typeface="Helvetica Neue"/>
                <a:ea typeface="ＭＳ Ｐゴシック" charset="0"/>
              </a:rPr>
              <a:t>Anfallsspel</a:t>
            </a:r>
          </a:p>
          <a:p>
            <a:pPr algn="ctr" defTabSz="457200" eaLnBrk="1">
              <a:defRPr/>
            </a:pPr>
            <a:r>
              <a:rPr lang="sv-SE" sz="1200" dirty="0">
                <a:solidFill>
                  <a:schemeClr val="bg1"/>
                </a:solidFill>
                <a:latin typeface="Helvetica Neue"/>
                <a:ea typeface="ＭＳ Ｐゴシック" charset="0"/>
              </a:rPr>
              <a:t>Passera motståndare med bollen</a:t>
            </a:r>
          </a:p>
        </p:txBody>
      </p:sp>
      <p:sp>
        <p:nvSpPr>
          <p:cNvPr id="26" name="Rounded Rectangle 46">
            <a:extLst>
              <a:ext uri="{FF2B5EF4-FFF2-40B4-BE49-F238E27FC236}">
                <a16:creationId xmlns:a16="http://schemas.microsoft.com/office/drawing/2014/main" id="{06FBDF6B-1E4C-4098-B556-28B5FC2BC563}"/>
              </a:ext>
            </a:extLst>
          </p:cNvPr>
          <p:cNvSpPr>
            <a:spLocks noChangeArrowheads="1"/>
          </p:cNvSpPr>
          <p:nvPr/>
        </p:nvSpPr>
        <p:spPr bwMode="auto">
          <a:xfrm>
            <a:off x="871373" y="834555"/>
            <a:ext cx="1689187" cy="414204"/>
          </a:xfrm>
          <a:prstGeom prst="roundRect">
            <a:avLst>
              <a:gd name="adj" fmla="val 16667"/>
            </a:avLst>
          </a:prstGeom>
          <a:solidFill>
            <a:schemeClr val="bg1">
              <a:lumMod val="5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Speluppbyggnad</a:t>
            </a:r>
          </a:p>
        </p:txBody>
      </p:sp>
      <p:sp>
        <p:nvSpPr>
          <p:cNvPr id="28" name="Rounded Rectangle 48">
            <a:extLst>
              <a:ext uri="{FF2B5EF4-FFF2-40B4-BE49-F238E27FC236}">
                <a16:creationId xmlns:a16="http://schemas.microsoft.com/office/drawing/2014/main" id="{9386414D-7A28-4B0C-9BB9-D5ADE6E31BC9}"/>
              </a:ext>
            </a:extLst>
          </p:cNvPr>
          <p:cNvSpPr>
            <a:spLocks noChangeArrowheads="1"/>
          </p:cNvSpPr>
          <p:nvPr/>
        </p:nvSpPr>
        <p:spPr bwMode="auto">
          <a:xfrm>
            <a:off x="3553278" y="852695"/>
            <a:ext cx="1655763" cy="428625"/>
          </a:xfrm>
          <a:prstGeom prst="roundRect">
            <a:avLst>
              <a:gd name="adj" fmla="val 16667"/>
            </a:avLst>
          </a:prstGeom>
          <a:solidFill>
            <a:schemeClr val="bg1">
              <a:lumMod val="5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Kontring</a:t>
            </a:r>
          </a:p>
        </p:txBody>
      </p:sp>
      <p:sp>
        <p:nvSpPr>
          <p:cNvPr id="30" name="Rounded Rectangle 50">
            <a:extLst>
              <a:ext uri="{FF2B5EF4-FFF2-40B4-BE49-F238E27FC236}">
                <a16:creationId xmlns:a16="http://schemas.microsoft.com/office/drawing/2014/main" id="{D418B0A1-2847-4920-8C72-424C46B0BA4C}"/>
              </a:ext>
            </a:extLst>
          </p:cNvPr>
          <p:cNvSpPr>
            <a:spLocks noChangeArrowheads="1"/>
          </p:cNvSpPr>
          <p:nvPr/>
        </p:nvSpPr>
        <p:spPr bwMode="auto">
          <a:xfrm>
            <a:off x="1607364" y="2064199"/>
            <a:ext cx="2034381" cy="428625"/>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Komma till avslut och göra mål</a:t>
            </a:r>
          </a:p>
        </p:txBody>
      </p:sp>
      <p:sp>
        <p:nvSpPr>
          <p:cNvPr id="37" name="Rounded Rectangle 50">
            <a:extLst>
              <a:ext uri="{FF2B5EF4-FFF2-40B4-BE49-F238E27FC236}">
                <a16:creationId xmlns:a16="http://schemas.microsoft.com/office/drawing/2014/main" id="{31CFD39B-B505-4A04-9AC4-15F555CD1A6F}"/>
              </a:ext>
            </a:extLst>
          </p:cNvPr>
          <p:cNvSpPr>
            <a:spLocks noChangeArrowheads="1"/>
          </p:cNvSpPr>
          <p:nvPr/>
        </p:nvSpPr>
        <p:spPr bwMode="auto">
          <a:xfrm>
            <a:off x="1846306" y="5424750"/>
            <a:ext cx="8499387" cy="576027"/>
          </a:xfrm>
          <a:prstGeom prst="roundRect">
            <a:avLst>
              <a:gd name="adj" fmla="val 16667"/>
            </a:avLst>
          </a:prstGeom>
          <a:solidFill>
            <a:srgbClr val="92D050"/>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171450" indent="-171450" defTabSz="457200" eaLnBrk="1">
              <a:buFont typeface="Arial" panose="020B0604020202020204" pitchFamily="34" charset="0"/>
              <a:buChar char="•"/>
              <a:defRPr/>
            </a:pPr>
            <a:r>
              <a:rPr lang="sv-SE" sz="1000" dirty="0">
                <a:latin typeface="Helvetica Neue"/>
                <a:ea typeface="ＭＳ Ｐゴシック" charset="0"/>
              </a:rPr>
              <a:t>Koordinationsövningar med boll och utan boll, stafetter och hinderbanor</a:t>
            </a:r>
          </a:p>
          <a:p>
            <a:pPr marL="171450" indent="-171450" defTabSz="457200" eaLnBrk="1">
              <a:buFont typeface="Arial" panose="020B0604020202020204" pitchFamily="34" charset="0"/>
              <a:buChar char="•"/>
              <a:defRPr/>
            </a:pPr>
            <a:r>
              <a:rPr lang="sv-SE" sz="1000" dirty="0">
                <a:latin typeface="Helvetica Neue"/>
                <a:ea typeface="ＭＳ Ｐゴシック" charset="0"/>
              </a:rPr>
              <a:t>Parövningar och övningar med den egna kroppen som belastning, motståndsband och fria vikter</a:t>
            </a:r>
          </a:p>
          <a:p>
            <a:pPr marL="171450" indent="-171450" defTabSz="457200" eaLnBrk="1">
              <a:buFont typeface="Arial" panose="020B0604020202020204" pitchFamily="34" charset="0"/>
              <a:buChar char="•"/>
              <a:defRPr/>
            </a:pPr>
            <a:r>
              <a:rPr lang="sv-SE" sz="1000" dirty="0">
                <a:latin typeface="Helvetica Neue"/>
                <a:ea typeface="ＭＳ Ｐゴシック" charset="0"/>
              </a:rPr>
              <a:t>Löpningar med hastighets- och riktningsförändringar, accelerationer och inbromsningar</a:t>
            </a:r>
          </a:p>
        </p:txBody>
      </p:sp>
      <p:sp>
        <p:nvSpPr>
          <p:cNvPr id="38" name="Rounded Rectangle 50">
            <a:extLst>
              <a:ext uri="{FF2B5EF4-FFF2-40B4-BE49-F238E27FC236}">
                <a16:creationId xmlns:a16="http://schemas.microsoft.com/office/drawing/2014/main" id="{22B8D89A-D56E-427F-9EB3-ACB9FA006B8A}"/>
              </a:ext>
            </a:extLst>
          </p:cNvPr>
          <p:cNvSpPr>
            <a:spLocks noChangeArrowheads="1"/>
          </p:cNvSpPr>
          <p:nvPr/>
        </p:nvSpPr>
        <p:spPr bwMode="auto">
          <a:xfrm>
            <a:off x="1846306" y="6269801"/>
            <a:ext cx="8499387" cy="559594"/>
          </a:xfrm>
          <a:prstGeom prst="roundRect">
            <a:avLst>
              <a:gd name="adj" fmla="val 16667"/>
            </a:avLst>
          </a:prstGeom>
          <a:solidFill>
            <a:srgbClr val="92D050"/>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85750" indent="-285750" defTabSz="457200" eaLnBrk="1">
              <a:buFont typeface="Arial" panose="020B0604020202020204" pitchFamily="34" charset="0"/>
              <a:buChar char="•"/>
              <a:defRPr/>
            </a:pPr>
            <a:endParaRPr lang="sv-SE" sz="1200" dirty="0">
              <a:latin typeface="Helvetica Neue"/>
              <a:ea typeface="ＭＳ Ｐゴシック" charset="0"/>
            </a:endParaRPr>
          </a:p>
          <a:p>
            <a:pPr marL="285750" indent="-285750" defTabSz="457200" eaLnBrk="1">
              <a:buFont typeface="Arial" panose="020B0604020202020204" pitchFamily="34" charset="0"/>
              <a:buChar char="•"/>
              <a:defRPr/>
            </a:pPr>
            <a:r>
              <a:rPr lang="sv-SE" sz="1000" dirty="0">
                <a:latin typeface="Helvetica Neue"/>
                <a:ea typeface="ＭＳ Ｐゴシック" charset="0"/>
              </a:rPr>
              <a:t>Långsiktig utveckling ex att en spelare planerar och prioriterar mellan fotboll, andra idrotter, skola och fritid.</a:t>
            </a:r>
          </a:p>
          <a:p>
            <a:pPr marL="285750" indent="-285750" defTabSz="457200" eaLnBrk="1">
              <a:buFont typeface="Arial" panose="020B0604020202020204" pitchFamily="34" charset="0"/>
              <a:buChar char="•"/>
              <a:defRPr/>
            </a:pPr>
            <a:r>
              <a:rPr lang="sv-SE" sz="1000" dirty="0">
                <a:latin typeface="Helvetica Neue"/>
                <a:ea typeface="ＭＳ Ｐゴシック" charset="0"/>
              </a:rPr>
              <a:t>Göra nästa aktion ex att en spelare fortsätter att spela enligt arbetssätt även i motgång.</a:t>
            </a:r>
          </a:p>
          <a:p>
            <a:pPr marL="285750" indent="-285750" defTabSz="457200" eaLnBrk="1">
              <a:buFont typeface="Arial" panose="020B0604020202020204" pitchFamily="34" charset="0"/>
              <a:buChar char="•"/>
              <a:defRPr/>
            </a:pPr>
            <a:r>
              <a:rPr lang="sv-SE" sz="1000" dirty="0">
                <a:latin typeface="Helvetica Neue"/>
                <a:ea typeface="ＭＳ Ｐゴシック" charset="0"/>
              </a:rPr>
              <a:t>Göra lagkamrater bättre ex att en spelarna diskuterar med varandra  på planen om hur de kan lösa olika situationer</a:t>
            </a:r>
          </a:p>
          <a:p>
            <a:pPr algn="ctr" defTabSz="457200" eaLnBrk="1">
              <a:defRPr/>
            </a:pPr>
            <a:endParaRPr lang="sv-SE" sz="1600" dirty="0">
              <a:solidFill>
                <a:schemeClr val="bg1"/>
              </a:solidFill>
              <a:latin typeface="Helvetica Neue"/>
              <a:ea typeface="ＭＳ Ｐゴシック" charset="0"/>
            </a:endParaRPr>
          </a:p>
        </p:txBody>
      </p:sp>
      <p:sp>
        <p:nvSpPr>
          <p:cNvPr id="44" name="Rounded Rectangle 46">
            <a:extLst>
              <a:ext uri="{FF2B5EF4-FFF2-40B4-BE49-F238E27FC236}">
                <a16:creationId xmlns:a16="http://schemas.microsoft.com/office/drawing/2014/main" id="{9985F5B7-2A94-45A0-90FB-8B55315A085D}"/>
              </a:ext>
            </a:extLst>
          </p:cNvPr>
          <p:cNvSpPr>
            <a:spLocks noChangeArrowheads="1"/>
          </p:cNvSpPr>
          <p:nvPr/>
        </p:nvSpPr>
        <p:spPr bwMode="auto">
          <a:xfrm>
            <a:off x="554908" y="3135116"/>
            <a:ext cx="4598957" cy="735719"/>
          </a:xfrm>
          <a:prstGeom prst="roundRect">
            <a:avLst>
              <a:gd name="adj" fmla="val 16667"/>
            </a:avLst>
          </a:prstGeom>
          <a:solidFill>
            <a:schemeClr val="bg2">
              <a:lumMod val="5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defTabSz="457200">
              <a:defRPr/>
            </a:pPr>
            <a:r>
              <a:rPr lang="sv-SE" sz="1000" dirty="0">
                <a:solidFill>
                  <a:schemeClr val="bg1"/>
                </a:solidFill>
                <a:latin typeface="Helvetica Neue"/>
                <a:ea typeface="ＭＳ Ｐゴシック" charset="0"/>
              </a:rPr>
              <a:t>Spelbarhet	Djupledsspel	Väggspel		Korslöpning	</a:t>
            </a:r>
          </a:p>
          <a:p>
            <a:pPr defTabSz="457200">
              <a:defRPr/>
            </a:pPr>
            <a:r>
              <a:rPr lang="sv-SE" sz="1000" dirty="0">
                <a:solidFill>
                  <a:schemeClr val="bg1"/>
                </a:solidFill>
                <a:latin typeface="Helvetica Neue"/>
                <a:ea typeface="ＭＳ Ｐゴシック" charset="0"/>
              </a:rPr>
              <a:t>Spelavstånd	Spelvändning 	Överlappning	</a:t>
            </a:r>
          </a:p>
          <a:p>
            <a:pPr defTabSz="457200" eaLnBrk="1">
              <a:defRPr/>
            </a:pPr>
            <a:r>
              <a:rPr lang="sv-SE" sz="1000" dirty="0">
                <a:solidFill>
                  <a:schemeClr val="bg1"/>
                </a:solidFill>
                <a:latin typeface="Helvetica Neue"/>
                <a:ea typeface="ＭＳ Ｐゴシック" charset="0"/>
              </a:rPr>
              <a:t>Speldjup	Uppflyttning 	Avledande rörelse		</a:t>
            </a:r>
          </a:p>
          <a:p>
            <a:pPr defTabSz="457200" eaLnBrk="1">
              <a:defRPr/>
            </a:pPr>
            <a:r>
              <a:rPr lang="sv-SE" sz="1000" dirty="0">
                <a:solidFill>
                  <a:schemeClr val="bg1"/>
                </a:solidFill>
                <a:latin typeface="Helvetica Neue"/>
                <a:ea typeface="ＭＳ Ｐゴシック" charset="0"/>
              </a:rPr>
              <a:t>Spelbredd	Väggspel	Motrörelse</a:t>
            </a:r>
          </a:p>
        </p:txBody>
      </p:sp>
      <p:sp>
        <p:nvSpPr>
          <p:cNvPr id="45" name="Rounded Rectangle 46">
            <a:extLst>
              <a:ext uri="{FF2B5EF4-FFF2-40B4-BE49-F238E27FC236}">
                <a16:creationId xmlns:a16="http://schemas.microsoft.com/office/drawing/2014/main" id="{D4101FA2-306E-4DC0-B8A8-A508A9ABFA91}"/>
              </a:ext>
            </a:extLst>
          </p:cNvPr>
          <p:cNvSpPr>
            <a:spLocks noChangeArrowheads="1"/>
          </p:cNvSpPr>
          <p:nvPr/>
        </p:nvSpPr>
        <p:spPr bwMode="auto">
          <a:xfrm>
            <a:off x="554908" y="4024533"/>
            <a:ext cx="4584751" cy="498547"/>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defTabSz="457200" eaLnBrk="1">
              <a:defRPr/>
            </a:pPr>
            <a:r>
              <a:rPr lang="sv-SE" sz="1000" dirty="0">
                <a:solidFill>
                  <a:schemeClr val="bg1"/>
                </a:solidFill>
                <a:latin typeface="Helvetica Neue"/>
                <a:ea typeface="ＭＳ Ｐゴシック" charset="0"/>
              </a:rPr>
              <a:t>Driva	Passa			Nicka</a:t>
            </a:r>
          </a:p>
          <a:p>
            <a:pPr defTabSz="457200" eaLnBrk="1">
              <a:defRPr/>
            </a:pPr>
            <a:r>
              <a:rPr lang="sv-SE" sz="1000" dirty="0">
                <a:solidFill>
                  <a:schemeClr val="bg1"/>
                </a:solidFill>
                <a:latin typeface="Helvetica Neue"/>
                <a:ea typeface="ＭＳ Ｐゴシック" charset="0"/>
              </a:rPr>
              <a:t>Vända	Ta emot bollen</a:t>
            </a:r>
          </a:p>
          <a:p>
            <a:pPr defTabSz="457200" eaLnBrk="1">
              <a:defRPr/>
            </a:pPr>
            <a:r>
              <a:rPr lang="sv-SE" sz="1000" dirty="0">
                <a:solidFill>
                  <a:schemeClr val="bg1"/>
                </a:solidFill>
                <a:latin typeface="Helvetica Neue"/>
                <a:ea typeface="ＭＳ Ｐゴシック" charset="0"/>
              </a:rPr>
              <a:t>Skjuta	Utmana, finta, dribbla</a:t>
            </a:r>
          </a:p>
        </p:txBody>
      </p:sp>
      <p:sp>
        <p:nvSpPr>
          <p:cNvPr id="49" name="Rounded Rectangle 40">
            <a:extLst>
              <a:ext uri="{FF2B5EF4-FFF2-40B4-BE49-F238E27FC236}">
                <a16:creationId xmlns:a16="http://schemas.microsoft.com/office/drawing/2014/main" id="{FA0ADF6B-4977-46AD-8670-89AB52666C93}"/>
              </a:ext>
            </a:extLst>
          </p:cNvPr>
          <p:cNvSpPr>
            <a:spLocks noChangeArrowheads="1"/>
          </p:cNvSpPr>
          <p:nvPr/>
        </p:nvSpPr>
        <p:spPr bwMode="auto">
          <a:xfrm>
            <a:off x="6943836" y="4027724"/>
            <a:ext cx="4598957" cy="530287"/>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defTabSz="457200" eaLnBrk="1">
              <a:defRPr/>
            </a:pPr>
            <a:r>
              <a:rPr lang="sv-SE" sz="1000" dirty="0">
                <a:solidFill>
                  <a:schemeClr val="bg1"/>
                </a:solidFill>
                <a:latin typeface="Helvetica Neue"/>
                <a:ea typeface="ＭＳ Ｐゴシック" charset="0"/>
              </a:rPr>
              <a:t>Bryta		Tackla</a:t>
            </a:r>
          </a:p>
          <a:p>
            <a:pPr defTabSz="457200" eaLnBrk="1">
              <a:defRPr/>
            </a:pPr>
            <a:r>
              <a:rPr lang="sv-SE" sz="1000" dirty="0">
                <a:solidFill>
                  <a:schemeClr val="bg1"/>
                </a:solidFill>
                <a:latin typeface="Helvetica Neue"/>
                <a:ea typeface="ＭＳ Ｐゴシック" charset="0"/>
              </a:rPr>
              <a:t>Pressa		Nicka</a:t>
            </a:r>
          </a:p>
          <a:p>
            <a:pPr defTabSz="457200" eaLnBrk="1">
              <a:defRPr/>
            </a:pPr>
            <a:r>
              <a:rPr lang="sv-SE" sz="1000" dirty="0">
                <a:solidFill>
                  <a:schemeClr val="bg1"/>
                </a:solidFill>
                <a:latin typeface="Helvetica Neue"/>
                <a:ea typeface="ＭＳ Ｐゴシック" charset="0"/>
              </a:rPr>
              <a:t>Markera	Blockera </a:t>
            </a:r>
          </a:p>
        </p:txBody>
      </p:sp>
      <p:sp>
        <p:nvSpPr>
          <p:cNvPr id="54" name="textruta 53">
            <a:extLst>
              <a:ext uri="{FF2B5EF4-FFF2-40B4-BE49-F238E27FC236}">
                <a16:creationId xmlns:a16="http://schemas.microsoft.com/office/drawing/2014/main" id="{31125B99-234C-425B-8AD6-CA34E4E45A0E}"/>
              </a:ext>
            </a:extLst>
          </p:cNvPr>
          <p:cNvSpPr txBox="1"/>
          <p:nvPr/>
        </p:nvSpPr>
        <p:spPr>
          <a:xfrm>
            <a:off x="5660231" y="3321876"/>
            <a:ext cx="1130969" cy="369332"/>
          </a:xfrm>
          <a:prstGeom prst="rect">
            <a:avLst/>
          </a:prstGeom>
          <a:noFill/>
        </p:spPr>
        <p:txBody>
          <a:bodyPr wrap="square" rtlCol="0">
            <a:spAutoFit/>
          </a:bodyPr>
          <a:lstStyle/>
          <a:p>
            <a:r>
              <a:rPr lang="sv-SE" b="1" dirty="0"/>
              <a:t>Laget</a:t>
            </a:r>
          </a:p>
        </p:txBody>
      </p:sp>
      <p:sp>
        <p:nvSpPr>
          <p:cNvPr id="55" name="textruta 54">
            <a:extLst>
              <a:ext uri="{FF2B5EF4-FFF2-40B4-BE49-F238E27FC236}">
                <a16:creationId xmlns:a16="http://schemas.microsoft.com/office/drawing/2014/main" id="{44A37FBB-D6C1-44B0-8E59-D5A674189900}"/>
              </a:ext>
            </a:extLst>
          </p:cNvPr>
          <p:cNvSpPr txBox="1"/>
          <p:nvPr/>
        </p:nvSpPr>
        <p:spPr>
          <a:xfrm>
            <a:off x="5188769" y="5087768"/>
            <a:ext cx="1826837" cy="369332"/>
          </a:xfrm>
          <a:prstGeom prst="rect">
            <a:avLst/>
          </a:prstGeom>
          <a:noFill/>
        </p:spPr>
        <p:txBody>
          <a:bodyPr wrap="square" rtlCol="0">
            <a:spAutoFit/>
          </a:bodyPr>
          <a:lstStyle/>
          <a:p>
            <a:r>
              <a:rPr lang="sv-SE" b="1" dirty="0"/>
              <a:t>Fotbollsfysiologi</a:t>
            </a:r>
          </a:p>
        </p:txBody>
      </p:sp>
      <p:sp>
        <p:nvSpPr>
          <p:cNvPr id="56" name="textruta 55">
            <a:extLst>
              <a:ext uri="{FF2B5EF4-FFF2-40B4-BE49-F238E27FC236}">
                <a16:creationId xmlns:a16="http://schemas.microsoft.com/office/drawing/2014/main" id="{546E7962-17C5-478C-85B8-67BA3C9217BF}"/>
              </a:ext>
            </a:extLst>
          </p:cNvPr>
          <p:cNvSpPr txBox="1"/>
          <p:nvPr/>
        </p:nvSpPr>
        <p:spPr>
          <a:xfrm>
            <a:off x="5467340" y="4640219"/>
            <a:ext cx="1395779" cy="369332"/>
          </a:xfrm>
          <a:prstGeom prst="rect">
            <a:avLst/>
          </a:prstGeom>
          <a:noFill/>
        </p:spPr>
        <p:txBody>
          <a:bodyPr wrap="square" rtlCol="0">
            <a:spAutoFit/>
          </a:bodyPr>
          <a:lstStyle/>
          <a:p>
            <a:r>
              <a:rPr lang="sv-SE" b="1" dirty="0"/>
              <a:t>Målvakten</a:t>
            </a:r>
          </a:p>
        </p:txBody>
      </p:sp>
      <p:sp>
        <p:nvSpPr>
          <p:cNvPr id="57" name="textruta 56">
            <a:extLst>
              <a:ext uri="{FF2B5EF4-FFF2-40B4-BE49-F238E27FC236}">
                <a16:creationId xmlns:a16="http://schemas.microsoft.com/office/drawing/2014/main" id="{B787A818-3E2E-43C7-8560-85A8AB2020BA}"/>
              </a:ext>
            </a:extLst>
          </p:cNvPr>
          <p:cNvSpPr txBox="1"/>
          <p:nvPr/>
        </p:nvSpPr>
        <p:spPr>
          <a:xfrm>
            <a:off x="5530514" y="4054575"/>
            <a:ext cx="1130969" cy="369332"/>
          </a:xfrm>
          <a:prstGeom prst="rect">
            <a:avLst/>
          </a:prstGeom>
          <a:noFill/>
        </p:spPr>
        <p:txBody>
          <a:bodyPr wrap="square" rtlCol="0">
            <a:spAutoFit/>
          </a:bodyPr>
          <a:lstStyle/>
          <a:p>
            <a:r>
              <a:rPr lang="sv-SE" b="1" dirty="0"/>
              <a:t>Spelaren</a:t>
            </a:r>
          </a:p>
        </p:txBody>
      </p:sp>
      <p:sp>
        <p:nvSpPr>
          <p:cNvPr id="58" name="textruta 57">
            <a:extLst>
              <a:ext uri="{FF2B5EF4-FFF2-40B4-BE49-F238E27FC236}">
                <a16:creationId xmlns:a16="http://schemas.microsoft.com/office/drawing/2014/main" id="{05DBC596-7D66-4D4F-B584-26D54CC98A79}"/>
              </a:ext>
            </a:extLst>
          </p:cNvPr>
          <p:cNvSpPr txBox="1"/>
          <p:nvPr/>
        </p:nvSpPr>
        <p:spPr>
          <a:xfrm>
            <a:off x="5187154" y="5947815"/>
            <a:ext cx="2110078" cy="369332"/>
          </a:xfrm>
          <a:prstGeom prst="rect">
            <a:avLst/>
          </a:prstGeom>
          <a:noFill/>
        </p:spPr>
        <p:txBody>
          <a:bodyPr wrap="square" rtlCol="0">
            <a:spAutoFit/>
          </a:bodyPr>
          <a:lstStyle/>
          <a:p>
            <a:r>
              <a:rPr lang="sv-SE" b="1" dirty="0"/>
              <a:t>Fotbollspsykologi</a:t>
            </a:r>
          </a:p>
        </p:txBody>
      </p:sp>
      <p:sp>
        <p:nvSpPr>
          <p:cNvPr id="34" name="Rounded Rectangle 46">
            <a:extLst>
              <a:ext uri="{FF2B5EF4-FFF2-40B4-BE49-F238E27FC236}">
                <a16:creationId xmlns:a16="http://schemas.microsoft.com/office/drawing/2014/main" id="{89F49AA0-2EDA-412B-8654-DA9F4EF2B435}"/>
              </a:ext>
            </a:extLst>
          </p:cNvPr>
          <p:cNvSpPr>
            <a:spLocks noChangeArrowheads="1"/>
          </p:cNvSpPr>
          <p:nvPr/>
        </p:nvSpPr>
        <p:spPr bwMode="auto">
          <a:xfrm>
            <a:off x="540702" y="4691571"/>
            <a:ext cx="4571105" cy="576027"/>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defTabSz="457200" eaLnBrk="1">
              <a:defRPr/>
            </a:pPr>
            <a:r>
              <a:rPr lang="sv-SE" sz="1000" dirty="0">
                <a:solidFill>
                  <a:schemeClr val="bg1"/>
                </a:solidFill>
                <a:latin typeface="Helvetica Neue"/>
                <a:ea typeface="ＭＳ Ｐゴシック" charset="0"/>
              </a:rPr>
              <a:t>Rulla bollen</a:t>
            </a:r>
          </a:p>
          <a:p>
            <a:pPr defTabSz="457200" eaLnBrk="1">
              <a:defRPr/>
            </a:pPr>
            <a:r>
              <a:rPr lang="sv-SE" sz="1000" dirty="0">
                <a:solidFill>
                  <a:schemeClr val="bg1"/>
                </a:solidFill>
                <a:latin typeface="Helvetica Neue"/>
                <a:ea typeface="ＭＳ Ｐゴシック" charset="0"/>
              </a:rPr>
              <a:t>Kasta bollen</a:t>
            </a:r>
          </a:p>
          <a:p>
            <a:pPr defTabSz="457200" eaLnBrk="1">
              <a:defRPr/>
            </a:pPr>
            <a:r>
              <a:rPr lang="sv-SE" sz="1000" dirty="0">
                <a:solidFill>
                  <a:schemeClr val="bg1"/>
                </a:solidFill>
                <a:latin typeface="Helvetica Neue"/>
                <a:ea typeface="ＭＳ Ｐゴシック" charset="0"/>
              </a:rPr>
              <a:t>Utspark</a:t>
            </a:r>
          </a:p>
        </p:txBody>
      </p:sp>
      <p:sp>
        <p:nvSpPr>
          <p:cNvPr id="39" name="Rounded Rectangle 40">
            <a:extLst>
              <a:ext uri="{FF2B5EF4-FFF2-40B4-BE49-F238E27FC236}">
                <a16:creationId xmlns:a16="http://schemas.microsoft.com/office/drawing/2014/main" id="{8465B69A-3C83-45DF-9DB3-EF090F195DA7}"/>
              </a:ext>
            </a:extLst>
          </p:cNvPr>
          <p:cNvSpPr>
            <a:spLocks noChangeArrowheads="1"/>
          </p:cNvSpPr>
          <p:nvPr/>
        </p:nvSpPr>
        <p:spPr bwMode="auto">
          <a:xfrm>
            <a:off x="6943836" y="4696665"/>
            <a:ext cx="4598958" cy="559594"/>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defTabSz="457200" eaLnBrk="1">
              <a:defRPr/>
            </a:pPr>
            <a:r>
              <a:rPr lang="sv-SE" sz="1000" dirty="0">
                <a:solidFill>
                  <a:schemeClr val="bg1"/>
                </a:solidFill>
                <a:latin typeface="Helvetica Neue"/>
                <a:ea typeface="ＭＳ Ｐゴシック" charset="0"/>
              </a:rPr>
              <a:t>Fånga 		bryta </a:t>
            </a:r>
            <a:r>
              <a:rPr lang="sv-SE" sz="1000" dirty="0" err="1">
                <a:solidFill>
                  <a:schemeClr val="bg1"/>
                </a:solidFill>
                <a:latin typeface="Helvetica Neue"/>
                <a:ea typeface="ＭＳ Ｐゴシック" charset="0"/>
              </a:rPr>
              <a:t>djupledpassning</a:t>
            </a:r>
            <a:r>
              <a:rPr lang="sv-SE" sz="1000" dirty="0">
                <a:solidFill>
                  <a:schemeClr val="bg1"/>
                </a:solidFill>
                <a:latin typeface="Helvetica Neue"/>
                <a:ea typeface="ＭＳ Ｐゴシック" charset="0"/>
              </a:rPr>
              <a:t>	</a:t>
            </a:r>
          </a:p>
          <a:p>
            <a:pPr defTabSz="457200" eaLnBrk="1">
              <a:defRPr/>
            </a:pPr>
            <a:r>
              <a:rPr lang="sv-SE" sz="1000" dirty="0" err="1">
                <a:solidFill>
                  <a:schemeClr val="bg1"/>
                </a:solidFill>
                <a:latin typeface="Helvetica Neue"/>
                <a:ea typeface="ＭＳ Ｐゴシック" charset="0"/>
              </a:rPr>
              <a:t>Palming</a:t>
            </a:r>
            <a:r>
              <a:rPr lang="sv-SE" sz="1000" dirty="0">
                <a:solidFill>
                  <a:schemeClr val="bg1"/>
                </a:solidFill>
                <a:latin typeface="Helvetica Neue"/>
                <a:ea typeface="ＭＳ Ｐゴシック" charset="0"/>
              </a:rPr>
              <a:t>	boxa		</a:t>
            </a:r>
          </a:p>
          <a:p>
            <a:pPr defTabSz="457200" eaLnBrk="1">
              <a:defRPr/>
            </a:pPr>
            <a:r>
              <a:rPr lang="sv-SE" sz="1000" dirty="0">
                <a:solidFill>
                  <a:schemeClr val="bg1"/>
                </a:solidFill>
                <a:latin typeface="Helvetica Neue"/>
                <a:ea typeface="ＭＳ Ｐゴシック" charset="0"/>
              </a:rPr>
              <a:t>Kasta sig	Upphopp (fånga/boxa) </a:t>
            </a:r>
          </a:p>
        </p:txBody>
      </p:sp>
      <p:sp>
        <p:nvSpPr>
          <p:cNvPr id="33" name="Rounded Rectangle 40">
            <a:extLst>
              <a:ext uri="{FF2B5EF4-FFF2-40B4-BE49-F238E27FC236}">
                <a16:creationId xmlns:a16="http://schemas.microsoft.com/office/drawing/2014/main" id="{43662FD4-6748-4798-8FAB-18044186FC46}"/>
              </a:ext>
            </a:extLst>
          </p:cNvPr>
          <p:cNvSpPr>
            <a:spLocks noChangeArrowheads="1"/>
          </p:cNvSpPr>
          <p:nvPr/>
        </p:nvSpPr>
        <p:spPr bwMode="auto">
          <a:xfrm>
            <a:off x="6943836" y="3162856"/>
            <a:ext cx="4598957" cy="712510"/>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defTabSz="457200" eaLnBrk="1">
              <a:defRPr/>
            </a:pPr>
            <a:r>
              <a:rPr lang="sv-SE" sz="1000" dirty="0">
                <a:solidFill>
                  <a:schemeClr val="bg1"/>
                </a:solidFill>
                <a:latin typeface="Helvetica Neue"/>
                <a:ea typeface="ＭＳ Ｐゴシック" charset="0"/>
              </a:rPr>
              <a:t>Försvarssida	Uppflyttning</a:t>
            </a:r>
          </a:p>
          <a:p>
            <a:pPr defTabSz="457200" eaLnBrk="1">
              <a:defRPr/>
            </a:pPr>
            <a:r>
              <a:rPr lang="sv-SE" sz="1000" dirty="0">
                <a:solidFill>
                  <a:schemeClr val="bg1"/>
                </a:solidFill>
                <a:latin typeface="Helvetica Neue"/>
                <a:ea typeface="ＭＳ Ｐゴシック" charset="0"/>
              </a:rPr>
              <a:t>Täckning	Överflyttning</a:t>
            </a:r>
          </a:p>
          <a:p>
            <a:pPr defTabSz="457200" eaLnBrk="1">
              <a:defRPr/>
            </a:pPr>
            <a:r>
              <a:rPr lang="sv-SE" sz="1000" dirty="0">
                <a:solidFill>
                  <a:schemeClr val="bg1"/>
                </a:solidFill>
                <a:latin typeface="Helvetica Neue"/>
                <a:ea typeface="ＭＳ Ｐゴシック" charset="0"/>
              </a:rPr>
              <a:t>Understöd	Centrering</a:t>
            </a:r>
          </a:p>
          <a:p>
            <a:pPr defTabSz="457200" eaLnBrk="1">
              <a:defRPr/>
            </a:pPr>
            <a:r>
              <a:rPr lang="sv-SE" sz="1000" dirty="0">
                <a:solidFill>
                  <a:schemeClr val="bg1"/>
                </a:solidFill>
                <a:latin typeface="Helvetica Neue"/>
                <a:ea typeface="ＭＳ Ｐゴシック" charset="0"/>
              </a:rPr>
              <a:t>Nedflyttning </a:t>
            </a:r>
          </a:p>
        </p:txBody>
      </p:sp>
      <p:sp>
        <p:nvSpPr>
          <p:cNvPr id="41" name="Rounded Rectangle 38">
            <a:extLst>
              <a:ext uri="{FF2B5EF4-FFF2-40B4-BE49-F238E27FC236}">
                <a16:creationId xmlns:a16="http://schemas.microsoft.com/office/drawing/2014/main" id="{437E6539-B066-469F-936B-3C5FF0600BB6}"/>
              </a:ext>
            </a:extLst>
          </p:cNvPr>
          <p:cNvSpPr>
            <a:spLocks noChangeArrowheads="1"/>
          </p:cNvSpPr>
          <p:nvPr/>
        </p:nvSpPr>
        <p:spPr bwMode="auto">
          <a:xfrm>
            <a:off x="6369082" y="1281320"/>
            <a:ext cx="2582905" cy="582268"/>
          </a:xfrm>
          <a:prstGeom prst="roundRect">
            <a:avLst>
              <a:gd name="adj" fmla="val 16667"/>
            </a:avLst>
          </a:prstGeom>
          <a:solidFill>
            <a:schemeClr val="bg2"/>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000" dirty="0">
                <a:latin typeface="Helvetica Neue"/>
                <a:ea typeface="ＭＳ Ｐゴシック" charset="0"/>
              </a:rPr>
              <a:t>Snabbt pressa bollhållaren</a:t>
            </a:r>
          </a:p>
          <a:p>
            <a:pPr algn="ctr" defTabSz="457200" eaLnBrk="1">
              <a:defRPr/>
            </a:pPr>
            <a:r>
              <a:rPr lang="sv-SE" sz="1000" dirty="0">
                <a:latin typeface="Helvetica Neue"/>
                <a:ea typeface="ＭＳ Ｐゴシック" charset="0"/>
              </a:rPr>
              <a:t>Snabbt förhindra passningsalternativ</a:t>
            </a:r>
          </a:p>
          <a:p>
            <a:pPr algn="ctr" defTabSz="457200" eaLnBrk="1">
              <a:defRPr/>
            </a:pPr>
            <a:r>
              <a:rPr lang="sv-SE" sz="1000" dirty="0">
                <a:latin typeface="Helvetica Neue"/>
                <a:ea typeface="ＭＳ Ｐゴシック" charset="0"/>
              </a:rPr>
              <a:t>Snabbt förhindra spel framför och bakom backlinjen</a:t>
            </a:r>
          </a:p>
        </p:txBody>
      </p:sp>
      <p:sp>
        <p:nvSpPr>
          <p:cNvPr id="42" name="Rounded Rectangle 40">
            <a:extLst>
              <a:ext uri="{FF2B5EF4-FFF2-40B4-BE49-F238E27FC236}">
                <a16:creationId xmlns:a16="http://schemas.microsoft.com/office/drawing/2014/main" id="{EBAE45BF-2688-42A4-8C8F-82260B12D74A}"/>
              </a:ext>
            </a:extLst>
          </p:cNvPr>
          <p:cNvSpPr>
            <a:spLocks noChangeArrowheads="1"/>
          </p:cNvSpPr>
          <p:nvPr/>
        </p:nvSpPr>
        <p:spPr bwMode="auto">
          <a:xfrm>
            <a:off x="9170836" y="1264585"/>
            <a:ext cx="2416356" cy="588953"/>
          </a:xfrm>
          <a:prstGeom prst="roundRect">
            <a:avLst>
              <a:gd name="adj" fmla="val 16667"/>
            </a:avLst>
          </a:prstGeom>
          <a:solidFill>
            <a:schemeClr val="bg2"/>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000" dirty="0">
                <a:latin typeface="Helvetica Neue"/>
                <a:ea typeface="ＭＳ Ｐゴシック" charset="0"/>
              </a:rPr>
              <a:t>Samla laget i lagdelar</a:t>
            </a:r>
          </a:p>
          <a:p>
            <a:pPr algn="ctr" defTabSz="457200" eaLnBrk="1">
              <a:defRPr/>
            </a:pPr>
            <a:r>
              <a:rPr lang="sv-SE" sz="1000" dirty="0">
                <a:latin typeface="Helvetica Neue"/>
                <a:ea typeface="ＭＳ Ｐゴシック" charset="0"/>
              </a:rPr>
              <a:t>Förhindra spel genom lagdelarna</a:t>
            </a:r>
          </a:p>
          <a:p>
            <a:pPr algn="ctr" defTabSz="457200" eaLnBrk="1">
              <a:defRPr/>
            </a:pPr>
            <a:r>
              <a:rPr lang="sv-SE" sz="1000" dirty="0">
                <a:latin typeface="Helvetica Neue"/>
                <a:ea typeface="ＭＳ Ｐゴシック" charset="0"/>
              </a:rPr>
              <a:t>Samla laget i de 3 korridorerna närmast bollen</a:t>
            </a:r>
          </a:p>
        </p:txBody>
      </p:sp>
      <p:sp>
        <p:nvSpPr>
          <p:cNvPr id="43" name="Rounded Rectangle 46">
            <a:extLst>
              <a:ext uri="{FF2B5EF4-FFF2-40B4-BE49-F238E27FC236}">
                <a16:creationId xmlns:a16="http://schemas.microsoft.com/office/drawing/2014/main" id="{C4615F28-316D-444E-AEC7-184AE48907DF}"/>
              </a:ext>
            </a:extLst>
          </p:cNvPr>
          <p:cNvSpPr>
            <a:spLocks noChangeArrowheads="1"/>
          </p:cNvSpPr>
          <p:nvPr/>
        </p:nvSpPr>
        <p:spPr bwMode="auto">
          <a:xfrm>
            <a:off x="649269" y="1268823"/>
            <a:ext cx="2441260" cy="530584"/>
          </a:xfrm>
          <a:prstGeom prst="roundRect">
            <a:avLst>
              <a:gd name="adj" fmla="val 16667"/>
            </a:avLst>
          </a:prstGeom>
          <a:solidFill>
            <a:schemeClr val="bg2">
              <a:lumMod val="9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000" dirty="0">
                <a:latin typeface="Helvetica Neue"/>
                <a:ea typeface="ＭＳ Ｐゴシック" charset="0"/>
              </a:rPr>
              <a:t>Uppfylla</a:t>
            </a:r>
            <a:r>
              <a:rPr lang="sv-SE" sz="1200" dirty="0">
                <a:latin typeface="Helvetica Neue"/>
                <a:ea typeface="ＭＳ Ｐゴシック" charset="0"/>
              </a:rPr>
              <a:t> </a:t>
            </a:r>
            <a:r>
              <a:rPr lang="sv-SE" sz="1000" dirty="0">
                <a:latin typeface="Helvetica Neue"/>
                <a:ea typeface="ＭＳ Ｐゴシック" charset="0"/>
              </a:rPr>
              <a:t>grundförutsättningarna</a:t>
            </a:r>
          </a:p>
          <a:p>
            <a:pPr algn="ctr" defTabSz="457200" eaLnBrk="1">
              <a:defRPr/>
            </a:pPr>
            <a:r>
              <a:rPr lang="sv-SE" sz="1000" dirty="0">
                <a:latin typeface="Helvetica Neue"/>
                <a:ea typeface="ＭＳ Ｐゴシック" charset="0"/>
              </a:rPr>
              <a:t>Spelbarhet i alla spelytor</a:t>
            </a:r>
          </a:p>
          <a:p>
            <a:pPr algn="ctr" defTabSz="457200" eaLnBrk="1">
              <a:defRPr/>
            </a:pPr>
            <a:r>
              <a:rPr lang="sv-SE" sz="1000" dirty="0">
                <a:latin typeface="Helvetica Neue"/>
                <a:ea typeface="ＭＳ Ｐゴシック" charset="0"/>
              </a:rPr>
              <a:t>Spelbarhet i alla korridorer</a:t>
            </a:r>
          </a:p>
        </p:txBody>
      </p:sp>
      <p:sp>
        <p:nvSpPr>
          <p:cNvPr id="46" name="Rounded Rectangle 48">
            <a:extLst>
              <a:ext uri="{FF2B5EF4-FFF2-40B4-BE49-F238E27FC236}">
                <a16:creationId xmlns:a16="http://schemas.microsoft.com/office/drawing/2014/main" id="{7F7F373F-D36F-477A-8184-B37B6C61B8FB}"/>
              </a:ext>
            </a:extLst>
          </p:cNvPr>
          <p:cNvSpPr>
            <a:spLocks noChangeArrowheads="1"/>
          </p:cNvSpPr>
          <p:nvPr/>
        </p:nvSpPr>
        <p:spPr bwMode="auto">
          <a:xfrm>
            <a:off x="3378827" y="1269033"/>
            <a:ext cx="2213254" cy="530164"/>
          </a:xfrm>
          <a:prstGeom prst="roundRect">
            <a:avLst>
              <a:gd name="adj" fmla="val 16667"/>
            </a:avLst>
          </a:prstGeom>
          <a:solidFill>
            <a:schemeClr val="bg2">
              <a:lumMod val="9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000" dirty="0">
                <a:latin typeface="Helvetica Neue"/>
                <a:ea typeface="ＭＳ Ｐゴシック" charset="0"/>
              </a:rPr>
              <a:t>Snabbt speldjup framåt och bakåt</a:t>
            </a:r>
          </a:p>
          <a:p>
            <a:pPr algn="ctr" defTabSz="457200" eaLnBrk="1">
              <a:defRPr/>
            </a:pPr>
            <a:r>
              <a:rPr lang="sv-SE" sz="1000" dirty="0">
                <a:latin typeface="Helvetica Neue"/>
                <a:ea typeface="ＭＳ Ｐゴシック" charset="0"/>
              </a:rPr>
              <a:t>Snabb spelbarhet i spelyta 2 och 3</a:t>
            </a:r>
          </a:p>
          <a:p>
            <a:pPr algn="ctr" defTabSz="457200" eaLnBrk="1">
              <a:defRPr/>
            </a:pPr>
            <a:r>
              <a:rPr lang="sv-SE" sz="1000" dirty="0">
                <a:latin typeface="Helvetica Neue"/>
                <a:ea typeface="ＭＳ Ｐゴシック" charset="0"/>
              </a:rPr>
              <a:t>Snabb spelbarhet i flera korridorer</a:t>
            </a:r>
          </a:p>
        </p:txBody>
      </p:sp>
      <p:sp>
        <p:nvSpPr>
          <p:cNvPr id="47" name="Rounded Rectangle 46">
            <a:extLst>
              <a:ext uri="{FF2B5EF4-FFF2-40B4-BE49-F238E27FC236}">
                <a16:creationId xmlns:a16="http://schemas.microsoft.com/office/drawing/2014/main" id="{0A128019-2883-46EF-AA63-BF92759911F6}"/>
              </a:ext>
            </a:extLst>
          </p:cNvPr>
          <p:cNvSpPr>
            <a:spLocks noChangeArrowheads="1"/>
          </p:cNvSpPr>
          <p:nvPr/>
        </p:nvSpPr>
        <p:spPr bwMode="auto">
          <a:xfrm>
            <a:off x="1124665" y="2504646"/>
            <a:ext cx="2794184" cy="540770"/>
          </a:xfrm>
          <a:prstGeom prst="roundRect">
            <a:avLst>
              <a:gd name="adj" fmla="val 16667"/>
            </a:avLst>
          </a:prstGeom>
          <a:solidFill>
            <a:schemeClr val="bg2">
              <a:lumMod val="9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000" dirty="0">
                <a:latin typeface="Helvetica Neue"/>
                <a:ea typeface="ＭＳ Ｐゴシック" charset="0"/>
              </a:rPr>
              <a:t>De flesta avsluten i straffområdet</a:t>
            </a:r>
          </a:p>
          <a:p>
            <a:pPr algn="ctr" defTabSz="457200" eaLnBrk="1">
              <a:defRPr/>
            </a:pPr>
            <a:r>
              <a:rPr lang="sv-SE" sz="1000" dirty="0">
                <a:latin typeface="Helvetica Neue"/>
                <a:ea typeface="ＭＳ Ｐゴシック" charset="0"/>
              </a:rPr>
              <a:t>Returer</a:t>
            </a:r>
          </a:p>
          <a:p>
            <a:pPr algn="ctr" defTabSz="457200" eaLnBrk="1">
              <a:defRPr/>
            </a:pPr>
            <a:r>
              <a:rPr lang="sv-SE" sz="1000" dirty="0">
                <a:latin typeface="Helvetica Neue"/>
                <a:ea typeface="ＭＳ Ｐゴシック" charset="0"/>
              </a:rPr>
              <a:t>Löpningar i straffområdet</a:t>
            </a:r>
          </a:p>
        </p:txBody>
      </p:sp>
      <p:sp>
        <p:nvSpPr>
          <p:cNvPr id="50" name="Rounded Rectangle 46">
            <a:extLst>
              <a:ext uri="{FF2B5EF4-FFF2-40B4-BE49-F238E27FC236}">
                <a16:creationId xmlns:a16="http://schemas.microsoft.com/office/drawing/2014/main" id="{B765257C-3F02-47ED-808F-1DFF391CCBA3}"/>
              </a:ext>
            </a:extLst>
          </p:cNvPr>
          <p:cNvSpPr>
            <a:spLocks noChangeArrowheads="1"/>
          </p:cNvSpPr>
          <p:nvPr/>
        </p:nvSpPr>
        <p:spPr bwMode="auto">
          <a:xfrm>
            <a:off x="8273152" y="2511615"/>
            <a:ext cx="2794183" cy="533801"/>
          </a:xfrm>
          <a:prstGeom prst="roundRect">
            <a:avLst>
              <a:gd name="adj" fmla="val 16667"/>
            </a:avLst>
          </a:prstGeom>
          <a:solidFill>
            <a:schemeClr val="bg2">
              <a:lumMod val="9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000" dirty="0">
                <a:latin typeface="Helvetica Neue"/>
                <a:ea typeface="ＭＳ Ｐゴシック" charset="0"/>
              </a:rPr>
              <a:t>Förhindra avslut i straffområdet</a:t>
            </a:r>
          </a:p>
          <a:p>
            <a:pPr algn="ctr" defTabSz="457200" eaLnBrk="1">
              <a:defRPr/>
            </a:pPr>
            <a:r>
              <a:rPr lang="sv-SE" sz="1000" dirty="0">
                <a:latin typeface="Helvetica Neue"/>
                <a:ea typeface="ＭＳ Ｐゴシック" charset="0"/>
              </a:rPr>
              <a:t>Returer</a:t>
            </a:r>
          </a:p>
          <a:p>
            <a:pPr algn="ctr" defTabSz="457200" eaLnBrk="1">
              <a:defRPr/>
            </a:pPr>
            <a:r>
              <a:rPr lang="sv-SE" sz="1000" dirty="0">
                <a:latin typeface="Helvetica Neue"/>
                <a:ea typeface="ＭＳ Ｐゴシック" charset="0"/>
              </a:rPr>
              <a:t>Försvara ytor i straffområdet</a:t>
            </a:r>
          </a:p>
        </p:txBody>
      </p:sp>
      <p:pic>
        <p:nvPicPr>
          <p:cNvPr id="53" name="Picture 2" descr="IFK Luleå">
            <a:extLst>
              <a:ext uri="{FF2B5EF4-FFF2-40B4-BE49-F238E27FC236}">
                <a16:creationId xmlns:a16="http://schemas.microsoft.com/office/drawing/2014/main" id="{5E296DD9-1064-41A8-8D5F-27D88C18E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4765" y="-4968"/>
            <a:ext cx="1423283" cy="16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267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A606C077-4EFA-4E7A-9863-1F6397D379C8}"/>
              </a:ext>
            </a:extLst>
          </p:cNvPr>
          <p:cNvSpPr>
            <a:spLocks noGrp="1"/>
          </p:cNvSpPr>
          <p:nvPr>
            <p:ph type="ctrTitle"/>
          </p:nvPr>
        </p:nvSpPr>
        <p:spPr>
          <a:xfrm>
            <a:off x="784225" y="1173479"/>
            <a:ext cx="10242000" cy="770256"/>
          </a:xfrm>
        </p:spPr>
        <p:txBody>
          <a:bodyPr/>
          <a:lstStyle/>
          <a:p>
            <a:r>
              <a:rPr lang="sv-SE" dirty="0"/>
              <a:t>Tips till träning</a:t>
            </a:r>
          </a:p>
        </p:txBody>
      </p:sp>
      <p:sp>
        <p:nvSpPr>
          <p:cNvPr id="9" name="Platshållare för text 2">
            <a:extLst>
              <a:ext uri="{FF2B5EF4-FFF2-40B4-BE49-F238E27FC236}">
                <a16:creationId xmlns:a16="http://schemas.microsoft.com/office/drawing/2014/main" id="{6AC551A1-52FC-41A3-83AD-41AAE98FC349}"/>
              </a:ext>
            </a:extLst>
          </p:cNvPr>
          <p:cNvSpPr txBox="1">
            <a:spLocks/>
          </p:cNvSpPr>
          <p:nvPr/>
        </p:nvSpPr>
        <p:spPr>
          <a:xfrm>
            <a:off x="784225" y="2561954"/>
            <a:ext cx="8851387" cy="3122567"/>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solidFill>
                  <a:schemeClr val="bg1"/>
                </a:solidFill>
              </a:rPr>
              <a:t>Variera antal spelare och storlek på ytor i övningar</a:t>
            </a:r>
          </a:p>
          <a:p>
            <a:r>
              <a:rPr lang="sv-SE" sz="2400" dirty="0">
                <a:solidFill>
                  <a:schemeClr val="bg1"/>
                </a:solidFill>
              </a:rPr>
              <a:t>Träna </a:t>
            </a:r>
            <a:r>
              <a:rPr lang="sv-SE" sz="2400" dirty="0" err="1">
                <a:solidFill>
                  <a:schemeClr val="bg1"/>
                </a:solidFill>
              </a:rPr>
              <a:t>matchlikt</a:t>
            </a:r>
            <a:r>
              <a:rPr lang="sv-SE" sz="2400" dirty="0">
                <a:solidFill>
                  <a:schemeClr val="bg1"/>
                </a:solidFill>
              </a:rPr>
              <a:t> och </a:t>
            </a:r>
            <a:r>
              <a:rPr lang="sv-SE" sz="2400" dirty="0" err="1">
                <a:solidFill>
                  <a:schemeClr val="bg1"/>
                </a:solidFill>
              </a:rPr>
              <a:t>positionsanpassat</a:t>
            </a:r>
            <a:endParaRPr lang="sv-SE" sz="2400" dirty="0">
              <a:solidFill>
                <a:schemeClr val="bg1"/>
              </a:solidFill>
            </a:endParaRPr>
          </a:p>
          <a:p>
            <a:r>
              <a:rPr lang="sv-SE" sz="2400" dirty="0">
                <a:solidFill>
                  <a:schemeClr val="bg1"/>
                </a:solidFill>
              </a:rPr>
              <a:t>Fokus på fotbollsaktioner med hög fart och kraft med vila emellan</a:t>
            </a:r>
          </a:p>
          <a:p>
            <a:r>
              <a:rPr lang="sv-SE" sz="2400" dirty="0">
                <a:solidFill>
                  <a:schemeClr val="bg1"/>
                </a:solidFill>
              </a:rPr>
              <a:t>Koordinationsövningar (tex knäkontroll)</a:t>
            </a:r>
          </a:p>
          <a:p>
            <a:r>
              <a:rPr lang="sv-SE" sz="2400" dirty="0">
                <a:solidFill>
                  <a:schemeClr val="bg1"/>
                </a:solidFill>
              </a:rPr>
              <a:t>Anpassa efter spelformen 11 mot 11</a:t>
            </a:r>
          </a:p>
        </p:txBody>
      </p:sp>
      <p:sp>
        <p:nvSpPr>
          <p:cNvPr id="2" name="Platshållare för sidfot 1">
            <a:extLst>
              <a:ext uri="{FF2B5EF4-FFF2-40B4-BE49-F238E27FC236}">
                <a16:creationId xmlns:a16="http://schemas.microsoft.com/office/drawing/2014/main" id="{6ED6F04E-3FFC-43D6-8980-6E493E8BD0D0}"/>
              </a:ext>
            </a:extLst>
          </p:cNvPr>
          <p:cNvSpPr>
            <a:spLocks noGrp="1"/>
          </p:cNvSpPr>
          <p:nvPr>
            <p:ph type="ftr" sz="quarter" idx="11"/>
          </p:nvPr>
        </p:nvSpPr>
        <p:spPr/>
        <p:txBody>
          <a:bodyPr/>
          <a:lstStyle/>
          <a:p>
            <a:r>
              <a:rPr lang="sv-SE"/>
              <a:t>Spelformsutbildning 11 mot 11, 15-19 år</a:t>
            </a:r>
            <a:endParaRPr lang="sv-SE" dirty="0"/>
          </a:p>
        </p:txBody>
      </p:sp>
      <p:pic>
        <p:nvPicPr>
          <p:cNvPr id="6" name="Picture 1" descr="A_32.png">
            <a:extLst>
              <a:ext uri="{FF2B5EF4-FFF2-40B4-BE49-F238E27FC236}">
                <a16:creationId xmlns:a16="http://schemas.microsoft.com/office/drawing/2014/main" id="{D4E8F9C8-AF5E-493B-9E47-D7A6BFC3EF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1616" y="1799303"/>
            <a:ext cx="3480384" cy="5058697"/>
          </a:xfrm>
          <a:prstGeom prst="rect">
            <a:avLst/>
          </a:prstGeom>
        </p:spPr>
      </p:pic>
      <p:pic>
        <p:nvPicPr>
          <p:cNvPr id="7" name="Picture 2" descr="IFK Luleå">
            <a:extLst>
              <a:ext uri="{FF2B5EF4-FFF2-40B4-BE49-F238E27FC236}">
                <a16:creationId xmlns:a16="http://schemas.microsoft.com/office/drawing/2014/main" id="{A64E9C70-113A-459F-A691-3C4D6E58C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4765" y="-4968"/>
            <a:ext cx="1423283" cy="16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220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A606C077-4EFA-4E7A-9863-1F6397D379C8}"/>
              </a:ext>
            </a:extLst>
          </p:cNvPr>
          <p:cNvSpPr>
            <a:spLocks noGrp="1"/>
          </p:cNvSpPr>
          <p:nvPr>
            <p:ph type="ctrTitle"/>
          </p:nvPr>
        </p:nvSpPr>
        <p:spPr>
          <a:xfrm>
            <a:off x="784225" y="1173479"/>
            <a:ext cx="10242000" cy="770256"/>
          </a:xfrm>
        </p:spPr>
        <p:txBody>
          <a:bodyPr/>
          <a:lstStyle/>
          <a:p>
            <a:r>
              <a:rPr lang="sv-SE" dirty="0"/>
              <a:t>Tränarutbildning</a:t>
            </a:r>
          </a:p>
        </p:txBody>
      </p:sp>
      <p:sp>
        <p:nvSpPr>
          <p:cNvPr id="9" name="Platshållare för text 2">
            <a:extLst>
              <a:ext uri="{FF2B5EF4-FFF2-40B4-BE49-F238E27FC236}">
                <a16:creationId xmlns:a16="http://schemas.microsoft.com/office/drawing/2014/main" id="{6AC551A1-52FC-41A3-83AD-41AAE98FC349}"/>
              </a:ext>
            </a:extLst>
          </p:cNvPr>
          <p:cNvSpPr txBox="1">
            <a:spLocks/>
          </p:cNvSpPr>
          <p:nvPr/>
        </p:nvSpPr>
        <p:spPr>
          <a:xfrm>
            <a:off x="784225" y="2561954"/>
            <a:ext cx="6609633" cy="2811803"/>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solidFill>
                  <a:schemeClr val="bg1"/>
                </a:solidFill>
              </a:rPr>
              <a:t>Tränarens individuella kompetensutveckling</a:t>
            </a:r>
          </a:p>
          <a:p>
            <a:r>
              <a:rPr lang="sv-SE" sz="2400" dirty="0">
                <a:solidFill>
                  <a:schemeClr val="bg1"/>
                </a:solidFill>
              </a:rPr>
              <a:t>Hur träningar och matcher bedrivs</a:t>
            </a:r>
          </a:p>
        </p:txBody>
      </p:sp>
      <p:pic>
        <p:nvPicPr>
          <p:cNvPr id="6" name="Picture 2">
            <a:extLst>
              <a:ext uri="{FF2B5EF4-FFF2-40B4-BE49-F238E27FC236}">
                <a16:creationId xmlns:a16="http://schemas.microsoft.com/office/drawing/2014/main" id="{605F3AA3-407B-41CE-A495-0855DFFFCA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2785" y="2478155"/>
            <a:ext cx="7049800" cy="4301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Platshållare för text 2">
            <a:extLst>
              <a:ext uri="{FF2B5EF4-FFF2-40B4-BE49-F238E27FC236}">
                <a16:creationId xmlns:a16="http://schemas.microsoft.com/office/drawing/2014/main" id="{DBD1393C-BA18-4F10-9944-4CDDB2262A97}"/>
              </a:ext>
            </a:extLst>
          </p:cNvPr>
          <p:cNvSpPr txBox="1">
            <a:spLocks/>
          </p:cNvSpPr>
          <p:nvPr/>
        </p:nvSpPr>
        <p:spPr>
          <a:xfrm>
            <a:off x="8980696" y="6529139"/>
            <a:ext cx="3211304" cy="328861"/>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8000" lvl="1" indent="0" algn="r">
              <a:buNone/>
            </a:pPr>
            <a:r>
              <a:rPr lang="sv-SE" sz="1800" dirty="0">
                <a:solidFill>
                  <a:schemeClr val="bg1"/>
                </a:solidFill>
              </a:rPr>
              <a:t>svenskfotboll.se/utbildning</a:t>
            </a:r>
          </a:p>
        </p:txBody>
      </p:sp>
      <p:pic>
        <p:nvPicPr>
          <p:cNvPr id="7" name="Picture 2" descr="IFK Luleå">
            <a:extLst>
              <a:ext uri="{FF2B5EF4-FFF2-40B4-BE49-F238E27FC236}">
                <a16:creationId xmlns:a16="http://schemas.microsoft.com/office/drawing/2014/main" id="{E2A5E2AE-A3CB-4A28-94E6-862A564A5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0698" y="-19035"/>
            <a:ext cx="1423283" cy="16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15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A606C077-4EFA-4E7A-9863-1F6397D379C8}"/>
              </a:ext>
            </a:extLst>
          </p:cNvPr>
          <p:cNvSpPr>
            <a:spLocks noGrp="1"/>
          </p:cNvSpPr>
          <p:nvPr>
            <p:ph type="ctrTitle"/>
          </p:nvPr>
        </p:nvSpPr>
        <p:spPr>
          <a:xfrm>
            <a:off x="784225" y="1173479"/>
            <a:ext cx="10242000" cy="770256"/>
          </a:xfrm>
        </p:spPr>
        <p:txBody>
          <a:bodyPr/>
          <a:lstStyle/>
          <a:p>
            <a:r>
              <a:rPr lang="sv-SE" dirty="0"/>
              <a:t>Spelformer - Spelarutbildningsplan</a:t>
            </a:r>
          </a:p>
        </p:txBody>
      </p:sp>
      <p:sp>
        <p:nvSpPr>
          <p:cNvPr id="9" name="Platshållare för text 2">
            <a:extLst>
              <a:ext uri="{FF2B5EF4-FFF2-40B4-BE49-F238E27FC236}">
                <a16:creationId xmlns:a16="http://schemas.microsoft.com/office/drawing/2014/main" id="{6AC551A1-52FC-41A3-83AD-41AAE98FC349}"/>
              </a:ext>
            </a:extLst>
          </p:cNvPr>
          <p:cNvSpPr txBox="1">
            <a:spLocks/>
          </p:cNvSpPr>
          <p:nvPr/>
        </p:nvSpPr>
        <p:spPr>
          <a:xfrm>
            <a:off x="784225" y="2561954"/>
            <a:ext cx="7292975" cy="2579889"/>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solidFill>
                  <a:schemeClr val="bg1"/>
                </a:solidFill>
              </a:rPr>
              <a:t>Föreningens struktur för lagens träningar och matcher</a:t>
            </a:r>
          </a:p>
          <a:p>
            <a:r>
              <a:rPr lang="sv-SE" sz="2400" dirty="0">
                <a:solidFill>
                  <a:schemeClr val="bg1"/>
                </a:solidFill>
              </a:rPr>
              <a:t>Vad spelare bör utbildas i under träning och match</a:t>
            </a:r>
          </a:p>
          <a:p>
            <a:pPr marL="0" indent="0">
              <a:buNone/>
            </a:pPr>
            <a:endParaRPr lang="sv-SE" sz="2400" dirty="0">
              <a:solidFill>
                <a:schemeClr val="bg1"/>
              </a:solidFill>
            </a:endParaRPr>
          </a:p>
        </p:txBody>
      </p:sp>
      <p:sp>
        <p:nvSpPr>
          <p:cNvPr id="10" name="textruta 9">
            <a:extLst>
              <a:ext uri="{FF2B5EF4-FFF2-40B4-BE49-F238E27FC236}">
                <a16:creationId xmlns:a16="http://schemas.microsoft.com/office/drawing/2014/main" id="{9EFC616D-BB6E-4F24-A3B0-FA020EA9C66B}"/>
              </a:ext>
            </a:extLst>
          </p:cNvPr>
          <p:cNvSpPr txBox="1"/>
          <p:nvPr/>
        </p:nvSpPr>
        <p:spPr>
          <a:xfrm>
            <a:off x="2479538" y="4389956"/>
            <a:ext cx="3782114" cy="369332"/>
          </a:xfrm>
          <a:prstGeom prst="rect">
            <a:avLst/>
          </a:prstGeom>
          <a:solidFill>
            <a:schemeClr val="accent1"/>
          </a:solidFill>
        </p:spPr>
        <p:txBody>
          <a:bodyPr wrap="square" rtlCol="0">
            <a:spAutoFit/>
          </a:bodyPr>
          <a:lstStyle/>
          <a:p>
            <a:endParaRPr lang="sv-SE" dirty="0">
              <a:solidFill>
                <a:srgbClr val="FF0000"/>
              </a:solidFill>
            </a:endParaRPr>
          </a:p>
        </p:txBody>
      </p:sp>
      <p:sp>
        <p:nvSpPr>
          <p:cNvPr id="11" name="Platshållare för text 2">
            <a:extLst>
              <a:ext uri="{FF2B5EF4-FFF2-40B4-BE49-F238E27FC236}">
                <a16:creationId xmlns:a16="http://schemas.microsoft.com/office/drawing/2014/main" id="{4CABDA57-92B2-48A3-84A7-8FF998525106}"/>
              </a:ext>
            </a:extLst>
          </p:cNvPr>
          <p:cNvSpPr txBox="1">
            <a:spLocks/>
          </p:cNvSpPr>
          <p:nvPr/>
        </p:nvSpPr>
        <p:spPr>
          <a:xfrm>
            <a:off x="8980696" y="6529139"/>
            <a:ext cx="3211304" cy="328861"/>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8000" lvl="1" indent="0" algn="r">
              <a:buNone/>
            </a:pPr>
            <a:r>
              <a:rPr lang="sv-SE" sz="1800" dirty="0">
                <a:solidFill>
                  <a:schemeClr val="bg1"/>
                </a:solidFill>
              </a:rPr>
              <a:t>svenskfotboll.se/utbildning</a:t>
            </a:r>
          </a:p>
        </p:txBody>
      </p:sp>
      <p:sp>
        <p:nvSpPr>
          <p:cNvPr id="12" name="textruta 11">
            <a:extLst>
              <a:ext uri="{FF2B5EF4-FFF2-40B4-BE49-F238E27FC236}">
                <a16:creationId xmlns:a16="http://schemas.microsoft.com/office/drawing/2014/main" id="{E8291A23-B250-4A49-ADC7-483210EB725F}"/>
              </a:ext>
            </a:extLst>
          </p:cNvPr>
          <p:cNvSpPr txBox="1"/>
          <p:nvPr/>
        </p:nvSpPr>
        <p:spPr>
          <a:xfrm>
            <a:off x="2916765" y="5124091"/>
            <a:ext cx="1584070" cy="1323767"/>
          </a:xfrm>
          <a:prstGeom prst="rect">
            <a:avLst/>
          </a:prstGeom>
          <a:solidFill>
            <a:schemeClr val="bg1"/>
          </a:solidFill>
          <a:ln>
            <a:solidFill>
              <a:schemeClr val="tx1"/>
            </a:solidFill>
          </a:ln>
        </p:spPr>
        <p:txBody>
          <a:bodyPr wrap="square" rtlCol="0">
            <a:noAutofit/>
          </a:bodyPr>
          <a:lstStyle/>
          <a:p>
            <a:pPr algn="ctr"/>
            <a:r>
              <a:rPr lang="sv-SE" dirty="0">
                <a:latin typeface="Stag Bold" panose="02000603060000020004" pitchFamily="50" charset="0"/>
              </a:rPr>
              <a:t>3 mot 3</a:t>
            </a:r>
          </a:p>
          <a:p>
            <a:pPr algn="ctr"/>
            <a:r>
              <a:rPr lang="sv-SE" dirty="0">
                <a:latin typeface="Stag Bold" panose="02000603060000020004" pitchFamily="50" charset="0"/>
              </a:rPr>
              <a:t>6-7 år</a:t>
            </a:r>
          </a:p>
          <a:p>
            <a:pPr algn="ctr"/>
            <a:r>
              <a:rPr lang="sv-SE" sz="1200" dirty="0"/>
              <a:t>Individuellt spel </a:t>
            </a:r>
          </a:p>
        </p:txBody>
      </p:sp>
      <p:sp>
        <p:nvSpPr>
          <p:cNvPr id="13" name="textruta 12">
            <a:extLst>
              <a:ext uri="{FF2B5EF4-FFF2-40B4-BE49-F238E27FC236}">
                <a16:creationId xmlns:a16="http://schemas.microsoft.com/office/drawing/2014/main" id="{E25C0E4B-10B2-4ED3-AB15-4787DB4814DA}"/>
              </a:ext>
            </a:extLst>
          </p:cNvPr>
          <p:cNvSpPr txBox="1"/>
          <p:nvPr/>
        </p:nvSpPr>
        <p:spPr>
          <a:xfrm>
            <a:off x="4565353" y="4759288"/>
            <a:ext cx="1584070" cy="1323767"/>
          </a:xfrm>
          <a:prstGeom prst="rect">
            <a:avLst/>
          </a:prstGeom>
          <a:solidFill>
            <a:schemeClr val="bg1"/>
          </a:solidFill>
          <a:ln>
            <a:solidFill>
              <a:schemeClr val="tx1"/>
            </a:solidFill>
          </a:ln>
        </p:spPr>
        <p:txBody>
          <a:bodyPr wrap="square" rtlCol="0">
            <a:noAutofit/>
          </a:bodyPr>
          <a:lstStyle/>
          <a:p>
            <a:pPr algn="ctr"/>
            <a:r>
              <a:rPr lang="sv-SE" dirty="0">
                <a:latin typeface="Stag Bold" panose="02000603060000020004" pitchFamily="50" charset="0"/>
              </a:rPr>
              <a:t>5 mot 5</a:t>
            </a:r>
          </a:p>
          <a:p>
            <a:pPr algn="ctr"/>
            <a:r>
              <a:rPr lang="sv-SE" dirty="0">
                <a:latin typeface="Stag Bold" panose="02000603060000020004" pitchFamily="50" charset="0"/>
              </a:rPr>
              <a:t>8-9 år</a:t>
            </a:r>
          </a:p>
          <a:p>
            <a:pPr algn="ctr"/>
            <a:r>
              <a:rPr lang="sv-SE" sz="1200" dirty="0"/>
              <a:t>Spel med närmaste medspelare</a:t>
            </a:r>
          </a:p>
        </p:txBody>
      </p:sp>
      <p:sp>
        <p:nvSpPr>
          <p:cNvPr id="14" name="textruta 13">
            <a:extLst>
              <a:ext uri="{FF2B5EF4-FFF2-40B4-BE49-F238E27FC236}">
                <a16:creationId xmlns:a16="http://schemas.microsoft.com/office/drawing/2014/main" id="{AD216292-37BA-4C13-87C7-F0DB9E643247}"/>
              </a:ext>
            </a:extLst>
          </p:cNvPr>
          <p:cNvSpPr txBox="1"/>
          <p:nvPr/>
        </p:nvSpPr>
        <p:spPr>
          <a:xfrm>
            <a:off x="6217136" y="4360754"/>
            <a:ext cx="1584070" cy="1323767"/>
          </a:xfrm>
          <a:prstGeom prst="rect">
            <a:avLst/>
          </a:prstGeom>
          <a:solidFill>
            <a:schemeClr val="bg1"/>
          </a:solidFill>
          <a:ln>
            <a:solidFill>
              <a:schemeClr val="tx1"/>
            </a:solidFill>
          </a:ln>
        </p:spPr>
        <p:txBody>
          <a:bodyPr wrap="square" rtlCol="0">
            <a:noAutofit/>
          </a:bodyPr>
          <a:lstStyle/>
          <a:p>
            <a:pPr algn="ctr"/>
            <a:r>
              <a:rPr lang="sv-SE" dirty="0">
                <a:latin typeface="Stag Bold" panose="02000603060000020004" pitchFamily="50" charset="0"/>
              </a:rPr>
              <a:t>7 mot 7</a:t>
            </a:r>
          </a:p>
          <a:p>
            <a:pPr algn="ctr"/>
            <a:r>
              <a:rPr lang="sv-SE" dirty="0">
                <a:latin typeface="Stag Bold" panose="02000603060000020004" pitchFamily="50" charset="0"/>
              </a:rPr>
              <a:t>10-12 år</a:t>
            </a:r>
          </a:p>
          <a:p>
            <a:pPr algn="ctr"/>
            <a:r>
              <a:rPr lang="sv-SE" sz="1200" dirty="0"/>
              <a:t>Kollektivt spel med få spelare</a:t>
            </a:r>
          </a:p>
        </p:txBody>
      </p:sp>
      <p:sp>
        <p:nvSpPr>
          <p:cNvPr id="15" name="textruta 14">
            <a:extLst>
              <a:ext uri="{FF2B5EF4-FFF2-40B4-BE49-F238E27FC236}">
                <a16:creationId xmlns:a16="http://schemas.microsoft.com/office/drawing/2014/main" id="{D5D9F119-61F4-449A-A20F-6EAE7833ADE4}"/>
              </a:ext>
            </a:extLst>
          </p:cNvPr>
          <p:cNvSpPr txBox="1"/>
          <p:nvPr/>
        </p:nvSpPr>
        <p:spPr>
          <a:xfrm>
            <a:off x="7868919" y="3978467"/>
            <a:ext cx="1584070" cy="1323767"/>
          </a:xfrm>
          <a:prstGeom prst="rect">
            <a:avLst/>
          </a:prstGeom>
          <a:solidFill>
            <a:schemeClr val="bg1"/>
          </a:solidFill>
          <a:ln>
            <a:solidFill>
              <a:schemeClr val="tx1"/>
            </a:solidFill>
          </a:ln>
        </p:spPr>
        <p:txBody>
          <a:bodyPr wrap="square" rtlCol="0">
            <a:noAutofit/>
          </a:bodyPr>
          <a:lstStyle/>
          <a:p>
            <a:pPr algn="ctr"/>
            <a:r>
              <a:rPr lang="sv-SE" dirty="0">
                <a:latin typeface="Stag Bold" panose="02000603060000020004" pitchFamily="50" charset="0"/>
              </a:rPr>
              <a:t>9 mot 9</a:t>
            </a:r>
          </a:p>
          <a:p>
            <a:pPr algn="ctr"/>
            <a:r>
              <a:rPr lang="sv-SE" dirty="0">
                <a:latin typeface="Stag Bold" panose="02000603060000020004" pitchFamily="50" charset="0"/>
              </a:rPr>
              <a:t>13-14 år</a:t>
            </a:r>
          </a:p>
          <a:p>
            <a:pPr algn="ctr"/>
            <a:r>
              <a:rPr lang="sv-SE" sz="1200" dirty="0"/>
              <a:t>Kollektivt spel med flera spelare</a:t>
            </a:r>
            <a:endParaRPr lang="sv-SE" dirty="0"/>
          </a:p>
        </p:txBody>
      </p:sp>
      <p:sp>
        <p:nvSpPr>
          <p:cNvPr id="16" name="textruta 15">
            <a:extLst>
              <a:ext uri="{FF2B5EF4-FFF2-40B4-BE49-F238E27FC236}">
                <a16:creationId xmlns:a16="http://schemas.microsoft.com/office/drawing/2014/main" id="{FEE3E955-9395-4404-865C-3BE4946A6CFE}"/>
              </a:ext>
            </a:extLst>
          </p:cNvPr>
          <p:cNvSpPr txBox="1"/>
          <p:nvPr/>
        </p:nvSpPr>
        <p:spPr>
          <a:xfrm>
            <a:off x="9520702" y="3691835"/>
            <a:ext cx="1584070" cy="1323767"/>
          </a:xfrm>
          <a:prstGeom prst="rect">
            <a:avLst/>
          </a:prstGeom>
          <a:solidFill>
            <a:schemeClr val="bg1"/>
          </a:solidFill>
          <a:ln>
            <a:solidFill>
              <a:schemeClr val="tx1"/>
            </a:solidFill>
          </a:ln>
        </p:spPr>
        <p:txBody>
          <a:bodyPr wrap="square" rtlCol="0">
            <a:noAutofit/>
          </a:bodyPr>
          <a:lstStyle/>
          <a:p>
            <a:pPr algn="ctr"/>
            <a:r>
              <a:rPr lang="sv-SE" dirty="0">
                <a:latin typeface="Stag Bold" panose="02000603060000020004" pitchFamily="50" charset="0"/>
              </a:rPr>
              <a:t>11 mot 11</a:t>
            </a:r>
          </a:p>
          <a:p>
            <a:pPr algn="ctr"/>
            <a:r>
              <a:rPr lang="sv-SE" dirty="0">
                <a:latin typeface="Stag Bold" panose="02000603060000020004" pitchFamily="50" charset="0"/>
              </a:rPr>
              <a:t>15-19 år</a:t>
            </a:r>
          </a:p>
          <a:p>
            <a:pPr algn="ctr"/>
            <a:r>
              <a:rPr lang="sv-SE" sz="1200" dirty="0"/>
              <a:t>Kollektivt spel med hela laget </a:t>
            </a:r>
          </a:p>
        </p:txBody>
      </p:sp>
      <p:sp>
        <p:nvSpPr>
          <p:cNvPr id="19" name="textruta 18">
            <a:extLst>
              <a:ext uri="{FF2B5EF4-FFF2-40B4-BE49-F238E27FC236}">
                <a16:creationId xmlns:a16="http://schemas.microsoft.com/office/drawing/2014/main" id="{7DC4C9A8-0030-4CC9-8307-AE75620D6541}"/>
              </a:ext>
            </a:extLst>
          </p:cNvPr>
          <p:cNvSpPr txBox="1"/>
          <p:nvPr/>
        </p:nvSpPr>
        <p:spPr>
          <a:xfrm>
            <a:off x="9520702" y="3691834"/>
            <a:ext cx="1584070" cy="1323767"/>
          </a:xfrm>
          <a:prstGeom prst="rect">
            <a:avLst/>
          </a:prstGeom>
          <a:solidFill>
            <a:schemeClr val="bg1"/>
          </a:solidFill>
          <a:ln>
            <a:solidFill>
              <a:schemeClr val="tx1"/>
            </a:solidFill>
          </a:ln>
        </p:spPr>
        <p:txBody>
          <a:bodyPr wrap="square" rtlCol="0">
            <a:noAutofit/>
          </a:bodyPr>
          <a:lstStyle/>
          <a:p>
            <a:pPr algn="ctr"/>
            <a:r>
              <a:rPr lang="sv-SE" dirty="0">
                <a:latin typeface="Stag Bold" panose="02000603060000020004" pitchFamily="50" charset="0"/>
              </a:rPr>
              <a:t>11 mot 11</a:t>
            </a:r>
          </a:p>
          <a:p>
            <a:pPr algn="ctr"/>
            <a:r>
              <a:rPr lang="sv-SE" dirty="0">
                <a:latin typeface="Stag Bold" panose="02000603060000020004" pitchFamily="50" charset="0"/>
              </a:rPr>
              <a:t>15-19 år</a:t>
            </a:r>
          </a:p>
          <a:p>
            <a:pPr algn="ctr"/>
            <a:r>
              <a:rPr lang="sv-SE" sz="1200" dirty="0"/>
              <a:t>Kollektivt spel med hela laget</a:t>
            </a:r>
          </a:p>
        </p:txBody>
      </p:sp>
      <p:pic>
        <p:nvPicPr>
          <p:cNvPr id="17" name="Picture 2" descr="IFK Luleå">
            <a:extLst>
              <a:ext uri="{FF2B5EF4-FFF2-40B4-BE49-F238E27FC236}">
                <a16:creationId xmlns:a16="http://schemas.microsoft.com/office/drawing/2014/main" id="{F4F1AEB8-BC2D-4033-8AF5-07B4CCD03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8833" y="-47170"/>
            <a:ext cx="1423283" cy="16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52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A606C077-4EFA-4E7A-9863-1F6397D379C8}"/>
              </a:ext>
            </a:extLst>
          </p:cNvPr>
          <p:cNvSpPr>
            <a:spLocks noGrp="1"/>
          </p:cNvSpPr>
          <p:nvPr>
            <p:ph type="ctrTitle"/>
          </p:nvPr>
        </p:nvSpPr>
        <p:spPr>
          <a:xfrm>
            <a:off x="784225" y="1173479"/>
            <a:ext cx="10242000" cy="770256"/>
          </a:xfrm>
        </p:spPr>
        <p:txBody>
          <a:bodyPr/>
          <a:lstStyle/>
          <a:p>
            <a:r>
              <a:rPr lang="sv-SE" dirty="0"/>
              <a:t>Fotbollsaktionen och informationsprocessen</a:t>
            </a:r>
          </a:p>
        </p:txBody>
      </p:sp>
      <p:pic>
        <p:nvPicPr>
          <p:cNvPr id="5" name="Picture 3" descr="Spelförståelse_cirklar.png">
            <a:extLst>
              <a:ext uri="{FF2B5EF4-FFF2-40B4-BE49-F238E27FC236}">
                <a16:creationId xmlns:a16="http://schemas.microsoft.com/office/drawing/2014/main" id="{E3D22D89-30EB-4B8F-9399-EEAC16B9AB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367" y="2490447"/>
            <a:ext cx="8243887" cy="338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IFK Luleå">
            <a:extLst>
              <a:ext uri="{FF2B5EF4-FFF2-40B4-BE49-F238E27FC236}">
                <a16:creationId xmlns:a16="http://schemas.microsoft.com/office/drawing/2014/main" id="{80BA2A95-63DE-460A-816A-10B30FAAB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4765" y="-4968"/>
            <a:ext cx="1423283" cy="16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47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ounded Rectangle 7"/>
          <p:cNvSpPr>
            <a:spLocks noChangeArrowheads="1"/>
          </p:cNvSpPr>
          <p:nvPr/>
        </p:nvSpPr>
        <p:spPr bwMode="auto">
          <a:xfrm>
            <a:off x="623887" y="1629199"/>
            <a:ext cx="5213387" cy="2985331"/>
          </a:xfrm>
          <a:prstGeom prst="roundRect">
            <a:avLst>
              <a:gd name="adj" fmla="val 16667"/>
            </a:avLst>
          </a:prstGeom>
          <a:solidFill>
            <a:schemeClr val="bg1">
              <a:alpha val="18823"/>
            </a:schemeClr>
          </a:solidFill>
          <a:ln>
            <a:noFill/>
          </a:ln>
          <a:extLst>
            <a:ext uri="{91240B29-F687-4f45-9708-019B960494DF}">
              <a14:hiddenLine xmlns:a14="http://schemas.microsoft.com/office/drawing/2010/main" xmlns="" w="25400">
                <a:solidFill>
                  <a:srgbClr val="000000"/>
                </a:solidFill>
                <a:miter lim="0"/>
                <a:headEnd/>
                <a:tailEnd/>
              </a14:hiddenLine>
            </a:ext>
          </a:extLst>
        </p:spPr>
        <p:txBody>
          <a:bodyPr lIns="50800" tIns="50800" rIns="50800" bIns="50800" anchor="ctr"/>
          <a:lstStyle/>
          <a:p>
            <a:pPr marL="266700" defTabSz="457200"/>
            <a:endParaRPr lang="en-US" sz="3200" dirty="0">
              <a:cs typeface="Gill Sans" charset="0"/>
            </a:endParaRPr>
          </a:p>
        </p:txBody>
      </p:sp>
      <p:sp>
        <p:nvSpPr>
          <p:cNvPr id="6" name="Title 3"/>
          <p:cNvSpPr txBox="1">
            <a:spLocks/>
          </p:cNvSpPr>
          <p:nvPr/>
        </p:nvSpPr>
        <p:spPr>
          <a:xfrm>
            <a:off x="623888" y="240711"/>
            <a:ext cx="7406548" cy="1143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300" b="1" kern="1200">
                <a:solidFill>
                  <a:schemeClr val="bg1"/>
                </a:solidFill>
                <a:latin typeface="+mj-lt"/>
                <a:ea typeface="+mj-ea"/>
                <a:cs typeface="+mj-cs"/>
              </a:defRPr>
            </a:lvl1pPr>
          </a:lstStyle>
          <a:p>
            <a:r>
              <a:rPr lang="en-US" dirty="0" err="1"/>
              <a:t>Spelytor</a:t>
            </a:r>
            <a:r>
              <a:rPr lang="en-US" dirty="0"/>
              <a:t> </a:t>
            </a:r>
            <a:r>
              <a:rPr lang="en-US" dirty="0" err="1"/>
              <a:t>i</a:t>
            </a:r>
            <a:r>
              <a:rPr lang="en-US" dirty="0"/>
              <a:t> </a:t>
            </a:r>
            <a:r>
              <a:rPr lang="en-US" dirty="0" err="1"/>
              <a:t>anfallsspelet</a:t>
            </a:r>
            <a:endParaRPr lang="en-US" dirty="0"/>
          </a:p>
        </p:txBody>
      </p:sp>
      <p:sp>
        <p:nvSpPr>
          <p:cNvPr id="7" name="Subtitle 4"/>
          <p:cNvSpPr txBox="1">
            <a:spLocks/>
          </p:cNvSpPr>
          <p:nvPr/>
        </p:nvSpPr>
        <p:spPr>
          <a:xfrm>
            <a:off x="894692" y="1877354"/>
            <a:ext cx="5102071" cy="2418200"/>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ClrTx/>
              <a:buFont typeface="Arial" panose="020B0604020202020204" pitchFamily="34" charset="0"/>
              <a:buNone/>
              <a:defRPr sz="4300" kern="1200">
                <a:solidFill>
                  <a:schemeClr val="bg1"/>
                </a:solidFill>
                <a:latin typeface="+mn-lt"/>
                <a:ea typeface="+mn-ea"/>
                <a:cs typeface="+mn-cs"/>
              </a:defRPr>
            </a:lvl1pPr>
            <a:lvl2pPr marL="457200" indent="0" algn="ctr" defTabSz="914400" rtl="0" eaLnBrk="1" latinLnBrk="0" hangingPunct="1">
              <a:lnSpc>
                <a:spcPct val="95000"/>
              </a:lnSpc>
              <a:spcBef>
                <a:spcPts val="500"/>
              </a:spcBef>
              <a:buFont typeface="Arial" panose="020B0604020202020204" pitchFamily="34" charset="0"/>
              <a:buNone/>
              <a:defRPr sz="2000" kern="1200">
                <a:solidFill>
                  <a:schemeClr val="accent1"/>
                </a:solidFill>
                <a:latin typeface="+mn-lt"/>
                <a:ea typeface="+mn-ea"/>
                <a:cs typeface="+mn-cs"/>
              </a:defRPr>
            </a:lvl2pPr>
            <a:lvl3pPr marL="914400" indent="0" algn="ctr" defTabSz="914400" rtl="0" eaLnBrk="1" latinLnBrk="0" hangingPunct="1">
              <a:lnSpc>
                <a:spcPct val="95000"/>
              </a:lnSpc>
              <a:spcBef>
                <a:spcPts val="500"/>
              </a:spcBef>
              <a:buFont typeface="Arial" panose="020B0604020202020204" pitchFamily="34" charset="0"/>
              <a:buNone/>
              <a:defRPr sz="1800" kern="1200">
                <a:solidFill>
                  <a:schemeClr val="accent1"/>
                </a:solidFill>
                <a:latin typeface="+mn-lt"/>
                <a:ea typeface="+mn-ea"/>
                <a:cs typeface="+mn-cs"/>
              </a:defRPr>
            </a:lvl3pPr>
            <a:lvl4pPr marL="1371600" indent="0" algn="ctr" defTabSz="914400" rtl="0" eaLnBrk="1" latinLnBrk="0" hangingPunct="1">
              <a:lnSpc>
                <a:spcPct val="95000"/>
              </a:lnSpc>
              <a:spcBef>
                <a:spcPts val="500"/>
              </a:spcBef>
              <a:buFont typeface="Arial" panose="020B0604020202020204" pitchFamily="34" charset="0"/>
              <a:buNone/>
              <a:defRPr sz="1600" kern="1200">
                <a:solidFill>
                  <a:schemeClr val="accent1"/>
                </a:solidFill>
                <a:latin typeface="+mn-lt"/>
                <a:ea typeface="+mn-ea"/>
                <a:cs typeface="+mn-cs"/>
              </a:defRPr>
            </a:lvl4pPr>
            <a:lvl5pPr marL="1828800" indent="0" algn="ctr" defTabSz="914400" rtl="0" eaLnBrk="1" latinLnBrk="0" hangingPunct="1">
              <a:lnSpc>
                <a:spcPct val="95000"/>
              </a:lnSpc>
              <a:spcBef>
                <a:spcPts val="500"/>
              </a:spcBef>
              <a:buFont typeface="Arial" panose="020B0604020202020204" pitchFamily="34" charset="0"/>
              <a:buNone/>
              <a:defRPr sz="1600" kern="1200">
                <a:solidFill>
                  <a:schemeClr val="accen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sv-SE" altLang="sv-SE" sz="2400" dirty="0"/>
              <a:t>Bakom motståndarnas backlinje</a:t>
            </a:r>
          </a:p>
          <a:p>
            <a:pPr>
              <a:lnSpc>
                <a:spcPct val="120000"/>
              </a:lnSpc>
            </a:pPr>
            <a:r>
              <a:rPr lang="sv-SE" altLang="sv-SE" sz="2400" dirty="0">
                <a:sym typeface="Helvetica Neue" panose="02000503000000000000" pitchFamily="2" charset="0"/>
              </a:rPr>
              <a:t>Bakom motståndarnas mittfält</a:t>
            </a:r>
          </a:p>
          <a:p>
            <a:pPr>
              <a:lnSpc>
                <a:spcPct val="120000"/>
              </a:lnSpc>
            </a:pPr>
            <a:r>
              <a:rPr lang="sv-SE" altLang="sv-SE" sz="2400" dirty="0">
                <a:sym typeface="Helvetica Neue" panose="02000503000000000000" pitchFamily="2" charset="0"/>
              </a:rPr>
              <a:t>Bakom motståndarnas forwards</a:t>
            </a:r>
          </a:p>
          <a:p>
            <a:pPr>
              <a:lnSpc>
                <a:spcPct val="120000"/>
              </a:lnSpc>
            </a:pPr>
            <a:r>
              <a:rPr lang="sv-SE" altLang="sv-SE" sz="2400" dirty="0">
                <a:sym typeface="Helvetica Neue" panose="02000503000000000000" pitchFamily="2" charset="0"/>
              </a:rPr>
              <a:t>Framför motståndarnas forwards</a:t>
            </a:r>
            <a:endParaRPr lang="en-US" altLang="sv-SE" sz="2400" dirty="0">
              <a:solidFill>
                <a:srgbClr val="FFFFFF"/>
              </a:solidFill>
              <a:sym typeface="Helvetica Neue" panose="02000503000000000000" pitchFamily="2" charset="0"/>
            </a:endParaRPr>
          </a:p>
        </p:txBody>
      </p:sp>
      <p:pic>
        <p:nvPicPr>
          <p:cNvPr id="10" name="Picture 1" descr="Spelytor.jpg">
            <a:extLst>
              <a:ext uri="{FF2B5EF4-FFF2-40B4-BE49-F238E27FC236}">
                <a16:creationId xmlns:a16="http://schemas.microsoft.com/office/drawing/2014/main" id="{299B9409-CC8F-8A4F-8417-A6CAEADEC86C}"/>
              </a:ext>
            </a:extLst>
          </p:cNvPr>
          <p:cNvPicPr>
            <a:picLocks noChangeAspect="1"/>
          </p:cNvPicPr>
          <p:nvPr/>
        </p:nvPicPr>
        <p:blipFill>
          <a:blip r:embed="rId3"/>
          <a:stretch>
            <a:fillRect/>
          </a:stretch>
        </p:blipFill>
        <p:spPr>
          <a:xfrm>
            <a:off x="6620703" y="1089025"/>
            <a:ext cx="2871966" cy="4437112"/>
          </a:xfrm>
          <a:prstGeom prst="rect">
            <a:avLst/>
          </a:prstGeom>
          <a:effectLst>
            <a:reflection blurRad="6350" stA="50000" endA="300" endPos="38500" dist="50800" dir="5400000" sy="-100000" algn="bl" rotWithShape="0"/>
          </a:effectLst>
        </p:spPr>
      </p:pic>
      <p:pic>
        <p:nvPicPr>
          <p:cNvPr id="9" name="Picture 2" descr="IFK Luleå">
            <a:extLst>
              <a:ext uri="{FF2B5EF4-FFF2-40B4-BE49-F238E27FC236}">
                <a16:creationId xmlns:a16="http://schemas.microsoft.com/office/drawing/2014/main" id="{43B07174-6DDE-4595-BC57-403404FC7C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4765" y="-4968"/>
            <a:ext cx="1423283" cy="16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84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6" name="Rounded Rectangle 8">
            <a:extLst>
              <a:ext uri="{FF2B5EF4-FFF2-40B4-BE49-F238E27FC236}">
                <a16:creationId xmlns:a16="http://schemas.microsoft.com/office/drawing/2014/main" id="{713B825E-D3A5-C040-8E55-1C6CEA214C6A}"/>
              </a:ext>
            </a:extLst>
          </p:cNvPr>
          <p:cNvSpPr>
            <a:spLocks noChangeArrowheads="1"/>
          </p:cNvSpPr>
          <p:nvPr/>
        </p:nvSpPr>
        <p:spPr bwMode="auto">
          <a:xfrm>
            <a:off x="2279650" y="1404977"/>
            <a:ext cx="7632700" cy="1512888"/>
          </a:xfrm>
          <a:prstGeom prst="roundRect">
            <a:avLst>
              <a:gd name="adj" fmla="val 16667"/>
            </a:avLst>
          </a:prstGeom>
          <a:solidFill>
            <a:schemeClr val="bg1">
              <a:alpha val="30000"/>
            </a:schemeClr>
          </a:solidFill>
          <a:ln>
            <a:noFill/>
          </a:ln>
        </p:spPr>
        <p:txBody>
          <a:bodyPr lIns="50800" tIns="50800" rIns="50800" bIns="50800" anchor="ctr"/>
          <a:lstStyle>
            <a:lvl1pPr marL="266700" algn="ctr" defTabSz="457200">
              <a:defRPr sz="2300">
                <a:solidFill>
                  <a:srgbClr val="000000"/>
                </a:solidFill>
                <a:latin typeface="Gill Sans" panose="020B0502020104020203" pitchFamily="34" charset="-79"/>
                <a:ea typeface="MS PGothic" panose="020B0600070205080204" pitchFamily="34" charset="-128"/>
                <a:cs typeface="Gill Sans" panose="020B0502020104020203" pitchFamily="34" charset="-79"/>
                <a:sym typeface="Gill Sans" panose="020B0502020104020203" pitchFamily="34" charset="-79"/>
              </a:defRPr>
            </a:lvl1pPr>
            <a:lvl2pPr marL="742950" indent="-285750" algn="ctr" defTabSz="457200">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lgn="ctr" defTabSz="457200">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lgn="ctr" defTabSz="457200">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lgn="ctr" defTabSz="457200">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algn="ctr" defTabSz="457200"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algn="ctr" defTabSz="457200"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algn="ctr" defTabSz="457200"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algn="ctr" defTabSz="457200"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l" eaLnBrk="1"/>
            <a:endParaRPr lang="sv-SE" altLang="sv-SE" sz="3200" dirty="0"/>
          </a:p>
        </p:txBody>
      </p:sp>
      <p:sp>
        <p:nvSpPr>
          <p:cNvPr id="47" name="Rounded Rectangle 8">
            <a:extLst>
              <a:ext uri="{FF2B5EF4-FFF2-40B4-BE49-F238E27FC236}">
                <a16:creationId xmlns:a16="http://schemas.microsoft.com/office/drawing/2014/main" id="{B25399D0-9D07-2B41-82AF-5C6EFE8E80DE}"/>
              </a:ext>
            </a:extLst>
          </p:cNvPr>
          <p:cNvSpPr>
            <a:spLocks noChangeArrowheads="1"/>
          </p:cNvSpPr>
          <p:nvPr/>
        </p:nvSpPr>
        <p:spPr bwMode="auto">
          <a:xfrm>
            <a:off x="2301875" y="2970252"/>
            <a:ext cx="7632700" cy="1368425"/>
          </a:xfrm>
          <a:prstGeom prst="roundRect">
            <a:avLst>
              <a:gd name="adj" fmla="val 16667"/>
            </a:avLst>
          </a:prstGeom>
          <a:solidFill>
            <a:schemeClr val="bg1">
              <a:alpha val="20000"/>
            </a:schemeClr>
          </a:solidFill>
          <a:ln>
            <a:noFill/>
          </a:ln>
        </p:spPr>
        <p:txBody>
          <a:bodyPr lIns="50800" tIns="50800" rIns="50800" bIns="50800" anchor="ctr"/>
          <a:lstStyle>
            <a:lvl1pPr marL="266700" algn="ctr" defTabSz="457200">
              <a:defRPr sz="2300">
                <a:solidFill>
                  <a:srgbClr val="000000"/>
                </a:solidFill>
                <a:latin typeface="Gill Sans" panose="020B0502020104020203" pitchFamily="34" charset="-79"/>
                <a:ea typeface="MS PGothic" panose="020B0600070205080204" pitchFamily="34" charset="-128"/>
                <a:cs typeface="Gill Sans" panose="020B0502020104020203" pitchFamily="34" charset="-79"/>
                <a:sym typeface="Gill Sans" panose="020B0502020104020203" pitchFamily="34" charset="-79"/>
              </a:defRPr>
            </a:lvl1pPr>
            <a:lvl2pPr marL="742950" indent="-285750" algn="ctr" defTabSz="457200">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lgn="ctr" defTabSz="457200">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lgn="ctr" defTabSz="457200">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lgn="ctr" defTabSz="457200">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algn="ctr" defTabSz="457200"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algn="ctr" defTabSz="457200"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algn="ctr" defTabSz="457200"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algn="ctr" defTabSz="457200"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l" eaLnBrk="1"/>
            <a:endParaRPr lang="sv-SE" altLang="sv-SE" sz="3200"/>
          </a:p>
        </p:txBody>
      </p:sp>
      <p:sp>
        <p:nvSpPr>
          <p:cNvPr id="48" name="Rounded Rectangle 8">
            <a:extLst>
              <a:ext uri="{FF2B5EF4-FFF2-40B4-BE49-F238E27FC236}">
                <a16:creationId xmlns:a16="http://schemas.microsoft.com/office/drawing/2014/main" id="{34964B5F-617D-0947-B654-6E3AC4A2B318}"/>
              </a:ext>
            </a:extLst>
          </p:cNvPr>
          <p:cNvSpPr>
            <a:spLocks noChangeArrowheads="1"/>
          </p:cNvSpPr>
          <p:nvPr/>
        </p:nvSpPr>
        <p:spPr bwMode="auto">
          <a:xfrm>
            <a:off x="2279650" y="4387890"/>
            <a:ext cx="7632700" cy="1438275"/>
          </a:xfrm>
          <a:prstGeom prst="roundRect">
            <a:avLst>
              <a:gd name="adj" fmla="val 16667"/>
            </a:avLst>
          </a:prstGeom>
          <a:solidFill>
            <a:schemeClr val="bg1">
              <a:alpha val="10000"/>
            </a:schemeClr>
          </a:solidFill>
          <a:ln>
            <a:noFill/>
          </a:ln>
        </p:spPr>
        <p:txBody>
          <a:bodyPr lIns="50800" tIns="50800" rIns="50800" bIns="50800" anchor="ctr"/>
          <a:lstStyle>
            <a:lvl1pPr marL="266700" algn="ctr" defTabSz="457200">
              <a:defRPr sz="2300">
                <a:solidFill>
                  <a:srgbClr val="000000"/>
                </a:solidFill>
                <a:latin typeface="Gill Sans" panose="020B0502020104020203" pitchFamily="34" charset="-79"/>
                <a:ea typeface="MS PGothic" panose="020B0600070205080204" pitchFamily="34" charset="-128"/>
                <a:cs typeface="Gill Sans" panose="020B0502020104020203" pitchFamily="34" charset="-79"/>
                <a:sym typeface="Gill Sans" panose="020B0502020104020203" pitchFamily="34" charset="-79"/>
              </a:defRPr>
            </a:lvl1pPr>
            <a:lvl2pPr marL="742950" indent="-285750" algn="ctr" defTabSz="457200">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lgn="ctr" defTabSz="457200">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lgn="ctr" defTabSz="457200">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lgn="ctr" defTabSz="457200">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algn="ctr" defTabSz="457200"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algn="ctr" defTabSz="457200"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algn="ctr" defTabSz="457200"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algn="ctr" defTabSz="457200"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l" eaLnBrk="1"/>
            <a:endParaRPr lang="sv-SE" altLang="sv-SE" sz="3200"/>
          </a:p>
        </p:txBody>
      </p:sp>
      <p:sp>
        <p:nvSpPr>
          <p:cNvPr id="6" name="Title 3"/>
          <p:cNvSpPr txBox="1">
            <a:spLocks/>
          </p:cNvSpPr>
          <p:nvPr/>
        </p:nvSpPr>
        <p:spPr>
          <a:xfrm>
            <a:off x="623888" y="240711"/>
            <a:ext cx="7406548" cy="1143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300" b="1" kern="1200">
                <a:solidFill>
                  <a:schemeClr val="bg1"/>
                </a:solidFill>
                <a:latin typeface="+mj-lt"/>
                <a:ea typeface="+mj-ea"/>
                <a:cs typeface="+mj-cs"/>
              </a:defRPr>
            </a:lvl1pPr>
          </a:lstStyle>
          <a:p>
            <a:r>
              <a:rPr lang="en-US" dirty="0" err="1"/>
              <a:t>Planens</a:t>
            </a:r>
            <a:r>
              <a:rPr lang="en-US" dirty="0"/>
              <a:t> </a:t>
            </a:r>
            <a:r>
              <a:rPr lang="en-US" dirty="0" err="1"/>
              <a:t>tredjedelar</a:t>
            </a:r>
            <a:endParaRPr lang="en-US" dirty="0"/>
          </a:p>
        </p:txBody>
      </p:sp>
      <p:pic>
        <p:nvPicPr>
          <p:cNvPr id="9" name="Picture 2" descr="tile_paper_medgray">
            <a:extLst>
              <a:ext uri="{FF2B5EF4-FFF2-40B4-BE49-F238E27FC236}">
                <a16:creationId xmlns:a16="http://schemas.microsoft.com/office/drawing/2014/main" id="{BA1DC336-BD12-1F4D-B225-4A1A89EF73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1320" y="1392426"/>
            <a:ext cx="2965108" cy="4464495"/>
          </a:xfrm>
          <a:prstGeom prst="rect">
            <a:avLst/>
          </a:prstGeom>
          <a:noFill/>
          <a:ln>
            <a:noFill/>
          </a:ln>
          <a:effectLst>
            <a:reflection blurRad="6350" stA="50000" endA="300" endPos="38500" dist="50800" dir="5400000" sy="-100000" algn="bl" rotWithShape="0"/>
          </a:effectLst>
        </p:spPr>
      </p:pic>
      <p:sp>
        <p:nvSpPr>
          <p:cNvPr id="11" name="AutoShape 2">
            <a:extLst>
              <a:ext uri="{FF2B5EF4-FFF2-40B4-BE49-F238E27FC236}">
                <a16:creationId xmlns:a16="http://schemas.microsoft.com/office/drawing/2014/main" id="{14E9C58C-5D57-3944-BC90-574457B32C46}"/>
              </a:ext>
            </a:extLst>
          </p:cNvPr>
          <p:cNvSpPr>
            <a:spLocks/>
          </p:cNvSpPr>
          <p:nvPr/>
        </p:nvSpPr>
        <p:spPr bwMode="auto">
          <a:xfrm>
            <a:off x="7540625" y="955715"/>
            <a:ext cx="2160587" cy="576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2000" dirty="0">
                <a:solidFill>
                  <a:schemeClr val="bg1"/>
                </a:solidFill>
              </a:rPr>
              <a:t>Tredjedelar lag O </a:t>
            </a:r>
            <a:endParaRPr lang="en-US" altLang="sv-SE" sz="2000" dirty="0">
              <a:solidFill>
                <a:srgbClr val="FFFFFF"/>
              </a:solidFill>
              <a:sym typeface="Helvetica Neue" panose="02000503000000000000" pitchFamily="2" charset="0"/>
            </a:endParaRPr>
          </a:p>
        </p:txBody>
      </p:sp>
      <p:sp>
        <p:nvSpPr>
          <p:cNvPr id="12" name="AutoShape 2">
            <a:extLst>
              <a:ext uri="{FF2B5EF4-FFF2-40B4-BE49-F238E27FC236}">
                <a16:creationId xmlns:a16="http://schemas.microsoft.com/office/drawing/2014/main" id="{444BCE64-A1B9-844A-8193-5744A9AA68AA}"/>
              </a:ext>
            </a:extLst>
          </p:cNvPr>
          <p:cNvSpPr>
            <a:spLocks/>
          </p:cNvSpPr>
          <p:nvPr/>
        </p:nvSpPr>
        <p:spPr bwMode="auto">
          <a:xfrm>
            <a:off x="2427287" y="5781715"/>
            <a:ext cx="2160588" cy="576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2000" dirty="0">
                <a:solidFill>
                  <a:schemeClr val="bg1"/>
                </a:solidFill>
              </a:rPr>
              <a:t>Tredjedelar lag X</a:t>
            </a:r>
            <a:endParaRPr lang="en-US" altLang="sv-SE" sz="2000" dirty="0">
              <a:solidFill>
                <a:srgbClr val="FFFFFF"/>
              </a:solidFill>
              <a:sym typeface="Helvetica Neue" panose="02000503000000000000" pitchFamily="2" charset="0"/>
            </a:endParaRPr>
          </a:p>
        </p:txBody>
      </p:sp>
      <p:sp>
        <p:nvSpPr>
          <p:cNvPr id="13" name="AutoShape 2">
            <a:extLst>
              <a:ext uri="{FF2B5EF4-FFF2-40B4-BE49-F238E27FC236}">
                <a16:creationId xmlns:a16="http://schemas.microsoft.com/office/drawing/2014/main" id="{C5D0EEF7-E22B-B14B-AD1B-62F3012E3D1A}"/>
              </a:ext>
            </a:extLst>
          </p:cNvPr>
          <p:cNvSpPr>
            <a:spLocks/>
          </p:cNvSpPr>
          <p:nvPr/>
        </p:nvSpPr>
        <p:spPr bwMode="auto">
          <a:xfrm>
            <a:off x="2528887" y="1768515"/>
            <a:ext cx="2160588" cy="576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2000" dirty="0">
                <a:solidFill>
                  <a:schemeClr val="bg1"/>
                </a:solidFill>
              </a:rPr>
              <a:t>Sista </a:t>
            </a:r>
            <a:br>
              <a:rPr lang="sv-SE" altLang="sv-SE" sz="2000" dirty="0">
                <a:solidFill>
                  <a:schemeClr val="bg1"/>
                </a:solidFill>
              </a:rPr>
            </a:br>
            <a:r>
              <a:rPr lang="sv-SE" altLang="sv-SE" sz="2000" dirty="0">
                <a:solidFill>
                  <a:schemeClr val="bg1"/>
                </a:solidFill>
              </a:rPr>
              <a:t>tredjedelen</a:t>
            </a:r>
            <a:endParaRPr lang="en-US" altLang="sv-SE" sz="2000" dirty="0">
              <a:solidFill>
                <a:srgbClr val="FFFFFF"/>
              </a:solidFill>
              <a:sym typeface="Helvetica Neue" panose="02000503000000000000" pitchFamily="2" charset="0"/>
            </a:endParaRPr>
          </a:p>
        </p:txBody>
      </p:sp>
      <p:sp>
        <p:nvSpPr>
          <p:cNvPr id="14" name="AutoShape 2">
            <a:extLst>
              <a:ext uri="{FF2B5EF4-FFF2-40B4-BE49-F238E27FC236}">
                <a16:creationId xmlns:a16="http://schemas.microsoft.com/office/drawing/2014/main" id="{BA1DEDB5-2C29-1348-BC17-975D04FF560A}"/>
              </a:ext>
            </a:extLst>
          </p:cNvPr>
          <p:cNvSpPr>
            <a:spLocks/>
          </p:cNvSpPr>
          <p:nvPr/>
        </p:nvSpPr>
        <p:spPr bwMode="auto">
          <a:xfrm>
            <a:off x="2498725" y="3230490"/>
            <a:ext cx="2016125" cy="576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2000" dirty="0">
                <a:solidFill>
                  <a:schemeClr val="bg1"/>
                </a:solidFill>
              </a:rPr>
              <a:t>Centrala tredjedelen</a:t>
            </a:r>
            <a:endParaRPr lang="en-US" altLang="sv-SE" sz="2000" dirty="0">
              <a:solidFill>
                <a:srgbClr val="FFFFFF"/>
              </a:solidFill>
              <a:sym typeface="Helvetica Neue" panose="02000503000000000000" pitchFamily="2" charset="0"/>
            </a:endParaRPr>
          </a:p>
        </p:txBody>
      </p:sp>
      <p:sp>
        <p:nvSpPr>
          <p:cNvPr id="15" name="AutoShape 2">
            <a:extLst>
              <a:ext uri="{FF2B5EF4-FFF2-40B4-BE49-F238E27FC236}">
                <a16:creationId xmlns:a16="http://schemas.microsoft.com/office/drawing/2014/main" id="{7F5118FF-EEC5-4344-9007-C67178FA9347}"/>
              </a:ext>
            </a:extLst>
          </p:cNvPr>
          <p:cNvSpPr>
            <a:spLocks/>
          </p:cNvSpPr>
          <p:nvPr/>
        </p:nvSpPr>
        <p:spPr bwMode="auto">
          <a:xfrm>
            <a:off x="2498725" y="4658611"/>
            <a:ext cx="2160587" cy="5746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lvl1pPr algn="ctr">
              <a:defRPr sz="2300">
                <a:solidFill>
                  <a:srgbClr val="000000"/>
                </a:solidFill>
                <a:latin typeface="Gill Sans" panose="020B0502020104020203" pitchFamily="34" charset="-79"/>
                <a:ea typeface="MS PGothic" panose="020B0600070205080204" pitchFamily="34" charset="-128"/>
                <a:cs typeface="Gill Sans" panose="020B0502020104020203" pitchFamily="34" charset="-79"/>
                <a:sym typeface="Gill Sans" panose="020B0502020104020203" pitchFamily="34" charset="-79"/>
              </a:defRPr>
            </a:lvl1pPr>
            <a:lvl2pPr marL="742950" indent="-285750" algn="ctr">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lgn="ctr">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lgn="ctr">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lgn="ctr">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algn="ctr" defTabSz="411163"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algn="ctr" defTabSz="411163"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algn="ctr" defTabSz="411163"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algn="ctr" defTabSz="411163"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l" eaLnBrk="1">
              <a:lnSpc>
                <a:spcPct val="120000"/>
              </a:lnSpc>
            </a:pPr>
            <a:r>
              <a:rPr lang="sv-SE" altLang="sv-SE" sz="2000" dirty="0">
                <a:solidFill>
                  <a:schemeClr val="bg1"/>
                </a:solidFill>
                <a:latin typeface="+mn-lt"/>
              </a:rPr>
              <a:t>Första </a:t>
            </a:r>
            <a:br>
              <a:rPr lang="sv-SE" altLang="sv-SE" sz="2000" dirty="0">
                <a:solidFill>
                  <a:schemeClr val="bg1"/>
                </a:solidFill>
                <a:latin typeface="+mn-lt"/>
              </a:rPr>
            </a:br>
            <a:r>
              <a:rPr lang="sv-SE" altLang="sv-SE" sz="2000" dirty="0">
                <a:solidFill>
                  <a:schemeClr val="bg1"/>
                </a:solidFill>
                <a:latin typeface="+mn-lt"/>
              </a:rPr>
              <a:t>tredjedelen</a:t>
            </a:r>
            <a:endParaRPr lang="en-US" altLang="sv-SE" sz="2000" dirty="0">
              <a:solidFill>
                <a:srgbClr val="FFFFFF"/>
              </a:solidFill>
              <a:latin typeface="+mn-lt"/>
              <a:sym typeface="Helvetica Neue" panose="02000503000000000000" pitchFamily="2" charset="0"/>
            </a:endParaRPr>
          </a:p>
        </p:txBody>
      </p:sp>
      <p:sp>
        <p:nvSpPr>
          <p:cNvPr id="16" name="AutoShape 2">
            <a:extLst>
              <a:ext uri="{FF2B5EF4-FFF2-40B4-BE49-F238E27FC236}">
                <a16:creationId xmlns:a16="http://schemas.microsoft.com/office/drawing/2014/main" id="{E57FD99D-4BA9-0941-AC64-A8BFAF94A62E}"/>
              </a:ext>
            </a:extLst>
          </p:cNvPr>
          <p:cNvSpPr>
            <a:spLocks/>
          </p:cNvSpPr>
          <p:nvPr/>
        </p:nvSpPr>
        <p:spPr bwMode="auto">
          <a:xfrm>
            <a:off x="8002587" y="1819315"/>
            <a:ext cx="2160588" cy="5762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lvl1pPr algn="ctr">
              <a:defRPr sz="2300">
                <a:solidFill>
                  <a:srgbClr val="000000"/>
                </a:solidFill>
                <a:latin typeface="Gill Sans" panose="020B0502020104020203" pitchFamily="34" charset="-79"/>
                <a:ea typeface="MS PGothic" panose="020B0600070205080204" pitchFamily="34" charset="-128"/>
                <a:cs typeface="Gill Sans" panose="020B0502020104020203" pitchFamily="34" charset="-79"/>
                <a:sym typeface="Gill Sans" panose="020B0502020104020203" pitchFamily="34" charset="-79"/>
              </a:defRPr>
            </a:lvl1pPr>
            <a:lvl2pPr marL="742950" indent="-285750" algn="ctr">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2pPr>
            <a:lvl3pPr marL="1143000" indent="-228600" algn="ctr">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3pPr>
            <a:lvl4pPr marL="1600200" indent="-228600" algn="ctr">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4pPr>
            <a:lvl5pPr marL="2057400" indent="-228600" algn="ctr">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5pPr>
            <a:lvl6pPr marL="2514600" indent="-228600" algn="ctr" defTabSz="411163"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6pPr>
            <a:lvl7pPr marL="2971800" indent="-228600" algn="ctr" defTabSz="411163"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7pPr>
            <a:lvl8pPr marL="3429000" indent="-228600" algn="ctr" defTabSz="411163"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8pPr>
            <a:lvl9pPr marL="3886200" indent="-228600" algn="ctr" defTabSz="411163" eaLnBrk="0" fontAlgn="base" hangingPunct="0">
              <a:spcBef>
                <a:spcPct val="0"/>
              </a:spcBef>
              <a:spcAft>
                <a:spcPct val="0"/>
              </a:spcAft>
              <a:defRPr sz="2300">
                <a:solidFill>
                  <a:srgbClr val="000000"/>
                </a:solidFill>
                <a:latin typeface="Gill Sans" panose="020B0502020104020203" pitchFamily="34" charset="-79"/>
                <a:ea typeface="Gill Sans" panose="020B0502020104020203" pitchFamily="34" charset="-79"/>
                <a:cs typeface="Gill Sans" panose="020B0502020104020203" pitchFamily="34" charset="-79"/>
                <a:sym typeface="Gill Sans" panose="020B0502020104020203" pitchFamily="34" charset="-79"/>
              </a:defRPr>
            </a:lvl9pPr>
          </a:lstStyle>
          <a:p>
            <a:pPr algn="l" eaLnBrk="1">
              <a:lnSpc>
                <a:spcPct val="120000"/>
              </a:lnSpc>
            </a:pPr>
            <a:r>
              <a:rPr lang="sv-SE" altLang="sv-SE" sz="2000" dirty="0">
                <a:solidFill>
                  <a:schemeClr val="bg1"/>
                </a:solidFill>
                <a:latin typeface="+mn-lt"/>
              </a:rPr>
              <a:t>Första </a:t>
            </a:r>
            <a:br>
              <a:rPr lang="sv-SE" altLang="sv-SE" sz="2000" dirty="0">
                <a:solidFill>
                  <a:schemeClr val="bg1"/>
                </a:solidFill>
                <a:latin typeface="+mn-lt"/>
              </a:rPr>
            </a:br>
            <a:r>
              <a:rPr lang="sv-SE" altLang="sv-SE" sz="2000" dirty="0">
                <a:solidFill>
                  <a:schemeClr val="bg1"/>
                </a:solidFill>
                <a:latin typeface="+mn-lt"/>
              </a:rPr>
              <a:t>tredjedelen</a:t>
            </a:r>
            <a:endParaRPr lang="en-US" altLang="sv-SE" sz="2000" dirty="0">
              <a:solidFill>
                <a:srgbClr val="FFFFFF"/>
              </a:solidFill>
              <a:latin typeface="+mn-lt"/>
              <a:sym typeface="Helvetica Neue" panose="02000503000000000000" pitchFamily="2" charset="0"/>
            </a:endParaRPr>
          </a:p>
        </p:txBody>
      </p:sp>
      <p:sp>
        <p:nvSpPr>
          <p:cNvPr id="17" name="AutoShape 2">
            <a:extLst>
              <a:ext uri="{FF2B5EF4-FFF2-40B4-BE49-F238E27FC236}">
                <a16:creationId xmlns:a16="http://schemas.microsoft.com/office/drawing/2014/main" id="{93518D0E-F6DF-884F-B0D1-4C99DC1AB5B5}"/>
              </a:ext>
            </a:extLst>
          </p:cNvPr>
          <p:cNvSpPr>
            <a:spLocks/>
          </p:cNvSpPr>
          <p:nvPr/>
        </p:nvSpPr>
        <p:spPr bwMode="auto">
          <a:xfrm>
            <a:off x="8061325" y="3187627"/>
            <a:ext cx="2016125" cy="5762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2000" dirty="0">
                <a:solidFill>
                  <a:schemeClr val="bg1"/>
                </a:solidFill>
              </a:rPr>
              <a:t>Centrala tredjedelen</a:t>
            </a:r>
            <a:endParaRPr lang="en-US" altLang="sv-SE" sz="2000" dirty="0">
              <a:solidFill>
                <a:srgbClr val="FFFFFF"/>
              </a:solidFill>
              <a:sym typeface="Helvetica Neue" panose="02000503000000000000" pitchFamily="2" charset="0"/>
            </a:endParaRPr>
          </a:p>
        </p:txBody>
      </p:sp>
      <p:sp>
        <p:nvSpPr>
          <p:cNvPr id="18" name="AutoShape 2">
            <a:extLst>
              <a:ext uri="{FF2B5EF4-FFF2-40B4-BE49-F238E27FC236}">
                <a16:creationId xmlns:a16="http://schemas.microsoft.com/office/drawing/2014/main" id="{315CF0A4-E3B2-5A4A-AA28-DEEDED7E2E11}"/>
              </a:ext>
            </a:extLst>
          </p:cNvPr>
          <p:cNvSpPr>
            <a:spLocks/>
          </p:cNvSpPr>
          <p:nvPr/>
        </p:nvSpPr>
        <p:spPr bwMode="auto">
          <a:xfrm>
            <a:off x="8034337" y="4658611"/>
            <a:ext cx="2160588" cy="5746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2000" dirty="0">
                <a:solidFill>
                  <a:schemeClr val="bg1"/>
                </a:solidFill>
              </a:rPr>
              <a:t>Sista </a:t>
            </a:r>
            <a:br>
              <a:rPr lang="sv-SE" altLang="sv-SE" sz="2000" dirty="0">
                <a:solidFill>
                  <a:schemeClr val="bg1"/>
                </a:solidFill>
              </a:rPr>
            </a:br>
            <a:r>
              <a:rPr lang="sv-SE" altLang="sv-SE" sz="2000" dirty="0">
                <a:solidFill>
                  <a:schemeClr val="bg1"/>
                </a:solidFill>
              </a:rPr>
              <a:t>tredjedelen</a:t>
            </a:r>
            <a:endParaRPr lang="en-US" altLang="sv-SE" sz="2000" dirty="0">
              <a:solidFill>
                <a:srgbClr val="FFFFFF"/>
              </a:solidFill>
              <a:sym typeface="Helvetica Neue" panose="02000503000000000000" pitchFamily="2" charset="0"/>
            </a:endParaRPr>
          </a:p>
        </p:txBody>
      </p:sp>
      <p:grpSp>
        <p:nvGrpSpPr>
          <p:cNvPr id="19" name="Group 4">
            <a:extLst>
              <a:ext uri="{FF2B5EF4-FFF2-40B4-BE49-F238E27FC236}">
                <a16:creationId xmlns:a16="http://schemas.microsoft.com/office/drawing/2014/main" id="{4EA1DB30-BB99-2D4E-A8F3-D09043D4E97E}"/>
              </a:ext>
            </a:extLst>
          </p:cNvPr>
          <p:cNvGrpSpPr>
            <a:grpSpLocks/>
          </p:cNvGrpSpPr>
          <p:nvPr/>
        </p:nvGrpSpPr>
        <p:grpSpPr bwMode="auto">
          <a:xfrm>
            <a:off x="4891087" y="1941552"/>
            <a:ext cx="2409825" cy="3338513"/>
            <a:chOff x="3131840" y="2404622"/>
            <a:chExt cx="2410127" cy="3339586"/>
          </a:xfrm>
        </p:grpSpPr>
        <p:sp>
          <p:nvSpPr>
            <p:cNvPr id="20" name="AutoShape 2">
              <a:extLst>
                <a:ext uri="{FF2B5EF4-FFF2-40B4-BE49-F238E27FC236}">
                  <a16:creationId xmlns:a16="http://schemas.microsoft.com/office/drawing/2014/main" id="{8438F310-5203-6740-9DDB-FADF9EDAF612}"/>
                </a:ext>
              </a:extLst>
            </p:cNvPr>
            <p:cNvSpPr>
              <a:spLocks/>
            </p:cNvSpPr>
            <p:nvPr/>
          </p:nvSpPr>
          <p:spPr bwMode="auto">
            <a:xfrm>
              <a:off x="3895524" y="4120854"/>
              <a:ext cx="360407" cy="36039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X</a:t>
              </a:r>
              <a:endParaRPr lang="en-US" altLang="sv-SE" sz="1800">
                <a:solidFill>
                  <a:srgbClr val="FFFFFF"/>
                </a:solidFill>
                <a:latin typeface="Helvetica Neue" panose="02000503000000000000" pitchFamily="2" charset="0"/>
                <a:sym typeface="Helvetica Neue" panose="02000503000000000000" pitchFamily="2" charset="0"/>
              </a:endParaRPr>
            </a:p>
          </p:txBody>
        </p:sp>
        <p:grpSp>
          <p:nvGrpSpPr>
            <p:cNvPr id="21" name="Group 3">
              <a:extLst>
                <a:ext uri="{FF2B5EF4-FFF2-40B4-BE49-F238E27FC236}">
                  <a16:creationId xmlns:a16="http://schemas.microsoft.com/office/drawing/2014/main" id="{A9687A0C-CB1F-1344-8483-CF8FDAC6BE33}"/>
                </a:ext>
              </a:extLst>
            </p:cNvPr>
            <p:cNvGrpSpPr>
              <a:grpSpLocks/>
            </p:cNvGrpSpPr>
            <p:nvPr/>
          </p:nvGrpSpPr>
          <p:grpSpPr bwMode="auto">
            <a:xfrm>
              <a:off x="3131840" y="2404622"/>
              <a:ext cx="2410127" cy="3339586"/>
              <a:chOff x="3131840" y="2404622"/>
              <a:chExt cx="2410127" cy="3339586"/>
            </a:xfrm>
          </p:grpSpPr>
          <p:grpSp>
            <p:nvGrpSpPr>
              <p:cNvPr id="22" name="Group 2">
                <a:extLst>
                  <a:ext uri="{FF2B5EF4-FFF2-40B4-BE49-F238E27FC236}">
                    <a16:creationId xmlns:a16="http://schemas.microsoft.com/office/drawing/2014/main" id="{93017CD5-9AA8-A74F-92AC-677B8D67789D}"/>
                  </a:ext>
                </a:extLst>
              </p:cNvPr>
              <p:cNvGrpSpPr>
                <a:grpSpLocks/>
              </p:cNvGrpSpPr>
              <p:nvPr/>
            </p:nvGrpSpPr>
            <p:grpSpPr bwMode="auto">
              <a:xfrm>
                <a:off x="3131840" y="2404622"/>
                <a:ext cx="2410127" cy="2824400"/>
                <a:chOff x="3131840" y="2404622"/>
                <a:chExt cx="2410127" cy="2824400"/>
              </a:xfrm>
            </p:grpSpPr>
            <p:sp>
              <p:nvSpPr>
                <p:cNvPr id="24" name="AutoShape 2">
                  <a:extLst>
                    <a:ext uri="{FF2B5EF4-FFF2-40B4-BE49-F238E27FC236}">
                      <a16:creationId xmlns:a16="http://schemas.microsoft.com/office/drawing/2014/main" id="{98B401CC-54E5-B94E-867E-1ACF89765B66}"/>
                    </a:ext>
                  </a:extLst>
                </p:cNvPr>
                <p:cNvSpPr>
                  <a:spLocks/>
                </p:cNvSpPr>
                <p:nvPr/>
              </p:nvSpPr>
              <p:spPr bwMode="auto">
                <a:xfrm>
                  <a:off x="3160419" y="2807881"/>
                  <a:ext cx="360408" cy="36039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O</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25" name="AutoShape 2">
                  <a:extLst>
                    <a:ext uri="{FF2B5EF4-FFF2-40B4-BE49-F238E27FC236}">
                      <a16:creationId xmlns:a16="http://schemas.microsoft.com/office/drawing/2014/main" id="{158149EE-6612-BD4B-B3D9-99C81416D0C1}"/>
                    </a:ext>
                  </a:extLst>
                </p:cNvPr>
                <p:cNvSpPr>
                  <a:spLocks/>
                </p:cNvSpPr>
                <p:nvPr/>
              </p:nvSpPr>
              <p:spPr bwMode="auto">
                <a:xfrm>
                  <a:off x="4571883" y="4868629"/>
                  <a:ext cx="360407" cy="36039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X</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26" name="AutoShape 2">
                  <a:extLst>
                    <a:ext uri="{FF2B5EF4-FFF2-40B4-BE49-F238E27FC236}">
                      <a16:creationId xmlns:a16="http://schemas.microsoft.com/office/drawing/2014/main" id="{27CC8E46-AABE-CA4B-92D2-9AFEFD7E5CF0}"/>
                    </a:ext>
                  </a:extLst>
                </p:cNvPr>
                <p:cNvSpPr>
                  <a:spLocks/>
                </p:cNvSpPr>
                <p:nvPr/>
              </p:nvSpPr>
              <p:spPr bwMode="auto">
                <a:xfrm>
                  <a:off x="3768508" y="4846402"/>
                  <a:ext cx="360407" cy="36039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X</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27" name="AutoShape 2">
                  <a:extLst>
                    <a:ext uri="{FF2B5EF4-FFF2-40B4-BE49-F238E27FC236}">
                      <a16:creationId xmlns:a16="http://schemas.microsoft.com/office/drawing/2014/main" id="{CAD6E30A-2C44-464A-B92F-2DC4B7813B73}"/>
                    </a:ext>
                  </a:extLst>
                </p:cNvPr>
                <p:cNvSpPr>
                  <a:spLocks/>
                </p:cNvSpPr>
                <p:nvPr/>
              </p:nvSpPr>
              <p:spPr bwMode="auto">
                <a:xfrm>
                  <a:off x="3131840" y="4757494"/>
                  <a:ext cx="360408" cy="36039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X</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28" name="AutoShape 2">
                  <a:extLst>
                    <a:ext uri="{FF2B5EF4-FFF2-40B4-BE49-F238E27FC236}">
                      <a16:creationId xmlns:a16="http://schemas.microsoft.com/office/drawing/2014/main" id="{56B83CC2-5011-D944-A0BB-C869045F0109}"/>
                    </a:ext>
                  </a:extLst>
                </p:cNvPr>
                <p:cNvSpPr>
                  <a:spLocks/>
                </p:cNvSpPr>
                <p:nvPr/>
              </p:nvSpPr>
              <p:spPr bwMode="auto">
                <a:xfrm>
                  <a:off x="5076772" y="4438381"/>
                  <a:ext cx="358820" cy="36039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X</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29" name="AutoShape 2">
                  <a:extLst>
                    <a:ext uri="{FF2B5EF4-FFF2-40B4-BE49-F238E27FC236}">
                      <a16:creationId xmlns:a16="http://schemas.microsoft.com/office/drawing/2014/main" id="{FB436787-104C-E242-857D-344D3DE2B008}"/>
                    </a:ext>
                  </a:extLst>
                </p:cNvPr>
                <p:cNvSpPr>
                  <a:spLocks/>
                </p:cNvSpPr>
                <p:nvPr/>
              </p:nvSpPr>
              <p:spPr bwMode="auto">
                <a:xfrm>
                  <a:off x="3347767" y="3654090"/>
                  <a:ext cx="360408" cy="36039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X</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30" name="AutoShape 2">
                  <a:extLst>
                    <a:ext uri="{FF2B5EF4-FFF2-40B4-BE49-F238E27FC236}">
                      <a16:creationId xmlns:a16="http://schemas.microsoft.com/office/drawing/2014/main" id="{A2709088-6901-9948-ABBB-3529CCB1A863}"/>
                    </a:ext>
                  </a:extLst>
                </p:cNvPr>
                <p:cNvSpPr>
                  <a:spLocks/>
                </p:cNvSpPr>
                <p:nvPr/>
              </p:nvSpPr>
              <p:spPr bwMode="auto">
                <a:xfrm>
                  <a:off x="4643329" y="3860482"/>
                  <a:ext cx="360408" cy="36039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X</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31" name="AutoShape 2">
                  <a:extLst>
                    <a:ext uri="{FF2B5EF4-FFF2-40B4-BE49-F238E27FC236}">
                      <a16:creationId xmlns:a16="http://schemas.microsoft.com/office/drawing/2014/main" id="{EC2DBBB6-4646-2248-97D2-37453BA5EA5D}"/>
                    </a:ext>
                  </a:extLst>
                </p:cNvPr>
                <p:cNvSpPr>
                  <a:spLocks/>
                </p:cNvSpPr>
                <p:nvPr/>
              </p:nvSpPr>
              <p:spPr bwMode="auto">
                <a:xfrm>
                  <a:off x="5076772" y="3660440"/>
                  <a:ext cx="358820" cy="36039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X</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32" name="AutoShape 2">
                  <a:extLst>
                    <a:ext uri="{FF2B5EF4-FFF2-40B4-BE49-F238E27FC236}">
                      <a16:creationId xmlns:a16="http://schemas.microsoft.com/office/drawing/2014/main" id="{35F2275A-8C99-C94A-99BE-6209022AF86F}"/>
                    </a:ext>
                  </a:extLst>
                </p:cNvPr>
                <p:cNvSpPr>
                  <a:spLocks/>
                </p:cNvSpPr>
                <p:nvPr/>
              </p:nvSpPr>
              <p:spPr bwMode="auto">
                <a:xfrm>
                  <a:off x="4424227" y="2996809"/>
                  <a:ext cx="358820" cy="36039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X</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33" name="AutoShape 2">
                  <a:extLst>
                    <a:ext uri="{FF2B5EF4-FFF2-40B4-BE49-F238E27FC236}">
                      <a16:creationId xmlns:a16="http://schemas.microsoft.com/office/drawing/2014/main" id="{E81BDB36-D647-304A-A24F-8F3C00DBB109}"/>
                    </a:ext>
                  </a:extLst>
                </p:cNvPr>
                <p:cNvSpPr>
                  <a:spLocks/>
                </p:cNvSpPr>
                <p:nvPr/>
              </p:nvSpPr>
              <p:spPr bwMode="auto">
                <a:xfrm>
                  <a:off x="3492248" y="2996809"/>
                  <a:ext cx="360407" cy="36039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X</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34" name="AutoShape 2">
                  <a:extLst>
                    <a:ext uri="{FF2B5EF4-FFF2-40B4-BE49-F238E27FC236}">
                      <a16:creationId xmlns:a16="http://schemas.microsoft.com/office/drawing/2014/main" id="{BA140551-8F1E-EC43-8BB7-5F57BD9BD1D3}"/>
                    </a:ext>
                  </a:extLst>
                </p:cNvPr>
                <p:cNvSpPr>
                  <a:spLocks/>
                </p:cNvSpPr>
                <p:nvPr/>
              </p:nvSpPr>
              <p:spPr bwMode="auto">
                <a:xfrm>
                  <a:off x="4020951" y="2825345"/>
                  <a:ext cx="358820" cy="35880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O</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35" name="AutoShape 2">
                  <a:extLst>
                    <a:ext uri="{FF2B5EF4-FFF2-40B4-BE49-F238E27FC236}">
                      <a16:creationId xmlns:a16="http://schemas.microsoft.com/office/drawing/2014/main" id="{D758AF9F-A4F5-0142-AD10-38552449E1DA}"/>
                    </a:ext>
                  </a:extLst>
                </p:cNvPr>
                <p:cNvSpPr>
                  <a:spLocks/>
                </p:cNvSpPr>
                <p:nvPr/>
              </p:nvSpPr>
              <p:spPr bwMode="auto">
                <a:xfrm>
                  <a:off x="4681434" y="2852334"/>
                  <a:ext cx="360408" cy="36039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O</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36" name="AutoShape 2">
                  <a:extLst>
                    <a:ext uri="{FF2B5EF4-FFF2-40B4-BE49-F238E27FC236}">
                      <a16:creationId xmlns:a16="http://schemas.microsoft.com/office/drawing/2014/main" id="{1CB433C0-1E61-5F47-8F84-E03A82C8CF39}"/>
                    </a:ext>
                  </a:extLst>
                </p:cNvPr>
                <p:cNvSpPr>
                  <a:spLocks/>
                </p:cNvSpPr>
                <p:nvPr/>
              </p:nvSpPr>
              <p:spPr bwMode="auto">
                <a:xfrm>
                  <a:off x="5181560" y="2852334"/>
                  <a:ext cx="360407" cy="36039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O</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37" name="AutoShape 2">
                  <a:extLst>
                    <a:ext uri="{FF2B5EF4-FFF2-40B4-BE49-F238E27FC236}">
                      <a16:creationId xmlns:a16="http://schemas.microsoft.com/office/drawing/2014/main" id="{D476F199-4AD1-1646-9B48-049CE533EEE5}"/>
                    </a:ext>
                  </a:extLst>
                </p:cNvPr>
                <p:cNvSpPr>
                  <a:spLocks/>
                </p:cNvSpPr>
                <p:nvPr/>
              </p:nvSpPr>
              <p:spPr bwMode="auto">
                <a:xfrm>
                  <a:off x="4843379" y="3423882"/>
                  <a:ext cx="360408" cy="35880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O</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38" name="AutoShape 2">
                  <a:extLst>
                    <a:ext uri="{FF2B5EF4-FFF2-40B4-BE49-F238E27FC236}">
                      <a16:creationId xmlns:a16="http://schemas.microsoft.com/office/drawing/2014/main" id="{78D0E1D7-81BD-D940-B983-6B33B3E23BD5}"/>
                    </a:ext>
                  </a:extLst>
                </p:cNvPr>
                <p:cNvSpPr>
                  <a:spLocks/>
                </p:cNvSpPr>
                <p:nvPr/>
              </p:nvSpPr>
              <p:spPr bwMode="auto">
                <a:xfrm>
                  <a:off x="4194011" y="3596935"/>
                  <a:ext cx="360407" cy="36039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O</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39" name="AutoShape 2">
                  <a:extLst>
                    <a:ext uri="{FF2B5EF4-FFF2-40B4-BE49-F238E27FC236}">
                      <a16:creationId xmlns:a16="http://schemas.microsoft.com/office/drawing/2014/main" id="{FB2F7540-4B6B-604E-BDC9-8B9DC631D607}"/>
                    </a:ext>
                  </a:extLst>
                </p:cNvPr>
                <p:cNvSpPr>
                  <a:spLocks/>
                </p:cNvSpPr>
                <p:nvPr/>
              </p:nvSpPr>
              <p:spPr bwMode="auto">
                <a:xfrm>
                  <a:off x="3490660" y="3428646"/>
                  <a:ext cx="360408" cy="36039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O</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40" name="AutoShape 2">
                  <a:extLst>
                    <a:ext uri="{FF2B5EF4-FFF2-40B4-BE49-F238E27FC236}">
                      <a16:creationId xmlns:a16="http://schemas.microsoft.com/office/drawing/2014/main" id="{BBCC2555-74AC-AD4F-B6EF-935480CEBFC7}"/>
                    </a:ext>
                  </a:extLst>
                </p:cNvPr>
                <p:cNvSpPr>
                  <a:spLocks/>
                </p:cNvSpPr>
                <p:nvPr/>
              </p:nvSpPr>
              <p:spPr bwMode="auto">
                <a:xfrm>
                  <a:off x="3271558" y="4149431"/>
                  <a:ext cx="360408" cy="35880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O</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41" name="AutoShape 2">
                  <a:extLst>
                    <a:ext uri="{FF2B5EF4-FFF2-40B4-BE49-F238E27FC236}">
                      <a16:creationId xmlns:a16="http://schemas.microsoft.com/office/drawing/2014/main" id="{08431947-176A-6344-BDC6-491517A3F5AB}"/>
                    </a:ext>
                  </a:extLst>
                </p:cNvPr>
                <p:cNvSpPr>
                  <a:spLocks/>
                </p:cNvSpPr>
                <p:nvPr/>
              </p:nvSpPr>
              <p:spPr bwMode="auto">
                <a:xfrm>
                  <a:off x="4122564" y="4725742"/>
                  <a:ext cx="360408" cy="35880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O</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42" name="AutoShape 2">
                  <a:extLst>
                    <a:ext uri="{FF2B5EF4-FFF2-40B4-BE49-F238E27FC236}">
                      <a16:creationId xmlns:a16="http://schemas.microsoft.com/office/drawing/2014/main" id="{7080826F-1DE7-FF4C-9B86-AE8C15512D0E}"/>
                    </a:ext>
                  </a:extLst>
                </p:cNvPr>
                <p:cNvSpPr>
                  <a:spLocks/>
                </p:cNvSpPr>
                <p:nvPr/>
              </p:nvSpPr>
              <p:spPr bwMode="auto">
                <a:xfrm>
                  <a:off x="4643329" y="4149431"/>
                  <a:ext cx="360408" cy="35880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800">
                      <a:solidFill>
                        <a:schemeClr val="bg1"/>
                      </a:solidFill>
                      <a:latin typeface="Helvetica Neue" panose="02000503000000000000" pitchFamily="2" charset="0"/>
                    </a:rPr>
                    <a:t>O</a:t>
                  </a:r>
                  <a:endParaRPr lang="en-US" altLang="sv-SE" sz="1800">
                    <a:solidFill>
                      <a:srgbClr val="FFFFFF"/>
                    </a:solidFill>
                    <a:latin typeface="Helvetica Neue" panose="02000503000000000000" pitchFamily="2" charset="0"/>
                    <a:sym typeface="Helvetica Neue" panose="02000503000000000000" pitchFamily="2" charset="0"/>
                  </a:endParaRPr>
                </a:p>
              </p:txBody>
            </p:sp>
            <p:sp>
              <p:nvSpPr>
                <p:cNvPr id="43" name="AutoShape 2">
                  <a:extLst>
                    <a:ext uri="{FF2B5EF4-FFF2-40B4-BE49-F238E27FC236}">
                      <a16:creationId xmlns:a16="http://schemas.microsoft.com/office/drawing/2014/main" id="{6DE9C0E5-85AF-F441-83E5-6A5284629524}"/>
                    </a:ext>
                  </a:extLst>
                </p:cNvPr>
                <p:cNvSpPr>
                  <a:spLocks/>
                </p:cNvSpPr>
                <p:nvPr/>
              </p:nvSpPr>
              <p:spPr bwMode="auto">
                <a:xfrm>
                  <a:off x="4160102" y="2404622"/>
                  <a:ext cx="360408" cy="2873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000">
                      <a:solidFill>
                        <a:schemeClr val="bg1"/>
                      </a:solidFill>
                      <a:latin typeface="Helvetica Neue" panose="02000503000000000000" pitchFamily="2" charset="0"/>
                    </a:rPr>
                    <a:t>Mv</a:t>
                  </a:r>
                  <a:endParaRPr lang="en-US" altLang="sv-SE" sz="1000">
                    <a:solidFill>
                      <a:srgbClr val="FFFFFF"/>
                    </a:solidFill>
                    <a:latin typeface="Helvetica Neue" panose="02000503000000000000" pitchFamily="2" charset="0"/>
                    <a:sym typeface="Helvetica Neue" panose="02000503000000000000" pitchFamily="2" charset="0"/>
                  </a:endParaRPr>
                </a:p>
              </p:txBody>
            </p:sp>
          </p:grpSp>
          <p:sp>
            <p:nvSpPr>
              <p:cNvPr id="23" name="AutoShape 2">
                <a:extLst>
                  <a:ext uri="{FF2B5EF4-FFF2-40B4-BE49-F238E27FC236}">
                    <a16:creationId xmlns:a16="http://schemas.microsoft.com/office/drawing/2014/main" id="{4CCEC295-00DE-314E-A67D-9829937B063C}"/>
                  </a:ext>
                </a:extLst>
              </p:cNvPr>
              <p:cNvSpPr>
                <a:spLocks/>
              </p:cNvSpPr>
              <p:nvPr/>
            </p:nvSpPr>
            <p:spPr bwMode="auto">
              <a:xfrm>
                <a:off x="4165455" y="5456846"/>
                <a:ext cx="360408" cy="2873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p>
                <a:pPr>
                  <a:lnSpc>
                    <a:spcPct val="120000"/>
                  </a:lnSpc>
                </a:pPr>
                <a:r>
                  <a:rPr lang="sv-SE" altLang="sv-SE" sz="1000">
                    <a:solidFill>
                      <a:schemeClr val="bg1"/>
                    </a:solidFill>
                    <a:latin typeface="Helvetica Neue" panose="02000503000000000000" pitchFamily="2" charset="0"/>
                  </a:rPr>
                  <a:t>Mv</a:t>
                </a:r>
                <a:endParaRPr lang="en-US" altLang="sv-SE" sz="1000">
                  <a:solidFill>
                    <a:srgbClr val="FFFFFF"/>
                  </a:solidFill>
                  <a:latin typeface="Helvetica Neue" panose="02000503000000000000" pitchFamily="2" charset="0"/>
                  <a:sym typeface="Helvetica Neue" panose="02000503000000000000" pitchFamily="2" charset="0"/>
                </a:endParaRPr>
              </a:p>
            </p:txBody>
          </p:sp>
        </p:grpSp>
      </p:grpSp>
      <p:cxnSp>
        <p:nvCxnSpPr>
          <p:cNvPr id="44" name="Straight Arrow Connector 7">
            <a:extLst>
              <a:ext uri="{FF2B5EF4-FFF2-40B4-BE49-F238E27FC236}">
                <a16:creationId xmlns:a16="http://schemas.microsoft.com/office/drawing/2014/main" id="{C31FA124-70D4-FB43-B721-EF2AEED25826}"/>
              </a:ext>
            </a:extLst>
          </p:cNvPr>
          <p:cNvCxnSpPr>
            <a:cxnSpLocks noChangeShapeType="1"/>
          </p:cNvCxnSpPr>
          <p:nvPr/>
        </p:nvCxnSpPr>
        <p:spPr bwMode="auto">
          <a:xfrm>
            <a:off x="7699375" y="1636752"/>
            <a:ext cx="0" cy="3932238"/>
          </a:xfrm>
          <a:prstGeom prst="straightConnector1">
            <a:avLst/>
          </a:prstGeom>
          <a:noFill/>
          <a:ln w="76200">
            <a:solidFill>
              <a:srgbClr val="FDBB0E"/>
            </a:solidFill>
            <a:miter lim="0"/>
            <a:headEnd/>
            <a:tailEnd type="triangle" w="med" len="med"/>
          </a:ln>
          <a:extLst>
            <a:ext uri="{909E8E84-426E-40dd-AFC4-6F175D3DCCD1}">
              <a14:hiddenFill xmlns:a14="http://schemas.microsoft.com/office/drawing/2010/main" xmlns="">
                <a:noFill/>
              </a14:hiddenFill>
            </a:ext>
          </a:extLst>
        </p:spPr>
      </p:cxnSp>
      <p:cxnSp>
        <p:nvCxnSpPr>
          <p:cNvPr id="45" name="Straight Arrow Connector 70">
            <a:extLst>
              <a:ext uri="{FF2B5EF4-FFF2-40B4-BE49-F238E27FC236}">
                <a16:creationId xmlns:a16="http://schemas.microsoft.com/office/drawing/2014/main" id="{DC2937CA-6F4B-C542-A86B-B2C5D6EC8390}"/>
              </a:ext>
            </a:extLst>
          </p:cNvPr>
          <p:cNvCxnSpPr>
            <a:cxnSpLocks noChangeShapeType="1"/>
          </p:cNvCxnSpPr>
          <p:nvPr/>
        </p:nvCxnSpPr>
        <p:spPr bwMode="auto">
          <a:xfrm flipV="1">
            <a:off x="4314825" y="1608177"/>
            <a:ext cx="0" cy="3889375"/>
          </a:xfrm>
          <a:prstGeom prst="straightConnector1">
            <a:avLst/>
          </a:prstGeom>
          <a:noFill/>
          <a:ln w="76200">
            <a:solidFill>
              <a:srgbClr val="FDBB0E"/>
            </a:solidFill>
            <a:miter lim="0"/>
            <a:headEnd/>
            <a:tailEnd type="triangle" w="med" len="med"/>
          </a:ln>
          <a:extLst>
            <a:ext uri="{909E8E84-426E-40dd-AFC4-6F175D3DCCD1}">
              <a14:hiddenFill xmlns:a14="http://schemas.microsoft.com/office/drawing/2010/main" xmlns="">
                <a:noFill/>
              </a14:hiddenFill>
            </a:ext>
          </a:extLst>
        </p:spPr>
      </p:cxnSp>
      <p:pic>
        <p:nvPicPr>
          <p:cNvPr id="49" name="Picture 2" descr="IFK Luleå">
            <a:extLst>
              <a:ext uri="{FF2B5EF4-FFF2-40B4-BE49-F238E27FC236}">
                <a16:creationId xmlns:a16="http://schemas.microsoft.com/office/drawing/2014/main" id="{363B693C-FA6F-4347-A4B1-0483DB25A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4765" y="-4968"/>
            <a:ext cx="1423283" cy="16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10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Title 3"/>
          <p:cNvSpPr txBox="1">
            <a:spLocks/>
          </p:cNvSpPr>
          <p:nvPr/>
        </p:nvSpPr>
        <p:spPr>
          <a:xfrm>
            <a:off x="623888" y="240711"/>
            <a:ext cx="7406548" cy="1143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300" b="1" kern="1200">
                <a:solidFill>
                  <a:schemeClr val="bg1"/>
                </a:solidFill>
                <a:latin typeface="+mj-lt"/>
                <a:ea typeface="+mj-ea"/>
                <a:cs typeface="+mj-cs"/>
              </a:defRPr>
            </a:lvl1pPr>
          </a:lstStyle>
          <a:p>
            <a:r>
              <a:rPr lang="en-US" dirty="0" err="1"/>
              <a:t>Planens</a:t>
            </a:r>
            <a:r>
              <a:rPr lang="en-US" dirty="0"/>
              <a:t> </a:t>
            </a:r>
            <a:r>
              <a:rPr lang="en-US" dirty="0" err="1"/>
              <a:t>korridorer</a:t>
            </a:r>
            <a:endParaRPr lang="en-US" dirty="0"/>
          </a:p>
        </p:txBody>
      </p:sp>
      <p:sp>
        <p:nvSpPr>
          <p:cNvPr id="49" name="Rounded Rectangle 8">
            <a:extLst>
              <a:ext uri="{FF2B5EF4-FFF2-40B4-BE49-F238E27FC236}">
                <a16:creationId xmlns:a16="http://schemas.microsoft.com/office/drawing/2014/main" id="{FFE3E251-54AB-9F4B-9FF4-C60BCC4DBF6F}"/>
              </a:ext>
            </a:extLst>
          </p:cNvPr>
          <p:cNvSpPr>
            <a:spLocks noChangeArrowheads="1"/>
          </p:cNvSpPr>
          <p:nvPr/>
        </p:nvSpPr>
        <p:spPr bwMode="auto">
          <a:xfrm>
            <a:off x="725659" y="1815362"/>
            <a:ext cx="3097212" cy="647700"/>
          </a:xfrm>
          <a:prstGeom prst="roundRect">
            <a:avLst>
              <a:gd name="adj" fmla="val 16667"/>
            </a:avLst>
          </a:prstGeom>
          <a:solidFill>
            <a:schemeClr val="bg1">
              <a:alpha val="30000"/>
            </a:schemeClr>
          </a:solidFill>
          <a:ln>
            <a:noFill/>
          </a:ln>
        </p:spPr>
        <p:txBody>
          <a:bodyPr lIns="5080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algn="ctr" eaLnBrk="1"/>
            <a:endParaRPr lang="sv-SE" altLang="sv-SE" sz="3200"/>
          </a:p>
        </p:txBody>
      </p:sp>
      <p:sp>
        <p:nvSpPr>
          <p:cNvPr id="50" name="Rounded Rectangle 8">
            <a:extLst>
              <a:ext uri="{FF2B5EF4-FFF2-40B4-BE49-F238E27FC236}">
                <a16:creationId xmlns:a16="http://schemas.microsoft.com/office/drawing/2014/main" id="{F67B76B2-22DC-0F47-BDED-FF2A72ED34BC}"/>
              </a:ext>
            </a:extLst>
          </p:cNvPr>
          <p:cNvSpPr>
            <a:spLocks noChangeArrowheads="1"/>
          </p:cNvSpPr>
          <p:nvPr/>
        </p:nvSpPr>
        <p:spPr bwMode="auto">
          <a:xfrm>
            <a:off x="725659" y="2609112"/>
            <a:ext cx="3097212" cy="647700"/>
          </a:xfrm>
          <a:prstGeom prst="roundRect">
            <a:avLst>
              <a:gd name="adj" fmla="val 16667"/>
            </a:avLst>
          </a:prstGeom>
          <a:solidFill>
            <a:schemeClr val="bg1">
              <a:alpha val="20000"/>
            </a:schemeClr>
          </a:solidFill>
          <a:ln>
            <a:noFill/>
          </a:ln>
        </p:spPr>
        <p:txBody>
          <a:bodyPr lIns="5080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algn="ctr" eaLnBrk="1"/>
            <a:endParaRPr lang="sv-SE" altLang="sv-SE" sz="3200"/>
          </a:p>
        </p:txBody>
      </p:sp>
      <p:sp>
        <p:nvSpPr>
          <p:cNvPr id="51" name="Rounded Rectangle 8">
            <a:extLst>
              <a:ext uri="{FF2B5EF4-FFF2-40B4-BE49-F238E27FC236}">
                <a16:creationId xmlns:a16="http://schemas.microsoft.com/office/drawing/2014/main" id="{3F6FF630-26B5-2540-A33D-719107AADBDE}"/>
              </a:ext>
            </a:extLst>
          </p:cNvPr>
          <p:cNvSpPr>
            <a:spLocks noChangeArrowheads="1"/>
          </p:cNvSpPr>
          <p:nvPr/>
        </p:nvSpPr>
        <p:spPr bwMode="auto">
          <a:xfrm>
            <a:off x="725659" y="3399687"/>
            <a:ext cx="3097212" cy="647700"/>
          </a:xfrm>
          <a:prstGeom prst="roundRect">
            <a:avLst>
              <a:gd name="adj" fmla="val 16667"/>
            </a:avLst>
          </a:prstGeom>
          <a:solidFill>
            <a:schemeClr val="bg1">
              <a:alpha val="10000"/>
            </a:schemeClr>
          </a:solidFill>
          <a:ln>
            <a:noFill/>
          </a:ln>
        </p:spPr>
        <p:txBody>
          <a:bodyPr lIns="5080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algn="ctr" eaLnBrk="1"/>
            <a:endParaRPr lang="sv-SE" altLang="sv-SE" sz="3200"/>
          </a:p>
        </p:txBody>
      </p:sp>
      <p:pic>
        <p:nvPicPr>
          <p:cNvPr id="52" name="Picture 2" descr="tile_paper_medgray">
            <a:extLst>
              <a:ext uri="{FF2B5EF4-FFF2-40B4-BE49-F238E27FC236}">
                <a16:creationId xmlns:a16="http://schemas.microsoft.com/office/drawing/2014/main" id="{11434130-0863-A842-A442-3B8C609C88FC}"/>
              </a:ext>
            </a:extLst>
          </p:cNvPr>
          <p:cNvPicPr>
            <a:picLocks noChangeAspect="1"/>
          </p:cNvPicPr>
          <p:nvPr/>
        </p:nvPicPr>
        <p:blipFill>
          <a:blip r:embed="rId3"/>
          <a:srcRect/>
          <a:stretch>
            <a:fillRect/>
          </a:stretch>
        </p:blipFill>
        <p:spPr bwMode="auto">
          <a:xfrm>
            <a:off x="4613446" y="1383711"/>
            <a:ext cx="2965108" cy="4464495"/>
          </a:xfrm>
          <a:prstGeom prst="rect">
            <a:avLst/>
          </a:prstGeom>
          <a:noFill/>
          <a:ln>
            <a:noFill/>
          </a:ln>
          <a:effectLst>
            <a:reflection blurRad="6350" stA="50000" endA="300" endPos="38500" dist="50800" dir="5400000" sy="-100000" algn="bl" rotWithShape="0"/>
          </a:effectLst>
        </p:spPr>
      </p:pic>
      <p:sp>
        <p:nvSpPr>
          <p:cNvPr id="53" name="AutoShape 2">
            <a:extLst>
              <a:ext uri="{FF2B5EF4-FFF2-40B4-BE49-F238E27FC236}">
                <a16:creationId xmlns:a16="http://schemas.microsoft.com/office/drawing/2014/main" id="{3B959606-41BA-5E4F-ABC2-7C300FE5B73C}"/>
              </a:ext>
            </a:extLst>
          </p:cNvPr>
          <p:cNvSpPr>
            <a:spLocks/>
          </p:cNvSpPr>
          <p:nvPr/>
        </p:nvSpPr>
        <p:spPr bwMode="auto">
          <a:xfrm>
            <a:off x="941559" y="1919327"/>
            <a:ext cx="2808287" cy="5746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lvl1pPr>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11163"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11163"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11163"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11163"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eaLnBrk="1">
              <a:lnSpc>
                <a:spcPct val="120000"/>
              </a:lnSpc>
            </a:pPr>
            <a:r>
              <a:rPr lang="sv-SE" altLang="sv-SE" sz="2000" dirty="0">
                <a:solidFill>
                  <a:schemeClr val="bg1"/>
                </a:solidFill>
                <a:latin typeface="+mn-lt"/>
              </a:rPr>
              <a:t>Yttre korridorer</a:t>
            </a:r>
            <a:endParaRPr lang="en-US" altLang="sv-SE" sz="2000" dirty="0">
              <a:solidFill>
                <a:srgbClr val="FFFFFF"/>
              </a:solidFill>
              <a:latin typeface="+mn-lt"/>
              <a:sym typeface="Helvetica Neue" panose="02000503000000000000" pitchFamily="2" charset="0"/>
            </a:endParaRPr>
          </a:p>
        </p:txBody>
      </p:sp>
      <p:sp>
        <p:nvSpPr>
          <p:cNvPr id="54" name="AutoShape 2">
            <a:extLst>
              <a:ext uri="{FF2B5EF4-FFF2-40B4-BE49-F238E27FC236}">
                <a16:creationId xmlns:a16="http://schemas.microsoft.com/office/drawing/2014/main" id="{72CE31BB-7D5B-8F45-94BE-A97385DFD612}"/>
              </a:ext>
            </a:extLst>
          </p:cNvPr>
          <p:cNvSpPr>
            <a:spLocks/>
          </p:cNvSpPr>
          <p:nvPr/>
        </p:nvSpPr>
        <p:spPr bwMode="auto">
          <a:xfrm>
            <a:off x="941559" y="2692919"/>
            <a:ext cx="2808287" cy="5746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lvl1pPr>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11163"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11163"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11163"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11163"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eaLnBrk="1">
              <a:lnSpc>
                <a:spcPct val="120000"/>
              </a:lnSpc>
            </a:pPr>
            <a:r>
              <a:rPr lang="sv-SE" altLang="sv-SE" sz="2000" dirty="0">
                <a:solidFill>
                  <a:schemeClr val="bg1"/>
                </a:solidFill>
                <a:latin typeface="+mn-lt"/>
              </a:rPr>
              <a:t>Inre korridorer</a:t>
            </a:r>
            <a:endParaRPr lang="en-US" altLang="sv-SE" sz="2000" dirty="0">
              <a:solidFill>
                <a:srgbClr val="FFFFFF"/>
              </a:solidFill>
              <a:latin typeface="+mn-lt"/>
              <a:sym typeface="Helvetica Neue" panose="02000503000000000000" pitchFamily="2" charset="0"/>
            </a:endParaRPr>
          </a:p>
        </p:txBody>
      </p:sp>
      <p:sp>
        <p:nvSpPr>
          <p:cNvPr id="55" name="AutoShape 2">
            <a:extLst>
              <a:ext uri="{FF2B5EF4-FFF2-40B4-BE49-F238E27FC236}">
                <a16:creationId xmlns:a16="http://schemas.microsoft.com/office/drawing/2014/main" id="{8DA92B38-34D3-F044-9C65-01C0B57811B7}"/>
              </a:ext>
            </a:extLst>
          </p:cNvPr>
          <p:cNvSpPr>
            <a:spLocks/>
          </p:cNvSpPr>
          <p:nvPr/>
        </p:nvSpPr>
        <p:spPr bwMode="auto">
          <a:xfrm>
            <a:off x="941559" y="3512251"/>
            <a:ext cx="2520950" cy="5746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4290" tIns="34290" rIns="34290" bIns="34290"/>
          <a:lstStyle>
            <a:lvl1pPr>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11163"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11163"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11163"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11163"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eaLnBrk="1">
              <a:lnSpc>
                <a:spcPct val="120000"/>
              </a:lnSpc>
            </a:pPr>
            <a:r>
              <a:rPr lang="sv-SE" altLang="sv-SE" sz="2000" dirty="0">
                <a:solidFill>
                  <a:schemeClr val="bg1"/>
                </a:solidFill>
                <a:latin typeface="+mn-lt"/>
              </a:rPr>
              <a:t>Central korridor</a:t>
            </a:r>
            <a:endParaRPr lang="en-US" altLang="sv-SE" sz="2000" dirty="0">
              <a:solidFill>
                <a:srgbClr val="FFFFFF"/>
              </a:solidFill>
              <a:latin typeface="+mn-lt"/>
              <a:sym typeface="Helvetica Neue" panose="02000503000000000000" pitchFamily="2" charset="0"/>
            </a:endParaRPr>
          </a:p>
        </p:txBody>
      </p:sp>
      <p:sp>
        <p:nvSpPr>
          <p:cNvPr id="56" name="Rectangle 1">
            <a:extLst>
              <a:ext uri="{FF2B5EF4-FFF2-40B4-BE49-F238E27FC236}">
                <a16:creationId xmlns:a16="http://schemas.microsoft.com/office/drawing/2014/main" id="{737DC90D-E824-2D49-A9AE-5D4D673F897A}"/>
              </a:ext>
            </a:extLst>
          </p:cNvPr>
          <p:cNvSpPr>
            <a:spLocks noChangeArrowheads="1"/>
          </p:cNvSpPr>
          <p:nvPr/>
        </p:nvSpPr>
        <p:spPr bwMode="auto">
          <a:xfrm>
            <a:off x="4821409" y="1664550"/>
            <a:ext cx="495300" cy="3865562"/>
          </a:xfrm>
          <a:prstGeom prst="rect">
            <a:avLst/>
          </a:prstGeom>
          <a:solidFill>
            <a:schemeClr val="tx1">
              <a:alpha val="30196"/>
            </a:schemeClr>
          </a:solidFill>
          <a:ln>
            <a:noFill/>
          </a:ln>
          <a:extLst>
            <a:ext uri="{91240B29-F687-4f45-9708-019B960494DF}">
              <a14:hiddenLine xmlns:a14="http://schemas.microsoft.com/office/drawing/2010/main" xmlns="" w="25400">
                <a:solidFill>
                  <a:srgbClr val="000000"/>
                </a:solidFill>
                <a:miter lim="0"/>
                <a:headEnd/>
                <a:tailEnd/>
              </a14:hiddenLine>
            </a:ext>
          </a:extLst>
        </p:spPr>
        <p:txBody>
          <a:bodyPr lIns="5080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algn="ctr" eaLnBrk="1"/>
            <a:endParaRPr lang="sv-SE" altLang="sv-SE" sz="3200"/>
          </a:p>
        </p:txBody>
      </p:sp>
      <p:sp>
        <p:nvSpPr>
          <p:cNvPr id="57" name="Rectangle 20">
            <a:extLst>
              <a:ext uri="{FF2B5EF4-FFF2-40B4-BE49-F238E27FC236}">
                <a16:creationId xmlns:a16="http://schemas.microsoft.com/office/drawing/2014/main" id="{179A13CA-CF4A-7846-956C-6962363B6D16}"/>
              </a:ext>
            </a:extLst>
          </p:cNvPr>
          <p:cNvSpPr>
            <a:spLocks noChangeArrowheads="1"/>
          </p:cNvSpPr>
          <p:nvPr/>
        </p:nvSpPr>
        <p:spPr bwMode="auto">
          <a:xfrm>
            <a:off x="5318296" y="1664550"/>
            <a:ext cx="427038" cy="3865562"/>
          </a:xfrm>
          <a:prstGeom prst="rect">
            <a:avLst/>
          </a:prstGeom>
          <a:solidFill>
            <a:schemeClr val="tx1">
              <a:alpha val="20000"/>
            </a:schemeClr>
          </a:solidFill>
          <a:ln>
            <a:noFill/>
          </a:ln>
          <a:extLst>
            <a:ext uri="{91240B29-F687-4f45-9708-019B960494DF}">
              <a14:hiddenLine xmlns:a14="http://schemas.microsoft.com/office/drawing/2010/main" xmlns="" w="25400">
                <a:solidFill>
                  <a:srgbClr val="000000"/>
                </a:solidFill>
                <a:miter lim="0"/>
                <a:headEnd/>
                <a:tailEnd/>
              </a14:hiddenLine>
            </a:ext>
          </a:extLst>
        </p:spPr>
        <p:txBody>
          <a:bodyPr lIns="5080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algn="ctr" eaLnBrk="1"/>
            <a:endParaRPr lang="sv-SE" altLang="sv-SE" sz="3200"/>
          </a:p>
        </p:txBody>
      </p:sp>
      <p:sp>
        <p:nvSpPr>
          <p:cNvPr id="58" name="Rectangle 22">
            <a:extLst>
              <a:ext uri="{FF2B5EF4-FFF2-40B4-BE49-F238E27FC236}">
                <a16:creationId xmlns:a16="http://schemas.microsoft.com/office/drawing/2014/main" id="{BBAEA439-B8C4-964A-A2DD-38045F8F04C4}"/>
              </a:ext>
            </a:extLst>
          </p:cNvPr>
          <p:cNvSpPr>
            <a:spLocks noChangeArrowheads="1"/>
          </p:cNvSpPr>
          <p:nvPr/>
        </p:nvSpPr>
        <p:spPr bwMode="auto">
          <a:xfrm>
            <a:off x="5743746" y="1664550"/>
            <a:ext cx="712788" cy="3865562"/>
          </a:xfrm>
          <a:prstGeom prst="rect">
            <a:avLst/>
          </a:prstGeom>
          <a:solidFill>
            <a:schemeClr val="tx1">
              <a:alpha val="38039"/>
            </a:schemeClr>
          </a:solidFill>
          <a:ln>
            <a:noFill/>
          </a:ln>
          <a:extLst>
            <a:ext uri="{91240B29-F687-4f45-9708-019B960494DF}">
              <a14:hiddenLine xmlns:a14="http://schemas.microsoft.com/office/drawing/2010/main" xmlns="" w="25400">
                <a:solidFill>
                  <a:srgbClr val="000000"/>
                </a:solidFill>
                <a:miter lim="0"/>
                <a:headEnd/>
                <a:tailEnd/>
              </a14:hiddenLine>
            </a:ext>
          </a:extLst>
        </p:spPr>
        <p:txBody>
          <a:bodyPr lIns="5080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algn="ctr" eaLnBrk="1"/>
            <a:endParaRPr lang="sv-SE" altLang="sv-SE" sz="3200"/>
          </a:p>
        </p:txBody>
      </p:sp>
      <p:sp>
        <p:nvSpPr>
          <p:cNvPr id="59" name="Rectangle 27">
            <a:extLst>
              <a:ext uri="{FF2B5EF4-FFF2-40B4-BE49-F238E27FC236}">
                <a16:creationId xmlns:a16="http://schemas.microsoft.com/office/drawing/2014/main" id="{58F6CDF6-733C-A843-AE2A-59E1786C920B}"/>
              </a:ext>
            </a:extLst>
          </p:cNvPr>
          <p:cNvSpPr>
            <a:spLocks noChangeArrowheads="1"/>
          </p:cNvSpPr>
          <p:nvPr/>
        </p:nvSpPr>
        <p:spPr bwMode="auto">
          <a:xfrm>
            <a:off x="6453359" y="1664550"/>
            <a:ext cx="427037" cy="3865562"/>
          </a:xfrm>
          <a:prstGeom prst="rect">
            <a:avLst/>
          </a:prstGeom>
          <a:solidFill>
            <a:schemeClr val="tx1">
              <a:alpha val="20000"/>
            </a:schemeClr>
          </a:solidFill>
          <a:ln>
            <a:noFill/>
          </a:ln>
          <a:extLst>
            <a:ext uri="{91240B29-F687-4f45-9708-019B960494DF}">
              <a14:hiddenLine xmlns:a14="http://schemas.microsoft.com/office/drawing/2010/main" xmlns="" w="25400">
                <a:solidFill>
                  <a:srgbClr val="000000"/>
                </a:solidFill>
                <a:miter lim="0"/>
                <a:headEnd/>
                <a:tailEnd/>
              </a14:hiddenLine>
            </a:ext>
          </a:extLst>
        </p:spPr>
        <p:txBody>
          <a:bodyPr lIns="5080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algn="ctr" eaLnBrk="1"/>
            <a:endParaRPr lang="sv-SE" altLang="sv-SE" sz="3200"/>
          </a:p>
        </p:txBody>
      </p:sp>
      <p:sp>
        <p:nvSpPr>
          <p:cNvPr id="60" name="Rectangle 29">
            <a:extLst>
              <a:ext uri="{FF2B5EF4-FFF2-40B4-BE49-F238E27FC236}">
                <a16:creationId xmlns:a16="http://schemas.microsoft.com/office/drawing/2014/main" id="{271F64C1-EAE8-E347-9902-3EF9B9C5416F}"/>
              </a:ext>
            </a:extLst>
          </p:cNvPr>
          <p:cNvSpPr>
            <a:spLocks noChangeArrowheads="1"/>
          </p:cNvSpPr>
          <p:nvPr/>
        </p:nvSpPr>
        <p:spPr bwMode="auto">
          <a:xfrm>
            <a:off x="6880396" y="1664550"/>
            <a:ext cx="493713" cy="3865562"/>
          </a:xfrm>
          <a:prstGeom prst="rect">
            <a:avLst/>
          </a:prstGeom>
          <a:solidFill>
            <a:schemeClr val="tx1">
              <a:alpha val="30196"/>
            </a:schemeClr>
          </a:solidFill>
          <a:ln>
            <a:noFill/>
          </a:ln>
          <a:extLst>
            <a:ext uri="{91240B29-F687-4f45-9708-019B960494DF}">
              <a14:hiddenLine xmlns:a14="http://schemas.microsoft.com/office/drawing/2010/main" xmlns="" w="25400">
                <a:solidFill>
                  <a:srgbClr val="000000"/>
                </a:solidFill>
                <a:miter lim="0"/>
                <a:headEnd/>
                <a:tailEnd/>
              </a14:hiddenLine>
            </a:ext>
          </a:extLst>
        </p:spPr>
        <p:txBody>
          <a:bodyPr lIns="50800" tIns="50800" rIns="50800" bIns="50800" anchor="ctr"/>
          <a:lstStyle>
            <a:lvl1pPr marL="2667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1pPr>
            <a:lvl2pPr marL="742950" indent="-28575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2pPr>
            <a:lvl3pPr marL="11430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3pPr>
            <a:lvl4pPr marL="16002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4pPr>
            <a:lvl5pPr marL="2057400" indent="-228600" defTabSz="457200">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5pPr>
            <a:lvl6pPr marL="25146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6pPr>
            <a:lvl7pPr marL="29718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7pPr>
            <a:lvl8pPr marL="34290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8pPr>
            <a:lvl9pPr marL="3886200" indent="-228600" defTabSz="457200" eaLnBrk="0" fontAlgn="base" hangingPunct="0">
              <a:spcBef>
                <a:spcPct val="0"/>
              </a:spcBef>
              <a:spcAft>
                <a:spcPct val="0"/>
              </a:spcAft>
              <a:defRPr sz="2900">
                <a:solidFill>
                  <a:srgbClr val="000000"/>
                </a:solidFill>
                <a:latin typeface="Gill Sans" panose="020B0502020104020203" pitchFamily="34" charset="-79"/>
                <a:ea typeface="MS PGothic" panose="020B0600070205080204" pitchFamily="34" charset="-128"/>
                <a:sym typeface="Gill Sans" panose="020B0502020104020203" pitchFamily="34" charset="-79"/>
              </a:defRPr>
            </a:lvl9pPr>
          </a:lstStyle>
          <a:p>
            <a:pPr algn="ctr" eaLnBrk="1"/>
            <a:endParaRPr lang="sv-SE" altLang="sv-SE" sz="3200"/>
          </a:p>
        </p:txBody>
      </p:sp>
      <p:pic>
        <p:nvPicPr>
          <p:cNvPr id="15" name="Picture 2" descr="IFK Luleå">
            <a:extLst>
              <a:ext uri="{FF2B5EF4-FFF2-40B4-BE49-F238E27FC236}">
                <a16:creationId xmlns:a16="http://schemas.microsoft.com/office/drawing/2014/main" id="{5FF06294-688D-4636-94EB-74419A29F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4765" y="-4968"/>
            <a:ext cx="1423283" cy="16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99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3" grpId="0"/>
      <p:bldP spid="54" grpId="0"/>
      <p:bldP spid="55" grpId="0"/>
      <p:bldP spid="56" grpId="0" animBg="1"/>
      <p:bldP spid="57" grpId="0" animBg="1"/>
      <p:bldP spid="58" grpId="0" animBg="1"/>
      <p:bldP spid="59"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E43CFEF3-C59E-41E3-8367-018995F0E8A8}"/>
              </a:ext>
            </a:extLst>
          </p:cNvPr>
          <p:cNvSpPr>
            <a:spLocks noGrp="1"/>
          </p:cNvSpPr>
          <p:nvPr>
            <p:ph type="ftr" sz="quarter" idx="11"/>
          </p:nvPr>
        </p:nvSpPr>
        <p:spPr/>
        <p:txBody>
          <a:bodyPr/>
          <a:lstStyle/>
          <a:p>
            <a:r>
              <a:rPr lang="sv-SE" dirty="0"/>
              <a:t>Arbetssätt 3 mot 3</a:t>
            </a:r>
          </a:p>
        </p:txBody>
      </p:sp>
      <p:sp>
        <p:nvSpPr>
          <p:cNvPr id="5" name="Left-Right Arrow 61">
            <a:extLst>
              <a:ext uri="{FF2B5EF4-FFF2-40B4-BE49-F238E27FC236}">
                <a16:creationId xmlns:a16="http://schemas.microsoft.com/office/drawing/2014/main" id="{0182CA4B-E15B-4236-A6CD-CF0A4905CD33}"/>
              </a:ext>
            </a:extLst>
          </p:cNvPr>
          <p:cNvSpPr>
            <a:spLocks noChangeArrowheads="1"/>
          </p:cNvSpPr>
          <p:nvPr/>
        </p:nvSpPr>
        <p:spPr bwMode="auto">
          <a:xfrm>
            <a:off x="5034756" y="313648"/>
            <a:ext cx="1873250" cy="865187"/>
          </a:xfrm>
          <a:prstGeom prst="leftRightArrow">
            <a:avLst>
              <a:gd name="adj1" fmla="val 50000"/>
              <a:gd name="adj2" fmla="val 49969"/>
            </a:avLst>
          </a:prstGeom>
          <a:gradFill rotWithShape="1">
            <a:gsLst>
              <a:gs pos="0">
                <a:srgbClr val="686E76"/>
              </a:gs>
              <a:gs pos="100000">
                <a:srgbClr val="0A509E"/>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lIns="50800" tIns="50800" rIns="50800" bIns="50800" anchor="ctr"/>
          <a:lstStyle>
            <a:lvl1pPr marL="266700" defTabSz="457200">
              <a:defRPr sz="2900">
                <a:solidFill>
                  <a:srgbClr val="000000"/>
                </a:solidFill>
                <a:latin typeface="Gill Sans" charset="0"/>
                <a:ea typeface="ＭＳ Ｐゴシック" panose="020B0600070205080204" pitchFamily="34" charset="-128"/>
                <a:sym typeface="Gill Sans" charset="0"/>
              </a:defRPr>
            </a:lvl1pPr>
            <a:lvl2pPr marL="742950" indent="-285750" defTabSz="457200">
              <a:defRPr sz="2900">
                <a:solidFill>
                  <a:srgbClr val="000000"/>
                </a:solidFill>
                <a:latin typeface="Gill Sans" charset="0"/>
                <a:ea typeface="ＭＳ Ｐゴシック" panose="020B0600070205080204" pitchFamily="34" charset="-128"/>
                <a:sym typeface="Gill Sans" charset="0"/>
              </a:defRPr>
            </a:lvl2pPr>
            <a:lvl3pPr marL="1143000" indent="-228600" defTabSz="457200">
              <a:defRPr sz="2900">
                <a:solidFill>
                  <a:srgbClr val="000000"/>
                </a:solidFill>
                <a:latin typeface="Gill Sans" charset="0"/>
                <a:ea typeface="ＭＳ Ｐゴシック" panose="020B0600070205080204" pitchFamily="34" charset="-128"/>
                <a:sym typeface="Gill Sans" charset="0"/>
              </a:defRPr>
            </a:lvl3pPr>
            <a:lvl4pPr marL="1600200" indent="-228600" defTabSz="457200">
              <a:defRPr sz="2900">
                <a:solidFill>
                  <a:srgbClr val="000000"/>
                </a:solidFill>
                <a:latin typeface="Gill Sans" charset="0"/>
                <a:ea typeface="ＭＳ Ｐゴシック" panose="020B0600070205080204" pitchFamily="34" charset="-128"/>
                <a:sym typeface="Gill Sans" charset="0"/>
              </a:defRPr>
            </a:lvl4pPr>
            <a:lvl5pPr marL="2057400" indent="-228600" defTabSz="457200">
              <a:defRPr sz="2900">
                <a:solidFill>
                  <a:srgbClr val="000000"/>
                </a:solidFill>
                <a:latin typeface="Gill Sans" charset="0"/>
                <a:ea typeface="ＭＳ Ｐゴシック" panose="020B0600070205080204" pitchFamily="34" charset="-128"/>
                <a:sym typeface="Gill Sans" charset="0"/>
              </a:defRPr>
            </a:lvl5pPr>
            <a:lvl6pPr marL="25146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6pPr>
            <a:lvl7pPr marL="29718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7pPr>
            <a:lvl8pPr marL="34290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8pPr>
            <a:lvl9pPr marL="3886200" indent="-228600" defTabSz="457200" eaLnBrk="0" fontAlgn="base" hangingPunct="0">
              <a:spcBef>
                <a:spcPct val="0"/>
              </a:spcBef>
              <a:spcAft>
                <a:spcPct val="0"/>
              </a:spcAft>
              <a:defRPr sz="2900">
                <a:solidFill>
                  <a:srgbClr val="000000"/>
                </a:solidFill>
                <a:latin typeface="Gill Sans" charset="0"/>
                <a:ea typeface="ＭＳ Ｐゴシック" panose="020B0600070205080204" pitchFamily="34" charset="-128"/>
                <a:sym typeface="Gill Sans" charset="0"/>
              </a:defRPr>
            </a:lvl9pPr>
          </a:lstStyle>
          <a:p>
            <a:pPr marL="0" algn="ctr"/>
            <a:r>
              <a:rPr lang="sv-SE" altLang="sv-SE" sz="1600" dirty="0">
                <a:solidFill>
                  <a:schemeClr val="bg1"/>
                </a:solidFill>
                <a:latin typeface="Helvetica Neue" charset="0"/>
                <a:sym typeface="Helvetica Neue" charset="0"/>
              </a:rPr>
              <a:t>Omställning</a:t>
            </a:r>
          </a:p>
        </p:txBody>
      </p:sp>
      <p:cxnSp>
        <p:nvCxnSpPr>
          <p:cNvPr id="6" name="Straight Connector 23">
            <a:extLst>
              <a:ext uri="{FF2B5EF4-FFF2-40B4-BE49-F238E27FC236}">
                <a16:creationId xmlns:a16="http://schemas.microsoft.com/office/drawing/2014/main" id="{3239669B-33CA-42BD-B6A8-D7FAA26E3421}"/>
              </a:ext>
            </a:extLst>
          </p:cNvPr>
          <p:cNvCxnSpPr>
            <a:cxnSpLocks noChangeShapeType="1"/>
          </p:cNvCxnSpPr>
          <p:nvPr/>
        </p:nvCxnSpPr>
        <p:spPr bwMode="auto">
          <a:xfrm>
            <a:off x="7989094" y="1106992"/>
            <a:ext cx="1081087" cy="35877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7" name="Straight Connector 26">
            <a:extLst>
              <a:ext uri="{FF2B5EF4-FFF2-40B4-BE49-F238E27FC236}">
                <a16:creationId xmlns:a16="http://schemas.microsoft.com/office/drawing/2014/main" id="{71644A69-014D-4E7E-8C66-DDBD05DA3E5F}"/>
              </a:ext>
            </a:extLst>
          </p:cNvPr>
          <p:cNvCxnSpPr>
            <a:cxnSpLocks noChangeShapeType="1"/>
          </p:cNvCxnSpPr>
          <p:nvPr/>
        </p:nvCxnSpPr>
        <p:spPr bwMode="auto">
          <a:xfrm flipV="1">
            <a:off x="8170068" y="1700466"/>
            <a:ext cx="900113" cy="430213"/>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0" name="Straight Connector 29">
            <a:extLst>
              <a:ext uri="{FF2B5EF4-FFF2-40B4-BE49-F238E27FC236}">
                <a16:creationId xmlns:a16="http://schemas.microsoft.com/office/drawing/2014/main" id="{04D12EC8-E1E5-4598-9D03-7A45D1DEB437}"/>
              </a:ext>
            </a:extLst>
          </p:cNvPr>
          <p:cNvCxnSpPr>
            <a:cxnSpLocks noChangeShapeType="1"/>
          </p:cNvCxnSpPr>
          <p:nvPr/>
        </p:nvCxnSpPr>
        <p:spPr bwMode="auto">
          <a:xfrm flipH="1" flipV="1">
            <a:off x="7169665" y="1697355"/>
            <a:ext cx="1008062" cy="428625"/>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1" name="Straight Connector 30">
            <a:extLst>
              <a:ext uri="{FF2B5EF4-FFF2-40B4-BE49-F238E27FC236}">
                <a16:creationId xmlns:a16="http://schemas.microsoft.com/office/drawing/2014/main" id="{88588F2E-7C0F-46A1-A6B5-6E28A592B9E5}"/>
              </a:ext>
            </a:extLst>
          </p:cNvPr>
          <p:cNvCxnSpPr>
            <a:cxnSpLocks noChangeShapeType="1"/>
          </p:cNvCxnSpPr>
          <p:nvPr/>
        </p:nvCxnSpPr>
        <p:spPr bwMode="auto">
          <a:xfrm flipH="1">
            <a:off x="7068343" y="1107706"/>
            <a:ext cx="935038" cy="363538"/>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2" name="Straight Connector 31">
            <a:extLst>
              <a:ext uri="{FF2B5EF4-FFF2-40B4-BE49-F238E27FC236}">
                <a16:creationId xmlns:a16="http://schemas.microsoft.com/office/drawing/2014/main" id="{F4738849-69B1-4A85-9F4A-7CF4C586C9E0}"/>
              </a:ext>
            </a:extLst>
          </p:cNvPr>
          <p:cNvCxnSpPr>
            <a:cxnSpLocks noChangeShapeType="1"/>
            <a:stCxn id="24" idx="2"/>
            <a:endCxn id="28" idx="0"/>
          </p:cNvCxnSpPr>
          <p:nvPr/>
        </p:nvCxnSpPr>
        <p:spPr bwMode="auto">
          <a:xfrm>
            <a:off x="3917156" y="1040685"/>
            <a:ext cx="915194" cy="210769"/>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3" name="Straight Connector 32">
            <a:extLst>
              <a:ext uri="{FF2B5EF4-FFF2-40B4-BE49-F238E27FC236}">
                <a16:creationId xmlns:a16="http://schemas.microsoft.com/office/drawing/2014/main" id="{0B102B30-AB21-4642-954B-5095E36F0EF6}"/>
              </a:ext>
            </a:extLst>
          </p:cNvPr>
          <p:cNvCxnSpPr>
            <a:cxnSpLocks noChangeShapeType="1"/>
            <a:stCxn id="30" idx="0"/>
          </p:cNvCxnSpPr>
          <p:nvPr/>
        </p:nvCxnSpPr>
        <p:spPr bwMode="auto">
          <a:xfrm flipV="1">
            <a:off x="3960813" y="1490915"/>
            <a:ext cx="927496" cy="430212"/>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4" name="Straight Connector 33">
            <a:extLst>
              <a:ext uri="{FF2B5EF4-FFF2-40B4-BE49-F238E27FC236}">
                <a16:creationId xmlns:a16="http://schemas.microsoft.com/office/drawing/2014/main" id="{2778E0AB-E876-4C29-9266-BE1A4EA49BA7}"/>
              </a:ext>
            </a:extLst>
          </p:cNvPr>
          <p:cNvCxnSpPr>
            <a:cxnSpLocks noChangeShapeType="1"/>
            <a:stCxn id="30" idx="0"/>
          </p:cNvCxnSpPr>
          <p:nvPr/>
        </p:nvCxnSpPr>
        <p:spPr bwMode="auto">
          <a:xfrm flipH="1" flipV="1">
            <a:off x="2980135" y="1492503"/>
            <a:ext cx="980678" cy="428624"/>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cxnSp>
        <p:nvCxnSpPr>
          <p:cNvPr id="15" name="Straight Connector 34">
            <a:extLst>
              <a:ext uri="{FF2B5EF4-FFF2-40B4-BE49-F238E27FC236}">
                <a16:creationId xmlns:a16="http://schemas.microsoft.com/office/drawing/2014/main" id="{8A12CD3D-EADB-40AA-ACB1-AC8B4D8BA6C6}"/>
              </a:ext>
            </a:extLst>
          </p:cNvPr>
          <p:cNvCxnSpPr>
            <a:cxnSpLocks noChangeShapeType="1"/>
            <a:stCxn id="24" idx="2"/>
          </p:cNvCxnSpPr>
          <p:nvPr/>
        </p:nvCxnSpPr>
        <p:spPr bwMode="auto">
          <a:xfrm flipH="1">
            <a:off x="2945606" y="1040685"/>
            <a:ext cx="971550" cy="363538"/>
          </a:xfrm>
          <a:prstGeom prst="line">
            <a:avLst/>
          </a:prstGeom>
          <a:noFill/>
          <a:ln w="25400">
            <a:solidFill>
              <a:schemeClr val="bg1"/>
            </a:solidFill>
            <a:miter lim="0"/>
            <a:headEnd/>
            <a:tailEnd/>
          </a:ln>
          <a:effectLst>
            <a:outerShdw blurRad="38100" dist="25400" dir="5400000" algn="ctr" rotWithShape="0">
              <a:srgbClr val="808080">
                <a:alpha val="50000"/>
              </a:srgbClr>
            </a:outerShdw>
          </a:effectLst>
        </p:spPr>
      </p:cxnSp>
      <p:sp>
        <p:nvSpPr>
          <p:cNvPr id="16" name="Rounded Rectangle 36">
            <a:extLst>
              <a:ext uri="{FF2B5EF4-FFF2-40B4-BE49-F238E27FC236}">
                <a16:creationId xmlns:a16="http://schemas.microsoft.com/office/drawing/2014/main" id="{2514BCDC-AC09-4AD2-A9CD-221FE3940930}"/>
              </a:ext>
            </a:extLst>
          </p:cNvPr>
          <p:cNvSpPr>
            <a:spLocks noChangeArrowheads="1"/>
          </p:cNvSpPr>
          <p:nvPr/>
        </p:nvSpPr>
        <p:spPr bwMode="auto">
          <a:xfrm>
            <a:off x="6981031" y="418064"/>
            <a:ext cx="2089150" cy="647700"/>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600" dirty="0">
                <a:solidFill>
                  <a:schemeClr val="bg1"/>
                </a:solidFill>
                <a:latin typeface="Helvetica Neue"/>
                <a:ea typeface="ＭＳ Ｐゴシック" charset="0"/>
              </a:rPr>
              <a:t>Försvarsspel</a:t>
            </a:r>
          </a:p>
          <a:p>
            <a:pPr marL="285750" indent="-285750" algn="ctr" defTabSz="457200" eaLnBrk="1">
              <a:buFont typeface="Arial" panose="020B0604020202020204" pitchFamily="34" charset="0"/>
              <a:buChar char="•"/>
              <a:defRPr/>
            </a:pPr>
            <a:r>
              <a:rPr lang="sv-SE" sz="1200" dirty="0">
                <a:solidFill>
                  <a:schemeClr val="bg1"/>
                </a:solidFill>
                <a:latin typeface="Helvetica Neue"/>
                <a:ea typeface="ＭＳ Ｐゴシック" charset="0"/>
              </a:rPr>
              <a:t>Ta bollen</a:t>
            </a:r>
          </a:p>
        </p:txBody>
      </p:sp>
      <p:sp>
        <p:nvSpPr>
          <p:cNvPr id="18" name="Rounded Rectangle 38">
            <a:extLst>
              <a:ext uri="{FF2B5EF4-FFF2-40B4-BE49-F238E27FC236}">
                <a16:creationId xmlns:a16="http://schemas.microsoft.com/office/drawing/2014/main" id="{E79A8933-3F62-43C6-B32C-74E526EA49A5}"/>
              </a:ext>
            </a:extLst>
          </p:cNvPr>
          <p:cNvSpPr>
            <a:spLocks noChangeArrowheads="1"/>
          </p:cNvSpPr>
          <p:nvPr/>
        </p:nvSpPr>
        <p:spPr bwMode="auto">
          <a:xfrm>
            <a:off x="6369843" y="1245264"/>
            <a:ext cx="1655763" cy="434815"/>
          </a:xfrm>
          <a:prstGeom prst="roundRect">
            <a:avLst>
              <a:gd name="adj" fmla="val 16667"/>
            </a:avLst>
          </a:prstGeom>
          <a:solidFill>
            <a:schemeClr val="bg2"/>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Återerövring</a:t>
            </a:r>
          </a:p>
        </p:txBody>
      </p:sp>
      <p:sp>
        <p:nvSpPr>
          <p:cNvPr id="20" name="Rounded Rectangle 40">
            <a:extLst>
              <a:ext uri="{FF2B5EF4-FFF2-40B4-BE49-F238E27FC236}">
                <a16:creationId xmlns:a16="http://schemas.microsoft.com/office/drawing/2014/main" id="{AF3B80B4-27FD-4176-AC3C-9F8F9AF8FD7F}"/>
              </a:ext>
            </a:extLst>
          </p:cNvPr>
          <p:cNvSpPr>
            <a:spLocks noChangeArrowheads="1"/>
          </p:cNvSpPr>
          <p:nvPr/>
        </p:nvSpPr>
        <p:spPr bwMode="auto">
          <a:xfrm>
            <a:off x="8214728" y="1237684"/>
            <a:ext cx="1800223" cy="434815"/>
          </a:xfrm>
          <a:prstGeom prst="roundRect">
            <a:avLst>
              <a:gd name="adj" fmla="val 16667"/>
            </a:avLst>
          </a:prstGeom>
          <a:solidFill>
            <a:schemeClr val="bg2"/>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Förhindra speluppbyggnad</a:t>
            </a:r>
          </a:p>
        </p:txBody>
      </p:sp>
      <p:sp>
        <p:nvSpPr>
          <p:cNvPr id="22" name="Rounded Rectangle 42">
            <a:extLst>
              <a:ext uri="{FF2B5EF4-FFF2-40B4-BE49-F238E27FC236}">
                <a16:creationId xmlns:a16="http://schemas.microsoft.com/office/drawing/2014/main" id="{2E6AF101-CE93-48C5-95E6-F9128C406213}"/>
              </a:ext>
            </a:extLst>
          </p:cNvPr>
          <p:cNvSpPr>
            <a:spLocks noChangeArrowheads="1"/>
          </p:cNvSpPr>
          <p:nvPr/>
        </p:nvSpPr>
        <p:spPr bwMode="auto">
          <a:xfrm>
            <a:off x="7088082" y="1919078"/>
            <a:ext cx="2118307" cy="413803"/>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Förhindra och rädda avslut</a:t>
            </a:r>
          </a:p>
        </p:txBody>
      </p:sp>
      <p:sp>
        <p:nvSpPr>
          <p:cNvPr id="24" name="Rounded Rectangle 44">
            <a:extLst>
              <a:ext uri="{FF2B5EF4-FFF2-40B4-BE49-F238E27FC236}">
                <a16:creationId xmlns:a16="http://schemas.microsoft.com/office/drawing/2014/main" id="{1EF947DA-DD49-497C-BBB0-0AAAD7D97A33}"/>
              </a:ext>
            </a:extLst>
          </p:cNvPr>
          <p:cNvSpPr>
            <a:spLocks noChangeArrowheads="1"/>
          </p:cNvSpPr>
          <p:nvPr/>
        </p:nvSpPr>
        <p:spPr bwMode="auto">
          <a:xfrm>
            <a:off x="2872581" y="392985"/>
            <a:ext cx="2089150" cy="647700"/>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600" dirty="0">
                <a:solidFill>
                  <a:schemeClr val="bg1"/>
                </a:solidFill>
                <a:latin typeface="Helvetica Neue"/>
                <a:ea typeface="ＭＳ Ｐゴシック" charset="0"/>
              </a:rPr>
              <a:t>Anfallsspel</a:t>
            </a:r>
          </a:p>
          <a:p>
            <a:pPr marL="171450" indent="-171450" algn="ctr" defTabSz="457200" eaLnBrk="1">
              <a:buFont typeface="Arial" panose="020B0604020202020204" pitchFamily="34" charset="0"/>
              <a:buChar char="•"/>
              <a:defRPr/>
            </a:pPr>
            <a:r>
              <a:rPr lang="sv-SE" sz="1200" dirty="0">
                <a:solidFill>
                  <a:schemeClr val="bg1"/>
                </a:solidFill>
                <a:latin typeface="Helvetica Neue"/>
                <a:ea typeface="ＭＳ Ｐゴシック" charset="0"/>
              </a:rPr>
              <a:t>Passera motståndare med bollen</a:t>
            </a:r>
          </a:p>
        </p:txBody>
      </p:sp>
      <p:sp>
        <p:nvSpPr>
          <p:cNvPr id="26" name="Rounded Rectangle 46">
            <a:extLst>
              <a:ext uri="{FF2B5EF4-FFF2-40B4-BE49-F238E27FC236}">
                <a16:creationId xmlns:a16="http://schemas.microsoft.com/office/drawing/2014/main" id="{06FBDF6B-1E4C-4098-B556-28B5FC2BC563}"/>
              </a:ext>
            </a:extLst>
          </p:cNvPr>
          <p:cNvSpPr>
            <a:spLocks noChangeArrowheads="1"/>
          </p:cNvSpPr>
          <p:nvPr/>
        </p:nvSpPr>
        <p:spPr bwMode="auto">
          <a:xfrm>
            <a:off x="2159588" y="1243874"/>
            <a:ext cx="1689187" cy="428625"/>
          </a:xfrm>
          <a:prstGeom prst="roundRect">
            <a:avLst>
              <a:gd name="adj" fmla="val 16667"/>
            </a:avLst>
          </a:prstGeom>
          <a:solidFill>
            <a:schemeClr val="bg2">
              <a:lumMod val="9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Speluppbyggnad</a:t>
            </a:r>
          </a:p>
        </p:txBody>
      </p:sp>
      <p:sp>
        <p:nvSpPr>
          <p:cNvPr id="28" name="Rounded Rectangle 48">
            <a:extLst>
              <a:ext uri="{FF2B5EF4-FFF2-40B4-BE49-F238E27FC236}">
                <a16:creationId xmlns:a16="http://schemas.microsoft.com/office/drawing/2014/main" id="{9386414D-7A28-4B0C-9BB9-D5ADE6E31BC9}"/>
              </a:ext>
            </a:extLst>
          </p:cNvPr>
          <p:cNvSpPr>
            <a:spLocks noChangeArrowheads="1"/>
          </p:cNvSpPr>
          <p:nvPr/>
        </p:nvSpPr>
        <p:spPr bwMode="auto">
          <a:xfrm>
            <a:off x="4004468" y="1251454"/>
            <a:ext cx="1655763" cy="428625"/>
          </a:xfrm>
          <a:prstGeom prst="roundRect">
            <a:avLst>
              <a:gd name="adj" fmla="val 16667"/>
            </a:avLst>
          </a:prstGeom>
          <a:solidFill>
            <a:schemeClr val="bg2">
              <a:lumMod val="9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Kontring</a:t>
            </a:r>
          </a:p>
        </p:txBody>
      </p:sp>
      <p:sp>
        <p:nvSpPr>
          <p:cNvPr id="30" name="Rounded Rectangle 50">
            <a:extLst>
              <a:ext uri="{FF2B5EF4-FFF2-40B4-BE49-F238E27FC236}">
                <a16:creationId xmlns:a16="http://schemas.microsoft.com/office/drawing/2014/main" id="{D418B0A1-2847-4920-8C72-424C46B0BA4C}"/>
              </a:ext>
            </a:extLst>
          </p:cNvPr>
          <p:cNvSpPr>
            <a:spLocks noChangeArrowheads="1"/>
          </p:cNvSpPr>
          <p:nvPr/>
        </p:nvSpPr>
        <p:spPr bwMode="auto">
          <a:xfrm>
            <a:off x="2943622" y="1921127"/>
            <a:ext cx="2034381" cy="428625"/>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algn="ctr" defTabSz="457200" eaLnBrk="1">
              <a:defRPr/>
            </a:pPr>
            <a:r>
              <a:rPr lang="sv-SE" sz="1200" dirty="0">
                <a:solidFill>
                  <a:schemeClr val="bg1"/>
                </a:solidFill>
                <a:latin typeface="Helvetica Neue"/>
                <a:ea typeface="ＭＳ Ｐゴシック" charset="0"/>
              </a:rPr>
              <a:t>Komma till avslut och göra mål</a:t>
            </a:r>
          </a:p>
        </p:txBody>
      </p:sp>
      <p:sp>
        <p:nvSpPr>
          <p:cNvPr id="35" name="Rounded Rectangle 46">
            <a:extLst>
              <a:ext uri="{FF2B5EF4-FFF2-40B4-BE49-F238E27FC236}">
                <a16:creationId xmlns:a16="http://schemas.microsoft.com/office/drawing/2014/main" id="{6128816E-2DD7-4E01-B085-67E3540A726E}"/>
              </a:ext>
            </a:extLst>
          </p:cNvPr>
          <p:cNvSpPr>
            <a:spLocks noChangeArrowheads="1"/>
          </p:cNvSpPr>
          <p:nvPr/>
        </p:nvSpPr>
        <p:spPr bwMode="auto">
          <a:xfrm>
            <a:off x="1888581" y="4268662"/>
            <a:ext cx="3237311" cy="649288"/>
          </a:xfrm>
          <a:prstGeom prst="roundRect">
            <a:avLst>
              <a:gd name="adj" fmla="val 16667"/>
            </a:avLst>
          </a:prstGeom>
          <a:solidFill>
            <a:schemeClr val="bg2">
              <a:lumMod val="9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171450" indent="-171450" defTabSz="457200" eaLnBrk="1">
              <a:buFont typeface="Arial" panose="020B0604020202020204" pitchFamily="34" charset="0"/>
              <a:buChar char="•"/>
              <a:defRPr/>
            </a:pPr>
            <a:endParaRPr lang="sv-SE" sz="1200" dirty="0">
              <a:solidFill>
                <a:schemeClr val="bg1"/>
              </a:solidFill>
              <a:latin typeface="Helvetica Neue"/>
              <a:ea typeface="ＭＳ Ｐゴシック" charset="0"/>
            </a:endParaRPr>
          </a:p>
        </p:txBody>
      </p:sp>
      <p:sp>
        <p:nvSpPr>
          <p:cNvPr id="36" name="Rounded Rectangle 40">
            <a:extLst>
              <a:ext uri="{FF2B5EF4-FFF2-40B4-BE49-F238E27FC236}">
                <a16:creationId xmlns:a16="http://schemas.microsoft.com/office/drawing/2014/main" id="{B0D6CB53-9437-4BDC-851F-FA1633A47498}"/>
              </a:ext>
            </a:extLst>
          </p:cNvPr>
          <p:cNvSpPr>
            <a:spLocks noChangeArrowheads="1"/>
          </p:cNvSpPr>
          <p:nvPr/>
        </p:nvSpPr>
        <p:spPr bwMode="auto">
          <a:xfrm>
            <a:off x="7060727" y="4254219"/>
            <a:ext cx="3237311" cy="649288"/>
          </a:xfrm>
          <a:prstGeom prst="roundRect">
            <a:avLst>
              <a:gd name="adj" fmla="val 16667"/>
            </a:avLst>
          </a:prstGeom>
          <a:solidFill>
            <a:schemeClr val="bg1">
              <a:lumMod val="85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85750" indent="-285750" defTabSz="457200" eaLnBrk="1">
              <a:buFont typeface="Arial" panose="020B0604020202020204" pitchFamily="34" charset="0"/>
              <a:buChar char="•"/>
              <a:defRPr/>
            </a:pPr>
            <a:endParaRPr lang="sv-SE" sz="1200" dirty="0">
              <a:solidFill>
                <a:schemeClr val="bg1"/>
              </a:solidFill>
              <a:latin typeface="Helvetica Neue"/>
              <a:ea typeface="ＭＳ Ｐゴシック" charset="0"/>
            </a:endParaRPr>
          </a:p>
        </p:txBody>
      </p:sp>
      <p:sp>
        <p:nvSpPr>
          <p:cNvPr id="37" name="Rounded Rectangle 50">
            <a:extLst>
              <a:ext uri="{FF2B5EF4-FFF2-40B4-BE49-F238E27FC236}">
                <a16:creationId xmlns:a16="http://schemas.microsoft.com/office/drawing/2014/main" id="{31CFD39B-B505-4A04-9AC4-15F555CD1A6F}"/>
              </a:ext>
            </a:extLst>
          </p:cNvPr>
          <p:cNvSpPr>
            <a:spLocks noChangeArrowheads="1"/>
          </p:cNvSpPr>
          <p:nvPr/>
        </p:nvSpPr>
        <p:spPr bwMode="auto">
          <a:xfrm>
            <a:off x="1844761" y="5100027"/>
            <a:ext cx="8499387" cy="647700"/>
          </a:xfrm>
          <a:prstGeom prst="roundRect">
            <a:avLst>
              <a:gd name="adj" fmla="val 16667"/>
            </a:avLst>
          </a:prstGeom>
          <a:solidFill>
            <a:srgbClr val="92D050"/>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85750" indent="-285750" defTabSz="457200" eaLnBrk="1">
              <a:buFont typeface="Wingdings" panose="05000000000000000000" pitchFamily="2" charset="2"/>
              <a:buChar char="§"/>
              <a:defRPr/>
            </a:pPr>
            <a:r>
              <a:rPr lang="sv-SE" sz="1200" dirty="0">
                <a:latin typeface="Helvetica Neue"/>
                <a:ea typeface="ＭＳ Ｐゴシック" charset="0"/>
              </a:rPr>
              <a:t>Rulla, kasta, fånga bollen.</a:t>
            </a:r>
          </a:p>
          <a:p>
            <a:pPr marL="285750" indent="-285750" defTabSz="457200" eaLnBrk="1">
              <a:buFont typeface="Wingdings" panose="05000000000000000000" pitchFamily="2" charset="2"/>
              <a:buChar char="§"/>
              <a:defRPr/>
            </a:pPr>
            <a:r>
              <a:rPr lang="sv-SE" sz="1200" dirty="0">
                <a:latin typeface="Helvetica Neue"/>
                <a:ea typeface="ＭＳ Ｐゴシック" charset="0"/>
              </a:rPr>
              <a:t>Koordinationsövningar med boll, stafetter och hinderbanor</a:t>
            </a:r>
          </a:p>
        </p:txBody>
      </p:sp>
      <p:sp>
        <p:nvSpPr>
          <p:cNvPr id="38" name="Rounded Rectangle 50">
            <a:extLst>
              <a:ext uri="{FF2B5EF4-FFF2-40B4-BE49-F238E27FC236}">
                <a16:creationId xmlns:a16="http://schemas.microsoft.com/office/drawing/2014/main" id="{22B8D89A-D56E-427F-9EB3-ACB9FA006B8A}"/>
              </a:ext>
            </a:extLst>
          </p:cNvPr>
          <p:cNvSpPr>
            <a:spLocks noChangeArrowheads="1"/>
          </p:cNvSpPr>
          <p:nvPr/>
        </p:nvSpPr>
        <p:spPr bwMode="auto">
          <a:xfrm>
            <a:off x="1844761" y="6015006"/>
            <a:ext cx="8499387" cy="728680"/>
          </a:xfrm>
          <a:prstGeom prst="roundRect">
            <a:avLst>
              <a:gd name="adj" fmla="val 16667"/>
            </a:avLst>
          </a:prstGeom>
          <a:solidFill>
            <a:srgbClr val="92D050"/>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85750" indent="-285750" defTabSz="457200" eaLnBrk="1">
              <a:buFont typeface="Arial" panose="020B0604020202020204" pitchFamily="34" charset="0"/>
              <a:buChar char="•"/>
              <a:defRPr/>
            </a:pPr>
            <a:endParaRPr lang="sv-SE" sz="1200" dirty="0">
              <a:latin typeface="Helvetica Neue"/>
              <a:ea typeface="ＭＳ Ｐゴシック" charset="0"/>
            </a:endParaRPr>
          </a:p>
          <a:p>
            <a:pPr marL="285750" indent="-285750" defTabSz="457200" eaLnBrk="1">
              <a:buFont typeface="Arial" panose="020B0604020202020204" pitchFamily="34" charset="0"/>
              <a:buChar char="•"/>
              <a:defRPr/>
            </a:pPr>
            <a:r>
              <a:rPr lang="sv-SE" sz="1200" dirty="0">
                <a:latin typeface="Helvetica Neue"/>
                <a:ea typeface="ＭＳ Ｐゴシック" charset="0"/>
              </a:rPr>
              <a:t>Långsiktig utveckling ex att en spelare väljer en aktivitet på träning som hon/han tycker är rolig.</a:t>
            </a:r>
          </a:p>
          <a:p>
            <a:pPr marL="285750" indent="-285750" defTabSz="457200" eaLnBrk="1">
              <a:buFont typeface="Arial" panose="020B0604020202020204" pitchFamily="34" charset="0"/>
              <a:buChar char="•"/>
              <a:defRPr/>
            </a:pPr>
            <a:r>
              <a:rPr lang="sv-SE" sz="1200" dirty="0">
                <a:latin typeface="Helvetica Neue"/>
                <a:ea typeface="ＭＳ Ｐゴシック" charset="0"/>
              </a:rPr>
              <a:t>Göra nästa aktion ex att en spelare tar tillbaka bollen när hon /han har tappat den.</a:t>
            </a:r>
          </a:p>
          <a:p>
            <a:pPr marL="285750" indent="-285750" defTabSz="457200" eaLnBrk="1">
              <a:buFont typeface="Arial" panose="020B0604020202020204" pitchFamily="34" charset="0"/>
              <a:buChar char="•"/>
              <a:defRPr/>
            </a:pPr>
            <a:r>
              <a:rPr lang="sv-SE" sz="1200" dirty="0">
                <a:latin typeface="Helvetica Neue"/>
                <a:ea typeface="ＭＳ Ｐゴシック" charset="0"/>
              </a:rPr>
              <a:t>Göra lagkamrater bättre ex att en spelare berömmer lagkamrater som anstränger sig för att ta tillbaka bollen</a:t>
            </a:r>
          </a:p>
          <a:p>
            <a:pPr algn="ctr" defTabSz="457200" eaLnBrk="1">
              <a:defRPr/>
            </a:pPr>
            <a:endParaRPr lang="sv-SE" sz="1600" dirty="0">
              <a:solidFill>
                <a:schemeClr val="bg1"/>
              </a:solidFill>
              <a:latin typeface="Helvetica Neue"/>
              <a:ea typeface="ＭＳ Ｐゴシック" charset="0"/>
            </a:endParaRPr>
          </a:p>
        </p:txBody>
      </p:sp>
      <p:sp>
        <p:nvSpPr>
          <p:cNvPr id="44" name="Rounded Rectangle 46">
            <a:extLst>
              <a:ext uri="{FF2B5EF4-FFF2-40B4-BE49-F238E27FC236}">
                <a16:creationId xmlns:a16="http://schemas.microsoft.com/office/drawing/2014/main" id="{9985F5B7-2A94-45A0-90FB-8B55315A085D}"/>
              </a:ext>
            </a:extLst>
          </p:cNvPr>
          <p:cNvSpPr>
            <a:spLocks noChangeArrowheads="1"/>
          </p:cNvSpPr>
          <p:nvPr/>
        </p:nvSpPr>
        <p:spPr bwMode="auto">
          <a:xfrm>
            <a:off x="1906420" y="2525863"/>
            <a:ext cx="3219474" cy="649288"/>
          </a:xfrm>
          <a:prstGeom prst="roundRect">
            <a:avLst>
              <a:gd name="adj" fmla="val 16667"/>
            </a:avLst>
          </a:prstGeom>
          <a:solidFill>
            <a:schemeClr val="bg2">
              <a:lumMod val="90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171450" indent="-171450" defTabSz="457200" eaLnBrk="1">
              <a:buFont typeface="Arial" panose="020B0604020202020204" pitchFamily="34" charset="0"/>
              <a:buChar char="•"/>
              <a:defRPr/>
            </a:pPr>
            <a:endParaRPr lang="sv-SE" sz="1200" dirty="0">
              <a:solidFill>
                <a:schemeClr val="bg1"/>
              </a:solidFill>
              <a:latin typeface="Helvetica Neue"/>
              <a:ea typeface="ＭＳ Ｐゴシック" charset="0"/>
            </a:endParaRPr>
          </a:p>
        </p:txBody>
      </p:sp>
      <p:sp>
        <p:nvSpPr>
          <p:cNvPr id="45" name="Rounded Rectangle 46">
            <a:extLst>
              <a:ext uri="{FF2B5EF4-FFF2-40B4-BE49-F238E27FC236}">
                <a16:creationId xmlns:a16="http://schemas.microsoft.com/office/drawing/2014/main" id="{D4101FA2-306E-4DC0-B8A8-A508A9ABFA91}"/>
              </a:ext>
            </a:extLst>
          </p:cNvPr>
          <p:cNvSpPr>
            <a:spLocks noChangeArrowheads="1"/>
          </p:cNvSpPr>
          <p:nvPr/>
        </p:nvSpPr>
        <p:spPr bwMode="auto">
          <a:xfrm>
            <a:off x="1888582" y="3391810"/>
            <a:ext cx="3237312" cy="649288"/>
          </a:xfrm>
          <a:prstGeom prst="roundRect">
            <a:avLst>
              <a:gd name="adj" fmla="val 16667"/>
            </a:avLst>
          </a:prstGeom>
          <a:solidFill>
            <a:srgbClr val="686F76"/>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171450" indent="-171450" defTabSz="457200" eaLnBrk="1">
              <a:buFont typeface="Arial" panose="020B0604020202020204" pitchFamily="34" charset="0"/>
              <a:buChar char="•"/>
              <a:defRPr/>
            </a:pPr>
            <a:r>
              <a:rPr lang="sv-SE" sz="1200" dirty="0">
                <a:solidFill>
                  <a:schemeClr val="bg1"/>
                </a:solidFill>
                <a:latin typeface="Helvetica Neue"/>
                <a:ea typeface="ＭＳ Ｐゴシック" charset="0"/>
              </a:rPr>
              <a:t>Driva</a:t>
            </a:r>
          </a:p>
          <a:p>
            <a:pPr marL="171450" indent="-171450" defTabSz="457200" eaLnBrk="1">
              <a:buFont typeface="Arial" panose="020B0604020202020204" pitchFamily="34" charset="0"/>
              <a:buChar char="•"/>
              <a:defRPr/>
            </a:pPr>
            <a:r>
              <a:rPr lang="sv-SE" sz="1200" dirty="0">
                <a:solidFill>
                  <a:schemeClr val="bg1"/>
                </a:solidFill>
                <a:latin typeface="Helvetica Neue"/>
                <a:ea typeface="ＭＳ Ｐゴシック" charset="0"/>
              </a:rPr>
              <a:t>Vända</a:t>
            </a:r>
          </a:p>
          <a:p>
            <a:pPr marL="171450" indent="-171450" defTabSz="457200" eaLnBrk="1">
              <a:buFont typeface="Arial" panose="020B0604020202020204" pitchFamily="34" charset="0"/>
              <a:buChar char="•"/>
              <a:defRPr/>
            </a:pPr>
            <a:r>
              <a:rPr lang="sv-SE" sz="1200" dirty="0">
                <a:solidFill>
                  <a:schemeClr val="bg1"/>
                </a:solidFill>
                <a:latin typeface="Helvetica Neue"/>
                <a:ea typeface="ＭＳ Ｐゴシック" charset="0"/>
              </a:rPr>
              <a:t>skjuta</a:t>
            </a:r>
          </a:p>
        </p:txBody>
      </p:sp>
      <p:sp>
        <p:nvSpPr>
          <p:cNvPr id="48" name="Rounded Rectangle 40">
            <a:extLst>
              <a:ext uri="{FF2B5EF4-FFF2-40B4-BE49-F238E27FC236}">
                <a16:creationId xmlns:a16="http://schemas.microsoft.com/office/drawing/2014/main" id="{E16989D7-FC05-4E6A-8AAE-889FC599C499}"/>
              </a:ext>
            </a:extLst>
          </p:cNvPr>
          <p:cNvSpPr>
            <a:spLocks noChangeArrowheads="1"/>
          </p:cNvSpPr>
          <p:nvPr/>
        </p:nvSpPr>
        <p:spPr bwMode="auto">
          <a:xfrm>
            <a:off x="7066108" y="2521107"/>
            <a:ext cx="3209954" cy="649288"/>
          </a:xfrm>
          <a:prstGeom prst="roundRect">
            <a:avLst>
              <a:gd name="adj" fmla="val 16667"/>
            </a:avLst>
          </a:prstGeom>
          <a:solidFill>
            <a:schemeClr val="bg1">
              <a:lumMod val="85000"/>
            </a:schemeClr>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85750" indent="-285750" defTabSz="457200" eaLnBrk="1">
              <a:buFont typeface="Arial" panose="020B0604020202020204" pitchFamily="34" charset="0"/>
              <a:buChar char="•"/>
              <a:defRPr/>
            </a:pPr>
            <a:endParaRPr lang="sv-SE" sz="1200" dirty="0">
              <a:solidFill>
                <a:schemeClr val="bg1"/>
              </a:solidFill>
              <a:latin typeface="Helvetica Neue"/>
              <a:ea typeface="ＭＳ Ｐゴシック" charset="0"/>
            </a:endParaRPr>
          </a:p>
        </p:txBody>
      </p:sp>
      <p:sp>
        <p:nvSpPr>
          <p:cNvPr id="49" name="Rounded Rectangle 40">
            <a:extLst>
              <a:ext uri="{FF2B5EF4-FFF2-40B4-BE49-F238E27FC236}">
                <a16:creationId xmlns:a16="http://schemas.microsoft.com/office/drawing/2014/main" id="{FA0ADF6B-4977-46AD-8670-89AB52666C93}"/>
              </a:ext>
            </a:extLst>
          </p:cNvPr>
          <p:cNvSpPr>
            <a:spLocks noChangeArrowheads="1"/>
          </p:cNvSpPr>
          <p:nvPr/>
        </p:nvSpPr>
        <p:spPr bwMode="auto">
          <a:xfrm>
            <a:off x="7068344" y="3396211"/>
            <a:ext cx="3229694" cy="649288"/>
          </a:xfrm>
          <a:prstGeom prst="roundRect">
            <a:avLst>
              <a:gd name="adj" fmla="val 16667"/>
            </a:avLst>
          </a:prstGeom>
          <a:solidFill>
            <a:srgbClr val="0A509E"/>
          </a:solidFill>
          <a:ln w="25400">
            <a:solidFill>
              <a:srgbClr val="FFFFFF"/>
            </a:solidFill>
            <a:miter lim="0"/>
            <a:headEnd/>
            <a:tailEnd/>
          </a:ln>
          <a:effectLst>
            <a:outerShdw blurRad="38100" dist="25400" dir="5400000" algn="ctr" rotWithShape="0">
              <a:srgbClr val="808080">
                <a:alpha val="50000"/>
              </a:srgbClr>
            </a:outerShdw>
          </a:effectLst>
        </p:spPr>
        <p:txBody>
          <a:bodyPr lIns="50800" tIns="50800" rIns="50800" bIns="50800" anchor="ctr"/>
          <a:lstStyle/>
          <a:p>
            <a:pPr marL="285750" indent="-285750" defTabSz="457200" eaLnBrk="1">
              <a:buFont typeface="Arial" panose="020B0604020202020204" pitchFamily="34" charset="0"/>
              <a:buChar char="•"/>
              <a:defRPr/>
            </a:pPr>
            <a:r>
              <a:rPr lang="sv-SE" sz="1200" dirty="0">
                <a:solidFill>
                  <a:schemeClr val="bg1"/>
                </a:solidFill>
                <a:latin typeface="Helvetica Neue"/>
                <a:ea typeface="ＭＳ Ｐゴシック" charset="0"/>
              </a:rPr>
              <a:t>Bryta</a:t>
            </a:r>
          </a:p>
        </p:txBody>
      </p:sp>
      <p:sp>
        <p:nvSpPr>
          <p:cNvPr id="54" name="textruta 53">
            <a:extLst>
              <a:ext uri="{FF2B5EF4-FFF2-40B4-BE49-F238E27FC236}">
                <a16:creationId xmlns:a16="http://schemas.microsoft.com/office/drawing/2014/main" id="{31125B99-234C-425B-8AD6-CA34E4E45A0E}"/>
              </a:ext>
            </a:extLst>
          </p:cNvPr>
          <p:cNvSpPr txBox="1"/>
          <p:nvPr/>
        </p:nvSpPr>
        <p:spPr>
          <a:xfrm>
            <a:off x="5676710" y="2328039"/>
            <a:ext cx="1130969" cy="369332"/>
          </a:xfrm>
          <a:prstGeom prst="rect">
            <a:avLst/>
          </a:prstGeom>
          <a:noFill/>
        </p:spPr>
        <p:txBody>
          <a:bodyPr wrap="square" rtlCol="0">
            <a:spAutoFit/>
          </a:bodyPr>
          <a:lstStyle/>
          <a:p>
            <a:r>
              <a:rPr lang="sv-SE" b="1" dirty="0"/>
              <a:t>Laget</a:t>
            </a:r>
          </a:p>
        </p:txBody>
      </p:sp>
      <p:sp>
        <p:nvSpPr>
          <p:cNvPr id="55" name="textruta 54">
            <a:extLst>
              <a:ext uri="{FF2B5EF4-FFF2-40B4-BE49-F238E27FC236}">
                <a16:creationId xmlns:a16="http://schemas.microsoft.com/office/drawing/2014/main" id="{44A37FBB-D6C1-44B0-8E59-D5A674189900}"/>
              </a:ext>
            </a:extLst>
          </p:cNvPr>
          <p:cNvSpPr txBox="1"/>
          <p:nvPr/>
        </p:nvSpPr>
        <p:spPr>
          <a:xfrm>
            <a:off x="5261245" y="4783900"/>
            <a:ext cx="1826837" cy="369332"/>
          </a:xfrm>
          <a:prstGeom prst="rect">
            <a:avLst/>
          </a:prstGeom>
          <a:noFill/>
        </p:spPr>
        <p:txBody>
          <a:bodyPr wrap="square" rtlCol="0">
            <a:spAutoFit/>
          </a:bodyPr>
          <a:lstStyle/>
          <a:p>
            <a:r>
              <a:rPr lang="sv-SE" b="1" dirty="0"/>
              <a:t>Fotbollsfysiologi</a:t>
            </a:r>
          </a:p>
        </p:txBody>
      </p:sp>
      <p:sp>
        <p:nvSpPr>
          <p:cNvPr id="56" name="textruta 55">
            <a:extLst>
              <a:ext uri="{FF2B5EF4-FFF2-40B4-BE49-F238E27FC236}">
                <a16:creationId xmlns:a16="http://schemas.microsoft.com/office/drawing/2014/main" id="{546E7962-17C5-478C-85B8-67BA3C9217BF}"/>
              </a:ext>
            </a:extLst>
          </p:cNvPr>
          <p:cNvSpPr txBox="1"/>
          <p:nvPr/>
        </p:nvSpPr>
        <p:spPr>
          <a:xfrm>
            <a:off x="5470397" y="4083996"/>
            <a:ext cx="1395779" cy="369332"/>
          </a:xfrm>
          <a:prstGeom prst="rect">
            <a:avLst/>
          </a:prstGeom>
          <a:noFill/>
        </p:spPr>
        <p:txBody>
          <a:bodyPr wrap="square" rtlCol="0">
            <a:spAutoFit/>
          </a:bodyPr>
          <a:lstStyle/>
          <a:p>
            <a:r>
              <a:rPr lang="sv-SE" b="1" dirty="0"/>
              <a:t>Målvakten</a:t>
            </a:r>
          </a:p>
        </p:txBody>
      </p:sp>
      <p:sp>
        <p:nvSpPr>
          <p:cNvPr id="57" name="textruta 56">
            <a:extLst>
              <a:ext uri="{FF2B5EF4-FFF2-40B4-BE49-F238E27FC236}">
                <a16:creationId xmlns:a16="http://schemas.microsoft.com/office/drawing/2014/main" id="{B787A818-3E2E-43C7-8560-85A8AB2020BA}"/>
              </a:ext>
            </a:extLst>
          </p:cNvPr>
          <p:cNvSpPr txBox="1"/>
          <p:nvPr/>
        </p:nvSpPr>
        <p:spPr>
          <a:xfrm>
            <a:off x="5558296" y="3171718"/>
            <a:ext cx="1130969" cy="369332"/>
          </a:xfrm>
          <a:prstGeom prst="rect">
            <a:avLst/>
          </a:prstGeom>
          <a:noFill/>
        </p:spPr>
        <p:txBody>
          <a:bodyPr wrap="square" rtlCol="0">
            <a:spAutoFit/>
          </a:bodyPr>
          <a:lstStyle/>
          <a:p>
            <a:r>
              <a:rPr lang="sv-SE" b="1" dirty="0"/>
              <a:t>Spelaren</a:t>
            </a:r>
          </a:p>
        </p:txBody>
      </p:sp>
      <p:sp>
        <p:nvSpPr>
          <p:cNvPr id="58" name="textruta 57">
            <a:extLst>
              <a:ext uri="{FF2B5EF4-FFF2-40B4-BE49-F238E27FC236}">
                <a16:creationId xmlns:a16="http://schemas.microsoft.com/office/drawing/2014/main" id="{05DBC596-7D66-4D4F-B584-26D54CC98A79}"/>
              </a:ext>
            </a:extLst>
          </p:cNvPr>
          <p:cNvSpPr txBox="1"/>
          <p:nvPr/>
        </p:nvSpPr>
        <p:spPr>
          <a:xfrm>
            <a:off x="5187156" y="5671460"/>
            <a:ext cx="2110078" cy="369332"/>
          </a:xfrm>
          <a:prstGeom prst="rect">
            <a:avLst/>
          </a:prstGeom>
          <a:noFill/>
        </p:spPr>
        <p:txBody>
          <a:bodyPr wrap="square" rtlCol="0">
            <a:spAutoFit/>
          </a:bodyPr>
          <a:lstStyle/>
          <a:p>
            <a:r>
              <a:rPr lang="sv-SE" b="1" dirty="0"/>
              <a:t>Fotbollspsykologi</a:t>
            </a:r>
          </a:p>
        </p:txBody>
      </p:sp>
      <p:pic>
        <p:nvPicPr>
          <p:cNvPr id="33" name="Picture 2" descr="IFK Luleå">
            <a:extLst>
              <a:ext uri="{FF2B5EF4-FFF2-40B4-BE49-F238E27FC236}">
                <a16:creationId xmlns:a16="http://schemas.microsoft.com/office/drawing/2014/main" id="{FD04EDC4-C0EF-4F9B-B01E-18329CA0F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4765" y="-4968"/>
            <a:ext cx="1423283" cy="16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52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A606C077-4EFA-4E7A-9863-1F6397D379C8}"/>
              </a:ext>
            </a:extLst>
          </p:cNvPr>
          <p:cNvSpPr>
            <a:spLocks noGrp="1"/>
          </p:cNvSpPr>
          <p:nvPr>
            <p:ph type="ctrTitle"/>
          </p:nvPr>
        </p:nvSpPr>
        <p:spPr>
          <a:xfrm>
            <a:off x="784225" y="1173479"/>
            <a:ext cx="10242000" cy="770256"/>
          </a:xfrm>
        </p:spPr>
        <p:txBody>
          <a:bodyPr/>
          <a:lstStyle/>
          <a:p>
            <a:r>
              <a:rPr lang="sv-SE" dirty="0"/>
              <a:t>Tips till träning</a:t>
            </a:r>
          </a:p>
        </p:txBody>
      </p:sp>
      <p:sp>
        <p:nvSpPr>
          <p:cNvPr id="9" name="Platshållare för text 2">
            <a:extLst>
              <a:ext uri="{FF2B5EF4-FFF2-40B4-BE49-F238E27FC236}">
                <a16:creationId xmlns:a16="http://schemas.microsoft.com/office/drawing/2014/main" id="{6AC551A1-52FC-41A3-83AD-41AAE98FC349}"/>
              </a:ext>
            </a:extLst>
          </p:cNvPr>
          <p:cNvSpPr txBox="1">
            <a:spLocks/>
          </p:cNvSpPr>
          <p:nvPr/>
        </p:nvSpPr>
        <p:spPr>
          <a:xfrm>
            <a:off x="784226" y="2561954"/>
            <a:ext cx="7163272" cy="3122567"/>
          </a:xfrm>
          <a:prstGeom prst="rect">
            <a:avLst/>
          </a:prstGeom>
        </p:spPr>
        <p:txBody>
          <a:bodyPr/>
          <a:lstStyle>
            <a:lvl1pPr marL="198000" indent="-198000" algn="l" defTabSz="914400" rtl="0" eaLnBrk="1" latinLnBrk="0" hangingPunct="1">
              <a:lnSpc>
                <a:spcPct val="95000"/>
              </a:lnSpc>
              <a:spcBef>
                <a:spcPts val="1000"/>
              </a:spcBef>
              <a:buClrTx/>
              <a:buFont typeface="Arial" panose="020B0604020202020204" pitchFamily="34" charset="0"/>
              <a:buChar char="•"/>
              <a:defRPr sz="1700" kern="1200">
                <a:solidFill>
                  <a:schemeClr val="accent1"/>
                </a:solidFill>
                <a:latin typeface="+mn-lt"/>
                <a:ea typeface="+mn-ea"/>
                <a:cs typeface="+mn-cs"/>
              </a:defRPr>
            </a:lvl1pPr>
            <a:lvl2pPr marL="396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2pPr>
            <a:lvl3pPr marL="594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3pPr>
            <a:lvl4pPr marL="792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4pPr>
            <a:lvl5pPr marL="990000" indent="-198000" algn="l" defTabSz="914400" rtl="0" eaLnBrk="1" latinLnBrk="0" hangingPunct="1">
              <a:lnSpc>
                <a:spcPct val="95000"/>
              </a:lnSpc>
              <a:spcBef>
                <a:spcPts val="500"/>
              </a:spcBef>
              <a:buFont typeface="Arial" panose="020B0604020202020204" pitchFamily="34" charset="0"/>
              <a:buChar char="•"/>
              <a:defRPr sz="17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400" dirty="0">
                <a:solidFill>
                  <a:schemeClr val="bg1"/>
                </a:solidFill>
              </a:rPr>
              <a:t>1 ledare / 6 barn</a:t>
            </a:r>
          </a:p>
          <a:p>
            <a:r>
              <a:rPr lang="sv-SE" sz="2400" dirty="0">
                <a:solidFill>
                  <a:schemeClr val="bg1"/>
                </a:solidFill>
              </a:rPr>
              <a:t>Korta samlingar och kort tid mellan övningar</a:t>
            </a:r>
          </a:p>
          <a:p>
            <a:r>
              <a:rPr lang="sv-SE" sz="2400" dirty="0">
                <a:solidFill>
                  <a:schemeClr val="bg1"/>
                </a:solidFill>
              </a:rPr>
              <a:t>Stationsträning med fotbollslekar och spel</a:t>
            </a:r>
          </a:p>
          <a:p>
            <a:r>
              <a:rPr lang="sv-SE" sz="2400" dirty="0">
                <a:solidFill>
                  <a:schemeClr val="bg1"/>
                </a:solidFill>
              </a:rPr>
              <a:t>Koordinationsövningar med och utan boll</a:t>
            </a:r>
            <a:endParaRPr lang="sv-SE" dirty="0"/>
          </a:p>
          <a:p>
            <a:r>
              <a:rPr lang="sv-SE" sz="2400">
                <a:solidFill>
                  <a:schemeClr val="bg1"/>
                </a:solidFill>
              </a:rPr>
              <a:t>Anpassa </a:t>
            </a:r>
            <a:r>
              <a:rPr lang="sv-SE" sz="2400" dirty="0">
                <a:solidFill>
                  <a:schemeClr val="bg1"/>
                </a:solidFill>
              </a:rPr>
              <a:t>efter spelformen 3 mot 3</a:t>
            </a:r>
          </a:p>
          <a:p>
            <a:pPr marL="198000" lvl="1" indent="0">
              <a:buNone/>
            </a:pPr>
            <a:r>
              <a:rPr lang="sv-SE" sz="2000" dirty="0">
                <a:solidFill>
                  <a:schemeClr val="bg1"/>
                </a:solidFill>
              </a:rPr>
              <a:t>- Driva, vända, skjuta och bryta</a:t>
            </a:r>
          </a:p>
        </p:txBody>
      </p:sp>
      <p:sp>
        <p:nvSpPr>
          <p:cNvPr id="2" name="Platshållare för sidfot 1">
            <a:extLst>
              <a:ext uri="{FF2B5EF4-FFF2-40B4-BE49-F238E27FC236}">
                <a16:creationId xmlns:a16="http://schemas.microsoft.com/office/drawing/2014/main" id="{6ED6F04E-3FFC-43D6-8980-6E493E8BD0D0}"/>
              </a:ext>
            </a:extLst>
          </p:cNvPr>
          <p:cNvSpPr>
            <a:spLocks noGrp="1"/>
          </p:cNvSpPr>
          <p:nvPr>
            <p:ph type="ftr" sz="quarter" idx="11"/>
          </p:nvPr>
        </p:nvSpPr>
        <p:spPr/>
        <p:txBody>
          <a:bodyPr/>
          <a:lstStyle/>
          <a:p>
            <a:r>
              <a:rPr lang="sv-SE"/>
              <a:t>Spelformsutbildning 3 mot 3, 6-7 år</a:t>
            </a:r>
            <a:endParaRPr lang="sv-SE" dirty="0"/>
          </a:p>
        </p:txBody>
      </p:sp>
      <p:pic>
        <p:nvPicPr>
          <p:cNvPr id="5" name="Picture 1" descr="Lek02.png">
            <a:extLst>
              <a:ext uri="{FF2B5EF4-FFF2-40B4-BE49-F238E27FC236}">
                <a16:creationId xmlns:a16="http://schemas.microsoft.com/office/drawing/2014/main" id="{8A932EE8-D2BF-456E-9F91-1F8D5A52528F}"/>
              </a:ext>
            </a:extLst>
          </p:cNvPr>
          <p:cNvPicPr>
            <a:picLocks noChangeAspect="1"/>
          </p:cNvPicPr>
          <p:nvPr/>
        </p:nvPicPr>
        <p:blipFill rotWithShape="1">
          <a:blip r:embed="rId3">
            <a:extLst>
              <a:ext uri="{28A0092B-C50C-407E-A947-70E740481C1C}">
                <a14:useLocalDpi xmlns:a14="http://schemas.microsoft.com/office/drawing/2010/main" val="0"/>
              </a:ext>
            </a:extLst>
          </a:blip>
          <a:srcRect b="12337"/>
          <a:stretch/>
        </p:blipFill>
        <p:spPr bwMode="auto">
          <a:xfrm>
            <a:off x="7570328" y="2367624"/>
            <a:ext cx="2743712" cy="43330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a:extLst>
              <a:ext uri="{FF2B5EF4-FFF2-40B4-BE49-F238E27FC236}">
                <a16:creationId xmlns:a16="http://schemas.microsoft.com/office/drawing/2014/main" id="{22996330-4240-4644-AF84-3239DE800B9B}"/>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5315538" y="716370"/>
            <a:ext cx="2743712" cy="2447744"/>
          </a:xfrm>
          <a:prstGeom prst="rect">
            <a:avLst/>
          </a:prstGeom>
          <a:noFill/>
          <a:ln>
            <a:noFill/>
          </a:ln>
        </p:spPr>
      </p:pic>
      <p:pic>
        <p:nvPicPr>
          <p:cNvPr id="7" name="Picture 2" descr="IFK Luleå">
            <a:extLst>
              <a:ext uri="{FF2B5EF4-FFF2-40B4-BE49-F238E27FC236}">
                <a16:creationId xmlns:a16="http://schemas.microsoft.com/office/drawing/2014/main" id="{1EFB8DD1-BB12-40F5-8770-347F0F2F69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4765" y="-4968"/>
            <a:ext cx="1423283" cy="16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156119"/>
      </p:ext>
    </p:extLst>
  </p:cSld>
  <p:clrMapOvr>
    <a:masterClrMapping/>
  </p:clrMapOvr>
</p:sld>
</file>

<file path=ppt/theme/theme1.xml><?xml version="1.0" encoding="utf-8"?>
<a:theme xmlns:a="http://schemas.openxmlformats.org/drawingml/2006/main" name="SvFF">
  <a:themeElements>
    <a:clrScheme name="SvFF">
      <a:dk1>
        <a:sysClr val="windowText" lastClr="000000"/>
      </a:dk1>
      <a:lt1>
        <a:sysClr val="window" lastClr="FFFFFF"/>
      </a:lt1>
      <a:dk2>
        <a:srgbClr val="44546A"/>
      </a:dk2>
      <a:lt2>
        <a:srgbClr val="E7E6E6"/>
      </a:lt2>
      <a:accent1>
        <a:srgbClr val="005293"/>
      </a:accent1>
      <a:accent2>
        <a:srgbClr val="FECB00"/>
      </a:accent2>
      <a:accent3>
        <a:srgbClr val="63B9E9"/>
      </a:accent3>
      <a:accent4>
        <a:srgbClr val="449DD7"/>
      </a:accent4>
      <a:accent5>
        <a:srgbClr val="0085C8"/>
      </a:accent5>
      <a:accent6>
        <a:srgbClr val="00345C"/>
      </a:accent6>
      <a:hlink>
        <a:srgbClr val="0563C1"/>
      </a:hlink>
      <a:folHlink>
        <a:srgbClr val="954F72"/>
      </a:folHlink>
    </a:clrScheme>
    <a:fontScheme name="SvF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vFF.potx" id="{B49ACCD2-D1FB-4819-B8EF-FFA6BFD65DE4}" vid="{1B5A380B-8C24-4C83-847F-C84D08391F0E}"/>
    </a:ext>
  </a:extLst>
</a:theme>
</file>

<file path=ppt/theme/theme2.xml><?xml version="1.0" encoding="utf-8"?>
<a:theme xmlns:a="http://schemas.openxmlformats.org/drawingml/2006/main" name="Office-tema">
  <a:themeElements>
    <a:clrScheme name="SvFF">
      <a:dk1>
        <a:sysClr val="windowText" lastClr="000000"/>
      </a:dk1>
      <a:lt1>
        <a:sysClr val="window" lastClr="FFFFFF"/>
      </a:lt1>
      <a:dk2>
        <a:srgbClr val="44546A"/>
      </a:dk2>
      <a:lt2>
        <a:srgbClr val="E7E6E6"/>
      </a:lt2>
      <a:accent1>
        <a:srgbClr val="005293"/>
      </a:accent1>
      <a:accent2>
        <a:srgbClr val="FECB00"/>
      </a:accent2>
      <a:accent3>
        <a:srgbClr val="63B9E9"/>
      </a:accent3>
      <a:accent4>
        <a:srgbClr val="449DD7"/>
      </a:accent4>
      <a:accent5>
        <a:srgbClr val="0085C8"/>
      </a:accent5>
      <a:accent6>
        <a:srgbClr val="00345C"/>
      </a:accent6>
      <a:hlink>
        <a:srgbClr val="0563C1"/>
      </a:hlink>
      <a:folHlink>
        <a:srgbClr val="954F72"/>
      </a:folHlink>
    </a:clrScheme>
    <a:fontScheme name="SvF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vFF">
      <a:dk1>
        <a:sysClr val="windowText" lastClr="000000"/>
      </a:dk1>
      <a:lt1>
        <a:sysClr val="window" lastClr="FFFFFF"/>
      </a:lt1>
      <a:dk2>
        <a:srgbClr val="44546A"/>
      </a:dk2>
      <a:lt2>
        <a:srgbClr val="E7E6E6"/>
      </a:lt2>
      <a:accent1>
        <a:srgbClr val="005293"/>
      </a:accent1>
      <a:accent2>
        <a:srgbClr val="FECB00"/>
      </a:accent2>
      <a:accent3>
        <a:srgbClr val="63B9E9"/>
      </a:accent3>
      <a:accent4>
        <a:srgbClr val="449DD7"/>
      </a:accent4>
      <a:accent5>
        <a:srgbClr val="0085C8"/>
      </a:accent5>
      <a:accent6>
        <a:srgbClr val="00345C"/>
      </a:accent6>
      <a:hlink>
        <a:srgbClr val="0563C1"/>
      </a:hlink>
      <a:folHlink>
        <a:srgbClr val="954F72"/>
      </a:folHlink>
    </a:clrScheme>
    <a:fontScheme name="SvF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SvFF</Template>
  <TotalTime>9451</TotalTime>
  <Words>2188</Words>
  <Application>Microsoft Office PowerPoint</Application>
  <PresentationFormat>Bredbild</PresentationFormat>
  <Paragraphs>395</Paragraphs>
  <Slides>17</Slides>
  <Notes>17</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17</vt:i4>
      </vt:variant>
    </vt:vector>
  </HeadingPairs>
  <TitlesOfParts>
    <vt:vector size="27" baseType="lpstr">
      <vt:lpstr>Arial</vt:lpstr>
      <vt:lpstr>Calibri</vt:lpstr>
      <vt:lpstr>Gill Sans</vt:lpstr>
      <vt:lpstr>Helvetica Neue</vt:lpstr>
      <vt:lpstr>Stag Bold</vt:lpstr>
      <vt:lpstr>StagSans-Book</vt:lpstr>
      <vt:lpstr>StagSans-BookItalic</vt:lpstr>
      <vt:lpstr>StagSans-Semibold</vt:lpstr>
      <vt:lpstr>Wingdings</vt:lpstr>
      <vt:lpstr>SvFF</vt:lpstr>
      <vt:lpstr>   Spelarutbildningsplan </vt:lpstr>
      <vt:lpstr>Tränarutbildning</vt:lpstr>
      <vt:lpstr>Spelformer - Spelarutbildningsplan</vt:lpstr>
      <vt:lpstr>Fotbollsaktionen och informationsprocessen</vt:lpstr>
      <vt:lpstr>PowerPoint-presentation</vt:lpstr>
      <vt:lpstr>PowerPoint-presentation</vt:lpstr>
      <vt:lpstr>PowerPoint-presentation</vt:lpstr>
      <vt:lpstr>PowerPoint-presentation</vt:lpstr>
      <vt:lpstr>Tips till träning</vt:lpstr>
      <vt:lpstr>PowerPoint-presentation</vt:lpstr>
      <vt:lpstr>Tips till träning</vt:lpstr>
      <vt:lpstr>PowerPoint-presentation</vt:lpstr>
      <vt:lpstr>Tips till träning</vt:lpstr>
      <vt:lpstr>PowerPoint-presentation</vt:lpstr>
      <vt:lpstr>Tips till träning</vt:lpstr>
      <vt:lpstr>PowerPoint-presentation</vt:lpstr>
      <vt:lpstr>Tips till träning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Instruktionssida (dold sida, visas inte vid utskrift)</dc:title>
  <dc:creator>Gunnar Pettersson</dc:creator>
  <cp:lastModifiedBy>Andreas Johansson</cp:lastModifiedBy>
  <cp:revision>596</cp:revision>
  <dcterms:created xsi:type="dcterms:W3CDTF">2017-09-26T12:48:24Z</dcterms:created>
  <dcterms:modified xsi:type="dcterms:W3CDTF">2021-01-27T08:17:34Z</dcterms:modified>
</cp:coreProperties>
</file>