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 id="2147483720" r:id="rId2"/>
    <p:sldMasterId id="2147483732" r:id="rId3"/>
    <p:sldMasterId id="2147483744" r:id="rId4"/>
  </p:sldMasterIdLst>
  <p:notesMasterIdLst>
    <p:notesMasterId r:id="rId44"/>
  </p:notesMasterIdLst>
  <p:sldIdLst>
    <p:sldId id="259" r:id="rId5"/>
    <p:sldId id="261" r:id="rId6"/>
    <p:sldId id="262" r:id="rId7"/>
    <p:sldId id="263" r:id="rId8"/>
    <p:sldId id="264" r:id="rId9"/>
    <p:sldId id="265" r:id="rId10"/>
    <p:sldId id="266" r:id="rId11"/>
    <p:sldId id="298"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Hind" panose="020B0604020202020204" charset="0"/>
      <p:regular r:id="rId49"/>
      <p:bold r:id="rId50"/>
    </p:embeddedFont>
    <p:embeddedFont>
      <p:font typeface="Squada One" panose="020B0604020202020204" charset="0"/>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ED"/>
    <a:srgbClr val="1A2034"/>
    <a:srgbClr val="F3F7FB"/>
    <a:srgbClr val="0A6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2" d="100"/>
          <a:sy n="72" d="100"/>
        </p:scale>
        <p:origin x="5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234D5-3EFE-4F46-8CA4-9A864CEF53DA}"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63437-44BE-4158-BF81-F24565611E7E}" type="slidenum">
              <a:rPr lang="en-GB" smtClean="0"/>
              <a:t>‹#›</a:t>
            </a:fld>
            <a:endParaRPr lang="en-GB"/>
          </a:p>
        </p:txBody>
      </p:sp>
    </p:spTree>
    <p:extLst>
      <p:ext uri="{BB962C8B-B14F-4D97-AF65-F5344CB8AC3E}">
        <p14:creationId xmlns:p14="http://schemas.microsoft.com/office/powerpoint/2010/main" val="133026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C5116-F921-4962-AD5A-9A91CD24BAB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00A0BD0-E47E-41EC-A43C-C9C47515F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B4072B7-8DE1-4FC4-99C1-3E18E334B4ED}"/>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2E1ACD1C-AD0E-4CAB-89A0-EA38FFF565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1DA83B-33DD-491C-A41A-E69DA9431913}"/>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269283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4CE31-01B2-4241-BC29-E86C3B70832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809EFF3-8C0D-4B00-9A23-1912D3954B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2EC83A-4EA1-49E2-9807-6D9939C8BF6A}"/>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FD9C5D9C-0EAC-42FD-8DD8-F3FDE3329E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8C9C05-282D-467F-8098-4CD3D783A71B}"/>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266999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B28269-4A35-451F-B9A4-5179723DE0C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8152D01-7F1C-4575-9962-990A93C6436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1E829F-395E-4D8E-9BA9-D6B55E06430E}"/>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A73BE249-2477-4E62-8926-AD7377EEDB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7CA178-1F17-47FA-9727-9D214B203937}"/>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21538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5DBB01-B020-4020-8FBF-2FF2D961B4E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22E8108-0AFB-486D-ADAB-7BF3B3F17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C1208-D52A-4F74-8ABD-96C173B70461}"/>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4DEDB0F4-654F-4F84-B75F-C6C7830D62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A6FA03-9217-4AC8-A4D3-5A166C07DA83}"/>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1302416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C4E54-E291-4003-AC03-E195C228591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2F1CDB-D766-45BE-B890-6DEE8B2923D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EA0885-7E80-4FCB-A79C-97C2DBB2862E}"/>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215B7DA7-B31D-40DE-830E-D640DFCD24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076B9BE-F28D-4D07-A4A1-8F6E62D32666}"/>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412924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C43D8D-33FB-4753-9735-080896CF261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F9A366C-4CE9-41CC-ADE2-E4DDDCB117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7E36F3F-D21B-45C3-9ACB-6559596F98D0}"/>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E5518914-5048-4053-B456-1B9B992694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2A2169-A19B-4BF8-8E4A-6CF55F5FA47B}"/>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395629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AA1552-E9F5-4AE2-ABAF-ACC744C15FB0}"/>
              </a:ext>
            </a:extLst>
          </p:cNvPr>
          <p:cNvSpPr>
            <a:spLocks noGrp="1"/>
          </p:cNvSpPr>
          <p:nvPr>
            <p:ph type="title"/>
          </p:nvPr>
        </p:nvSpPr>
        <p:spPr/>
        <p:txBody>
          <a:bodyPr/>
          <a:lstStyle>
            <a:lvl1pPr>
              <a:defRPr b="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4A3BB46-BA61-4220-B802-FA7F76C221C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01FAC4C-BB96-4CD3-A870-0658D8BE85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78E4D20-0962-4AC2-BA03-5F58F2E64FE9}"/>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6" name="Platshållare för sidfot 5">
            <a:extLst>
              <a:ext uri="{FF2B5EF4-FFF2-40B4-BE49-F238E27FC236}">
                <a16:creationId xmlns:a16="http://schemas.microsoft.com/office/drawing/2014/main" id="{DE62F2A3-8146-4B7C-9CC6-12F7AB0CF51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87F4392-EF87-44DE-8646-98A8C03920EC}"/>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410850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F2585-3CA9-4721-9D8D-42237A74C09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D4D527C-47B5-4AE6-9A82-ADB8176CF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8BDDB96-1DA2-4730-85F0-B9BB1493C61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E15BCB9-0F16-49DE-B238-AE8EE3FD5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095D89C-D92E-44B2-9B0F-B8D03699695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9ECE1B-B819-4ACE-8EF2-72710EC9A620}"/>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8" name="Platshållare för sidfot 7">
            <a:extLst>
              <a:ext uri="{FF2B5EF4-FFF2-40B4-BE49-F238E27FC236}">
                <a16:creationId xmlns:a16="http://schemas.microsoft.com/office/drawing/2014/main" id="{7DA151B4-F753-446E-9E82-B62820AD8A9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867EB27-6C5A-4D2D-ABA5-30B7999359D6}"/>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16077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32B0C-A8BE-415E-AE36-2BF1FD1A7B0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A98D3B9-2FD2-4879-9E71-D0A2D5EE1AF7}"/>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4" name="Platshållare för sidfot 3">
            <a:extLst>
              <a:ext uri="{FF2B5EF4-FFF2-40B4-BE49-F238E27FC236}">
                <a16:creationId xmlns:a16="http://schemas.microsoft.com/office/drawing/2014/main" id="{849C3FE1-FC81-43DE-8205-E4C624C65DA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24E2AED-E1C9-4BE9-B63D-D29DA1E68234}"/>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388595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66B926-439F-4731-8FF2-1747CE780A9B}"/>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3" name="Platshållare för sidfot 2">
            <a:extLst>
              <a:ext uri="{FF2B5EF4-FFF2-40B4-BE49-F238E27FC236}">
                <a16:creationId xmlns:a16="http://schemas.microsoft.com/office/drawing/2014/main" id="{27CF0DB2-9C00-466D-967A-0C217837EE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D957813-6EB6-4E38-981D-503F112837F6}"/>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88162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9CCB7-BE9F-40D8-81DD-94D930657CD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5631E2-3664-48ED-9CEB-6FEBDA980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A14B12D-C43C-4F69-BBC9-BF9F9897F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DF2B12D-F163-4663-A436-5A34EBCCF9D6}"/>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6" name="Platshållare för sidfot 5">
            <a:extLst>
              <a:ext uri="{FF2B5EF4-FFF2-40B4-BE49-F238E27FC236}">
                <a16:creationId xmlns:a16="http://schemas.microsoft.com/office/drawing/2014/main" id="{6D6FA16F-25F5-4224-A48E-2EB4276E01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7542747-EBA3-4843-B872-26883FCA7DCC}"/>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270413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2E7DB8-B358-4545-968C-6325EFFAE2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F8346A-95B0-4A96-84C5-355C88713F6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1528FD-A758-408E-A477-845741116DBE}"/>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F9D72C80-331D-41EB-894C-CD08D7487C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FC7EEC-E53C-4EDA-B4F3-7C1F8B399C5F}"/>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746618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53B176-0C1E-490F-A134-E9096DD2815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15E54B-757A-4DBC-815B-FC901DA70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66C7BD4-49E9-49FB-86AC-D4F09D92D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5980F67-31E7-45AB-BE51-B10B89A9A2BD}"/>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6" name="Platshållare för sidfot 5">
            <a:extLst>
              <a:ext uri="{FF2B5EF4-FFF2-40B4-BE49-F238E27FC236}">
                <a16:creationId xmlns:a16="http://schemas.microsoft.com/office/drawing/2014/main" id="{3D2A02BB-7A30-40B8-9324-75B67D8901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89C6F5-EAC9-43E8-9B16-6F3A1524C0AE}"/>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420532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73458-70CC-43F2-A8C4-CAEC253320E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7BA54F-9DCB-41AC-8D9A-0A1269DF145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EBB02E-4992-4517-BBE8-55A60671A964}"/>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C9B3419B-66BD-428D-B5F3-689F1CE1952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044E2E-869E-494F-A4C4-D2729159921D}"/>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31507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1882632-5C57-48D3-B985-684772DF20C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21CF951-7E95-4A64-B8E4-AE6099C587E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614726-C207-4920-8C0A-F68D15BD32AC}"/>
              </a:ext>
            </a:extLst>
          </p:cNvPr>
          <p:cNvSpPr>
            <a:spLocks noGrp="1"/>
          </p:cNvSpPr>
          <p:nvPr>
            <p:ph type="dt" sz="half" idx="10"/>
          </p:nvPr>
        </p:nvSpPr>
        <p:spPr/>
        <p:txBody>
          <a:body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8FF4D4ED-0FFA-441F-976D-EB9E076988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DB4CEB-9A82-41D2-AB63-DE91517FE650}"/>
              </a:ext>
            </a:extLst>
          </p:cNvPr>
          <p:cNvSpPr>
            <a:spLocks noGrp="1"/>
          </p:cNvSpPr>
          <p:nvPr>
            <p:ph type="sldNum" sz="quarter" idx="12"/>
          </p:nvPr>
        </p:nvSpPr>
        <p:spPr/>
        <p:txBody>
          <a:bodyPr/>
          <a:lstStyle/>
          <a:p>
            <a:fld id="{72A7628B-97BB-4374-B588-810DF81991F6}" type="slidenum">
              <a:rPr lang="sv-SE" smtClean="0"/>
              <a:t>‹#›</a:t>
            </a:fld>
            <a:endParaRPr lang="sv-SE"/>
          </a:p>
        </p:txBody>
      </p:sp>
    </p:spTree>
    <p:extLst>
      <p:ext uri="{BB962C8B-B14F-4D97-AF65-F5344CB8AC3E}">
        <p14:creationId xmlns:p14="http://schemas.microsoft.com/office/powerpoint/2010/main" val="1240984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B53772-96F9-4945-95F0-C44F5CAA212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C7C4F06-3C00-4976-AAEF-08E586416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D896415-0832-486C-A96D-97A2550E034A}"/>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1E5DBBCF-ABDD-464A-ADAB-77344828FA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817622-8ECF-4FFC-BDD0-71FDA98F54C2}"/>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2947354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607CE0-3040-45EB-987B-9837C8C261E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BC0CB5-EEBF-4062-BE50-1AD57746DE7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8A49FC-AEFA-47E2-B0AD-4097802EE4EF}"/>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76C84906-DC36-49AA-9FA7-6CBAF751D9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EC11D6-FDF4-498E-BCD3-0A3AF8849E43}"/>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986356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607ED-00CB-47A5-8B47-AE006ECC78E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52A8AC-67DE-4500-840B-7A8BA0108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8DD8FB0-5B8F-4077-AF3C-6117C2A1ECB7}"/>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49B7B03C-B114-4C74-89CE-46CBDD8A73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86B2A4-ED9D-402B-B34F-477DF3AEA8FF}"/>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144590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40EEAD-5639-4747-A68F-A54A36260BE0}"/>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9F8C151-4111-4E6A-A7A6-5F2564A3D9D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99B813F-0DCE-47FC-83B3-CEACBEA21D7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EF90620-7434-4487-BA32-0FE22BE0F0A3}"/>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6" name="Platshållare för sidfot 5">
            <a:extLst>
              <a:ext uri="{FF2B5EF4-FFF2-40B4-BE49-F238E27FC236}">
                <a16:creationId xmlns:a16="http://schemas.microsoft.com/office/drawing/2014/main" id="{F558D951-FCFB-4EDC-A8FF-DD640529AEC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5E65083-5D13-4684-80AE-1BBEA483F2D8}"/>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380081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9A9AA-1DB0-45F3-B7A8-7C528C070C9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0D220B7-92BB-4FAE-9269-3AC5B6418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DDC88F-6606-4FD6-BC3A-0C2EFCCDCC0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8298A22-19FE-4466-ADAD-AE39E25AF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F89B9E9-51BA-4BD5-B95A-8FAD42395AD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A605311-1A4B-4142-9E77-66F212057566}"/>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8" name="Platshållare för sidfot 7">
            <a:extLst>
              <a:ext uri="{FF2B5EF4-FFF2-40B4-BE49-F238E27FC236}">
                <a16:creationId xmlns:a16="http://schemas.microsoft.com/office/drawing/2014/main" id="{7CAE2467-9A15-4073-93EA-4DF12424A2E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057CFBE-E3B4-43EC-9C24-07969EC3300D}"/>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710455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7BCEB-2F34-471F-93AF-D669AB94DA5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7296FF0-23BF-4AC9-AD1E-009A9F49A7D2}"/>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4" name="Platshållare för sidfot 3">
            <a:extLst>
              <a:ext uri="{FF2B5EF4-FFF2-40B4-BE49-F238E27FC236}">
                <a16:creationId xmlns:a16="http://schemas.microsoft.com/office/drawing/2014/main" id="{5569ED21-86C6-4784-9D92-103502D4EAF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8265161-2522-41F3-A357-26F5A1C56B7D}"/>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2773440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D364EC-4EF2-42D4-B4B2-50AD5486B3CD}"/>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3" name="Platshållare för sidfot 2">
            <a:extLst>
              <a:ext uri="{FF2B5EF4-FFF2-40B4-BE49-F238E27FC236}">
                <a16:creationId xmlns:a16="http://schemas.microsoft.com/office/drawing/2014/main" id="{71F18511-04CD-4FEB-AEDA-349EFBC50DC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9098D20-4328-47FB-BA21-15FB4A26DFD8}"/>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346020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BD852-C954-491F-B885-2198280546F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7C74081-F281-4D0A-9456-2AC955B81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1BAF160-CFC1-4C11-B548-197F98A9B14B}"/>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3E8C9CC6-C85A-4F75-BA54-6AA8D9A5FF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E1FF1D-23CC-46CC-B289-44DD4F471193}"/>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2273687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F1C0BC-A8AD-4498-9BEE-202ED1CDA8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987458-F105-4734-918C-573D89803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5E70455-06F0-43FD-959C-82413D65E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5200D45-6892-4602-8410-72875A401052}"/>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6" name="Platshållare för sidfot 5">
            <a:extLst>
              <a:ext uri="{FF2B5EF4-FFF2-40B4-BE49-F238E27FC236}">
                <a16:creationId xmlns:a16="http://schemas.microsoft.com/office/drawing/2014/main" id="{07329CEC-8207-4D60-AF60-459A18C23C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95E5B3F-9C12-4F02-9E33-C872C8FA3373}"/>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4062294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0AE5C-B719-4B4B-AA43-B38FD25F996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DA6195-CC7C-4536-BD56-962072EF7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D85FD5E-E3B4-4800-9F26-A05399ABA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EFCC5BC-0D7D-488E-B1D3-CF1AE6FA4E3F}"/>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6" name="Platshållare för sidfot 5">
            <a:extLst>
              <a:ext uri="{FF2B5EF4-FFF2-40B4-BE49-F238E27FC236}">
                <a16:creationId xmlns:a16="http://schemas.microsoft.com/office/drawing/2014/main" id="{B2401F9E-FE20-43EB-B730-74BFADABA6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4C66225-CA1C-4F57-AC46-2D3AD0669CC7}"/>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321106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023E1-E2C7-48FE-A4C6-98D888D08E8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F2F08-DF87-4846-A910-61EBD564848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77C827-1989-4F36-AE31-6A27D65440C1}"/>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DF57BCA8-205F-417D-9B23-F93C574486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7343F9-07B1-4A16-9111-68BC38D9143D}"/>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3618464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77553F6-B2F3-4EC1-86FA-DD7E4941DCC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482A763-8321-45C9-8DD4-56CD00B3450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4598A39-3F59-46A0-BE84-7463DA3EB90E}"/>
              </a:ext>
            </a:extLst>
          </p:cNvPr>
          <p:cNvSpPr>
            <a:spLocks noGrp="1"/>
          </p:cNvSpPr>
          <p:nvPr>
            <p:ph type="dt" sz="half" idx="10"/>
          </p:nvPr>
        </p:nvSpPr>
        <p:spPr/>
        <p:txBody>
          <a:body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5DDB68F5-9014-435D-B06E-27BE65EE11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BFC348-68D5-4A6B-BC56-94D5082CC911}"/>
              </a:ext>
            </a:extLst>
          </p:cNvPr>
          <p:cNvSpPr>
            <a:spLocks noGrp="1"/>
          </p:cNvSpPr>
          <p:nvPr>
            <p:ph type="sldNum" sz="quarter" idx="12"/>
          </p:nvPr>
        </p:nvSpPr>
        <p:spPr/>
        <p:txBody>
          <a:bodyPr/>
          <a:lstStyle/>
          <a:p>
            <a:fld id="{A93C9CF0-FA15-4EA7-ADC9-3DA312627DDC}" type="slidenum">
              <a:rPr lang="sv-SE" smtClean="0"/>
              <a:t>‹#›</a:t>
            </a:fld>
            <a:endParaRPr lang="sv-SE"/>
          </a:p>
        </p:txBody>
      </p:sp>
    </p:spTree>
    <p:extLst>
      <p:ext uri="{BB962C8B-B14F-4D97-AF65-F5344CB8AC3E}">
        <p14:creationId xmlns:p14="http://schemas.microsoft.com/office/powerpoint/2010/main" val="142912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D0EDCC-6974-4FD1-86E2-1DC5620DE69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C6AF799-B056-43F3-92D5-CCDD5DC68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20863AF-AF7E-417D-8BF3-883537FBD511}"/>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9F51FE88-FD42-40F6-B0FA-ECE011C3DD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E76A08-BB76-409A-9381-B787F623753F}"/>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2605706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4B114-28E7-4818-82CC-6E329A27CA9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BB31C3-582D-48AE-AFF8-3304F700157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38A0A20-6724-41DD-A218-3B87353BA039}"/>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1AD116D5-8956-41F8-99E0-8B2B3D3A95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EFD891-4B78-4D53-840A-1BA8709AE0FC}"/>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3043186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3CA754-1260-4989-AEC0-74EAF6E1BBE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310F0CE-8DD9-4E17-83FC-2AE7242A5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6874395-0C61-4094-8BDC-39E26E628347}"/>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A22D3F87-A2EA-453E-A803-0BD5FC01E7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FF7170-6819-4862-8C4E-0293203BDF9A}"/>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216277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01280-04E7-4892-A386-44DFACA383A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8EFE47-CDB4-40C3-B888-E39D3A00B0F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AA97EA4-B60A-4D04-82F6-0EA8D04FF65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EE80A17-79AA-4507-84FA-1F26D3CCE852}"/>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6" name="Platshållare för sidfot 5">
            <a:extLst>
              <a:ext uri="{FF2B5EF4-FFF2-40B4-BE49-F238E27FC236}">
                <a16:creationId xmlns:a16="http://schemas.microsoft.com/office/drawing/2014/main" id="{4FA2F091-B0B9-4443-B1B3-7F4D8CB85B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F82774-0F2D-4ABA-B7AC-C04588B0F616}"/>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216240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E5BA23-CB5D-4576-BC97-2BE9328F1BA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8BF53B-170E-4E17-B989-4CCC90E25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D31029C-E463-4C35-9EAF-0606C964510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13ADEF-BB96-4682-A91D-519FA0DAF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07A171-FE36-4F60-946D-CEA2756A37C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11E2D2-AD8D-48E5-9954-78880C566D4B}"/>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8" name="Platshållare för sidfot 7">
            <a:extLst>
              <a:ext uri="{FF2B5EF4-FFF2-40B4-BE49-F238E27FC236}">
                <a16:creationId xmlns:a16="http://schemas.microsoft.com/office/drawing/2014/main" id="{D5273540-13D4-443F-A010-F31C31638C9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73D6912-254B-43E8-BEF5-D7F257D2B8B5}"/>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845544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E49A35-7DFA-4DE3-AE3A-69FC8D4B1D0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810A1BB-44E5-4647-A2A7-A6E6E1B39A52}"/>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4" name="Platshållare för sidfot 3">
            <a:extLst>
              <a:ext uri="{FF2B5EF4-FFF2-40B4-BE49-F238E27FC236}">
                <a16:creationId xmlns:a16="http://schemas.microsoft.com/office/drawing/2014/main" id="{F4C67EDE-08D4-4DC2-9EED-6828CDE98B2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0C79FF4-D2E7-43D2-8D93-F945B0596156}"/>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70074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EDEC8-5DE6-473C-91E5-80FC7AD0FC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3A89BDD-3182-4278-A7A4-79B5E312080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0BEB477-910E-485D-BA2F-5AB27E5DCAD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60B6EDC-6ED6-49D7-BABB-9FDDD454CC89}"/>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6" name="Platshållare för sidfot 5">
            <a:extLst>
              <a:ext uri="{FF2B5EF4-FFF2-40B4-BE49-F238E27FC236}">
                <a16:creationId xmlns:a16="http://schemas.microsoft.com/office/drawing/2014/main" id="{42BF1F00-60A0-40F7-9FD4-7F4814E526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ECD192-2908-40BA-B7D0-568781717CAF}"/>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875746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5E5FA7A-B2CA-46CC-85AC-8D492599027A}"/>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3" name="Platshållare för sidfot 2">
            <a:extLst>
              <a:ext uri="{FF2B5EF4-FFF2-40B4-BE49-F238E27FC236}">
                <a16:creationId xmlns:a16="http://schemas.microsoft.com/office/drawing/2014/main" id="{EB967A06-93A8-40DE-8061-91762C0DDDC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94A92C2-5816-4909-9DCF-5502D6AA4FA3}"/>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4081872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2A009-5B4C-4A37-A4D2-FF1E00CB2C3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2D1661-447A-49D5-878F-42B4650B7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DEF3344-F18B-443E-98B2-A2091CE07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C245BF1-F8AF-4EBC-AC7F-B64BB3899C46}"/>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6" name="Platshållare för sidfot 5">
            <a:extLst>
              <a:ext uri="{FF2B5EF4-FFF2-40B4-BE49-F238E27FC236}">
                <a16:creationId xmlns:a16="http://schemas.microsoft.com/office/drawing/2014/main" id="{BE749D5B-2AE6-4BDF-8AD4-04F15B1777B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E2D477-4AEC-41CA-8BB7-17E3291749C9}"/>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3731828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A63FC-342A-4443-9B07-65D8732A16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D6D8227-249D-4D12-AC4C-F46A70900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EFF3D6A-C07B-42D2-A338-1C552063D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E10B57E-9DF5-421C-AAB9-1455D0C3FA1C}"/>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6" name="Platshållare för sidfot 5">
            <a:extLst>
              <a:ext uri="{FF2B5EF4-FFF2-40B4-BE49-F238E27FC236}">
                <a16:creationId xmlns:a16="http://schemas.microsoft.com/office/drawing/2014/main" id="{196381E1-175C-4A04-9E54-A760684F891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A162EB-AC22-4A0F-831B-B1DC78325793}"/>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4117959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B3953B-1AF7-42BB-B7EE-57EE253939F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13B6C78-8C17-48A5-B3AF-FAD150179B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53945C-F2D5-4723-8AF1-863038E43A00}"/>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E0AC8AEC-1253-41B9-8A14-76B0ABFC3A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49EE8E-7149-477D-856A-091D77DF7B06}"/>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984656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605CBF9-E5E7-458B-B361-6D52E902D89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1163E03-994D-4261-B237-14F45CED8A9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F33266-D739-4BD5-A820-4CA09788526D}"/>
              </a:ext>
            </a:extLst>
          </p:cNvPr>
          <p:cNvSpPr>
            <a:spLocks noGrp="1"/>
          </p:cNvSpPr>
          <p:nvPr>
            <p:ph type="dt" sz="half" idx="10"/>
          </p:nvPr>
        </p:nvSpPr>
        <p:spPr/>
        <p:txBody>
          <a:body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D3FECA2A-011B-45B9-AAEB-1686BF2C7A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5516D8-497E-45BF-AADF-8EF6DAB779AC}"/>
              </a:ext>
            </a:extLst>
          </p:cNvPr>
          <p:cNvSpPr>
            <a:spLocks noGrp="1"/>
          </p:cNvSpPr>
          <p:nvPr>
            <p:ph type="sldNum" sz="quarter" idx="12"/>
          </p:nvPr>
        </p:nvSpPr>
        <p:spPr/>
        <p:txBody>
          <a:bodyPr/>
          <a:lstStyle/>
          <a:p>
            <a:fld id="{E774E0AF-FD78-45EB-9689-B62026984652}" type="slidenum">
              <a:rPr lang="sv-SE" smtClean="0"/>
              <a:t>‹#›</a:t>
            </a:fld>
            <a:endParaRPr lang="sv-SE"/>
          </a:p>
        </p:txBody>
      </p:sp>
    </p:spTree>
    <p:extLst>
      <p:ext uri="{BB962C8B-B14F-4D97-AF65-F5344CB8AC3E}">
        <p14:creationId xmlns:p14="http://schemas.microsoft.com/office/powerpoint/2010/main" val="406315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48C314-992D-4048-A02D-1A20F885DB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B85E82C-468E-44FA-9E4D-D76EA345E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5660761-B87D-4E2E-8CC9-3C73842D77B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ED9CB1-D44B-44A7-90B7-57B0CCE72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EAC8DCA-1F53-4752-B196-B6FA1AD8817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6249A81-1911-4B05-B846-C8403A84E54A}"/>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8" name="Platshållare för sidfot 7">
            <a:extLst>
              <a:ext uri="{FF2B5EF4-FFF2-40B4-BE49-F238E27FC236}">
                <a16:creationId xmlns:a16="http://schemas.microsoft.com/office/drawing/2014/main" id="{DA20227C-7DCC-4D4E-ADC5-BA6C678C89E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FE7EA83-AC71-4BBF-BB03-EC0B016EED0E}"/>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333076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30FA1D-A2D1-45CF-B34E-173DD53CAB1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9C0F571-AD9A-4592-90DC-612312FD0B8A}"/>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4" name="Platshållare för sidfot 3">
            <a:extLst>
              <a:ext uri="{FF2B5EF4-FFF2-40B4-BE49-F238E27FC236}">
                <a16:creationId xmlns:a16="http://schemas.microsoft.com/office/drawing/2014/main" id="{DBDD2C52-ADD5-4ECC-B725-32802DDA573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1607A01-20A1-40CA-BA63-A8926CE69F29}"/>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228669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2CDD7A-6E79-4EAF-932B-2F3406A4B979}"/>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3" name="Platshållare för sidfot 2">
            <a:extLst>
              <a:ext uri="{FF2B5EF4-FFF2-40B4-BE49-F238E27FC236}">
                <a16:creationId xmlns:a16="http://schemas.microsoft.com/office/drawing/2014/main" id="{3BBFBC5C-F1A7-4DB2-8521-D7764C44290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A75F2DB-B21D-43FA-A087-3F1E79C61C3C}"/>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185440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02CA5-F1E9-42AF-9BC7-9D8B26E9386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0CCCA62-53F4-40BA-9D6B-9CFF4866F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6A9639C-35A6-4D8C-B9BB-F6A9701E3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D2D78AC-72C9-4B2C-BE68-AD800440DA08}"/>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6" name="Platshållare för sidfot 5">
            <a:extLst>
              <a:ext uri="{FF2B5EF4-FFF2-40B4-BE49-F238E27FC236}">
                <a16:creationId xmlns:a16="http://schemas.microsoft.com/office/drawing/2014/main" id="{D64CF535-166D-489D-88DB-C4235C372F5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C6DD59-747C-4CE2-AA8C-150D6656A227}"/>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33105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A3D8A8-0DD7-40CA-8919-1ECA05A5CD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DE6473B-9ACB-445F-8323-BAFC7761D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DF051C9-ADEE-46A4-A4A1-8026F4F30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B29595-0BE8-4D58-8578-8F353EC7A4E8}"/>
              </a:ext>
            </a:extLst>
          </p:cNvPr>
          <p:cNvSpPr>
            <a:spLocks noGrp="1"/>
          </p:cNvSpPr>
          <p:nvPr>
            <p:ph type="dt" sz="half" idx="10"/>
          </p:nvPr>
        </p:nvSpPr>
        <p:spPr/>
        <p:txBody>
          <a:bodyPr/>
          <a:lstStyle/>
          <a:p>
            <a:fld id="{098EC99E-6E5E-46A4-A8CA-3C69F07E869E}" type="datetimeFigureOut">
              <a:rPr lang="sv-SE" smtClean="0"/>
              <a:t>2020-11-16</a:t>
            </a:fld>
            <a:endParaRPr lang="sv-SE"/>
          </a:p>
        </p:txBody>
      </p:sp>
      <p:sp>
        <p:nvSpPr>
          <p:cNvPr id="6" name="Platshållare för sidfot 5">
            <a:extLst>
              <a:ext uri="{FF2B5EF4-FFF2-40B4-BE49-F238E27FC236}">
                <a16:creationId xmlns:a16="http://schemas.microsoft.com/office/drawing/2014/main" id="{383AEF8B-F4B7-4303-A03C-94CB56E8A9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7202322-73DC-4F68-85F3-440AC95BF237}"/>
              </a:ext>
            </a:extLst>
          </p:cNvPr>
          <p:cNvSpPr>
            <a:spLocks noGrp="1"/>
          </p:cNvSpPr>
          <p:nvPr>
            <p:ph type="sldNum" sz="quarter" idx="12"/>
          </p:nvPr>
        </p:nvSpPr>
        <p:spPr/>
        <p:txBody>
          <a:bodyPr/>
          <a:lstStyle/>
          <a:p>
            <a:fld id="{12D5BC79-C463-437E-8EAB-307D7F05A2F7}" type="slidenum">
              <a:rPr lang="sv-SE" smtClean="0"/>
              <a:t>‹#›</a:t>
            </a:fld>
            <a:endParaRPr lang="sv-SE"/>
          </a:p>
        </p:txBody>
      </p:sp>
    </p:spTree>
    <p:extLst>
      <p:ext uri="{BB962C8B-B14F-4D97-AF65-F5344CB8AC3E}">
        <p14:creationId xmlns:p14="http://schemas.microsoft.com/office/powerpoint/2010/main" val="305790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0DBDB8E-E8D4-4657-AE27-616AD49AFC4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297A903F-C226-440D-AA08-49281FD28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7D9DEBE-8691-4B97-935A-11A595B2A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33FABDD-7EB8-4E0F-AB61-8C713826D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C99E-6E5E-46A4-A8CA-3C69F07E869E}" type="datetimeFigureOut">
              <a:rPr lang="sv-SE" smtClean="0"/>
              <a:t>2020-11-16</a:t>
            </a:fld>
            <a:endParaRPr lang="sv-SE"/>
          </a:p>
        </p:txBody>
      </p:sp>
      <p:sp>
        <p:nvSpPr>
          <p:cNvPr id="5" name="Platshållare för sidfot 4">
            <a:extLst>
              <a:ext uri="{FF2B5EF4-FFF2-40B4-BE49-F238E27FC236}">
                <a16:creationId xmlns:a16="http://schemas.microsoft.com/office/drawing/2014/main" id="{EC98FC93-9F2E-4161-94E6-98B1CF17E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DCD49AD-4A51-450C-99C9-90DFFD526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5BC79-C463-437E-8EAB-307D7F05A2F7}" type="slidenum">
              <a:rPr lang="sv-SE" smtClean="0"/>
              <a:t>‹#›</a:t>
            </a:fld>
            <a:endParaRPr lang="sv-SE"/>
          </a:p>
        </p:txBody>
      </p:sp>
    </p:spTree>
    <p:extLst>
      <p:ext uri="{BB962C8B-B14F-4D97-AF65-F5344CB8AC3E}">
        <p14:creationId xmlns:p14="http://schemas.microsoft.com/office/powerpoint/2010/main" val="30326903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rgbClr val="0A6EB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6E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6E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6E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descr="En bild som visar fågel&#10;&#10;Automatiskt genererad beskrivning">
            <a:extLst>
              <a:ext uri="{FF2B5EF4-FFF2-40B4-BE49-F238E27FC236}">
                <a16:creationId xmlns:a16="http://schemas.microsoft.com/office/drawing/2014/main" id="{00F36858-E6F4-4C45-9E79-22793938024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7BB6A862-D398-4EFB-A1D4-B74262DBB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5632AF0-53F2-4C2E-89BE-6A834D779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ABFF453-4E80-4D7E-8611-B0681A240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11B03-9AD5-4E4D-A6E8-D2FC6987BC49}" type="datetimeFigureOut">
              <a:rPr lang="sv-SE" smtClean="0"/>
              <a:t>2020-11-16</a:t>
            </a:fld>
            <a:endParaRPr lang="sv-SE"/>
          </a:p>
        </p:txBody>
      </p:sp>
      <p:sp>
        <p:nvSpPr>
          <p:cNvPr id="5" name="Platshållare för sidfot 4">
            <a:extLst>
              <a:ext uri="{FF2B5EF4-FFF2-40B4-BE49-F238E27FC236}">
                <a16:creationId xmlns:a16="http://schemas.microsoft.com/office/drawing/2014/main" id="{9F125E20-28E6-4B16-B9B3-939FEF51D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96318A6-1B6D-490E-BCFE-483C9762B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7628B-97BB-4374-B588-810DF81991F6}" type="slidenum">
              <a:rPr lang="sv-SE" smtClean="0"/>
              <a:t>‹#›</a:t>
            </a:fld>
            <a:endParaRPr lang="sv-SE"/>
          </a:p>
        </p:txBody>
      </p:sp>
    </p:spTree>
    <p:extLst>
      <p:ext uri="{BB962C8B-B14F-4D97-AF65-F5344CB8AC3E}">
        <p14:creationId xmlns:p14="http://schemas.microsoft.com/office/powerpoint/2010/main" val="39801154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1897893-735E-4F00-8B40-6BC1B97B9F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AFE4FD3A-84D4-4979-B8C3-BC58DF50C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88C6D1A-5075-4B43-BCD9-FB352CAC9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13969E9-8D12-47BB-85E2-515F24472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D18B4-4795-43FC-B5B7-CDAF7E85E251}" type="datetimeFigureOut">
              <a:rPr lang="sv-SE" smtClean="0"/>
              <a:t>2020-11-16</a:t>
            </a:fld>
            <a:endParaRPr lang="sv-SE"/>
          </a:p>
        </p:txBody>
      </p:sp>
      <p:sp>
        <p:nvSpPr>
          <p:cNvPr id="5" name="Platshållare för sidfot 4">
            <a:extLst>
              <a:ext uri="{FF2B5EF4-FFF2-40B4-BE49-F238E27FC236}">
                <a16:creationId xmlns:a16="http://schemas.microsoft.com/office/drawing/2014/main" id="{259A1368-BA5E-44E0-9ACC-6A7A193D8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C95ADFC-07ED-4B61-9C3E-2AEEB5324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C9CF0-FA15-4EA7-ADC9-3DA312627DDC}" type="slidenum">
              <a:rPr lang="sv-SE" smtClean="0"/>
              <a:t>‹#›</a:t>
            </a:fld>
            <a:endParaRPr lang="sv-SE"/>
          </a:p>
        </p:txBody>
      </p:sp>
    </p:spTree>
    <p:extLst>
      <p:ext uri="{BB962C8B-B14F-4D97-AF65-F5344CB8AC3E}">
        <p14:creationId xmlns:p14="http://schemas.microsoft.com/office/powerpoint/2010/main" val="8759493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rgbClr val="0A6EB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6E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6E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6E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A2C9498-2818-41FE-8DF9-55D736D5A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BBA8187-A353-41D1-BF91-714972A22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5089FAC-EA18-4021-8A1D-C26D47681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9CF3C-7F95-4880-B98B-9A9BDF5D74F7}" type="datetimeFigureOut">
              <a:rPr lang="sv-SE" smtClean="0"/>
              <a:t>2020-11-16</a:t>
            </a:fld>
            <a:endParaRPr lang="sv-SE"/>
          </a:p>
        </p:txBody>
      </p:sp>
      <p:sp>
        <p:nvSpPr>
          <p:cNvPr id="5" name="Platshållare för sidfot 4">
            <a:extLst>
              <a:ext uri="{FF2B5EF4-FFF2-40B4-BE49-F238E27FC236}">
                <a16:creationId xmlns:a16="http://schemas.microsoft.com/office/drawing/2014/main" id="{F8F9011C-2974-431C-AF79-E6A9B5B03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3AE6B71-B74C-4F5E-B5B6-530364990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4E0AF-FD78-45EB-9689-B62026984652}" type="slidenum">
              <a:rPr lang="sv-SE" smtClean="0"/>
              <a:t>‹#›</a:t>
            </a:fld>
            <a:endParaRPr lang="sv-SE"/>
          </a:p>
        </p:txBody>
      </p:sp>
    </p:spTree>
    <p:extLst>
      <p:ext uri="{BB962C8B-B14F-4D97-AF65-F5344CB8AC3E}">
        <p14:creationId xmlns:p14="http://schemas.microsoft.com/office/powerpoint/2010/main" val="25757573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rgbClr val="0A6EB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6E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6E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6E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6E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mn-lt"/>
              </a:rPr>
              <a:t>IFK </a:t>
            </a:r>
            <a:r>
              <a:rPr lang="en-US" dirty="0" err="1">
                <a:latin typeface="+mn-lt"/>
              </a:rPr>
              <a:t>Akademi</a:t>
            </a:r>
            <a:r>
              <a:rPr lang="en-US" dirty="0">
                <a:latin typeface="+mn-lt"/>
              </a:rPr>
              <a:t>- </a:t>
            </a:r>
            <a:r>
              <a:rPr lang="en-US" dirty="0" err="1">
                <a:latin typeface="+mn-lt"/>
              </a:rPr>
              <a:t>Arbetssätt</a:t>
            </a:r>
            <a:endParaRPr lang="en-GB" dirty="0">
              <a:latin typeface="+mn-lt"/>
            </a:endParaRPr>
          </a:p>
        </p:txBody>
      </p:sp>
      <p:sp>
        <p:nvSpPr>
          <p:cNvPr id="5" name="Subtitle 4"/>
          <p:cNvSpPr>
            <a:spLocks noGrp="1"/>
          </p:cNvSpPr>
          <p:nvPr>
            <p:ph type="subTitle" idx="1"/>
          </p:nvPr>
        </p:nvSpPr>
        <p:spPr/>
        <p:txBody>
          <a:bodyPr/>
          <a:lstStyle/>
          <a:p>
            <a:r>
              <a:rPr lang="en-US" dirty="0"/>
              <a:t>“Ge </a:t>
            </a:r>
            <a:r>
              <a:rPr lang="en-US" dirty="0" err="1"/>
              <a:t>spelarna</a:t>
            </a:r>
            <a:r>
              <a:rPr lang="en-US" dirty="0"/>
              <a:t> </a:t>
            </a:r>
            <a:r>
              <a:rPr lang="en-US" dirty="0" err="1"/>
              <a:t>chansen</a:t>
            </a:r>
            <a:r>
              <a:rPr lang="en-US" dirty="0"/>
              <a:t> </a:t>
            </a:r>
            <a:r>
              <a:rPr lang="en-US" dirty="0" err="1"/>
              <a:t>varje</a:t>
            </a:r>
            <a:r>
              <a:rPr lang="en-US" dirty="0"/>
              <a:t> </a:t>
            </a:r>
            <a:r>
              <a:rPr lang="en-US" dirty="0" err="1"/>
              <a:t>dag</a:t>
            </a:r>
            <a:r>
              <a:rPr lang="en-US" dirty="0"/>
              <a:t>”</a:t>
            </a:r>
            <a:endParaRPr lang="en-GB" dirty="0"/>
          </a:p>
        </p:txBody>
      </p:sp>
    </p:spTree>
    <p:extLst>
      <p:ext uri="{BB962C8B-B14F-4D97-AF65-F5344CB8AC3E}">
        <p14:creationId xmlns:p14="http://schemas.microsoft.com/office/powerpoint/2010/main" val="400397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endParaRPr lang="sv-SE" dirty="0"/>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213443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17A30-C426-457F-B791-C2D6D29FDF15}"/>
              </a:ext>
            </a:extLst>
          </p:cNvPr>
          <p:cNvSpPr>
            <a:spLocks noGrp="1"/>
          </p:cNvSpPr>
          <p:nvPr>
            <p:ph type="title"/>
          </p:nvPr>
        </p:nvSpPr>
        <p:spPr/>
        <p:txBody>
          <a:bodyPr/>
          <a:lstStyle/>
          <a:p>
            <a:r>
              <a:rPr lang="sv-SE" dirty="0"/>
              <a:t>Kontring</a:t>
            </a:r>
          </a:p>
        </p:txBody>
      </p:sp>
      <p:sp>
        <p:nvSpPr>
          <p:cNvPr id="3" name="Platshållare för innehåll 2">
            <a:extLst>
              <a:ext uri="{FF2B5EF4-FFF2-40B4-BE49-F238E27FC236}">
                <a16:creationId xmlns:a16="http://schemas.microsoft.com/office/drawing/2014/main" id="{F2A3A924-3F6B-412F-A3E1-0D2662D57390}"/>
              </a:ext>
            </a:extLst>
          </p:cNvPr>
          <p:cNvSpPr>
            <a:spLocks noGrp="1"/>
          </p:cNvSpPr>
          <p:nvPr>
            <p:ph sz="half" idx="1"/>
          </p:nvPr>
        </p:nvSpPr>
        <p:spPr/>
        <p:txBody>
          <a:bodyPr>
            <a:normAutofit/>
          </a:bodyPr>
          <a:lstStyle/>
          <a:p>
            <a:r>
              <a:rPr lang="sv-SE" sz="2000" b="1" dirty="0"/>
              <a:t>Spela rättvänd </a:t>
            </a:r>
            <a:r>
              <a:rPr lang="sv-SE" sz="2000" dirty="0"/>
              <a:t>spelare vid bollvinst centralt </a:t>
            </a:r>
          </a:p>
          <a:p>
            <a:r>
              <a:rPr lang="sv-SE" sz="2000" b="1" dirty="0"/>
              <a:t>Uppspelspunkt i samma korridor </a:t>
            </a:r>
            <a:r>
              <a:rPr lang="sv-SE" sz="2000" dirty="0"/>
              <a:t>vid bollvinst i yttre korridor </a:t>
            </a:r>
          </a:p>
          <a:p>
            <a:r>
              <a:rPr lang="sv-SE" sz="2000" b="1" dirty="0"/>
              <a:t>Diagonal attack </a:t>
            </a:r>
            <a:r>
              <a:rPr lang="sv-SE" sz="2000" dirty="0"/>
              <a:t>om möjligt, byt korridor</a:t>
            </a:r>
          </a:p>
          <a:p>
            <a:r>
              <a:rPr lang="sv-SE" sz="2000" dirty="0"/>
              <a:t> </a:t>
            </a:r>
            <a:r>
              <a:rPr lang="sv-SE" sz="2000" b="1" dirty="0"/>
              <a:t>Uppflyttning </a:t>
            </a:r>
          </a:p>
          <a:p>
            <a:r>
              <a:rPr lang="sv-SE" sz="2000" dirty="0"/>
              <a:t>Säker </a:t>
            </a:r>
            <a:r>
              <a:rPr lang="sv-SE" sz="2000" b="1" dirty="0"/>
              <a:t>första passning </a:t>
            </a:r>
            <a:r>
              <a:rPr lang="sv-SE" sz="2000" dirty="0"/>
              <a:t>Driv boll, </a:t>
            </a:r>
            <a:r>
              <a:rPr lang="sv-SE" sz="2000" b="1" dirty="0"/>
              <a:t>utmana</a:t>
            </a:r>
          </a:p>
          <a:p>
            <a:r>
              <a:rPr lang="sv-SE" sz="2000" b="1" dirty="0"/>
              <a:t> </a:t>
            </a:r>
            <a:r>
              <a:rPr lang="sv-SE" sz="2000" b="1" dirty="0" err="1"/>
              <a:t>Maxlöp</a:t>
            </a:r>
            <a:r>
              <a:rPr lang="sv-SE" sz="2000" b="1" dirty="0"/>
              <a:t> </a:t>
            </a:r>
            <a:r>
              <a:rPr lang="sv-SE" sz="2000" dirty="0"/>
              <a:t>förbi bollhållare </a:t>
            </a:r>
          </a:p>
          <a:p>
            <a:r>
              <a:rPr lang="sv-SE" sz="2000" b="1" dirty="0"/>
              <a:t>Byt skede! </a:t>
            </a:r>
            <a:endParaRPr lang="sv-SE" sz="2000" dirty="0"/>
          </a:p>
        </p:txBody>
      </p:sp>
      <p:sp>
        <p:nvSpPr>
          <p:cNvPr id="4" name="Platshållare för innehåll 3">
            <a:extLst>
              <a:ext uri="{FF2B5EF4-FFF2-40B4-BE49-F238E27FC236}">
                <a16:creationId xmlns:a16="http://schemas.microsoft.com/office/drawing/2014/main" id="{6CA4FE32-4DC2-4623-A8EE-6CD3DC249EB3}"/>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60108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4594C4-B3A0-4603-865D-D2B592890D76}"/>
              </a:ext>
            </a:extLst>
          </p:cNvPr>
          <p:cNvSpPr>
            <a:spLocks noGrp="1"/>
          </p:cNvSpPr>
          <p:nvPr>
            <p:ph type="title"/>
          </p:nvPr>
        </p:nvSpPr>
        <p:spPr>
          <a:xfrm>
            <a:off x="838200" y="365125"/>
            <a:ext cx="10515600" cy="1325563"/>
          </a:xfrm>
        </p:spPr>
        <p:txBody>
          <a:bodyPr/>
          <a:lstStyle/>
          <a:p>
            <a:endParaRPr lang="en-US"/>
          </a:p>
        </p:txBody>
      </p:sp>
      <p:sp>
        <p:nvSpPr>
          <p:cNvPr id="3" name="Platshållare för innehåll 2">
            <a:extLst>
              <a:ext uri="{FF2B5EF4-FFF2-40B4-BE49-F238E27FC236}">
                <a16:creationId xmlns:a16="http://schemas.microsoft.com/office/drawing/2014/main" id="{3D0E444F-B829-4A29-B525-1082BF048F8A}"/>
              </a:ext>
            </a:extLst>
          </p:cNvPr>
          <p:cNvSpPr>
            <a:spLocks noGrp="1"/>
          </p:cNvSpPr>
          <p:nvPr>
            <p:ph idx="1"/>
          </p:nvPr>
        </p:nvSpPr>
        <p:spPr>
          <a:xfrm>
            <a:off x="838200" y="1825625"/>
            <a:ext cx="10515600" cy="4351338"/>
          </a:xfrm>
        </p:spPr>
        <p:txBody>
          <a:bodyPr>
            <a:normAutofit/>
          </a:bodyPr>
          <a:lstStyle/>
          <a:p>
            <a:r>
              <a:rPr lang="sv-SE" sz="2000" b="1" dirty="0"/>
              <a:t>Centrala korridorer </a:t>
            </a:r>
            <a:r>
              <a:rPr lang="sv-SE" sz="2000" dirty="0"/>
              <a:t>Så långt det är möjligt bör IFK Luleå sträva efter att lagets kontringar attackerar de tre centrala korridorerna. På så sätt utnyttjar vi motståndarnas obalans genom att kunna komma till avslutslägen från mer centrala, och därmed gynnsamma, positioner. Att snabbt komma till avslut i sådana lägen är naturligtvis alltid att föredra om det är möjligt.</a:t>
            </a:r>
          </a:p>
          <a:p>
            <a:r>
              <a:rPr lang="sv-SE" sz="2000" dirty="0"/>
              <a:t> </a:t>
            </a:r>
            <a:r>
              <a:rPr lang="sv-SE" sz="2000" b="1" dirty="0"/>
              <a:t>Hota yttre </a:t>
            </a:r>
            <a:r>
              <a:rPr lang="sv-SE" sz="2000" dirty="0"/>
              <a:t>Bollhållande spelare i kontring ska sträva efter att hota den yttre spelaren i motståndarnas sista led, eller spela bollen till en medspelare som kan göra det. Extra fördelaktigt är om bollhållaren inte är det egna lagets yttersta spelare, men oavsett bör även medspelares löpningar in i spelyta 3 hota den yttre spelaren.</a:t>
            </a:r>
          </a:p>
          <a:p>
            <a:r>
              <a:rPr lang="sv-SE" sz="2000" dirty="0"/>
              <a:t> </a:t>
            </a:r>
            <a:r>
              <a:rPr lang="sv-SE" sz="2000" b="1" dirty="0"/>
              <a:t>Spela rättvänd </a:t>
            </a:r>
            <a:r>
              <a:rPr lang="sv-SE" sz="2000" dirty="0"/>
              <a:t>För att kunna skapa målchanser efter kontring, men också för att med högre säkerhet kunna behålla bollen inom laget, bör bollen så snabbt som möjligt efter bollvinst spelas till en rättvänd spelare. Är det möjligt att spela bollen framåt är det givetvis bra, men inget egenändamål. Att spela bollen bakåt till en rättvänd spelare eller framåt till en rättvänd spelare men via en felvänd är även det bra alternativ. </a:t>
            </a:r>
          </a:p>
        </p:txBody>
      </p:sp>
    </p:spTree>
    <p:extLst>
      <p:ext uri="{BB962C8B-B14F-4D97-AF65-F5344CB8AC3E}">
        <p14:creationId xmlns:p14="http://schemas.microsoft.com/office/powerpoint/2010/main" val="311362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2DCA36-1B1C-40BC-B02F-A97CFC148A76}"/>
              </a:ext>
            </a:extLst>
          </p:cNvPr>
          <p:cNvSpPr>
            <a:spLocks noGrp="1"/>
          </p:cNvSpPr>
          <p:nvPr>
            <p:ph type="title"/>
          </p:nvPr>
        </p:nvSpPr>
        <p:spPr>
          <a:xfrm>
            <a:off x="838200" y="365125"/>
            <a:ext cx="10515600" cy="1325563"/>
          </a:xfrm>
        </p:spPr>
        <p:txBody>
          <a:bodyPr/>
          <a:lstStyle/>
          <a:p>
            <a:endParaRPr lang="en-US" dirty="0"/>
          </a:p>
        </p:txBody>
      </p:sp>
      <p:sp>
        <p:nvSpPr>
          <p:cNvPr id="13" name="Content Placeholder 2">
            <a:extLst>
              <a:ext uri="{FF2B5EF4-FFF2-40B4-BE49-F238E27FC236}">
                <a16:creationId xmlns:a16="http://schemas.microsoft.com/office/drawing/2014/main" id="{21097D01-4B5B-403E-8FE8-0AEF93445E77}"/>
              </a:ext>
            </a:extLst>
          </p:cNvPr>
          <p:cNvSpPr>
            <a:spLocks noGrp="1"/>
          </p:cNvSpPr>
          <p:nvPr>
            <p:ph idx="1"/>
          </p:nvPr>
        </p:nvSpPr>
        <p:spPr>
          <a:xfrm>
            <a:off x="838200" y="1825625"/>
            <a:ext cx="10515600" cy="4351338"/>
          </a:xfrm>
        </p:spPr>
        <p:txBody>
          <a:bodyPr>
            <a:normAutofit/>
          </a:bodyPr>
          <a:lstStyle/>
          <a:p>
            <a:r>
              <a:rPr lang="sv-SE" sz="2000" b="1" dirty="0"/>
              <a:t>Uppspelspunkt i samma korridor </a:t>
            </a:r>
            <a:r>
              <a:rPr lang="sv-SE" sz="2000" dirty="0"/>
              <a:t>Framförallt om bollvinsten sker i yttre korridor är det viktigt att bollhållaren snabbt får en uppspelspunkt i samma korridor som passerar minst en linje i motståndarnas lag eftersom det är betydligt svårare att spela loss bollen därifrån på annat sätt. Snabbt understöd till den spelaren gör det möjligt att behålla bollen och ta sig vidare till en ny korridor. </a:t>
            </a:r>
          </a:p>
          <a:p>
            <a:r>
              <a:rPr lang="sv-SE" sz="2000" b="1" dirty="0"/>
              <a:t>Diagonal attack </a:t>
            </a:r>
            <a:r>
              <a:rPr lang="sv-SE" sz="2000" dirty="0"/>
              <a:t>Om det är möjligt bör laget sträva efter att kontringens attack mot motståndarnas sista linje sker diagonalt från var bollvinsten skedde. Motståndarna tvingas då löpa mer i sitt försvarsspel och vi attackerar med stor sannolikhet mot den sida i motståndarförsvaret som är mest sårbart. </a:t>
            </a:r>
          </a:p>
          <a:p>
            <a:r>
              <a:rPr lang="sv-SE" sz="2000" b="1" dirty="0"/>
              <a:t>Uppflyttning </a:t>
            </a:r>
            <a:r>
              <a:rPr lang="sv-SE" sz="2000" dirty="0"/>
              <a:t>I kontring är lagets uppflyttning av stor vikt, framförallt för att gynnsamma spelavstånd ska kunna behållas. Inte minst för eventuellt felvända spelare som behöver stöd, men också för att minska sårbarheten vid en eventuell bollförlust. </a:t>
            </a:r>
            <a:endParaRPr lang="en-US" sz="2000" dirty="0"/>
          </a:p>
        </p:txBody>
      </p:sp>
    </p:spTree>
    <p:extLst>
      <p:ext uri="{BB962C8B-B14F-4D97-AF65-F5344CB8AC3E}">
        <p14:creationId xmlns:p14="http://schemas.microsoft.com/office/powerpoint/2010/main" val="325091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F526B-F9F8-4738-B1A0-9CAB783D3377}"/>
              </a:ext>
            </a:extLst>
          </p:cNvPr>
          <p:cNvSpPr>
            <a:spLocks noGrp="1"/>
          </p:cNvSpPr>
          <p:nvPr>
            <p:ph type="title"/>
          </p:nvPr>
        </p:nvSpPr>
        <p:spPr>
          <a:xfrm>
            <a:off x="838200" y="365125"/>
            <a:ext cx="10515600" cy="854075"/>
          </a:xfrm>
        </p:spPr>
        <p:txBody>
          <a:bodyPr/>
          <a:lstStyle/>
          <a:p>
            <a:endParaRPr lang="sv-SE" dirty="0"/>
          </a:p>
        </p:txBody>
      </p:sp>
      <p:sp>
        <p:nvSpPr>
          <p:cNvPr id="3" name="Platshållare för innehåll 2">
            <a:extLst>
              <a:ext uri="{FF2B5EF4-FFF2-40B4-BE49-F238E27FC236}">
                <a16:creationId xmlns:a16="http://schemas.microsoft.com/office/drawing/2014/main" id="{FBD1F9F4-97BC-40E2-A37B-C574840C12E9}"/>
              </a:ext>
            </a:extLst>
          </p:cNvPr>
          <p:cNvSpPr>
            <a:spLocks noGrp="1"/>
          </p:cNvSpPr>
          <p:nvPr>
            <p:ph idx="1"/>
          </p:nvPr>
        </p:nvSpPr>
        <p:spPr>
          <a:xfrm>
            <a:off x="838200" y="1484243"/>
            <a:ext cx="10515600" cy="4692720"/>
          </a:xfrm>
        </p:spPr>
        <p:txBody>
          <a:bodyPr>
            <a:normAutofit fontScale="70000" lnSpcReduction="20000"/>
          </a:bodyPr>
          <a:lstStyle/>
          <a:p>
            <a:r>
              <a:rPr lang="sv-SE" dirty="0"/>
              <a:t> </a:t>
            </a:r>
            <a:r>
              <a:rPr lang="sv-SE" b="1" dirty="0"/>
              <a:t>Säker första passning </a:t>
            </a:r>
            <a:r>
              <a:rPr lang="sv-SE" dirty="0"/>
              <a:t>Det mest kritiska momentet i en kontring är den första aktionen efter bollvinsten. Att snabbt och med hög kontroll flytta bollen från den yta där bollen erövras är av yttersta vikt både för att inte förlora den igen och för att kunna starta en bra kontring. Noggrannheten i denna aktion är helt avgörande. </a:t>
            </a:r>
          </a:p>
          <a:p>
            <a:r>
              <a:rPr lang="sv-SE" b="1" dirty="0"/>
              <a:t>Utmana </a:t>
            </a:r>
            <a:r>
              <a:rPr lang="sv-SE" dirty="0"/>
              <a:t>I en kontring är ytorna ofta större än i övriga anfalls-skeden och försvarande lag prioriterar ofta att flytta ned de spelare som är på försvarssida. För att snabbt kunna flytta bollen framåt med hög kontroll, och för att kunna utmana motståndarnas sista linje, behöver bollen ofta drivas i hög fart. Det är en viktig teknisk färdighet, som också är avgörande för att tvinga fram en reaktion hos försvarande lag innan en passerande passning kan slås. </a:t>
            </a:r>
          </a:p>
          <a:p>
            <a:r>
              <a:rPr lang="sv-SE" b="1" dirty="0" err="1"/>
              <a:t>Maxlöp</a:t>
            </a:r>
            <a:r>
              <a:rPr lang="sv-SE" b="1" dirty="0"/>
              <a:t> </a:t>
            </a:r>
            <a:r>
              <a:rPr lang="sv-SE" dirty="0"/>
              <a:t>Aktioner i hög hastighet är alltid att föredra, men särskilt i de två omställningsskedena är det av största vikt att framförallt löpningarna utan boll sker i maximal hastighet. </a:t>
            </a:r>
          </a:p>
          <a:p>
            <a:r>
              <a:rPr lang="sv-SE" b="1" dirty="0"/>
              <a:t>Byt skede </a:t>
            </a:r>
            <a:r>
              <a:rPr lang="sv-SE" dirty="0"/>
              <a:t>Förmågan att identifiera vilket skede spelet befinner sig i och snabbt anpassa sitt agerande utefter sin roll i det aktuella skedet är en absolut avgörande egenskap för en spelare i IFK Luleå. I omställningsskedena är denna egenskap kanske allra viktigast och förmågan att snabbt korrigera sitt agerande till att ske i enlighet med lagets arbetssätt i det nya skedet ska alltid uppmuntras. I kontring handlar det </a:t>
            </a:r>
            <a:r>
              <a:rPr lang="sv-SE" dirty="0" err="1"/>
              <a:t>exemplevis</a:t>
            </a:r>
            <a:r>
              <a:rPr lang="sv-SE" dirty="0"/>
              <a:t> om omedelbar spelbarhet. </a:t>
            </a:r>
          </a:p>
        </p:txBody>
      </p:sp>
    </p:spTree>
    <p:extLst>
      <p:ext uri="{BB962C8B-B14F-4D97-AF65-F5344CB8AC3E}">
        <p14:creationId xmlns:p14="http://schemas.microsoft.com/office/powerpoint/2010/main" val="250520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r>
              <a:rPr lang="sv-SE" dirty="0"/>
              <a:t>Kontring</a:t>
            </a:r>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9969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3824A1-7D57-41CF-9FB0-5CB9C49B7083}"/>
              </a:ext>
            </a:extLst>
          </p:cNvPr>
          <p:cNvSpPr>
            <a:spLocks noGrp="1"/>
          </p:cNvSpPr>
          <p:nvPr>
            <p:ph type="title"/>
          </p:nvPr>
        </p:nvSpPr>
        <p:spPr/>
        <p:txBody>
          <a:bodyPr/>
          <a:lstStyle/>
          <a:p>
            <a:r>
              <a:rPr lang="sv-SE" dirty="0"/>
              <a:t>Komma till avslut och göra mål</a:t>
            </a:r>
          </a:p>
        </p:txBody>
      </p:sp>
      <p:sp>
        <p:nvSpPr>
          <p:cNvPr id="4" name="Platshållare för innehåll 3">
            <a:extLst>
              <a:ext uri="{FF2B5EF4-FFF2-40B4-BE49-F238E27FC236}">
                <a16:creationId xmlns:a16="http://schemas.microsoft.com/office/drawing/2014/main" id="{7B165AF4-BAAE-41F7-839D-962C9DE21435}"/>
              </a:ext>
            </a:extLst>
          </p:cNvPr>
          <p:cNvSpPr>
            <a:spLocks noGrp="1"/>
          </p:cNvSpPr>
          <p:nvPr>
            <p:ph sz="half" idx="1"/>
          </p:nvPr>
        </p:nvSpPr>
        <p:spPr/>
        <p:txBody>
          <a:bodyPr>
            <a:normAutofit lnSpcReduction="10000"/>
          </a:bodyPr>
          <a:lstStyle/>
          <a:p>
            <a:r>
              <a:rPr lang="sv-SE" b="1" dirty="0"/>
              <a:t>Genombrott i inre korridor</a:t>
            </a:r>
          </a:p>
          <a:p>
            <a:r>
              <a:rPr lang="sv-SE" b="1" dirty="0"/>
              <a:t>Avsluta i Gold </a:t>
            </a:r>
            <a:r>
              <a:rPr lang="sv-SE" b="1" dirty="0" err="1"/>
              <a:t>Zone</a:t>
            </a:r>
            <a:r>
              <a:rPr lang="sv-SE" b="1" dirty="0"/>
              <a:t>! </a:t>
            </a:r>
          </a:p>
          <a:p>
            <a:r>
              <a:rPr lang="sv-SE" dirty="0"/>
              <a:t>Positionering, </a:t>
            </a:r>
            <a:r>
              <a:rPr lang="sv-SE" b="1" dirty="0"/>
              <a:t>fyll korridorer och spelytor </a:t>
            </a:r>
          </a:p>
          <a:p>
            <a:r>
              <a:rPr lang="sv-SE" dirty="0"/>
              <a:t>Befolka straffområdet vid inlägg/inspel, attackera </a:t>
            </a:r>
            <a:r>
              <a:rPr lang="sv-SE" b="1" dirty="0"/>
              <a:t>ytan mellan målvakt och backlinje </a:t>
            </a:r>
          </a:p>
          <a:p>
            <a:r>
              <a:rPr lang="sv-SE" b="1" dirty="0"/>
              <a:t>Speldjup </a:t>
            </a:r>
            <a:r>
              <a:rPr lang="sv-SE" dirty="0"/>
              <a:t>bakåt </a:t>
            </a:r>
          </a:p>
          <a:p>
            <a:r>
              <a:rPr lang="sv-SE" b="1" dirty="0"/>
              <a:t>Djupledshot </a:t>
            </a:r>
            <a:r>
              <a:rPr lang="sv-SE" dirty="0"/>
              <a:t>i inre korridor och diagonalt i central korridor </a:t>
            </a:r>
          </a:p>
        </p:txBody>
      </p:sp>
      <p:sp>
        <p:nvSpPr>
          <p:cNvPr id="5" name="Platshållare för innehåll 4">
            <a:extLst>
              <a:ext uri="{FF2B5EF4-FFF2-40B4-BE49-F238E27FC236}">
                <a16:creationId xmlns:a16="http://schemas.microsoft.com/office/drawing/2014/main" id="{46BCDEE8-A263-44E6-B335-6CE48A01DCA8}"/>
              </a:ext>
            </a:extLst>
          </p:cNvPr>
          <p:cNvSpPr>
            <a:spLocks noGrp="1"/>
          </p:cNvSpPr>
          <p:nvPr>
            <p:ph sz="half" idx="2"/>
          </p:nvPr>
        </p:nvSpPr>
        <p:spPr/>
        <p:txBody>
          <a:bodyPr>
            <a:normAutofit lnSpcReduction="10000"/>
          </a:bodyPr>
          <a:lstStyle/>
          <a:p>
            <a:r>
              <a:rPr lang="sv-SE" b="1" dirty="0"/>
              <a:t>Spelbara och rättvända</a:t>
            </a:r>
            <a:r>
              <a:rPr lang="sv-SE" dirty="0"/>
              <a:t>, direkt i medtag eller genom understöd</a:t>
            </a:r>
          </a:p>
          <a:p>
            <a:r>
              <a:rPr lang="sv-SE" dirty="0"/>
              <a:t> Korrigera </a:t>
            </a:r>
            <a:r>
              <a:rPr lang="sv-SE" b="1" dirty="0"/>
              <a:t>spelavstånd </a:t>
            </a:r>
          </a:p>
          <a:p>
            <a:r>
              <a:rPr lang="sv-SE" dirty="0"/>
              <a:t>Löp- och bollriktning </a:t>
            </a:r>
            <a:r>
              <a:rPr lang="sv-SE" b="1" dirty="0"/>
              <a:t>mot kortlinjen</a:t>
            </a:r>
            <a:r>
              <a:rPr lang="sv-SE" dirty="0"/>
              <a:t>, hota sista lagdelen </a:t>
            </a:r>
          </a:p>
        </p:txBody>
      </p:sp>
    </p:spTree>
    <p:extLst>
      <p:ext uri="{BB962C8B-B14F-4D97-AF65-F5344CB8AC3E}">
        <p14:creationId xmlns:p14="http://schemas.microsoft.com/office/powerpoint/2010/main" val="21590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90E2A6E-EDF2-48BC-B12A-D95020984276}"/>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AA451857-6817-4353-917F-79F38647C87A}"/>
              </a:ext>
            </a:extLst>
          </p:cNvPr>
          <p:cNvSpPr>
            <a:spLocks noGrp="1"/>
          </p:cNvSpPr>
          <p:nvPr>
            <p:ph idx="1"/>
          </p:nvPr>
        </p:nvSpPr>
        <p:spPr/>
        <p:txBody>
          <a:bodyPr>
            <a:normAutofit/>
          </a:bodyPr>
          <a:lstStyle/>
          <a:p>
            <a:r>
              <a:rPr lang="sv-SE" sz="2000" b="1" dirty="0"/>
              <a:t>Genombrott i inre korridor </a:t>
            </a:r>
            <a:r>
              <a:rPr lang="sv-SE" sz="2000" dirty="0"/>
              <a:t>En gemensam idé för hur vi utmanar motståndarnas sista linje och varifrån våra assist ofta bör komma ifrån ger en tydlighet i anfallsspelets sista skede. Med genombrotten i de inre korridorerna skapar vi fördelaktiga lägen för assist i en mycket attraktiv yta, som trots det ofta är lite svagare försvarad än den centrala korridoren där också målvakten sätts i spel på ett annat sätt. Ett genombrott i central korridor är naturligtvis även det ett bra alternativ om möjlighet ges. </a:t>
            </a:r>
          </a:p>
          <a:p>
            <a:r>
              <a:rPr lang="sv-SE" sz="2000" dirty="0"/>
              <a:t>Oavsett i vilken korridor genombrottet sker är det viktigt att både boll och löpning har en riktning mot motståndarnas kortlinje. En kombination av vertikal-diagonal mellan löpväg-</a:t>
            </a:r>
            <a:r>
              <a:rPr lang="sv-SE" sz="2000" dirty="0" err="1"/>
              <a:t>bollväg</a:t>
            </a:r>
            <a:r>
              <a:rPr lang="sv-SE" sz="2000" dirty="0"/>
              <a:t> är önskvärt. </a:t>
            </a:r>
          </a:p>
          <a:p>
            <a:r>
              <a:rPr lang="sv-SE" sz="2000" b="1" dirty="0"/>
              <a:t>Avsluta i Gold </a:t>
            </a:r>
            <a:r>
              <a:rPr lang="sv-SE" sz="2000" b="1" dirty="0" err="1"/>
              <a:t>Zone</a:t>
            </a:r>
            <a:r>
              <a:rPr lang="sv-SE" sz="2000" b="1" dirty="0"/>
              <a:t> </a:t>
            </a:r>
            <a:r>
              <a:rPr lang="sv-SE" sz="2000" dirty="0"/>
              <a:t>Anfallsspelets syfte är att skapa avslut med stor chans att göra mål. Laget bör sträva efter att så många avslut som möjligt sker i Gold </a:t>
            </a:r>
            <a:r>
              <a:rPr lang="sv-SE" sz="2000" dirty="0" err="1"/>
              <a:t>Zone</a:t>
            </a:r>
            <a:r>
              <a:rPr lang="sv-SE" sz="2000" dirty="0"/>
              <a:t>, helst på få tillslag. </a:t>
            </a:r>
          </a:p>
          <a:p>
            <a:endParaRPr lang="sv-SE" dirty="0"/>
          </a:p>
        </p:txBody>
      </p:sp>
    </p:spTree>
    <p:extLst>
      <p:ext uri="{BB962C8B-B14F-4D97-AF65-F5344CB8AC3E}">
        <p14:creationId xmlns:p14="http://schemas.microsoft.com/office/powerpoint/2010/main" val="92593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6E6AE6-5434-4D4B-B41E-9DDD766B43C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347F985-9837-4B3C-805C-54C606965B15}"/>
              </a:ext>
            </a:extLst>
          </p:cNvPr>
          <p:cNvSpPr>
            <a:spLocks noGrp="1"/>
          </p:cNvSpPr>
          <p:nvPr>
            <p:ph idx="1"/>
          </p:nvPr>
        </p:nvSpPr>
        <p:spPr/>
        <p:txBody>
          <a:bodyPr>
            <a:normAutofit/>
          </a:bodyPr>
          <a:lstStyle/>
          <a:p>
            <a:r>
              <a:rPr lang="sv-SE" sz="2000" b="1" dirty="0"/>
              <a:t>Fyll korridorer och spelytor </a:t>
            </a:r>
            <a:r>
              <a:rPr lang="sv-SE" sz="2000" dirty="0"/>
              <a:t>För att skapa förutsättningar för ett fungerande passningsspel och i förlängningen bra avslutslägen positionerar sig ett svenskt ungdomslandslag med hjälp av spelytor och korridorer. Varje spelare bör ha en god förståelse för var hen bör positionera sig. Laget som helhet strävar efter att finnas i, eller kunna löpa in i, alla korridorer och spelytor. Viktigast är att ytorna närmast bollen besätts medan ytorna längre bort snabbt ska kunna fyllas efter hur bollen flyttas. På så sätt skapas goda avstånd inom laget, både i djup- och sidled. </a:t>
            </a:r>
          </a:p>
          <a:p>
            <a:r>
              <a:rPr lang="sv-SE" sz="2000" b="1" dirty="0"/>
              <a:t>Ytan mellan målvakt och backlinje </a:t>
            </a:r>
            <a:r>
              <a:rPr lang="sv-SE" sz="2000" dirty="0"/>
              <a:t>I detta skede är positioneringen beroende av närheten till önskvärda genombrottsytor och inte minst till Golden </a:t>
            </a:r>
            <a:r>
              <a:rPr lang="sv-SE" sz="2000" dirty="0" err="1"/>
              <a:t>Zone</a:t>
            </a:r>
            <a:r>
              <a:rPr lang="sv-SE" sz="2000" dirty="0"/>
              <a:t>. När motståndarnas sista lagdel spelas förbi eller trycks ned i straffområdet är det av yttersta vikt att det egna laget har möjlighet att få in flera spelare i Gold </a:t>
            </a:r>
            <a:r>
              <a:rPr lang="sv-SE" sz="2000" dirty="0" err="1"/>
              <a:t>Zone</a:t>
            </a:r>
            <a:r>
              <a:rPr lang="sv-SE" sz="2000" dirty="0"/>
              <a:t> samt att spelarna har tydligt definierade roller när så sker. Särskilt intressant vid inlägg och inspel är ytan mellan motståndarnas backlinje och målvakt som alltid bör hotas med löpningar och ofta sättas i spel. </a:t>
            </a:r>
          </a:p>
          <a:p>
            <a:endParaRPr lang="sv-SE" dirty="0"/>
          </a:p>
        </p:txBody>
      </p:sp>
    </p:spTree>
    <p:extLst>
      <p:ext uri="{BB962C8B-B14F-4D97-AF65-F5344CB8AC3E}">
        <p14:creationId xmlns:p14="http://schemas.microsoft.com/office/powerpoint/2010/main" val="101493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5A3F87-9F8C-4D73-AEAB-145523435D5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80211DF7-75DA-4A0E-9F42-DF0B7AD32261}"/>
              </a:ext>
            </a:extLst>
          </p:cNvPr>
          <p:cNvSpPr>
            <a:spLocks noGrp="1"/>
          </p:cNvSpPr>
          <p:nvPr>
            <p:ph idx="1"/>
          </p:nvPr>
        </p:nvSpPr>
        <p:spPr/>
        <p:txBody>
          <a:bodyPr>
            <a:normAutofit lnSpcReduction="10000"/>
          </a:bodyPr>
          <a:lstStyle/>
          <a:p>
            <a:r>
              <a:rPr lang="sv-SE" sz="2000" b="1" dirty="0"/>
              <a:t>Djupledshot </a:t>
            </a:r>
            <a:r>
              <a:rPr lang="sv-SE" sz="2000" dirty="0"/>
              <a:t>Vid varje möjligt läge att spela in bollen bakom motståndarnas sista linje i de tre centrala korridorerna bör det finnas en djupledshotande spelare beredd på att ta hand om en sådan passning. Framförallt i den centrala korridoren är det fördelaktigt att djupledshotet finns tydligt diagonalt från bollhållaren. Har laget försökt komma till avslut med en attack i inre/yttre korridor som tagit stopp och bollen spelas bakåt därifrån är det en tydlig signal på att vi behöver ett diagonalt djupledshot för att kunna skapa ett nytt genombrott. </a:t>
            </a:r>
          </a:p>
          <a:p>
            <a:r>
              <a:rPr lang="sv-SE" sz="2200" b="1" dirty="0"/>
              <a:t>Spelbara och rättvända </a:t>
            </a:r>
            <a:r>
              <a:rPr lang="sv-SE" sz="2200" dirty="0"/>
              <a:t>I IFK Luleå ska samtliga spelare, utifrån sin roll, alltid aktivt sträva efter att vara spelbara. Det är en helt nödvändig ambition hos varje spelare, och avgörande för att laget ska kunna skapa målchanser. Korrekt spelbarhet utifrån spelarens roll bör alltid uppmuntras oavsett utfall på efterföljande aktioner. Spelare bör sträva efter att vara eller bli rättvända, eller spela bollen till en rättvänd spelare. För att bli rättvänd kan positionering långt ned i respektive spelyta vara fördelaktig, och kroppsvinkeln bör vara sådan att spelaren kan bli rättvänd direkt eller direkt i mottagningen. När detta inte är möjligt krävs understöd av rättvänd spelare. </a:t>
            </a:r>
          </a:p>
        </p:txBody>
      </p:sp>
    </p:spTree>
    <p:extLst>
      <p:ext uri="{BB962C8B-B14F-4D97-AF65-F5344CB8AC3E}">
        <p14:creationId xmlns:p14="http://schemas.microsoft.com/office/powerpoint/2010/main" val="128271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3660E-FBE9-4AF3-92ED-54DA6AFDDD39}"/>
              </a:ext>
            </a:extLst>
          </p:cNvPr>
          <p:cNvSpPr>
            <a:spLocks noGrp="1"/>
          </p:cNvSpPr>
          <p:nvPr>
            <p:ph type="title"/>
          </p:nvPr>
        </p:nvSpPr>
        <p:spPr>
          <a:xfrm>
            <a:off x="839788" y="365125"/>
            <a:ext cx="10515600" cy="1325563"/>
          </a:xfrm>
        </p:spPr>
        <p:txBody>
          <a:bodyPr anchor="ctr">
            <a:normAutofit/>
          </a:bodyPr>
          <a:lstStyle/>
          <a:p>
            <a:r>
              <a:rPr lang="sv-SE" dirty="0">
                <a:latin typeface="+mn-lt"/>
              </a:rPr>
              <a:t>Arbetssätt </a:t>
            </a:r>
          </a:p>
        </p:txBody>
      </p:sp>
      <p:sp>
        <p:nvSpPr>
          <p:cNvPr id="3" name="Platshållare för innehåll 2">
            <a:extLst>
              <a:ext uri="{FF2B5EF4-FFF2-40B4-BE49-F238E27FC236}">
                <a16:creationId xmlns:a16="http://schemas.microsoft.com/office/drawing/2014/main" id="{2FE737C8-715E-4C19-9B86-B6C856DF11D8}"/>
              </a:ext>
            </a:extLst>
          </p:cNvPr>
          <p:cNvSpPr>
            <a:spLocks noGrp="1"/>
          </p:cNvSpPr>
          <p:nvPr>
            <p:ph sz="half" idx="2"/>
          </p:nvPr>
        </p:nvSpPr>
        <p:spPr>
          <a:xfrm>
            <a:off x="839788" y="1497909"/>
            <a:ext cx="5157787" cy="4584841"/>
          </a:xfrm>
        </p:spPr>
        <p:txBody>
          <a:bodyPr>
            <a:normAutofit/>
          </a:bodyPr>
          <a:lstStyle/>
          <a:p>
            <a:pPr marL="0" indent="0">
              <a:buNone/>
            </a:pPr>
            <a:r>
              <a:rPr lang="sv-SE" i="1" dirty="0"/>
              <a:t>"</a:t>
            </a:r>
            <a:r>
              <a:rPr lang="sv-SE" sz="2000" i="1" dirty="0"/>
              <a:t>Lagets arbetssätt är de principer som spelarna ska följa för att anfallsspelet och försvarsspelet ska fungera väl. Samverkan och kommunikationen mellan spelarna har hög prioritet i ett lags arbetssätt."   </a:t>
            </a:r>
            <a:r>
              <a:rPr lang="sv-SE" sz="2000" dirty="0"/>
              <a:t>Svenska Fotbollförbundets tränarutbildning.</a:t>
            </a:r>
          </a:p>
          <a:p>
            <a:pPr marL="0" indent="0">
              <a:buNone/>
            </a:pPr>
            <a:endParaRPr lang="sv-SE" sz="2000" dirty="0"/>
          </a:p>
          <a:p>
            <a:pPr marL="0" indent="0">
              <a:buNone/>
            </a:pPr>
            <a:r>
              <a:rPr lang="sv-SE" sz="2000" dirty="0"/>
              <a:t>Ett lags spelsystem består av utgångspositioner, arbetssätt, spelartyper och roller. I den verklighet som IFK Luleå verkar kan, och bör, våra spelartyper variera, även på samma position. </a:t>
            </a:r>
          </a:p>
          <a:p>
            <a:pPr marL="0" indent="0">
              <a:buNone/>
            </a:pPr>
            <a:endParaRPr lang="sv-SE" sz="2000" dirty="0"/>
          </a:p>
        </p:txBody>
      </p:sp>
      <p:sp>
        <p:nvSpPr>
          <p:cNvPr id="4" name="Platshållare för innehåll 3">
            <a:extLst>
              <a:ext uri="{FF2B5EF4-FFF2-40B4-BE49-F238E27FC236}">
                <a16:creationId xmlns:a16="http://schemas.microsoft.com/office/drawing/2014/main" id="{376BE443-CC56-4F58-9BE6-D790E47A056A}"/>
              </a:ext>
            </a:extLst>
          </p:cNvPr>
          <p:cNvSpPr>
            <a:spLocks noGrp="1"/>
          </p:cNvSpPr>
          <p:nvPr>
            <p:ph sz="quarter" idx="4"/>
          </p:nvPr>
        </p:nvSpPr>
        <p:spPr>
          <a:xfrm>
            <a:off x="6172200" y="1497909"/>
            <a:ext cx="5183188" cy="4584842"/>
          </a:xfrm>
        </p:spPr>
        <p:txBody>
          <a:bodyPr>
            <a:normAutofit/>
          </a:bodyPr>
          <a:lstStyle/>
          <a:p>
            <a:pPr marL="0" indent="0">
              <a:buNone/>
            </a:pPr>
            <a:r>
              <a:rPr lang="sv-SE" sz="2000" dirty="0"/>
              <a:t>Spelarnas roller kan variera som en funktion av det, av motstånd eller av den aktuella matchens karaktär. Detsamma gäller lagets utgångspositioner. Vår identitet och vår minsta gemensamma nämnare är vårt arbetssätt.</a:t>
            </a:r>
          </a:p>
          <a:p>
            <a:pPr marL="0" indent="0">
              <a:buNone/>
            </a:pPr>
            <a:r>
              <a:rPr lang="sv-SE" sz="2000" dirty="0"/>
              <a:t>Det här dokumentet beskriver de gemensamma metoder och principer som IFK Luleå ska karaktäriseras av över tid.</a:t>
            </a:r>
          </a:p>
          <a:p>
            <a:pPr marL="0" indent="0">
              <a:buNone/>
            </a:pPr>
            <a:r>
              <a:rPr lang="sv-SE" sz="2000" dirty="0"/>
              <a:t> Det är vårt sätt att ta oss an spelets skeden oavsett utgångspositioner, roller och spelartyper, och det är metoder som vi tror leder till en framgångsrik verksamhet. </a:t>
            </a:r>
          </a:p>
        </p:txBody>
      </p:sp>
    </p:spTree>
    <p:extLst>
      <p:ext uri="{BB962C8B-B14F-4D97-AF65-F5344CB8AC3E}">
        <p14:creationId xmlns:p14="http://schemas.microsoft.com/office/powerpoint/2010/main" val="33045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816E47-EFF0-4654-95C6-9C2CA37A255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41BF4F2-904E-41E1-AB38-61988CF8EE68}"/>
              </a:ext>
            </a:extLst>
          </p:cNvPr>
          <p:cNvSpPr>
            <a:spLocks noGrp="1"/>
          </p:cNvSpPr>
          <p:nvPr>
            <p:ph idx="1"/>
          </p:nvPr>
        </p:nvSpPr>
        <p:spPr/>
        <p:txBody>
          <a:bodyPr>
            <a:normAutofit/>
          </a:bodyPr>
          <a:lstStyle/>
          <a:p>
            <a:r>
              <a:rPr lang="sv-SE" sz="2000" b="1" dirty="0"/>
              <a:t>Spelavstånd </a:t>
            </a:r>
            <a:r>
              <a:rPr lang="sv-SE" sz="2000" dirty="0"/>
              <a:t>Spelavstånden bör vara så långa att de medger byte av korridor direkt eller med nästa passning och att de försvårar motståndarnas </a:t>
            </a:r>
            <a:r>
              <a:rPr lang="sv-SE" sz="2000" dirty="0" err="1"/>
              <a:t>presspel</a:t>
            </a:r>
            <a:r>
              <a:rPr lang="sv-SE" sz="2000" dirty="0"/>
              <a:t>. På det sättet kan vi undvika att bli pressade i numerärt lika- eller underläge. Ett bra spelavstånd mellan bollhållare och närmsta medspelare minskar behovet av att spela längre, osäkrare passningar och ökar kraven på motståndarnas beslutsfattande i sitt försvarsspel. </a:t>
            </a:r>
          </a:p>
          <a:p>
            <a:r>
              <a:rPr lang="sv-SE" sz="2000" b="1" dirty="0"/>
              <a:t>Mot kortlinjen </a:t>
            </a:r>
            <a:r>
              <a:rPr lang="sv-SE" sz="2000" dirty="0"/>
              <a:t>Oavsett i vilken korridor genombrottet sker är det viktigt att både boll och löpning har en riktning mot motståndarnas kortlinje. Spelarens förmåga att både med och utan boll kunna hota motståndarnas sista linje är avgörande för att kunna skapa målchanser. Precis som i speluppbyggnad behöver motståndarnas spelare utmanas antingen genom passningsspel eller spelare som driver bollen mot dem. </a:t>
            </a:r>
          </a:p>
        </p:txBody>
      </p:sp>
    </p:spTree>
    <p:extLst>
      <p:ext uri="{BB962C8B-B14F-4D97-AF65-F5344CB8AC3E}">
        <p14:creationId xmlns:p14="http://schemas.microsoft.com/office/powerpoint/2010/main" val="274956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r>
              <a:rPr lang="sv-SE" dirty="0"/>
              <a:t>Kontring</a:t>
            </a:r>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103520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EACD0-5E0B-401A-B663-19EF3C743155}"/>
              </a:ext>
            </a:extLst>
          </p:cNvPr>
          <p:cNvSpPr>
            <a:spLocks noGrp="1"/>
          </p:cNvSpPr>
          <p:nvPr>
            <p:ph type="title"/>
          </p:nvPr>
        </p:nvSpPr>
        <p:spPr/>
        <p:txBody>
          <a:bodyPr/>
          <a:lstStyle/>
          <a:p>
            <a:r>
              <a:rPr lang="sv-SE" dirty="0"/>
              <a:t>Förhindra speluppbyggnad</a:t>
            </a:r>
          </a:p>
        </p:txBody>
      </p:sp>
      <p:sp>
        <p:nvSpPr>
          <p:cNvPr id="3" name="Platshållare för innehåll 2">
            <a:extLst>
              <a:ext uri="{FF2B5EF4-FFF2-40B4-BE49-F238E27FC236}">
                <a16:creationId xmlns:a16="http://schemas.microsoft.com/office/drawing/2014/main" id="{530C79EE-D266-4091-9D45-6C9C419B9F08}"/>
              </a:ext>
            </a:extLst>
          </p:cNvPr>
          <p:cNvSpPr>
            <a:spLocks noGrp="1"/>
          </p:cNvSpPr>
          <p:nvPr>
            <p:ph idx="1"/>
          </p:nvPr>
        </p:nvSpPr>
        <p:spPr/>
        <p:txBody>
          <a:bodyPr>
            <a:normAutofit/>
          </a:bodyPr>
          <a:lstStyle/>
          <a:p>
            <a:r>
              <a:rPr lang="sv-SE" sz="2000" b="1" dirty="0"/>
              <a:t>Stoppa spel framåt</a:t>
            </a:r>
            <a:r>
              <a:rPr lang="sv-SE" sz="2000" dirty="0"/>
              <a:t>, hindra spel igenom </a:t>
            </a:r>
          </a:p>
          <a:p>
            <a:r>
              <a:rPr lang="sv-SE" sz="2000" dirty="0"/>
              <a:t>Motståndare i </a:t>
            </a:r>
            <a:r>
              <a:rPr lang="sv-SE" sz="2000" b="1" dirty="0"/>
              <a:t>yttre korridor </a:t>
            </a:r>
          </a:p>
          <a:p>
            <a:r>
              <a:rPr lang="sv-SE" sz="2000" b="1" dirty="0"/>
              <a:t>Positionsförsvar</a:t>
            </a:r>
            <a:r>
              <a:rPr lang="sv-SE" sz="2000" dirty="0"/>
              <a:t>, men markeringsinslag kan förekomma </a:t>
            </a:r>
          </a:p>
          <a:p>
            <a:r>
              <a:rPr lang="sv-SE" sz="2000" dirty="0"/>
              <a:t>Behåll laget </a:t>
            </a:r>
            <a:r>
              <a:rPr lang="sv-SE" sz="2000" b="1" dirty="0"/>
              <a:t>kompakt Central spelare pressar central</a:t>
            </a:r>
            <a:r>
              <a:rPr lang="sv-SE" sz="2000" dirty="0"/>
              <a:t>, yttre spelare pressar yttre </a:t>
            </a:r>
          </a:p>
          <a:p>
            <a:r>
              <a:rPr lang="sv-SE" sz="2000" dirty="0"/>
              <a:t>Hög </a:t>
            </a:r>
            <a:r>
              <a:rPr lang="sv-SE" sz="2000" b="1" dirty="0"/>
              <a:t>hastighet </a:t>
            </a:r>
            <a:r>
              <a:rPr lang="sv-SE" sz="2000" dirty="0"/>
              <a:t>i kollektiva förflyttningar</a:t>
            </a:r>
          </a:p>
          <a:p>
            <a:r>
              <a:rPr lang="sv-SE" sz="2000" dirty="0"/>
              <a:t> Positionering för att kunna </a:t>
            </a:r>
            <a:r>
              <a:rPr lang="sv-SE" sz="2000" b="1" dirty="0"/>
              <a:t>jobba framåt Justera farten </a:t>
            </a:r>
            <a:r>
              <a:rPr lang="sv-SE" sz="2000" dirty="0"/>
              <a:t>in i press/duell </a:t>
            </a:r>
          </a:p>
          <a:p>
            <a:r>
              <a:rPr lang="sv-SE" sz="2000" b="1" dirty="0"/>
              <a:t>Tackla! Vinn boll! </a:t>
            </a:r>
            <a:endParaRPr lang="sv-SE" sz="2000" dirty="0"/>
          </a:p>
        </p:txBody>
      </p:sp>
    </p:spTree>
    <p:extLst>
      <p:ext uri="{BB962C8B-B14F-4D97-AF65-F5344CB8AC3E}">
        <p14:creationId xmlns:p14="http://schemas.microsoft.com/office/powerpoint/2010/main" val="29543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64E7C-F5DF-4775-A03B-672F1D9786A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0DF197C-9CA7-4476-9660-0ABD61BEED78}"/>
              </a:ext>
            </a:extLst>
          </p:cNvPr>
          <p:cNvSpPr>
            <a:spLocks noGrp="1"/>
          </p:cNvSpPr>
          <p:nvPr>
            <p:ph idx="1"/>
          </p:nvPr>
        </p:nvSpPr>
        <p:spPr/>
        <p:txBody>
          <a:bodyPr>
            <a:normAutofit/>
          </a:bodyPr>
          <a:lstStyle/>
          <a:p>
            <a:r>
              <a:rPr lang="sv-SE" sz="2000" b="1" dirty="0"/>
              <a:t>Stoppa spel framåt </a:t>
            </a:r>
            <a:r>
              <a:rPr lang="sv-SE" sz="2000" dirty="0"/>
              <a:t>Ett kompakt lag som snabbt sätter press på motståndarnas bollhållare gör det mycket svårt att spela bollen framåt. Det är i första hand lagets positionering mer än den enskilda spelarens press som avgör om det trots detta kan finnas möjlighet för motståndarna att spela bollen framåt i den yttre korridoren. </a:t>
            </a:r>
          </a:p>
          <a:p>
            <a:r>
              <a:rPr lang="sv-SE" sz="2000" b="1" dirty="0"/>
              <a:t>Yttre korridor </a:t>
            </a:r>
            <a:r>
              <a:rPr lang="sv-SE" sz="2000" dirty="0"/>
              <a:t>Att så långt det är möjligt undvika att motståndarna spelar i de centrala korridorerna är av stor vikt, både för att kunna vinna bollen men också för att säkerställa att motståndarna får så dåliga förutsättningar som möjligt för att skapa bra målchanser. Att få motståndarna att spela så stor del som möjligt av sitt anfallsspel i yttre korridor är fördelaktigt. </a:t>
            </a:r>
          </a:p>
        </p:txBody>
      </p:sp>
    </p:spTree>
    <p:extLst>
      <p:ext uri="{BB962C8B-B14F-4D97-AF65-F5344CB8AC3E}">
        <p14:creationId xmlns:p14="http://schemas.microsoft.com/office/powerpoint/2010/main" val="199930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B4DF8-392E-406C-8BA4-3925A443DDB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2F89DAD-4960-4DA2-A623-B0D7BACAF712}"/>
              </a:ext>
            </a:extLst>
          </p:cNvPr>
          <p:cNvSpPr>
            <a:spLocks noGrp="1"/>
          </p:cNvSpPr>
          <p:nvPr>
            <p:ph idx="1"/>
          </p:nvPr>
        </p:nvSpPr>
        <p:spPr/>
        <p:txBody>
          <a:bodyPr>
            <a:normAutofit/>
          </a:bodyPr>
          <a:lstStyle/>
          <a:p>
            <a:r>
              <a:rPr lang="sv-SE" sz="2000" b="1" dirty="0"/>
              <a:t>Positionsförsvar </a:t>
            </a:r>
            <a:r>
              <a:rPr lang="sv-SE" sz="2000" dirty="0"/>
              <a:t>IFK Luleå utgår i sitt försvarsspel från ett positionsförsvar, men små avsteg från definitionerna för ett sådant, t ex vid låsningen av en inspark eller i situationer där motståndaren är under intensiv press, kan förekomma både som en del i lagets arbetssätt eller som del i en specifik matchplan. </a:t>
            </a:r>
          </a:p>
          <a:p>
            <a:r>
              <a:rPr lang="sv-SE" sz="2000" b="1" dirty="0"/>
              <a:t>Kompakt </a:t>
            </a:r>
            <a:r>
              <a:rPr lang="sv-SE" sz="2000" dirty="0"/>
              <a:t>För att hindra spel igenom laget är det avgörande att laget är kompakt, både i sidled och djupled, och att det fortsätter vara kompakt oavsett hur länge motståndarnas anfall pågår.  </a:t>
            </a:r>
          </a:p>
          <a:p>
            <a:r>
              <a:rPr lang="sv-SE" sz="2000" b="1" dirty="0"/>
              <a:t>Central spelare pressar central </a:t>
            </a:r>
            <a:r>
              <a:rPr lang="sv-SE" sz="2000" dirty="0"/>
              <a:t>För att undvika att motståndarna på ett enkelt sätt kan passera en svensk lagdel på utsidan är det en helt grundläggande princip att centrala spelare pressar på centrala spelare och yttre spelare på yttre. Frångås denna regel, med exempelvis en yttermittfältare som pressar en innerback i motståndarlaget, kommer vårat mittfält bli </a:t>
            </a:r>
            <a:r>
              <a:rPr lang="sv-SE" sz="2000" dirty="0" err="1"/>
              <a:t>lättpasserat</a:t>
            </a:r>
            <a:r>
              <a:rPr lang="sv-SE" sz="2000" dirty="0"/>
              <a:t> och/ eller vi kommer behöva korrigera positioner längre ned i banan och därmed bli sårbara närmare vårt egna mål. </a:t>
            </a:r>
          </a:p>
        </p:txBody>
      </p:sp>
    </p:spTree>
    <p:extLst>
      <p:ext uri="{BB962C8B-B14F-4D97-AF65-F5344CB8AC3E}">
        <p14:creationId xmlns:p14="http://schemas.microsoft.com/office/powerpoint/2010/main" val="1268675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55A0-49B0-44E7-8109-8D037E1CE933}"/>
              </a:ext>
            </a:extLst>
          </p:cNvPr>
          <p:cNvSpPr>
            <a:spLocks noGrp="1"/>
          </p:cNvSpPr>
          <p:nvPr>
            <p:ph type="title"/>
          </p:nvPr>
        </p:nvSpPr>
        <p:spPr>
          <a:xfrm>
            <a:off x="838200" y="365125"/>
            <a:ext cx="10515600" cy="867327"/>
          </a:xfrm>
        </p:spPr>
        <p:txBody>
          <a:bodyPr/>
          <a:lstStyle/>
          <a:p>
            <a:endParaRPr lang="sv-SE" dirty="0"/>
          </a:p>
        </p:txBody>
      </p:sp>
      <p:sp>
        <p:nvSpPr>
          <p:cNvPr id="3" name="Platshållare för innehåll 2">
            <a:extLst>
              <a:ext uri="{FF2B5EF4-FFF2-40B4-BE49-F238E27FC236}">
                <a16:creationId xmlns:a16="http://schemas.microsoft.com/office/drawing/2014/main" id="{CDBF78CC-F206-4C35-93E5-08545CF1C3BB}"/>
              </a:ext>
            </a:extLst>
          </p:cNvPr>
          <p:cNvSpPr>
            <a:spLocks noGrp="1"/>
          </p:cNvSpPr>
          <p:nvPr>
            <p:ph idx="1"/>
          </p:nvPr>
        </p:nvSpPr>
        <p:spPr>
          <a:xfrm>
            <a:off x="838200" y="1494325"/>
            <a:ext cx="10515600" cy="4351338"/>
          </a:xfrm>
        </p:spPr>
        <p:txBody>
          <a:bodyPr>
            <a:noAutofit/>
          </a:bodyPr>
          <a:lstStyle/>
          <a:p>
            <a:r>
              <a:rPr lang="sv-SE" sz="2000" b="1" dirty="0"/>
              <a:t>Hastighet </a:t>
            </a:r>
            <a:r>
              <a:rPr lang="sv-SE" sz="2000" dirty="0"/>
              <a:t>En hög hastighet i samtliga kollektiva förflyttningar är helt nödvändig för att laget ska kunna fortsätta vara kompakt, för samtliga principer listade ovan. En god rollförståelse, även för spelare långt ifrån bollen, är en viktig faktor för att detta ska ske, och fortsätta ske matchen igenom. På samma sätt som spelbarhet alltid bör premieras i anfallsspelet är hög hastighet i förflyttningarna i försvarsspelet något som alltid bör uppmärksammas och berömmas. </a:t>
            </a:r>
          </a:p>
          <a:p>
            <a:r>
              <a:rPr lang="sv-SE" sz="2000" b="1" dirty="0"/>
              <a:t>Jobba framåt </a:t>
            </a:r>
            <a:r>
              <a:rPr lang="sv-SE" sz="2000" dirty="0"/>
              <a:t>Spelarnas positionering bör så ofta som möjligt vara sådan att den ger den enskilda spelaren möjlighet att arbeta framåt i en eventuell </a:t>
            </a:r>
            <a:r>
              <a:rPr lang="sv-SE" sz="2000" dirty="0" err="1"/>
              <a:t>pressitiuation</a:t>
            </a:r>
            <a:r>
              <a:rPr lang="sv-SE" sz="2000" dirty="0"/>
              <a:t>. </a:t>
            </a:r>
          </a:p>
          <a:p>
            <a:r>
              <a:rPr lang="sv-SE" sz="2000" b="1" dirty="0"/>
              <a:t>Justera farten </a:t>
            </a:r>
            <a:r>
              <a:rPr lang="sv-SE" sz="2000" dirty="0"/>
              <a:t>Kollektiva förflyttningar ska alltid ske i hög hastighet, men när det kommer till den individuella pressituationen är det av stor vikt att spelaren förstår betydelsen av, och klarar av att, justera farten i förhållande till den bollhållande spelarens fart, riktning och kontroll på bollen. </a:t>
            </a:r>
          </a:p>
          <a:p>
            <a:r>
              <a:rPr lang="sv-SE" sz="2000" b="1" dirty="0"/>
              <a:t>Tackla! Vinn boll! </a:t>
            </a:r>
            <a:r>
              <a:rPr lang="sv-SE" sz="2000" dirty="0"/>
              <a:t>Även ett positionsförsvar slutar i en duell. Denna ska vinnas. En IFK Luleå spelare går in i dueller och pressituationer med ambitionen att vinna närkampen. Att snabbt komma in i press och arbeta med fötterna för att hela tiden ta sig närmare en vunnen duell ska vara ett signum för vårt individuella försvarsspel oavsett position. </a:t>
            </a:r>
          </a:p>
        </p:txBody>
      </p:sp>
    </p:spTree>
    <p:extLst>
      <p:ext uri="{BB962C8B-B14F-4D97-AF65-F5344CB8AC3E}">
        <p14:creationId xmlns:p14="http://schemas.microsoft.com/office/powerpoint/2010/main" val="127496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r>
              <a:rPr lang="sv-SE" dirty="0"/>
              <a:t>Kontring</a:t>
            </a:r>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380437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2F69B7-B34A-4575-8E91-B27463B8E8EA}"/>
              </a:ext>
            </a:extLst>
          </p:cNvPr>
          <p:cNvSpPr>
            <a:spLocks noGrp="1"/>
          </p:cNvSpPr>
          <p:nvPr>
            <p:ph type="title"/>
          </p:nvPr>
        </p:nvSpPr>
        <p:spPr/>
        <p:txBody>
          <a:bodyPr/>
          <a:lstStyle/>
          <a:p>
            <a:r>
              <a:rPr lang="sv-SE" dirty="0"/>
              <a:t>Återerövring </a:t>
            </a:r>
          </a:p>
        </p:txBody>
      </p:sp>
      <p:sp>
        <p:nvSpPr>
          <p:cNvPr id="3" name="Platshållare för innehåll 2">
            <a:extLst>
              <a:ext uri="{FF2B5EF4-FFF2-40B4-BE49-F238E27FC236}">
                <a16:creationId xmlns:a16="http://schemas.microsoft.com/office/drawing/2014/main" id="{726F4D8A-D55F-483D-B19C-EA03A1969FE6}"/>
              </a:ext>
            </a:extLst>
          </p:cNvPr>
          <p:cNvSpPr>
            <a:spLocks noGrp="1"/>
          </p:cNvSpPr>
          <p:nvPr>
            <p:ph idx="1"/>
          </p:nvPr>
        </p:nvSpPr>
        <p:spPr/>
        <p:txBody>
          <a:bodyPr>
            <a:normAutofit/>
          </a:bodyPr>
          <a:lstStyle/>
          <a:p>
            <a:r>
              <a:rPr lang="sv-SE" sz="2000" b="1" dirty="0"/>
              <a:t>Vinn tillbaka </a:t>
            </a:r>
            <a:r>
              <a:rPr lang="sv-SE" sz="2000" dirty="0"/>
              <a:t>bollen! </a:t>
            </a:r>
          </a:p>
          <a:p>
            <a:r>
              <a:rPr lang="sv-SE" sz="2000" b="1" dirty="0"/>
              <a:t>Hindra spel framåt </a:t>
            </a:r>
            <a:r>
              <a:rPr lang="sv-SE" sz="2000" dirty="0"/>
              <a:t>vid bollförlust i (framförallt) centrala korridorer </a:t>
            </a:r>
          </a:p>
          <a:p>
            <a:r>
              <a:rPr lang="sv-SE" sz="2000" dirty="0"/>
              <a:t>Behåll </a:t>
            </a:r>
            <a:r>
              <a:rPr lang="sv-SE" sz="2000" b="1" dirty="0"/>
              <a:t>spel i samma korridor </a:t>
            </a:r>
            <a:r>
              <a:rPr lang="sv-SE" sz="2000" dirty="0"/>
              <a:t>(framförallt) vid bollförlust i yttre korridor </a:t>
            </a:r>
          </a:p>
          <a:p>
            <a:r>
              <a:rPr lang="sv-SE" sz="2000" dirty="0"/>
              <a:t>Medvetenhet om </a:t>
            </a:r>
            <a:r>
              <a:rPr lang="sv-SE" sz="2000" b="1" dirty="0"/>
              <a:t>roll och position </a:t>
            </a:r>
            <a:r>
              <a:rPr lang="sv-SE" sz="2000" dirty="0"/>
              <a:t>för återerövring även i anfallsspelet </a:t>
            </a:r>
          </a:p>
          <a:p>
            <a:r>
              <a:rPr lang="sv-SE" sz="2000" dirty="0"/>
              <a:t>Förhindra </a:t>
            </a:r>
            <a:r>
              <a:rPr lang="sv-SE" sz="2000" b="1" dirty="0"/>
              <a:t>enkla utgångar, </a:t>
            </a:r>
            <a:r>
              <a:rPr lang="sv-SE" sz="2000" dirty="0"/>
              <a:t>minska motståndarens tid och ytor </a:t>
            </a:r>
          </a:p>
          <a:p>
            <a:r>
              <a:rPr lang="sv-SE" sz="2000" b="1" dirty="0"/>
              <a:t>Flytta ned, centrera, jaga </a:t>
            </a:r>
            <a:r>
              <a:rPr lang="sv-SE" sz="2000" dirty="0"/>
              <a:t>om mittfält förbispelat </a:t>
            </a:r>
          </a:p>
          <a:p>
            <a:r>
              <a:rPr lang="sv-SE" sz="2000" b="1" dirty="0"/>
              <a:t>Pressa med central spelare </a:t>
            </a:r>
          </a:p>
          <a:p>
            <a:r>
              <a:rPr lang="sv-SE" sz="2000" b="1" dirty="0"/>
              <a:t>Byt skede! </a:t>
            </a:r>
          </a:p>
          <a:p>
            <a:r>
              <a:rPr lang="sv-SE" sz="2000" b="1" dirty="0" err="1"/>
              <a:t>Maxlöp</a:t>
            </a:r>
            <a:r>
              <a:rPr lang="sv-SE" sz="2000" b="1" dirty="0"/>
              <a:t>! </a:t>
            </a:r>
          </a:p>
          <a:p>
            <a:r>
              <a:rPr lang="sv-SE" sz="2000" b="1" dirty="0"/>
              <a:t>Tackla! Vinn boll! </a:t>
            </a:r>
            <a:endParaRPr lang="sv-SE" sz="2000" dirty="0"/>
          </a:p>
        </p:txBody>
      </p:sp>
    </p:spTree>
    <p:extLst>
      <p:ext uri="{BB962C8B-B14F-4D97-AF65-F5344CB8AC3E}">
        <p14:creationId xmlns:p14="http://schemas.microsoft.com/office/powerpoint/2010/main" val="302490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3805AF-29F7-499C-A778-2EA32A5662C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A0CFB8B-2FFB-4E29-9342-8629C2B5CBE1}"/>
              </a:ext>
            </a:extLst>
          </p:cNvPr>
          <p:cNvSpPr>
            <a:spLocks noGrp="1"/>
          </p:cNvSpPr>
          <p:nvPr>
            <p:ph idx="1"/>
          </p:nvPr>
        </p:nvSpPr>
        <p:spPr/>
        <p:txBody>
          <a:bodyPr>
            <a:normAutofit/>
          </a:bodyPr>
          <a:lstStyle/>
          <a:p>
            <a:r>
              <a:rPr lang="sv-SE" sz="2000" b="1" dirty="0"/>
              <a:t>Vinn tillbaka </a:t>
            </a:r>
            <a:r>
              <a:rPr lang="sv-SE" sz="2000" dirty="0"/>
              <a:t>Att snabbt vinna tillbaka bollen efter en bollförlust är givetvis optimalt, det ger oss nya chanser att skapa egna målchanser och hindrar motståndarna från att skapa chanser men också från att kontrollera matchbilden. </a:t>
            </a:r>
          </a:p>
          <a:p>
            <a:r>
              <a:rPr lang="sv-SE" sz="2000" b="1" dirty="0"/>
              <a:t>Hindra spel framåt </a:t>
            </a:r>
            <a:r>
              <a:rPr lang="sv-SE" sz="2000" dirty="0"/>
              <a:t>En bollförlust i de centrala korridorerna bör alltid åtföljas av ett omedelbart försök av närmsta spelare att hindra spel framåt. Det gäller naturligtvis även i yttre korridor där vikten av att behålla spelet där dock bör prioriteras högre. </a:t>
            </a:r>
          </a:p>
          <a:p>
            <a:r>
              <a:rPr lang="sv-SE" sz="2000" b="1" dirty="0"/>
              <a:t>Spel i samma korridor </a:t>
            </a:r>
            <a:r>
              <a:rPr lang="sv-SE" sz="2000" dirty="0"/>
              <a:t>Framförallt när bollen förloras i någon av de yttre korridorerna bör laget sträva efter att spelet stannar i den korridoren tills bollen är återvunnen. Det gäller naturligtvis även i inre och centrala korridorer, där vikten av att stoppa spel framåt dock bör prioriteras högre. </a:t>
            </a:r>
          </a:p>
        </p:txBody>
      </p:sp>
    </p:spTree>
    <p:extLst>
      <p:ext uri="{BB962C8B-B14F-4D97-AF65-F5344CB8AC3E}">
        <p14:creationId xmlns:p14="http://schemas.microsoft.com/office/powerpoint/2010/main" val="393963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71BD82-AB78-4C08-B8CF-A47E0D290FB1}"/>
              </a:ext>
            </a:extLst>
          </p:cNvPr>
          <p:cNvSpPr>
            <a:spLocks noGrp="1"/>
          </p:cNvSpPr>
          <p:nvPr>
            <p:ph type="title"/>
          </p:nvPr>
        </p:nvSpPr>
        <p:spPr>
          <a:xfrm>
            <a:off x="838200" y="365126"/>
            <a:ext cx="10515600" cy="469762"/>
          </a:xfrm>
        </p:spPr>
        <p:txBody>
          <a:bodyPr>
            <a:normAutofit fontScale="90000"/>
          </a:bodyPr>
          <a:lstStyle/>
          <a:p>
            <a:endParaRPr lang="sv-SE" dirty="0"/>
          </a:p>
        </p:txBody>
      </p:sp>
      <p:sp>
        <p:nvSpPr>
          <p:cNvPr id="3" name="Platshållare för innehåll 2">
            <a:extLst>
              <a:ext uri="{FF2B5EF4-FFF2-40B4-BE49-F238E27FC236}">
                <a16:creationId xmlns:a16="http://schemas.microsoft.com/office/drawing/2014/main" id="{5D745CDE-C35B-406B-A5A3-139BBDC203C2}"/>
              </a:ext>
            </a:extLst>
          </p:cNvPr>
          <p:cNvSpPr>
            <a:spLocks noGrp="1"/>
          </p:cNvSpPr>
          <p:nvPr>
            <p:ph idx="1"/>
          </p:nvPr>
        </p:nvSpPr>
        <p:spPr>
          <a:xfrm>
            <a:off x="838200" y="980662"/>
            <a:ext cx="10515600" cy="5077033"/>
          </a:xfrm>
        </p:spPr>
        <p:txBody>
          <a:bodyPr>
            <a:noAutofit/>
          </a:bodyPr>
          <a:lstStyle/>
          <a:p>
            <a:r>
              <a:rPr lang="sv-SE" sz="2000" b="1" dirty="0"/>
              <a:t>Roll och position </a:t>
            </a:r>
            <a:r>
              <a:rPr lang="sv-SE" sz="2000" dirty="0"/>
              <a:t>IFK Luleå ska ha en tydlig idé för vad varje spelares roll är i återerövringen. Det ska vara tydligt för spelaren hur denna roll också hänger ihop med spelarens uppgifter i anfallsspelet och hur övergången mellan skedena förväntas se ut för respektive roll. </a:t>
            </a:r>
          </a:p>
          <a:p>
            <a:r>
              <a:rPr lang="sv-SE" sz="2000" b="1" dirty="0"/>
              <a:t>Enkla utgångar </a:t>
            </a:r>
            <a:r>
              <a:rPr lang="sv-SE" sz="2000" dirty="0"/>
              <a:t>När bollen förloras och bollhållaren är inom pressavstånd bör laget sträva efter att snabbt krympa avstånden till bollen. Att på kort tid både få bollhållaren under press och få många spelare nära bollen försvårar motståndarnas situation avsevärt. Alla spelare oavsett avstånd till bollen bör utifrån sin roll snabbt korrigera sin position för att minimera tiden in i press eller duell, eller helst bryta passningen, om den skulle spelas till en motståndare i den egna närheten. Särskilt spelarna närmast bollen kan därmed övergå till ett mer zonmarkerande försvarsspel för att minimera risken att en motståndare i bollens närhet kan få tid att kontrollerat passa bollen vidare från ytan där bollförlusten skedde.</a:t>
            </a:r>
          </a:p>
          <a:p>
            <a:r>
              <a:rPr lang="sv-SE" sz="2000" dirty="0"/>
              <a:t> </a:t>
            </a:r>
            <a:r>
              <a:rPr lang="sv-SE" sz="2000" b="1" dirty="0"/>
              <a:t>Flytta ned, centrera, jaga </a:t>
            </a:r>
            <a:r>
              <a:rPr lang="sv-SE" sz="2000" dirty="0"/>
              <a:t>Skulle motståndarna lyckas spela sig förbi vårt mittfält måste laget omprioritera och skydda ytan bakom sig. Spelare på rätt sida flyttar ned och centrerar för att skydda de centrala korridorerna och spelare på fel sida bollen jagar, både för att ta tillbaka bollen men också för att komma på rätt sida. Nedflyttningen fortsätter ner till ca 20 meter från det egna målet där vi måste börja sätta press. Att inte förivra sig och börja pressa för tidigt ger jagande spelare mer tid att komma ikapp och vi skyddar samtidigt ytan bakom oss på bästa sätt. </a:t>
            </a:r>
          </a:p>
        </p:txBody>
      </p:sp>
    </p:spTree>
    <p:extLst>
      <p:ext uri="{BB962C8B-B14F-4D97-AF65-F5344CB8AC3E}">
        <p14:creationId xmlns:p14="http://schemas.microsoft.com/office/powerpoint/2010/main" val="162995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EDE877-AB2B-44BF-B89E-7D5C9F52AE8C}"/>
              </a:ext>
            </a:extLst>
          </p:cNvPr>
          <p:cNvSpPr>
            <a:spLocks noGrp="1"/>
          </p:cNvSpPr>
          <p:nvPr>
            <p:ph type="title"/>
          </p:nvPr>
        </p:nvSpPr>
        <p:spPr>
          <a:xfrm>
            <a:off x="839788" y="365125"/>
            <a:ext cx="10515600" cy="1325563"/>
          </a:xfrm>
        </p:spPr>
        <p:txBody>
          <a:bodyPr anchor="ctr">
            <a:normAutofit/>
          </a:bodyPr>
          <a:lstStyle/>
          <a:p>
            <a:r>
              <a:rPr lang="sv-SE" dirty="0">
                <a:latin typeface="+mn-lt"/>
              </a:rPr>
              <a:t>Mål &amp; strategi</a:t>
            </a:r>
          </a:p>
        </p:txBody>
      </p:sp>
      <p:sp>
        <p:nvSpPr>
          <p:cNvPr id="3" name="Platshållare för innehåll 2">
            <a:extLst>
              <a:ext uri="{FF2B5EF4-FFF2-40B4-BE49-F238E27FC236}">
                <a16:creationId xmlns:a16="http://schemas.microsoft.com/office/drawing/2014/main" id="{8D0F55AC-8769-421A-BFE3-2A8D2E72F494}"/>
              </a:ext>
            </a:extLst>
          </p:cNvPr>
          <p:cNvSpPr>
            <a:spLocks noGrp="1"/>
          </p:cNvSpPr>
          <p:nvPr>
            <p:ph sz="half" idx="2"/>
          </p:nvPr>
        </p:nvSpPr>
        <p:spPr>
          <a:xfrm>
            <a:off x="707266" y="1690688"/>
            <a:ext cx="5157787" cy="3684588"/>
          </a:xfrm>
        </p:spPr>
        <p:txBody>
          <a:bodyPr>
            <a:normAutofit/>
          </a:bodyPr>
          <a:lstStyle/>
          <a:p>
            <a:pPr marL="0" indent="0">
              <a:buNone/>
            </a:pPr>
            <a:r>
              <a:rPr lang="sv-SE" sz="2000" dirty="0"/>
              <a:t>Det här dokumentet ska fungera som stöd i arbetet för att uppfylla den målsättningen. </a:t>
            </a:r>
          </a:p>
          <a:p>
            <a:pPr marL="0" indent="0">
              <a:buNone/>
            </a:pPr>
            <a:r>
              <a:rPr lang="sv-SE" sz="2000" dirty="0"/>
              <a:t>Det ska också skapa en igenkänning mellan våra lag för både spelare och ledare som både bidrar till bättre prestationer och en riktning i vårt fortsatta arbete att utveckla IFK Luleå akademi. </a:t>
            </a:r>
          </a:p>
        </p:txBody>
      </p:sp>
      <p:sp>
        <p:nvSpPr>
          <p:cNvPr id="12" name="Content Placeholder 5">
            <a:extLst>
              <a:ext uri="{FF2B5EF4-FFF2-40B4-BE49-F238E27FC236}">
                <a16:creationId xmlns:a16="http://schemas.microsoft.com/office/drawing/2014/main" id="{39EB66DD-3189-439D-9CB4-1829373114AA}"/>
              </a:ext>
            </a:extLst>
          </p:cNvPr>
          <p:cNvSpPr>
            <a:spLocks noGrp="1"/>
          </p:cNvSpPr>
          <p:nvPr>
            <p:ph sz="quarter" idx="4"/>
          </p:nvPr>
        </p:nvSpPr>
        <p:spPr>
          <a:xfrm>
            <a:off x="6172200" y="3856796"/>
            <a:ext cx="5183188" cy="3684588"/>
          </a:xfrm>
        </p:spPr>
        <p:txBody>
          <a:bodyPr>
            <a:normAutofit/>
          </a:bodyPr>
          <a:lstStyle/>
          <a:p>
            <a:pPr marL="0" indent="0">
              <a:buNone/>
            </a:pPr>
            <a:r>
              <a:rPr lang="sv-SE" sz="2000" dirty="0"/>
              <a:t>Vi tror att ett gemensamt arbetssätt på olika sätt stöder alla tre övergripande mål och bidrar till en enad riktning för vår verksamhet. </a:t>
            </a:r>
          </a:p>
          <a:p>
            <a:pPr marL="0" indent="0">
              <a:buNone/>
            </a:pPr>
            <a:r>
              <a:rPr lang="sv-SE" sz="2000" dirty="0"/>
              <a:t>Genom att fokusera på arbetssättet skapar vi också utrymme för dialog, utveckling och flexibilitet i vår verksamhet men samtidigt en tydlig identitet för vad IFK Luleå vill. </a:t>
            </a:r>
            <a:endParaRPr lang="en-US" sz="2000" dirty="0"/>
          </a:p>
        </p:txBody>
      </p:sp>
    </p:spTree>
    <p:extLst>
      <p:ext uri="{BB962C8B-B14F-4D97-AF65-F5344CB8AC3E}">
        <p14:creationId xmlns:p14="http://schemas.microsoft.com/office/powerpoint/2010/main" val="200349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C93277-53D1-4572-BE94-0EFAB8192AA6}"/>
              </a:ext>
            </a:extLst>
          </p:cNvPr>
          <p:cNvSpPr>
            <a:spLocks noGrp="1"/>
          </p:cNvSpPr>
          <p:nvPr>
            <p:ph type="title"/>
          </p:nvPr>
        </p:nvSpPr>
        <p:spPr>
          <a:xfrm>
            <a:off x="838200" y="365125"/>
            <a:ext cx="10515600" cy="125205"/>
          </a:xfrm>
        </p:spPr>
        <p:txBody>
          <a:bodyPr>
            <a:normAutofit fontScale="90000"/>
          </a:bodyPr>
          <a:lstStyle/>
          <a:p>
            <a:endParaRPr lang="sv-SE" dirty="0"/>
          </a:p>
        </p:txBody>
      </p:sp>
      <p:sp>
        <p:nvSpPr>
          <p:cNvPr id="3" name="Platshållare för innehåll 2">
            <a:extLst>
              <a:ext uri="{FF2B5EF4-FFF2-40B4-BE49-F238E27FC236}">
                <a16:creationId xmlns:a16="http://schemas.microsoft.com/office/drawing/2014/main" id="{1C4434CC-4F5E-4DB0-B212-0ECF5A5E23CA}"/>
              </a:ext>
            </a:extLst>
          </p:cNvPr>
          <p:cNvSpPr>
            <a:spLocks noGrp="1"/>
          </p:cNvSpPr>
          <p:nvPr>
            <p:ph idx="1"/>
          </p:nvPr>
        </p:nvSpPr>
        <p:spPr>
          <a:xfrm>
            <a:off x="838200" y="768626"/>
            <a:ext cx="10515600" cy="5408337"/>
          </a:xfrm>
        </p:spPr>
        <p:txBody>
          <a:bodyPr>
            <a:normAutofit/>
          </a:bodyPr>
          <a:lstStyle/>
          <a:p>
            <a:r>
              <a:rPr lang="sv-SE" sz="2000" b="1" dirty="0"/>
              <a:t>Pressa med central spelare </a:t>
            </a:r>
            <a:r>
              <a:rPr lang="sv-SE" sz="2000" dirty="0"/>
              <a:t>Om sista ledet tvingas pressa för att försvara mot kontring är det, precis som i Förhindra speluppbyggnad, viktigt att vi pressar med en central spelare. Det möjliggör täckning på båda sidor och försvårar därmed för motståndarna att skapa klara målchanser även i ett sådant utsatt läge. Det ställer höga krav även på själva nedflyttningen, som hela tiden behöver korrigeras i sidled för att skapa förutsättningar för detta. </a:t>
            </a:r>
          </a:p>
          <a:p>
            <a:r>
              <a:rPr lang="sv-SE" sz="2000" b="1" dirty="0"/>
              <a:t>Byt skede </a:t>
            </a:r>
            <a:r>
              <a:rPr lang="sv-SE" sz="2000" dirty="0"/>
              <a:t>En absolut avgörande egenskap för en spelare i IFK Luleå är förmågan att identifiera vilket skede spelet befinner sig i och snabbt anpassa sitt agerande utefter sin roll i det aktuella skedet. I omställningsskedena är denna egenskap kanske allra viktigast Förmågan att snabbt korrigera sitt agerande till att ske i enlighet med lagets arbetssätt i det nya skedet ska alltid uppmuntras. </a:t>
            </a:r>
          </a:p>
          <a:p>
            <a:r>
              <a:rPr lang="sv-SE" sz="2000" b="1" dirty="0" err="1"/>
              <a:t>Maxlöp</a:t>
            </a:r>
            <a:r>
              <a:rPr lang="sv-SE" sz="2000" b="1" dirty="0"/>
              <a:t> </a:t>
            </a:r>
            <a:r>
              <a:rPr lang="sv-SE" sz="2000" dirty="0"/>
              <a:t>Aktioner i hög hastighet är alltid att föredra, men särskilt i de två omställningsskedena är det av största vikt att aktionerna sker i maximal hastighet. </a:t>
            </a:r>
          </a:p>
          <a:p>
            <a:r>
              <a:rPr lang="sv-SE" sz="2000" b="1" dirty="0"/>
              <a:t>Tackla! Vinn boll! </a:t>
            </a:r>
            <a:r>
              <a:rPr lang="sv-SE" sz="2000" dirty="0"/>
              <a:t>Också Återerövring slutar i en duell. Denna ska vinnas. En IFK Luleåspelare går in i dueller och pressituationer med ambitionen att vinna närkampen. Att snabbt komma in i press och arbeta med fötterna för att hela tiden ta sig närmare en vunnen duell ska vara ett signum för vårt individuella försvarsspel oavsett position. </a:t>
            </a:r>
          </a:p>
          <a:p>
            <a:endParaRPr lang="sv-SE" sz="2000" dirty="0"/>
          </a:p>
        </p:txBody>
      </p:sp>
    </p:spTree>
    <p:extLst>
      <p:ext uri="{BB962C8B-B14F-4D97-AF65-F5344CB8AC3E}">
        <p14:creationId xmlns:p14="http://schemas.microsoft.com/office/powerpoint/2010/main" val="329835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r>
              <a:rPr lang="sv-SE" dirty="0"/>
              <a:t>Återerövring</a:t>
            </a:r>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421707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5E30A-1992-400F-98B7-DEA4FFDD0BF6}"/>
              </a:ext>
            </a:extLst>
          </p:cNvPr>
          <p:cNvSpPr>
            <a:spLocks noGrp="1"/>
          </p:cNvSpPr>
          <p:nvPr>
            <p:ph type="title"/>
          </p:nvPr>
        </p:nvSpPr>
        <p:spPr/>
        <p:txBody>
          <a:bodyPr/>
          <a:lstStyle/>
          <a:p>
            <a:r>
              <a:rPr lang="sv-SE" dirty="0"/>
              <a:t>Förhindra och rädda avslut</a:t>
            </a:r>
          </a:p>
        </p:txBody>
      </p:sp>
      <p:sp>
        <p:nvSpPr>
          <p:cNvPr id="3" name="Platshållare för innehåll 2">
            <a:extLst>
              <a:ext uri="{FF2B5EF4-FFF2-40B4-BE49-F238E27FC236}">
                <a16:creationId xmlns:a16="http://schemas.microsoft.com/office/drawing/2014/main" id="{DA3C172C-D7D4-4F15-8267-C03322EA3AB2}"/>
              </a:ext>
            </a:extLst>
          </p:cNvPr>
          <p:cNvSpPr>
            <a:spLocks noGrp="1"/>
          </p:cNvSpPr>
          <p:nvPr>
            <p:ph idx="1"/>
          </p:nvPr>
        </p:nvSpPr>
        <p:spPr/>
        <p:txBody>
          <a:bodyPr>
            <a:normAutofit lnSpcReduction="10000"/>
          </a:bodyPr>
          <a:lstStyle/>
          <a:p>
            <a:r>
              <a:rPr lang="sv-SE" sz="2000" b="1" dirty="0"/>
              <a:t>Stoppa spel framåt</a:t>
            </a:r>
            <a:r>
              <a:rPr lang="sv-SE" sz="2000" dirty="0"/>
              <a:t>, hindra spel igenom.</a:t>
            </a:r>
          </a:p>
          <a:p>
            <a:r>
              <a:rPr lang="sv-SE" sz="2000" dirty="0"/>
              <a:t> Styr motståndare mot </a:t>
            </a:r>
            <a:r>
              <a:rPr lang="sv-SE" sz="2000" b="1" dirty="0"/>
              <a:t>yttre korridor.</a:t>
            </a:r>
          </a:p>
          <a:p>
            <a:r>
              <a:rPr lang="sv-SE" sz="2000" b="1" dirty="0"/>
              <a:t> Positionsförsvar</a:t>
            </a:r>
            <a:r>
              <a:rPr lang="sv-SE" sz="2000" dirty="0"/>
              <a:t>, men markeringsinslag kan förekomma </a:t>
            </a:r>
          </a:p>
          <a:p>
            <a:r>
              <a:rPr lang="sv-SE" sz="2000" dirty="0"/>
              <a:t>Behåll laget </a:t>
            </a:r>
            <a:r>
              <a:rPr lang="sv-SE" sz="2000" b="1" dirty="0"/>
              <a:t>kompakt </a:t>
            </a:r>
          </a:p>
          <a:p>
            <a:r>
              <a:rPr lang="sv-SE" sz="2000" b="1" dirty="0"/>
              <a:t>Central spelare pressar central</a:t>
            </a:r>
            <a:r>
              <a:rPr lang="sv-SE" sz="2000" dirty="0"/>
              <a:t>, yttre spelare pressar yttre </a:t>
            </a:r>
          </a:p>
          <a:p>
            <a:r>
              <a:rPr lang="sv-SE" sz="2000" dirty="0"/>
              <a:t>Tillåt </a:t>
            </a:r>
            <a:r>
              <a:rPr lang="sv-SE" sz="2000" b="1" dirty="0"/>
              <a:t>inget spel mellan backlinje och målvakt</a:t>
            </a:r>
            <a:r>
              <a:rPr lang="sv-SE" sz="2000" dirty="0"/>
              <a:t>, skydda Gold </a:t>
            </a:r>
            <a:r>
              <a:rPr lang="sv-SE" sz="2000" dirty="0" err="1"/>
              <a:t>Zone</a:t>
            </a:r>
            <a:endParaRPr lang="sv-SE" sz="2000" dirty="0"/>
          </a:p>
          <a:p>
            <a:r>
              <a:rPr lang="sv-SE" sz="2000" dirty="0"/>
              <a:t>Hög </a:t>
            </a:r>
            <a:r>
              <a:rPr lang="sv-SE" sz="2000" b="1" dirty="0"/>
              <a:t>hastighet </a:t>
            </a:r>
            <a:r>
              <a:rPr lang="sv-SE" sz="2000" dirty="0"/>
              <a:t>i kollektiva förflyttningar </a:t>
            </a:r>
          </a:p>
          <a:p>
            <a:r>
              <a:rPr lang="sv-SE" sz="2000" dirty="0"/>
              <a:t>Positionering för att kunna </a:t>
            </a:r>
            <a:r>
              <a:rPr lang="sv-SE" sz="2000" b="1" dirty="0"/>
              <a:t>jobba framåt </a:t>
            </a:r>
          </a:p>
          <a:p>
            <a:r>
              <a:rPr lang="sv-SE" sz="2000" b="1" dirty="0"/>
              <a:t>Kroppsställning </a:t>
            </a:r>
            <a:r>
              <a:rPr lang="sv-SE" sz="2000" dirty="0"/>
              <a:t>för att kunna se boll och motståndare </a:t>
            </a:r>
          </a:p>
          <a:p>
            <a:r>
              <a:rPr lang="sv-SE" sz="2000" dirty="0"/>
              <a:t>Hindra/</a:t>
            </a:r>
            <a:r>
              <a:rPr lang="sv-SE" sz="2000" b="1" dirty="0"/>
              <a:t>blockera inlägg, inspel och skott! </a:t>
            </a:r>
          </a:p>
          <a:p>
            <a:r>
              <a:rPr lang="sv-SE" sz="2000" b="1" dirty="0"/>
              <a:t>Tackla! Vinn boll! </a:t>
            </a:r>
            <a:r>
              <a:rPr lang="sv-SE" sz="2000" dirty="0"/>
              <a:t> </a:t>
            </a:r>
          </a:p>
        </p:txBody>
      </p:sp>
    </p:spTree>
    <p:extLst>
      <p:ext uri="{BB962C8B-B14F-4D97-AF65-F5344CB8AC3E}">
        <p14:creationId xmlns:p14="http://schemas.microsoft.com/office/powerpoint/2010/main" val="3033151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79AF7-3AE9-4F1A-8795-1FE07110071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F67E453-A9B4-474D-84CA-2074AD19DEB3}"/>
              </a:ext>
            </a:extLst>
          </p:cNvPr>
          <p:cNvSpPr>
            <a:spLocks noGrp="1"/>
          </p:cNvSpPr>
          <p:nvPr>
            <p:ph idx="1"/>
          </p:nvPr>
        </p:nvSpPr>
        <p:spPr/>
        <p:txBody>
          <a:bodyPr>
            <a:normAutofit/>
          </a:bodyPr>
          <a:lstStyle/>
          <a:p>
            <a:r>
              <a:rPr lang="sv-SE" sz="2000" b="1" dirty="0"/>
              <a:t>Stoppa spel framåt </a:t>
            </a:r>
            <a:r>
              <a:rPr lang="sv-SE" sz="2000" dirty="0"/>
              <a:t>Ett kompakt lag som snabbt sätter press på motståndarnas bollhållare gör det mycket svårt att spela bollen framåt. Det är i första hand lagets positionering mer än den enskilda spelarens press som avgör om det trots detta kan finnas möjlighet för motståndarna att spela bollen framåt i den yttre korridoren. </a:t>
            </a:r>
          </a:p>
          <a:p>
            <a:r>
              <a:rPr lang="sv-SE" sz="2000" b="1" dirty="0"/>
              <a:t>Yttre korridor </a:t>
            </a:r>
            <a:r>
              <a:rPr lang="sv-SE" sz="2000" dirty="0"/>
              <a:t>Det är av stor vikt att så långt det är möjligt undvika att motståndarna spelar i de centrala korridorerna, både för att kunna vinna bollen men också för att säkerställa att motståndarna får så dåliga förutsättningar som möjligt för att skapa bra målchanser och framför allt inte kan göra det i Gold </a:t>
            </a:r>
            <a:r>
              <a:rPr lang="sv-SE" sz="2000" dirty="0" err="1"/>
              <a:t>Zone</a:t>
            </a:r>
            <a:r>
              <a:rPr lang="sv-SE" sz="2000" dirty="0"/>
              <a:t>. </a:t>
            </a:r>
          </a:p>
        </p:txBody>
      </p:sp>
    </p:spTree>
    <p:extLst>
      <p:ext uri="{BB962C8B-B14F-4D97-AF65-F5344CB8AC3E}">
        <p14:creationId xmlns:p14="http://schemas.microsoft.com/office/powerpoint/2010/main" val="207059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448422-8752-45C2-88D4-48C8733DDD9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ACE96F8-2469-42A6-A7E6-11CA8637803F}"/>
              </a:ext>
            </a:extLst>
          </p:cNvPr>
          <p:cNvSpPr>
            <a:spLocks noGrp="1"/>
          </p:cNvSpPr>
          <p:nvPr>
            <p:ph idx="1"/>
          </p:nvPr>
        </p:nvSpPr>
        <p:spPr/>
        <p:txBody>
          <a:bodyPr>
            <a:normAutofit/>
          </a:bodyPr>
          <a:lstStyle/>
          <a:p>
            <a:r>
              <a:rPr lang="sv-SE" sz="2000" b="1" dirty="0"/>
              <a:t>Positionsförsvar </a:t>
            </a:r>
            <a:r>
              <a:rPr lang="sv-SE" sz="2000" dirty="0"/>
              <a:t>IFK Luleå utgår i sitt försvarsspel från ett positionsförsvar, men små avsteg från definitionerna för ett sådant kan förekomma både som en del i lagets arbetssätt eller som del i en specifik matchplan. </a:t>
            </a:r>
          </a:p>
          <a:p>
            <a:r>
              <a:rPr lang="sv-SE" sz="2000" b="1" dirty="0"/>
              <a:t>Kompakt </a:t>
            </a:r>
            <a:r>
              <a:rPr lang="sv-SE" sz="2000" dirty="0"/>
              <a:t>För att hindra spel igenom laget är det avgörande att laget är kompakt, både i sidled och djupled, och att det fortsätter vara kompakt oavsett hur länge motståndarnas anfall pågår. </a:t>
            </a:r>
          </a:p>
          <a:p>
            <a:r>
              <a:rPr lang="sv-SE" sz="2000" b="1" dirty="0"/>
              <a:t>Central spelare pressar central </a:t>
            </a:r>
            <a:r>
              <a:rPr lang="sv-SE" sz="2000" dirty="0"/>
              <a:t>För att undvika att motståndarna på ett enkelt sätt kan passera en svensk lagdel på utsidan är det en helt grundläggande princip att centrala spelare pressar på centrala spelare och yttre spelare på yttre. Frångås denna regel, med exempelvis en ytterback som efter en spelvändning pressar en innermittfältare i motståndarlaget, kommer vi bli lättpasserade och släppa till farliga målchanser. </a:t>
            </a:r>
          </a:p>
        </p:txBody>
      </p:sp>
    </p:spTree>
    <p:extLst>
      <p:ext uri="{BB962C8B-B14F-4D97-AF65-F5344CB8AC3E}">
        <p14:creationId xmlns:p14="http://schemas.microsoft.com/office/powerpoint/2010/main" val="1372430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0BA013-37F3-4EEC-A5FB-626B1270964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B70BD52-8A55-401B-BF2B-98BE8BFC595A}"/>
              </a:ext>
            </a:extLst>
          </p:cNvPr>
          <p:cNvSpPr>
            <a:spLocks noGrp="1"/>
          </p:cNvSpPr>
          <p:nvPr>
            <p:ph idx="1"/>
          </p:nvPr>
        </p:nvSpPr>
        <p:spPr/>
        <p:txBody>
          <a:bodyPr>
            <a:normAutofit/>
          </a:bodyPr>
          <a:lstStyle/>
          <a:p>
            <a:r>
              <a:rPr lang="sv-SE" sz="2000" b="1" dirty="0"/>
              <a:t>Inget spel mellan backlinje och målvakt </a:t>
            </a:r>
            <a:r>
              <a:rPr lang="sv-SE" sz="2000" dirty="0"/>
              <a:t>Att skydda ytan mellan målvakt och backlinje är avgörande i flera olika situationer </a:t>
            </a:r>
          </a:p>
          <a:p>
            <a:r>
              <a:rPr lang="sv-SE" sz="2000" dirty="0"/>
              <a:t> Vid inlägg och inspel bör laget vara positionerat så att spel mellan backlinje och målvakt är omöjligt. </a:t>
            </a:r>
          </a:p>
          <a:p>
            <a:r>
              <a:rPr lang="sv-SE" sz="2000" dirty="0"/>
              <a:t> Har motståndarna bollen i någon av de tre centrala korridorerna bör fotställning och position i backlinjen samt målvaktens position vara sådana att risken för en lyckad passning in i spelyta 3, och då framförallt Gold </a:t>
            </a:r>
            <a:r>
              <a:rPr lang="sv-SE" sz="2000" dirty="0" err="1"/>
              <a:t>Zone</a:t>
            </a:r>
            <a:r>
              <a:rPr lang="sv-SE" sz="2000" dirty="0"/>
              <a:t>, minimeras. </a:t>
            </a:r>
          </a:p>
          <a:p>
            <a:r>
              <a:rPr lang="sv-SE" sz="2000" dirty="0"/>
              <a:t>Ett kompakt och snabbt flyttande lag kommer dessutom snabbt upp i press på motståndarna och minskar därmed möjligheterna i båda de här situationerna. </a:t>
            </a:r>
          </a:p>
        </p:txBody>
      </p:sp>
    </p:spTree>
    <p:extLst>
      <p:ext uri="{BB962C8B-B14F-4D97-AF65-F5344CB8AC3E}">
        <p14:creationId xmlns:p14="http://schemas.microsoft.com/office/powerpoint/2010/main" val="399260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6EB34-58D3-4E5C-A357-706492D2DC5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19244CA-D178-4491-B8C6-3809AF32480A}"/>
              </a:ext>
            </a:extLst>
          </p:cNvPr>
          <p:cNvSpPr>
            <a:spLocks noGrp="1"/>
          </p:cNvSpPr>
          <p:nvPr>
            <p:ph idx="1"/>
          </p:nvPr>
        </p:nvSpPr>
        <p:spPr/>
        <p:txBody>
          <a:bodyPr>
            <a:normAutofit/>
          </a:bodyPr>
          <a:lstStyle/>
          <a:p>
            <a:r>
              <a:rPr lang="sv-SE" sz="2000" b="1" dirty="0"/>
              <a:t>Hastighet </a:t>
            </a:r>
            <a:r>
              <a:rPr lang="sv-SE" sz="2000" dirty="0"/>
              <a:t>En hög hastighet i samtliga kollektiva förflyttningar är helt nödvändigt för att laget ska kunna fortsätta vara kompakt, för samtliga principer listade ovan. En god rollförståelse, även för spelare långt ifrån bollen, är en viktig faktor för att detta ska ske, och fortsätta ske matchen igenom. På samma sätt som spelbarhet alltid bör premieras i anfallsspelet är hög hastighet i förflyttningarna i försvarsspelet något som alltid bör uppmärksammas och berömmas.</a:t>
            </a:r>
          </a:p>
          <a:p>
            <a:r>
              <a:rPr lang="sv-SE" sz="2000" dirty="0"/>
              <a:t> </a:t>
            </a:r>
            <a:r>
              <a:rPr lang="sv-SE" sz="2000" b="1" dirty="0"/>
              <a:t>Jobba framåt </a:t>
            </a:r>
            <a:r>
              <a:rPr lang="sv-SE" sz="2000" dirty="0"/>
              <a:t>Spelarnas positionering bör så ofta som möjligt vara sådan att den ger den enskilda spelaren möjlighet att arbeta framåt i en eventuell </a:t>
            </a:r>
            <a:r>
              <a:rPr lang="sv-SE" sz="2000" dirty="0" err="1"/>
              <a:t>pressitiuation</a:t>
            </a:r>
            <a:r>
              <a:rPr lang="sv-SE" sz="2000" dirty="0"/>
              <a:t>. </a:t>
            </a:r>
          </a:p>
          <a:p>
            <a:r>
              <a:rPr lang="sv-SE" sz="2000" b="1" dirty="0"/>
              <a:t>Kroppsställning </a:t>
            </a:r>
            <a:r>
              <a:rPr lang="sv-SE" sz="2000" dirty="0"/>
              <a:t>När bollen närmar sig det egna målet är det viktigt att framförallt de spelare som försvarar eventuella inlägg och inspel har en kroppsställning som medger att de ser både bollen och motståndare. För att hinna korrigera detta är hastigheten i förflyttningen innan helt avgörande. En god kroppsställning, och därmed även överblick över situationen möjliggör också att tidigt komma i kroppskontakt med motståndare och vid behov screena bort dessa från farliga situationer. </a:t>
            </a:r>
          </a:p>
        </p:txBody>
      </p:sp>
    </p:spTree>
    <p:extLst>
      <p:ext uri="{BB962C8B-B14F-4D97-AF65-F5344CB8AC3E}">
        <p14:creationId xmlns:p14="http://schemas.microsoft.com/office/powerpoint/2010/main" val="3709633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15E15-D149-4F21-A4B2-BB1904055588}"/>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3639ECE-AD55-479E-BC2C-386C610435C3}"/>
              </a:ext>
            </a:extLst>
          </p:cNvPr>
          <p:cNvSpPr>
            <a:spLocks noGrp="1"/>
          </p:cNvSpPr>
          <p:nvPr>
            <p:ph idx="1"/>
          </p:nvPr>
        </p:nvSpPr>
        <p:spPr/>
        <p:txBody>
          <a:bodyPr>
            <a:normAutofit/>
          </a:bodyPr>
          <a:lstStyle/>
          <a:p>
            <a:r>
              <a:rPr lang="sv-SE" sz="2000" b="1" dirty="0"/>
              <a:t>Tackla! Vinn boll! </a:t>
            </a:r>
            <a:r>
              <a:rPr lang="sv-SE" sz="2000" dirty="0"/>
              <a:t>Även ett positionsförsvar slutar i en duell. Denna ska vinnas. En svensk ungdomslandslagsspelare går in i dueller och pressituationer med ambitionen att vinna närkampen. Att snabbt komma in i press och arbeta med fötterna för att hela tiden ta sig närmare en vunnen duell ska vara ett signum för vårt individuella försvarsspel oavsett position. </a:t>
            </a:r>
          </a:p>
          <a:p>
            <a:r>
              <a:rPr lang="sv-SE" sz="2000" b="1" dirty="0"/>
              <a:t>Blockera inlägg, inspel och skott </a:t>
            </a:r>
            <a:r>
              <a:rPr lang="sv-SE" sz="2000" dirty="0"/>
              <a:t>Det är viktigt att spelarna förstår vikten av att även ta den typen av dueller som bara förekommer i Förhindra avslut på minst lika stort allvar som övriga typer av dueller. Att blockera ett skott, inspel eller inlägg kan undanröja en målchans innan den ens kommer till och spelare i ett svenskt ungdomslandslag förutsätts helhjärtat och kompromisslöst arbeta med positionering, fotarbete och själva duellsituationen för att i möjligaste mån göra detta. </a:t>
            </a:r>
          </a:p>
        </p:txBody>
      </p:sp>
    </p:spTree>
    <p:extLst>
      <p:ext uri="{BB962C8B-B14F-4D97-AF65-F5344CB8AC3E}">
        <p14:creationId xmlns:p14="http://schemas.microsoft.com/office/powerpoint/2010/main" val="264204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15B08-9C22-47A4-ABDE-AFFF41DAEE7C}"/>
              </a:ext>
            </a:extLst>
          </p:cNvPr>
          <p:cNvSpPr>
            <a:spLocks noGrp="1"/>
          </p:cNvSpPr>
          <p:nvPr>
            <p:ph type="title"/>
          </p:nvPr>
        </p:nvSpPr>
        <p:spPr/>
        <p:txBody>
          <a:bodyPr/>
          <a:lstStyle/>
          <a:p>
            <a:r>
              <a:rPr lang="sv-SE" dirty="0"/>
              <a:t>Förhindra och rädda avslut</a:t>
            </a:r>
          </a:p>
        </p:txBody>
      </p:sp>
      <p:pic>
        <p:nvPicPr>
          <p:cNvPr id="4" name="Platshållare för innehåll 3">
            <a:extLst>
              <a:ext uri="{FF2B5EF4-FFF2-40B4-BE49-F238E27FC236}">
                <a16:creationId xmlns:a16="http://schemas.microsoft.com/office/drawing/2014/main" id="{5B33E2B5-0640-4FEA-951B-A654840F2A37}"/>
              </a:ext>
            </a:extLst>
          </p:cNvPr>
          <p:cNvPicPr>
            <a:picLocks noGrp="1" noChangeAspect="1"/>
          </p:cNvPicPr>
          <p:nvPr>
            <p:ph idx="1"/>
          </p:nvPr>
        </p:nvPicPr>
        <p:blipFill>
          <a:blip r:embed="rId2"/>
          <a:stretch>
            <a:fillRect/>
          </a:stretch>
        </p:blipFill>
        <p:spPr>
          <a:xfrm>
            <a:off x="8943956" y="1824146"/>
            <a:ext cx="2667473" cy="3510987"/>
          </a:xfrm>
          <a:prstGeom prst="rect">
            <a:avLst/>
          </a:prstGeom>
        </p:spPr>
      </p:pic>
      <p:pic>
        <p:nvPicPr>
          <p:cNvPr id="6" name="Platshållare för innehåll 3">
            <a:extLst>
              <a:ext uri="{FF2B5EF4-FFF2-40B4-BE49-F238E27FC236}">
                <a16:creationId xmlns:a16="http://schemas.microsoft.com/office/drawing/2014/main" id="{1F1DD042-6EF7-4B95-989D-217766110F53}"/>
              </a:ext>
            </a:extLst>
          </p:cNvPr>
          <p:cNvPicPr>
            <a:picLocks noChangeAspect="1"/>
          </p:cNvPicPr>
          <p:nvPr/>
        </p:nvPicPr>
        <p:blipFill>
          <a:blip r:embed="rId2"/>
          <a:stretch>
            <a:fillRect/>
          </a:stretch>
        </p:blipFill>
        <p:spPr>
          <a:xfrm>
            <a:off x="5162989" y="1889462"/>
            <a:ext cx="2667473" cy="3510987"/>
          </a:xfrm>
          <a:prstGeom prst="rect">
            <a:avLst/>
          </a:prstGeom>
        </p:spPr>
      </p:pic>
      <p:pic>
        <p:nvPicPr>
          <p:cNvPr id="7" name="Platshållare för innehåll 3">
            <a:extLst>
              <a:ext uri="{FF2B5EF4-FFF2-40B4-BE49-F238E27FC236}">
                <a16:creationId xmlns:a16="http://schemas.microsoft.com/office/drawing/2014/main" id="{59928A0C-066E-49FB-952C-A7C5A9262D83}"/>
              </a:ext>
            </a:extLst>
          </p:cNvPr>
          <p:cNvPicPr>
            <a:picLocks noChangeAspect="1"/>
          </p:cNvPicPr>
          <p:nvPr/>
        </p:nvPicPr>
        <p:blipFill>
          <a:blip r:embed="rId2"/>
          <a:stretch>
            <a:fillRect/>
          </a:stretch>
        </p:blipFill>
        <p:spPr>
          <a:xfrm>
            <a:off x="1360242" y="1847182"/>
            <a:ext cx="2667473" cy="3510987"/>
          </a:xfrm>
          <a:prstGeom prst="rect">
            <a:avLst/>
          </a:prstGeom>
        </p:spPr>
      </p:pic>
      <p:sp>
        <p:nvSpPr>
          <p:cNvPr id="8" name="AutoShape 9">
            <a:extLst>
              <a:ext uri="{FF2B5EF4-FFF2-40B4-BE49-F238E27FC236}">
                <a16:creationId xmlns:a16="http://schemas.microsoft.com/office/drawing/2014/main" id="{F7ED58FD-F438-4CB4-B906-68068C712C90}"/>
              </a:ext>
            </a:extLst>
          </p:cNvPr>
          <p:cNvSpPr>
            <a:spLocks noChangeAspect="1" noChangeArrowheads="1"/>
          </p:cNvSpPr>
          <p:nvPr/>
        </p:nvSpPr>
        <p:spPr bwMode="auto">
          <a:xfrm>
            <a:off x="3233000" y="3757591"/>
            <a:ext cx="173038" cy="165100"/>
          </a:xfrm>
          <a:prstGeom prst="flowChartSummingJunction">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sv-SE" altLang="sv-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8">
            <a:extLst>
              <a:ext uri="{FF2B5EF4-FFF2-40B4-BE49-F238E27FC236}">
                <a16:creationId xmlns:a16="http://schemas.microsoft.com/office/drawing/2014/main" id="{525A50CD-7E73-4B0D-AE50-FA97E87BF3C9}"/>
              </a:ext>
            </a:extLst>
          </p:cNvPr>
          <p:cNvSpPr>
            <a:spLocks noChangeArrowheads="1"/>
          </p:cNvSpPr>
          <p:nvPr/>
        </p:nvSpPr>
        <p:spPr bwMode="auto">
          <a:xfrm>
            <a:off x="1869523" y="261475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0" name="Oval 8">
            <a:extLst>
              <a:ext uri="{FF2B5EF4-FFF2-40B4-BE49-F238E27FC236}">
                <a16:creationId xmlns:a16="http://schemas.microsoft.com/office/drawing/2014/main" id="{37BAFFF3-0E75-49AB-9D98-36E03FAAED19}"/>
              </a:ext>
            </a:extLst>
          </p:cNvPr>
          <p:cNvSpPr>
            <a:spLocks noChangeArrowheads="1"/>
          </p:cNvSpPr>
          <p:nvPr/>
        </p:nvSpPr>
        <p:spPr bwMode="auto">
          <a:xfrm>
            <a:off x="1942413" y="3283992"/>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1" name="Oval 8">
            <a:extLst>
              <a:ext uri="{FF2B5EF4-FFF2-40B4-BE49-F238E27FC236}">
                <a16:creationId xmlns:a16="http://schemas.microsoft.com/office/drawing/2014/main" id="{DBDDF7B5-89F9-4928-8826-089496374AD6}"/>
              </a:ext>
            </a:extLst>
          </p:cNvPr>
          <p:cNvSpPr>
            <a:spLocks noChangeArrowheads="1"/>
          </p:cNvSpPr>
          <p:nvPr/>
        </p:nvSpPr>
        <p:spPr bwMode="auto">
          <a:xfrm>
            <a:off x="2426116" y="3290614"/>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2" name="Oval 8">
            <a:extLst>
              <a:ext uri="{FF2B5EF4-FFF2-40B4-BE49-F238E27FC236}">
                <a16:creationId xmlns:a16="http://schemas.microsoft.com/office/drawing/2014/main" id="{1EFF1B74-2614-41F0-BDAA-D52F29EEED69}"/>
              </a:ext>
            </a:extLst>
          </p:cNvPr>
          <p:cNvSpPr>
            <a:spLocks noChangeArrowheads="1"/>
          </p:cNvSpPr>
          <p:nvPr/>
        </p:nvSpPr>
        <p:spPr bwMode="auto">
          <a:xfrm>
            <a:off x="2949577" y="333699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3" name="Oval 8">
            <a:extLst>
              <a:ext uri="{FF2B5EF4-FFF2-40B4-BE49-F238E27FC236}">
                <a16:creationId xmlns:a16="http://schemas.microsoft.com/office/drawing/2014/main" id="{D5D15E5C-F99D-422D-8739-E0272E1034E2}"/>
              </a:ext>
            </a:extLst>
          </p:cNvPr>
          <p:cNvSpPr>
            <a:spLocks noChangeArrowheads="1"/>
          </p:cNvSpPr>
          <p:nvPr/>
        </p:nvSpPr>
        <p:spPr bwMode="auto">
          <a:xfrm>
            <a:off x="3400151" y="3297241"/>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4" name="Oval 8">
            <a:extLst>
              <a:ext uri="{FF2B5EF4-FFF2-40B4-BE49-F238E27FC236}">
                <a16:creationId xmlns:a16="http://schemas.microsoft.com/office/drawing/2014/main" id="{695B4F67-32C9-45BA-9738-A0E9896FEE2F}"/>
              </a:ext>
            </a:extLst>
          </p:cNvPr>
          <p:cNvSpPr>
            <a:spLocks noChangeArrowheads="1"/>
          </p:cNvSpPr>
          <p:nvPr/>
        </p:nvSpPr>
        <p:spPr bwMode="auto">
          <a:xfrm>
            <a:off x="2962825" y="2608127"/>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5" name="Oval 8">
            <a:extLst>
              <a:ext uri="{FF2B5EF4-FFF2-40B4-BE49-F238E27FC236}">
                <a16:creationId xmlns:a16="http://schemas.microsoft.com/office/drawing/2014/main" id="{43115068-EED3-4B47-87ED-0193F88E43E4}"/>
              </a:ext>
            </a:extLst>
          </p:cNvPr>
          <p:cNvSpPr>
            <a:spLocks noChangeArrowheads="1"/>
          </p:cNvSpPr>
          <p:nvPr/>
        </p:nvSpPr>
        <p:spPr bwMode="auto">
          <a:xfrm>
            <a:off x="2823680" y="3847208"/>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6" name="Oval 8">
            <a:extLst>
              <a:ext uri="{FF2B5EF4-FFF2-40B4-BE49-F238E27FC236}">
                <a16:creationId xmlns:a16="http://schemas.microsoft.com/office/drawing/2014/main" id="{41BB6ADC-E3A1-48DE-A591-C6E46149D368}"/>
              </a:ext>
            </a:extLst>
          </p:cNvPr>
          <p:cNvSpPr>
            <a:spLocks noChangeArrowheads="1"/>
          </p:cNvSpPr>
          <p:nvPr/>
        </p:nvSpPr>
        <p:spPr bwMode="auto">
          <a:xfrm>
            <a:off x="2459246" y="2621379"/>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7" name="Oval 8">
            <a:extLst>
              <a:ext uri="{FF2B5EF4-FFF2-40B4-BE49-F238E27FC236}">
                <a16:creationId xmlns:a16="http://schemas.microsoft.com/office/drawing/2014/main" id="{B8DA0841-0DC9-4138-9200-F73284A72C8E}"/>
              </a:ext>
            </a:extLst>
          </p:cNvPr>
          <p:cNvSpPr>
            <a:spLocks noChangeArrowheads="1"/>
          </p:cNvSpPr>
          <p:nvPr/>
        </p:nvSpPr>
        <p:spPr bwMode="auto">
          <a:xfrm>
            <a:off x="3420028" y="2654510"/>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sp>
        <p:nvSpPr>
          <p:cNvPr id="18" name="Oval 8">
            <a:extLst>
              <a:ext uri="{FF2B5EF4-FFF2-40B4-BE49-F238E27FC236}">
                <a16:creationId xmlns:a16="http://schemas.microsoft.com/office/drawing/2014/main" id="{61314C27-9FD5-4504-8972-B62F7501E7C4}"/>
              </a:ext>
            </a:extLst>
          </p:cNvPr>
          <p:cNvSpPr>
            <a:spLocks noChangeArrowheads="1"/>
          </p:cNvSpPr>
          <p:nvPr/>
        </p:nvSpPr>
        <p:spPr bwMode="auto">
          <a:xfrm>
            <a:off x="2439368" y="3727936"/>
            <a:ext cx="144463" cy="136525"/>
          </a:xfrm>
          <a:prstGeom prst="ellipse">
            <a:avLst/>
          </a:prstGeom>
          <a:solidFill>
            <a:schemeClr val="bg1"/>
          </a:solidFill>
          <a:ln w="25400">
            <a:solidFill>
              <a:schemeClr val="bg1"/>
            </a:solidFill>
            <a:round/>
            <a:headEnd/>
            <a:tailEnd/>
          </a:ln>
        </p:spPr>
        <p:txBody>
          <a:bodyPr wrap="none" anchor="ctr"/>
          <a:lstStyle>
            <a:lvl1pPr>
              <a:spcBef>
                <a:spcPct val="20000"/>
              </a:spcBef>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endParaRPr lang="sv-SE" altLang="sv-SE" sz="1800"/>
          </a:p>
        </p:txBody>
      </p:sp>
      <p:grpSp>
        <p:nvGrpSpPr>
          <p:cNvPr id="19" name="Group 18">
            <a:extLst>
              <a:ext uri="{FF2B5EF4-FFF2-40B4-BE49-F238E27FC236}">
                <a16:creationId xmlns:a16="http://schemas.microsoft.com/office/drawing/2014/main" id="{F268FD07-3EA3-4A28-A514-C388A5231EDE}"/>
              </a:ext>
            </a:extLst>
          </p:cNvPr>
          <p:cNvGrpSpPr>
            <a:grpSpLocks/>
          </p:cNvGrpSpPr>
          <p:nvPr/>
        </p:nvGrpSpPr>
        <p:grpSpPr bwMode="auto">
          <a:xfrm>
            <a:off x="2680253" y="4200322"/>
            <a:ext cx="142875" cy="130175"/>
            <a:chOff x="1249" y="4967"/>
            <a:chExt cx="90" cy="86"/>
          </a:xfrm>
        </p:grpSpPr>
        <p:sp>
          <p:nvSpPr>
            <p:cNvPr id="20" name="Line 19">
              <a:extLst>
                <a:ext uri="{FF2B5EF4-FFF2-40B4-BE49-F238E27FC236}">
                  <a16:creationId xmlns:a16="http://schemas.microsoft.com/office/drawing/2014/main" id="{A38253A7-2BA0-438B-983B-C188D430FC06}"/>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1" name="Line 20">
              <a:extLst>
                <a:ext uri="{FF2B5EF4-FFF2-40B4-BE49-F238E27FC236}">
                  <a16:creationId xmlns:a16="http://schemas.microsoft.com/office/drawing/2014/main" id="{3BB03934-1B0A-4246-9482-60CC3B985183}"/>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2" name="Group 18">
            <a:extLst>
              <a:ext uri="{FF2B5EF4-FFF2-40B4-BE49-F238E27FC236}">
                <a16:creationId xmlns:a16="http://schemas.microsoft.com/office/drawing/2014/main" id="{0FDF57DF-6368-44CE-81E1-7A6A879B1729}"/>
              </a:ext>
            </a:extLst>
          </p:cNvPr>
          <p:cNvGrpSpPr>
            <a:grpSpLocks/>
          </p:cNvGrpSpPr>
          <p:nvPr/>
        </p:nvGrpSpPr>
        <p:grpSpPr bwMode="auto">
          <a:xfrm>
            <a:off x="2130286" y="4100933"/>
            <a:ext cx="142875" cy="130175"/>
            <a:chOff x="1249" y="4967"/>
            <a:chExt cx="90" cy="86"/>
          </a:xfrm>
        </p:grpSpPr>
        <p:sp>
          <p:nvSpPr>
            <p:cNvPr id="23" name="Line 19">
              <a:extLst>
                <a:ext uri="{FF2B5EF4-FFF2-40B4-BE49-F238E27FC236}">
                  <a16:creationId xmlns:a16="http://schemas.microsoft.com/office/drawing/2014/main" id="{7C7AED01-75AF-4CCA-A00B-21B79ADD51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20">
              <a:extLst>
                <a:ext uri="{FF2B5EF4-FFF2-40B4-BE49-F238E27FC236}">
                  <a16:creationId xmlns:a16="http://schemas.microsoft.com/office/drawing/2014/main" id="{1F52E8CE-3518-47E0-8694-7EBC7FFE73A7}"/>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5" name="Group 18">
            <a:extLst>
              <a:ext uri="{FF2B5EF4-FFF2-40B4-BE49-F238E27FC236}">
                <a16:creationId xmlns:a16="http://schemas.microsoft.com/office/drawing/2014/main" id="{34558663-E877-484B-BB19-1C2756694077}"/>
              </a:ext>
            </a:extLst>
          </p:cNvPr>
          <p:cNvGrpSpPr>
            <a:grpSpLocks/>
          </p:cNvGrpSpPr>
          <p:nvPr/>
        </p:nvGrpSpPr>
        <p:grpSpPr bwMode="auto">
          <a:xfrm>
            <a:off x="1408042" y="3166652"/>
            <a:ext cx="142875" cy="130175"/>
            <a:chOff x="1249" y="4967"/>
            <a:chExt cx="90" cy="86"/>
          </a:xfrm>
        </p:grpSpPr>
        <p:sp>
          <p:nvSpPr>
            <p:cNvPr id="26" name="Line 19">
              <a:extLst>
                <a:ext uri="{FF2B5EF4-FFF2-40B4-BE49-F238E27FC236}">
                  <a16:creationId xmlns:a16="http://schemas.microsoft.com/office/drawing/2014/main" id="{052D68FF-CF79-4697-9474-3CC4C29B42B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20">
              <a:extLst>
                <a:ext uri="{FF2B5EF4-FFF2-40B4-BE49-F238E27FC236}">
                  <a16:creationId xmlns:a16="http://schemas.microsoft.com/office/drawing/2014/main" id="{883D22BB-7E5E-4980-8071-D30DA1C64FAB}"/>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28" name="Group 18">
            <a:extLst>
              <a:ext uri="{FF2B5EF4-FFF2-40B4-BE49-F238E27FC236}">
                <a16:creationId xmlns:a16="http://schemas.microsoft.com/office/drawing/2014/main" id="{A7D4388A-F41F-4E52-B2C2-80BEAF1ECD61}"/>
              </a:ext>
            </a:extLst>
          </p:cNvPr>
          <p:cNvGrpSpPr>
            <a:grpSpLocks/>
          </p:cNvGrpSpPr>
          <p:nvPr/>
        </p:nvGrpSpPr>
        <p:grpSpPr bwMode="auto">
          <a:xfrm>
            <a:off x="3846445" y="3153402"/>
            <a:ext cx="142875" cy="130175"/>
            <a:chOff x="1249" y="4967"/>
            <a:chExt cx="90" cy="86"/>
          </a:xfrm>
        </p:grpSpPr>
        <p:sp>
          <p:nvSpPr>
            <p:cNvPr id="29" name="Line 19">
              <a:extLst>
                <a:ext uri="{FF2B5EF4-FFF2-40B4-BE49-F238E27FC236}">
                  <a16:creationId xmlns:a16="http://schemas.microsoft.com/office/drawing/2014/main" id="{B67DD2B8-C3D1-4146-8200-1EDE00CDA519}"/>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20">
              <a:extLst>
                <a:ext uri="{FF2B5EF4-FFF2-40B4-BE49-F238E27FC236}">
                  <a16:creationId xmlns:a16="http://schemas.microsoft.com/office/drawing/2014/main" id="{19DBEB2A-7159-4B79-853A-A34FD086989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1" name="Group 18">
            <a:extLst>
              <a:ext uri="{FF2B5EF4-FFF2-40B4-BE49-F238E27FC236}">
                <a16:creationId xmlns:a16="http://schemas.microsoft.com/office/drawing/2014/main" id="{C5DCB2E3-ED34-4CE9-8C26-600C708FC13F}"/>
              </a:ext>
            </a:extLst>
          </p:cNvPr>
          <p:cNvGrpSpPr>
            <a:grpSpLocks/>
          </p:cNvGrpSpPr>
          <p:nvPr/>
        </p:nvGrpSpPr>
        <p:grpSpPr bwMode="auto">
          <a:xfrm>
            <a:off x="2110407" y="3100390"/>
            <a:ext cx="142875" cy="130175"/>
            <a:chOff x="1249" y="4967"/>
            <a:chExt cx="90" cy="86"/>
          </a:xfrm>
        </p:grpSpPr>
        <p:sp>
          <p:nvSpPr>
            <p:cNvPr id="32" name="Line 19">
              <a:extLst>
                <a:ext uri="{FF2B5EF4-FFF2-40B4-BE49-F238E27FC236}">
                  <a16:creationId xmlns:a16="http://schemas.microsoft.com/office/drawing/2014/main" id="{81A5CB49-DF94-48F4-8D31-F6B18C38261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Line 20">
              <a:extLst>
                <a:ext uri="{FF2B5EF4-FFF2-40B4-BE49-F238E27FC236}">
                  <a16:creationId xmlns:a16="http://schemas.microsoft.com/office/drawing/2014/main" id="{FBAD592C-0D26-4767-841E-504037315900}"/>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4" name="Group 18">
            <a:extLst>
              <a:ext uri="{FF2B5EF4-FFF2-40B4-BE49-F238E27FC236}">
                <a16:creationId xmlns:a16="http://schemas.microsoft.com/office/drawing/2014/main" id="{755541B4-6934-42FD-BB44-F7956F98E642}"/>
              </a:ext>
            </a:extLst>
          </p:cNvPr>
          <p:cNvGrpSpPr>
            <a:grpSpLocks/>
          </p:cNvGrpSpPr>
          <p:nvPr/>
        </p:nvGrpSpPr>
        <p:grpSpPr bwMode="auto">
          <a:xfrm>
            <a:off x="2335697" y="2755836"/>
            <a:ext cx="142875" cy="130175"/>
            <a:chOff x="1249" y="4967"/>
            <a:chExt cx="90" cy="86"/>
          </a:xfrm>
        </p:grpSpPr>
        <p:sp>
          <p:nvSpPr>
            <p:cNvPr id="35" name="Line 19">
              <a:extLst>
                <a:ext uri="{FF2B5EF4-FFF2-40B4-BE49-F238E27FC236}">
                  <a16:creationId xmlns:a16="http://schemas.microsoft.com/office/drawing/2014/main" id="{ACA770FC-3152-43B6-A9C2-1DEE7C892164}"/>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6" name="Line 20">
              <a:extLst>
                <a:ext uri="{FF2B5EF4-FFF2-40B4-BE49-F238E27FC236}">
                  <a16:creationId xmlns:a16="http://schemas.microsoft.com/office/drawing/2014/main" id="{5A453DFC-4E14-4A45-AABB-84F998D8BD4E}"/>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37" name="Group 18">
            <a:extLst>
              <a:ext uri="{FF2B5EF4-FFF2-40B4-BE49-F238E27FC236}">
                <a16:creationId xmlns:a16="http://schemas.microsoft.com/office/drawing/2014/main" id="{B9B903C6-7BED-497D-AB58-5516AD5A6068}"/>
              </a:ext>
            </a:extLst>
          </p:cNvPr>
          <p:cNvGrpSpPr>
            <a:grpSpLocks/>
          </p:cNvGrpSpPr>
          <p:nvPr/>
        </p:nvGrpSpPr>
        <p:grpSpPr bwMode="auto">
          <a:xfrm>
            <a:off x="2653748" y="3020877"/>
            <a:ext cx="142875" cy="130175"/>
            <a:chOff x="1249" y="4967"/>
            <a:chExt cx="90" cy="86"/>
          </a:xfrm>
        </p:grpSpPr>
        <p:sp>
          <p:nvSpPr>
            <p:cNvPr id="38" name="Line 19">
              <a:extLst>
                <a:ext uri="{FF2B5EF4-FFF2-40B4-BE49-F238E27FC236}">
                  <a16:creationId xmlns:a16="http://schemas.microsoft.com/office/drawing/2014/main" id="{3F5B507A-DA73-4CE4-9628-6618C58E8CC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9" name="Line 20">
              <a:extLst>
                <a:ext uri="{FF2B5EF4-FFF2-40B4-BE49-F238E27FC236}">
                  <a16:creationId xmlns:a16="http://schemas.microsoft.com/office/drawing/2014/main" id="{23C9BD2A-548F-475C-BDC1-D321C66B8CFD}"/>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0" name="Group 18">
            <a:extLst>
              <a:ext uri="{FF2B5EF4-FFF2-40B4-BE49-F238E27FC236}">
                <a16:creationId xmlns:a16="http://schemas.microsoft.com/office/drawing/2014/main" id="{AC125743-9D43-4E6D-9DB6-DDA5916B45F2}"/>
              </a:ext>
            </a:extLst>
          </p:cNvPr>
          <p:cNvGrpSpPr>
            <a:grpSpLocks/>
          </p:cNvGrpSpPr>
          <p:nvPr/>
        </p:nvGrpSpPr>
        <p:grpSpPr bwMode="auto">
          <a:xfrm>
            <a:off x="3157327" y="3087139"/>
            <a:ext cx="142875" cy="130175"/>
            <a:chOff x="1249" y="4967"/>
            <a:chExt cx="90" cy="86"/>
          </a:xfrm>
        </p:grpSpPr>
        <p:sp>
          <p:nvSpPr>
            <p:cNvPr id="41" name="Line 19">
              <a:extLst>
                <a:ext uri="{FF2B5EF4-FFF2-40B4-BE49-F238E27FC236}">
                  <a16:creationId xmlns:a16="http://schemas.microsoft.com/office/drawing/2014/main" id="{9525CEDA-B8BD-4AB3-B909-4CC5EA998903}"/>
                </a:ext>
              </a:extLst>
            </p:cNvPr>
            <p:cNvSpPr>
              <a:spLocks noChangeAspect="1" noChangeShapeType="1"/>
            </p:cNvSpPr>
            <p:nvPr/>
          </p:nvSpPr>
          <p:spPr bwMode="auto">
            <a:xfrm flipV="1">
              <a:off x="1249"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2" name="Line 20">
              <a:extLst>
                <a:ext uri="{FF2B5EF4-FFF2-40B4-BE49-F238E27FC236}">
                  <a16:creationId xmlns:a16="http://schemas.microsoft.com/office/drawing/2014/main" id="{7ECAF224-A182-4BC6-A5E7-5B6FE8F25BB9}"/>
                </a:ext>
              </a:extLst>
            </p:cNvPr>
            <p:cNvSpPr>
              <a:spLocks noChangeAspect="1" noChangeShapeType="1"/>
            </p:cNvSpPr>
            <p:nvPr/>
          </p:nvSpPr>
          <p:spPr bwMode="auto">
            <a:xfrm rot="16200000" flipV="1">
              <a:off x="1253" y="4967"/>
              <a:ext cx="86" cy="8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3" name="Line 14">
            <a:extLst>
              <a:ext uri="{FF2B5EF4-FFF2-40B4-BE49-F238E27FC236}">
                <a16:creationId xmlns:a16="http://schemas.microsoft.com/office/drawing/2014/main" id="{752D8686-638D-4000-A6BC-1F76D5A193CE}"/>
              </a:ext>
            </a:extLst>
          </p:cNvPr>
          <p:cNvSpPr>
            <a:spLocks noChangeShapeType="1"/>
          </p:cNvSpPr>
          <p:nvPr/>
        </p:nvSpPr>
        <p:spPr bwMode="auto">
          <a:xfrm flipH="1" flipV="1">
            <a:off x="3256787" y="323546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4" name="Line 14">
            <a:extLst>
              <a:ext uri="{FF2B5EF4-FFF2-40B4-BE49-F238E27FC236}">
                <a16:creationId xmlns:a16="http://schemas.microsoft.com/office/drawing/2014/main" id="{39D72168-ED15-4F0E-B093-462432B12EEF}"/>
              </a:ext>
            </a:extLst>
          </p:cNvPr>
          <p:cNvSpPr>
            <a:spLocks noChangeShapeType="1"/>
          </p:cNvSpPr>
          <p:nvPr/>
        </p:nvSpPr>
        <p:spPr bwMode="auto">
          <a:xfrm flipH="1" flipV="1">
            <a:off x="2732951" y="3217314"/>
            <a:ext cx="503959" cy="575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5" name="Line 14">
            <a:extLst>
              <a:ext uri="{FF2B5EF4-FFF2-40B4-BE49-F238E27FC236}">
                <a16:creationId xmlns:a16="http://schemas.microsoft.com/office/drawing/2014/main" id="{213B3B84-D1C6-4C3E-9209-E4F79C9016BE}"/>
              </a:ext>
            </a:extLst>
          </p:cNvPr>
          <p:cNvSpPr>
            <a:spLocks noChangeShapeType="1"/>
          </p:cNvSpPr>
          <p:nvPr/>
        </p:nvSpPr>
        <p:spPr bwMode="auto">
          <a:xfrm flipV="1">
            <a:off x="3415815" y="3283577"/>
            <a:ext cx="321144" cy="5029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326779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C7E956-BB7D-4D6C-91C9-14BA2A5E0B7C}"/>
              </a:ext>
            </a:extLst>
          </p:cNvPr>
          <p:cNvSpPr>
            <a:spLocks noGrp="1"/>
          </p:cNvSpPr>
          <p:nvPr>
            <p:ph type="title"/>
          </p:nvPr>
        </p:nvSpPr>
        <p:spPr>
          <a:xfrm>
            <a:off x="838200" y="365126"/>
            <a:ext cx="10515600" cy="1185378"/>
          </a:xfrm>
        </p:spPr>
        <p:txBody>
          <a:bodyPr>
            <a:normAutofit/>
          </a:bodyPr>
          <a:lstStyle/>
          <a:p>
            <a:endParaRPr lang="sv-SE"/>
          </a:p>
        </p:txBody>
      </p:sp>
      <p:sp>
        <p:nvSpPr>
          <p:cNvPr id="3" name="Platshållare för innehåll 2">
            <a:extLst>
              <a:ext uri="{FF2B5EF4-FFF2-40B4-BE49-F238E27FC236}">
                <a16:creationId xmlns:a16="http://schemas.microsoft.com/office/drawing/2014/main" id="{72F34614-650E-4184-9A2A-02A8E427D503}"/>
              </a:ext>
            </a:extLst>
          </p:cNvPr>
          <p:cNvSpPr>
            <a:spLocks noGrp="1"/>
          </p:cNvSpPr>
          <p:nvPr>
            <p:ph idx="1"/>
          </p:nvPr>
        </p:nvSpPr>
        <p:spPr/>
        <p:txBody>
          <a:bodyPr>
            <a:normAutofit fontScale="70000" lnSpcReduction="20000"/>
          </a:bodyPr>
          <a:lstStyle/>
          <a:p>
            <a:pPr marL="0" indent="0">
              <a:buNone/>
            </a:pPr>
            <a:r>
              <a:rPr lang="sv-SE" dirty="0"/>
              <a:t>Det här dokumentet har beskrivit både våra målsättningar, vår identitet och framförallt de viktigaste delarna i varje skede av spelet. Vår förhoppning är att det här materialet omsätts inte bara i våra egna lag, utan också i vårat distrikt och NIU. Tanken med de delar i spelet vi trycker lite extra på är inte bara att skapa framgångsrika lag i stunden, utan också att spelare som tränar och spelar ofta i en miljö där de här sakerna är i fokus ska få en bra utbildning och utveckling. </a:t>
            </a:r>
          </a:p>
          <a:p>
            <a:pPr marL="0" indent="0">
              <a:buNone/>
            </a:pPr>
            <a:r>
              <a:rPr lang="sv-SE" dirty="0"/>
              <a:t>Exempelvis tror vi att ett stort fokus på att vinna bollen, hastigheten in i press och i de kollektiva förflyttningarna också kommer ställa högre krav på, och därmed utveckla, spelarnas </a:t>
            </a:r>
            <a:r>
              <a:rPr lang="sv-SE" dirty="0" err="1"/>
              <a:t>anfallspel</a:t>
            </a:r>
            <a:r>
              <a:rPr lang="sv-SE" dirty="0"/>
              <a:t>. </a:t>
            </a:r>
          </a:p>
          <a:p>
            <a:pPr marL="0" indent="0">
              <a:buNone/>
            </a:pPr>
            <a:r>
              <a:rPr lang="sv-SE" dirty="0"/>
              <a:t>För att få så stor effekt som möjligt av detta i både träning och match är det avgörande att varje spelare, och även ledare, verkligen gör sitt yttersta för att bli bättre i varje situation. Vi har valt att sammanfatta ett förhållningssätt för detta med orden </a:t>
            </a:r>
            <a:r>
              <a:rPr lang="sv-SE" i="1" dirty="0"/>
              <a:t>Förberedd</a:t>
            </a:r>
            <a:r>
              <a:rPr lang="sv-SE" dirty="0"/>
              <a:t>, </a:t>
            </a:r>
            <a:r>
              <a:rPr lang="sv-SE" i="1" dirty="0"/>
              <a:t>Aktiv </a:t>
            </a:r>
            <a:r>
              <a:rPr lang="sv-SE" dirty="0"/>
              <a:t>och </a:t>
            </a:r>
            <a:r>
              <a:rPr lang="sv-SE" i="1" dirty="0"/>
              <a:t>Maximal. </a:t>
            </a:r>
            <a:r>
              <a:rPr lang="sv-SE" dirty="0"/>
              <a:t>Vi tycker att de orden ringar in både vår identitet, där förberedelser och hårt arbete är viktiga delar, men också viljan att hela tiden utvecklas och prestera. Att vara aktiv är att försöka göra saker ofta, och att vara maximal innebär att man försöker utföra varje aktion med så hög kvalitet som möjligt. Så se till att vara förberedd, aktiv och maximal.</a:t>
            </a:r>
          </a:p>
          <a:p>
            <a:pPr marL="0" indent="0">
              <a:buNone/>
            </a:pPr>
            <a:r>
              <a:rPr lang="sv-SE" dirty="0"/>
              <a:t> Tillsammans leder de till både bästa möjliga utveckling och bra prestationer för både laget och spelaren. </a:t>
            </a:r>
          </a:p>
        </p:txBody>
      </p:sp>
    </p:spTree>
    <p:extLst>
      <p:ext uri="{BB962C8B-B14F-4D97-AF65-F5344CB8AC3E}">
        <p14:creationId xmlns:p14="http://schemas.microsoft.com/office/powerpoint/2010/main" val="4224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ED4145-22B1-4E52-92E0-92C4CD7B2BBF}"/>
              </a:ext>
            </a:extLst>
          </p:cNvPr>
          <p:cNvSpPr>
            <a:spLocks noGrp="1"/>
          </p:cNvSpPr>
          <p:nvPr>
            <p:ph type="title"/>
          </p:nvPr>
        </p:nvSpPr>
        <p:spPr/>
        <p:txBody>
          <a:bodyPr/>
          <a:lstStyle/>
          <a:p>
            <a:r>
              <a:rPr lang="sv-SE" dirty="0">
                <a:latin typeface="+mn-lt"/>
              </a:rPr>
              <a:t>Identitet</a:t>
            </a:r>
          </a:p>
        </p:txBody>
      </p:sp>
      <p:sp>
        <p:nvSpPr>
          <p:cNvPr id="3" name="Platshållare för text 2">
            <a:extLst>
              <a:ext uri="{FF2B5EF4-FFF2-40B4-BE49-F238E27FC236}">
                <a16:creationId xmlns:a16="http://schemas.microsoft.com/office/drawing/2014/main" id="{18E00272-505C-4643-B87B-8E20845E03C5}"/>
              </a:ext>
            </a:extLst>
          </p:cNvPr>
          <p:cNvSpPr>
            <a:spLocks noGrp="1"/>
          </p:cNvSpPr>
          <p:nvPr>
            <p:ph type="body" idx="1"/>
          </p:nvPr>
        </p:nvSpPr>
        <p:spPr/>
        <p:txBody>
          <a:bodyPr>
            <a:normAutofit/>
          </a:bodyPr>
          <a:lstStyle/>
          <a:p>
            <a:r>
              <a:rPr lang="sv-SE" dirty="0"/>
              <a:t>Lagens identitet</a:t>
            </a:r>
          </a:p>
        </p:txBody>
      </p:sp>
      <p:sp>
        <p:nvSpPr>
          <p:cNvPr id="4" name="Platshållare för innehåll 3">
            <a:extLst>
              <a:ext uri="{FF2B5EF4-FFF2-40B4-BE49-F238E27FC236}">
                <a16:creationId xmlns:a16="http://schemas.microsoft.com/office/drawing/2014/main" id="{02490E65-DCFC-46A8-8959-B7177B81867A}"/>
              </a:ext>
            </a:extLst>
          </p:cNvPr>
          <p:cNvSpPr>
            <a:spLocks noGrp="1"/>
          </p:cNvSpPr>
          <p:nvPr>
            <p:ph sz="half" idx="2"/>
          </p:nvPr>
        </p:nvSpPr>
        <p:spPr/>
        <p:txBody>
          <a:bodyPr>
            <a:normAutofit/>
          </a:bodyPr>
          <a:lstStyle/>
          <a:p>
            <a:r>
              <a:rPr lang="sv-SE" sz="2000" dirty="0"/>
              <a:t>vara välorganiserat, både offensivt och defensivt, med stort fokus på noggranna förberedelser och spelare med god rollförståelse i spelets samtliga skeden </a:t>
            </a:r>
          </a:p>
          <a:p>
            <a:r>
              <a:rPr lang="sv-SE" sz="2000" dirty="0"/>
              <a:t> ha hårt arbetande och fysiskt väl förberedda spelare som oavsett skede bidrar med, och klarar av att bidra med, tätt återkommande maximala fotbollsaktioner under hela matcher</a:t>
            </a:r>
          </a:p>
          <a:p>
            <a:r>
              <a:rPr lang="sv-SE" sz="2000" dirty="0"/>
              <a:t> präglas av allas lika värde, öppenhet, delaktighet, nyfikenhet och en god lagsammanhållning </a:t>
            </a:r>
          </a:p>
        </p:txBody>
      </p:sp>
      <p:sp>
        <p:nvSpPr>
          <p:cNvPr id="5" name="Platshållare för text 4">
            <a:extLst>
              <a:ext uri="{FF2B5EF4-FFF2-40B4-BE49-F238E27FC236}">
                <a16:creationId xmlns:a16="http://schemas.microsoft.com/office/drawing/2014/main" id="{A84FC889-50E2-4E19-BF8C-BDCCDC552BA6}"/>
              </a:ext>
            </a:extLst>
          </p:cNvPr>
          <p:cNvSpPr>
            <a:spLocks noGrp="1"/>
          </p:cNvSpPr>
          <p:nvPr>
            <p:ph type="body" sz="quarter" idx="3"/>
          </p:nvPr>
        </p:nvSpPr>
        <p:spPr>
          <a:xfrm>
            <a:off x="6172200" y="1681163"/>
            <a:ext cx="5529470" cy="823912"/>
          </a:xfrm>
        </p:spPr>
        <p:txBody>
          <a:bodyPr>
            <a:normAutofit/>
          </a:bodyPr>
          <a:lstStyle/>
          <a:p>
            <a:r>
              <a:rPr lang="sv-SE" dirty="0"/>
              <a:t>Faktorer som kan stärka vår utveckling</a:t>
            </a:r>
          </a:p>
        </p:txBody>
      </p:sp>
      <p:sp>
        <p:nvSpPr>
          <p:cNvPr id="6" name="Platshållare för innehåll 5">
            <a:extLst>
              <a:ext uri="{FF2B5EF4-FFF2-40B4-BE49-F238E27FC236}">
                <a16:creationId xmlns:a16="http://schemas.microsoft.com/office/drawing/2014/main" id="{F40F985B-BFA1-44BD-87C1-B39890DA14EA}"/>
              </a:ext>
            </a:extLst>
          </p:cNvPr>
          <p:cNvSpPr>
            <a:spLocks noGrp="1"/>
          </p:cNvSpPr>
          <p:nvPr>
            <p:ph sz="quarter" idx="4"/>
          </p:nvPr>
        </p:nvSpPr>
        <p:spPr/>
        <p:txBody>
          <a:bodyPr>
            <a:normAutofit/>
          </a:bodyPr>
          <a:lstStyle/>
          <a:p>
            <a:r>
              <a:rPr lang="sv-SE" sz="2000" dirty="0"/>
              <a:t>spelare med en stor skicklighet i att göra, och fortsätta göra, varje aktion med så hög kvalitet som möjligt i relation till roll och matchplan </a:t>
            </a:r>
          </a:p>
          <a:p>
            <a:r>
              <a:rPr lang="sv-SE" sz="2000" dirty="0"/>
              <a:t> spelare med en stor skicklighet i, och förståelse för vikten av, att göra varandra bättre  </a:t>
            </a:r>
          </a:p>
          <a:p>
            <a:r>
              <a:rPr lang="sv-SE" sz="2000" dirty="0"/>
              <a:t>spelare med hög teknisk skicklighet i både defensiva och offensiva aktioner </a:t>
            </a:r>
          </a:p>
        </p:txBody>
      </p:sp>
    </p:spTree>
    <p:extLst>
      <p:ext uri="{BB962C8B-B14F-4D97-AF65-F5344CB8AC3E}">
        <p14:creationId xmlns:p14="http://schemas.microsoft.com/office/powerpoint/2010/main" val="115971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021CCE-F7A7-4DF1-A804-653D0CCEFF9C}"/>
              </a:ext>
            </a:extLst>
          </p:cNvPr>
          <p:cNvSpPr>
            <a:spLocks noGrp="1"/>
          </p:cNvSpPr>
          <p:nvPr>
            <p:ph type="title"/>
          </p:nvPr>
        </p:nvSpPr>
        <p:spPr/>
        <p:txBody>
          <a:bodyPr/>
          <a:lstStyle/>
          <a:p>
            <a:r>
              <a:rPr lang="sv-SE" dirty="0">
                <a:latin typeface="+mn-lt"/>
              </a:rPr>
              <a:t>Spelets skeende</a:t>
            </a:r>
          </a:p>
        </p:txBody>
      </p:sp>
      <p:sp>
        <p:nvSpPr>
          <p:cNvPr id="4" name="Platshållare för innehåll 3">
            <a:extLst>
              <a:ext uri="{FF2B5EF4-FFF2-40B4-BE49-F238E27FC236}">
                <a16:creationId xmlns:a16="http://schemas.microsoft.com/office/drawing/2014/main" id="{6C8F4D04-0C8B-42B6-83C4-D954F930BEDF}"/>
              </a:ext>
            </a:extLst>
          </p:cNvPr>
          <p:cNvSpPr>
            <a:spLocks noGrp="1"/>
          </p:cNvSpPr>
          <p:nvPr>
            <p:ph sz="half" idx="2"/>
          </p:nvPr>
        </p:nvSpPr>
        <p:spPr/>
        <p:txBody>
          <a:bodyPr>
            <a:normAutofit fontScale="70000" lnSpcReduction="20000"/>
          </a:bodyPr>
          <a:lstStyle/>
          <a:p>
            <a:r>
              <a:rPr lang="sv-SE" dirty="0"/>
              <a:t>Fotboll är ett komplext spel som ställer stora krav på såväl laget som de enskilda spelarna. Laget ska utifrån ett väl definierat spelsystem fungera som en samspelt enhet och arbeta tillsammans i både anfallsspel och försvarsspel. </a:t>
            </a:r>
          </a:p>
          <a:p>
            <a:r>
              <a:rPr lang="sv-SE" dirty="0"/>
              <a:t>Spelet växlar ständigt mellan sex olika skeden. I anfallsspelet handlar det om speluppbyggnad, kontring och att komma till avslut och göra mål. Motsvarande skeden i försvarsspelet är förhindra speluppbyggnad, återerövring av bollen och att förhindra och rädda avslut.</a:t>
            </a:r>
          </a:p>
        </p:txBody>
      </p:sp>
      <p:sp>
        <p:nvSpPr>
          <p:cNvPr id="6" name="Platshållare för innehåll 5">
            <a:extLst>
              <a:ext uri="{FF2B5EF4-FFF2-40B4-BE49-F238E27FC236}">
                <a16:creationId xmlns:a16="http://schemas.microsoft.com/office/drawing/2014/main" id="{CD0C565D-A718-450C-975D-F012AD2EF5C5}"/>
              </a:ext>
            </a:extLst>
          </p:cNvPr>
          <p:cNvSpPr>
            <a:spLocks noGrp="1"/>
          </p:cNvSpPr>
          <p:nvPr>
            <p:ph sz="quarter" idx="4"/>
          </p:nvPr>
        </p:nvSpPr>
        <p:spPr>
          <a:xfrm>
            <a:off x="6172200" y="2584587"/>
            <a:ext cx="5183188" cy="3684588"/>
          </a:xfrm>
        </p:spPr>
        <p:txBody>
          <a:bodyPr>
            <a:normAutofit fontScale="70000" lnSpcReduction="20000"/>
          </a:bodyPr>
          <a:lstStyle/>
          <a:p>
            <a:r>
              <a:rPr lang="sv-SE" dirty="0"/>
              <a:t> I det här dokumentet utgår vi från spelets skeden och beskriver i varje del av spelet de gemensamma principer som ska prägla IFK Luleå akademi.</a:t>
            </a:r>
          </a:p>
          <a:p>
            <a:r>
              <a:rPr lang="sv-SE" dirty="0"/>
              <a:t> Lagets utgångspositioner, spelarnas roller och de spelartyper som är på planen kan variera, och varje val av dessa bör utgå ifrån att på bästa möjliga sätt se till att varje skede i spelet präglas av vårt gemensamma arbetssätt. </a:t>
            </a:r>
          </a:p>
          <a:p>
            <a:endParaRPr lang="sv-SE" dirty="0"/>
          </a:p>
        </p:txBody>
      </p:sp>
    </p:spTree>
    <p:extLst>
      <p:ext uri="{BB962C8B-B14F-4D97-AF65-F5344CB8AC3E}">
        <p14:creationId xmlns:p14="http://schemas.microsoft.com/office/powerpoint/2010/main" val="60030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927647-C4CB-4E2D-BE0C-2FAC2B15541B}"/>
              </a:ext>
            </a:extLst>
          </p:cNvPr>
          <p:cNvSpPr>
            <a:spLocks noGrp="1"/>
          </p:cNvSpPr>
          <p:nvPr>
            <p:ph type="title"/>
          </p:nvPr>
        </p:nvSpPr>
        <p:spPr/>
        <p:txBody>
          <a:bodyPr/>
          <a:lstStyle/>
          <a:p>
            <a:r>
              <a:rPr lang="sv-SE" dirty="0">
                <a:latin typeface="+mn-lt"/>
              </a:rPr>
              <a:t>Speluppbyggnad</a:t>
            </a:r>
          </a:p>
        </p:txBody>
      </p:sp>
      <p:sp>
        <p:nvSpPr>
          <p:cNvPr id="4" name="Platshållare för innehåll 3">
            <a:extLst>
              <a:ext uri="{FF2B5EF4-FFF2-40B4-BE49-F238E27FC236}">
                <a16:creationId xmlns:a16="http://schemas.microsoft.com/office/drawing/2014/main" id="{35408890-D4B9-4AA1-BC6E-1D60BCA27327}"/>
              </a:ext>
            </a:extLst>
          </p:cNvPr>
          <p:cNvSpPr>
            <a:spLocks noGrp="1"/>
          </p:cNvSpPr>
          <p:nvPr>
            <p:ph sz="half" idx="2"/>
          </p:nvPr>
        </p:nvSpPr>
        <p:spPr/>
        <p:txBody>
          <a:bodyPr>
            <a:normAutofit/>
          </a:bodyPr>
          <a:lstStyle/>
          <a:p>
            <a:r>
              <a:rPr lang="sv-SE" sz="2000" b="1" dirty="0"/>
              <a:t>Spela förbi </a:t>
            </a:r>
            <a:r>
              <a:rPr lang="sv-SE" sz="2000" dirty="0"/>
              <a:t>motståndarnas mittfält med kontroll Skapa bra lägen att komma till avslut genom ett </a:t>
            </a:r>
            <a:r>
              <a:rPr lang="sv-SE" sz="2000" b="1" dirty="0"/>
              <a:t>kontrollerat passningsspel. </a:t>
            </a:r>
          </a:p>
          <a:p>
            <a:r>
              <a:rPr lang="sv-SE" sz="2000" dirty="0"/>
              <a:t>Positionering, </a:t>
            </a:r>
            <a:r>
              <a:rPr lang="sv-SE" sz="2000" b="1" dirty="0"/>
              <a:t>fyll korridorer och spelytor</a:t>
            </a:r>
          </a:p>
          <a:p>
            <a:r>
              <a:rPr lang="sv-SE" sz="2000" b="1" dirty="0"/>
              <a:t> Speldjup </a:t>
            </a:r>
            <a:r>
              <a:rPr lang="sv-SE" sz="2000" dirty="0"/>
              <a:t>bakåt </a:t>
            </a:r>
          </a:p>
          <a:p>
            <a:r>
              <a:rPr lang="sv-SE" sz="2000" b="1" dirty="0"/>
              <a:t>Djupledshot </a:t>
            </a:r>
          </a:p>
          <a:p>
            <a:r>
              <a:rPr lang="sv-SE" sz="2000" dirty="0"/>
              <a:t>Byt skede vid rätt tillfälle, </a:t>
            </a:r>
            <a:r>
              <a:rPr lang="sv-SE" sz="2000" b="1" dirty="0"/>
              <a:t>värdera </a:t>
            </a:r>
            <a:r>
              <a:rPr lang="sv-SE" sz="2000" dirty="0"/>
              <a:t>situationen </a:t>
            </a:r>
          </a:p>
        </p:txBody>
      </p:sp>
      <p:sp>
        <p:nvSpPr>
          <p:cNvPr id="6" name="Platshållare för innehåll 5">
            <a:extLst>
              <a:ext uri="{FF2B5EF4-FFF2-40B4-BE49-F238E27FC236}">
                <a16:creationId xmlns:a16="http://schemas.microsoft.com/office/drawing/2014/main" id="{0FA6AB75-F3D9-45F0-8DE2-56BC8E1D1268}"/>
              </a:ext>
            </a:extLst>
          </p:cNvPr>
          <p:cNvSpPr>
            <a:spLocks noGrp="1"/>
          </p:cNvSpPr>
          <p:nvPr>
            <p:ph sz="quarter" idx="4"/>
          </p:nvPr>
        </p:nvSpPr>
        <p:spPr/>
        <p:txBody>
          <a:bodyPr>
            <a:normAutofit/>
          </a:bodyPr>
          <a:lstStyle/>
          <a:p>
            <a:r>
              <a:rPr lang="sv-SE" sz="2200" b="1" dirty="0"/>
              <a:t>Spelbara och rättvända</a:t>
            </a:r>
            <a:r>
              <a:rPr lang="sv-SE" sz="2200" dirty="0"/>
              <a:t>, direkt i medtag eller genom understöd </a:t>
            </a:r>
          </a:p>
          <a:p>
            <a:r>
              <a:rPr lang="sv-SE" sz="2200" b="1" dirty="0"/>
              <a:t>Byt korridor</a:t>
            </a:r>
            <a:r>
              <a:rPr lang="sv-SE" sz="2200" dirty="0"/>
              <a:t>, och spela med få tillslag</a:t>
            </a:r>
          </a:p>
          <a:p>
            <a:r>
              <a:rPr lang="sv-SE" sz="2200" dirty="0"/>
              <a:t> Korrigera </a:t>
            </a:r>
            <a:r>
              <a:rPr lang="sv-SE" sz="2200" b="1" dirty="0"/>
              <a:t>spelavstånd </a:t>
            </a:r>
          </a:p>
          <a:p>
            <a:r>
              <a:rPr lang="sv-SE" sz="2200" b="1" dirty="0"/>
              <a:t>Hota </a:t>
            </a:r>
            <a:r>
              <a:rPr lang="sv-SE" sz="2200" dirty="0"/>
              <a:t>nästa lagdel </a:t>
            </a:r>
          </a:p>
          <a:p>
            <a:r>
              <a:rPr lang="sv-SE" sz="2200" b="1" dirty="0"/>
              <a:t>Krymp spelavstånd </a:t>
            </a:r>
            <a:r>
              <a:rPr lang="sv-SE" sz="2200" dirty="0"/>
              <a:t>under press, och möjliggör spel förbi motståndare </a:t>
            </a:r>
          </a:p>
          <a:p>
            <a:endParaRPr lang="sv-SE" dirty="0"/>
          </a:p>
        </p:txBody>
      </p:sp>
    </p:spTree>
    <p:extLst>
      <p:ext uri="{BB962C8B-B14F-4D97-AF65-F5344CB8AC3E}">
        <p14:creationId xmlns:p14="http://schemas.microsoft.com/office/powerpoint/2010/main" val="305686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64FD0FB-7D44-46ED-BF32-FD782297A287}"/>
              </a:ext>
            </a:extLst>
          </p:cNvPr>
          <p:cNvSpPr/>
          <p:nvPr/>
        </p:nvSpPr>
        <p:spPr>
          <a:xfrm>
            <a:off x="255101" y="1775802"/>
            <a:ext cx="10515600" cy="4891502"/>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sv-SE" sz="2000" b="1" dirty="0">
                <a:solidFill>
                  <a:srgbClr val="0A6EB7"/>
                </a:solidFill>
              </a:rPr>
              <a:t>Speldjup</a:t>
            </a:r>
            <a:r>
              <a:rPr lang="sv-SE" sz="2000" dirty="0">
                <a:solidFill>
                  <a:srgbClr val="0A6EB7"/>
                </a:solidFill>
              </a:rPr>
              <a:t> En förutsättning för att ofta kunna ha rättvända spelare, och för att kunna flytta bollen över stora ytor, är att det alltid finns speldjup bakåt för bollhållande utespelare. Korrigera snabbt lagets positioner för att ge speldjup med bra avstånd. </a:t>
            </a:r>
          </a:p>
          <a:p>
            <a:pPr indent="-228600" defTabSz="914400">
              <a:lnSpc>
                <a:spcPct val="90000"/>
              </a:lnSpc>
              <a:spcAft>
                <a:spcPts val="600"/>
              </a:spcAft>
              <a:buFont typeface="Arial" panose="020B0604020202020204" pitchFamily="34" charset="0"/>
              <a:buChar char="•"/>
            </a:pPr>
            <a:r>
              <a:rPr lang="sv-SE" sz="2000" b="1" dirty="0">
                <a:solidFill>
                  <a:srgbClr val="0A6EB7"/>
                </a:solidFill>
              </a:rPr>
              <a:t>Djupledshot </a:t>
            </a:r>
            <a:r>
              <a:rPr lang="sv-SE" sz="2000" dirty="0">
                <a:solidFill>
                  <a:srgbClr val="0A6EB7"/>
                </a:solidFill>
              </a:rPr>
              <a:t>En avgörande förutsättning för att ofta kunna flytta fram spelet successivt är att det alltid finns minst en spelare som står för ett hot in bakom motståndarnas backlinje. Att med samma spelare kunna hota i djupled flera gånger under samma anfall, gärna diagonalt från motståndaren, skapar större problem för motståndarna. Det ger fler möjligheter för det egna laget att sätta djupledshotet i spel, företrädesvis från Spelyta 1 eller 2. Observera att det även går att hota i djupled längre ned i planen, t ex från Spelyta 1 till 2, och att även detta är viktigt för ett fungerande passningsspel.</a:t>
            </a:r>
          </a:p>
          <a:p>
            <a:pPr indent="-228600" defTabSz="914400">
              <a:lnSpc>
                <a:spcPct val="90000"/>
              </a:lnSpc>
              <a:spcAft>
                <a:spcPts val="600"/>
              </a:spcAft>
              <a:buFont typeface="Arial" panose="020B0604020202020204" pitchFamily="34" charset="0"/>
              <a:buChar char="•"/>
            </a:pPr>
            <a:r>
              <a:rPr lang="sv-SE" sz="2000" dirty="0">
                <a:solidFill>
                  <a:srgbClr val="0A6EB7"/>
                </a:solidFill>
              </a:rPr>
              <a:t> </a:t>
            </a:r>
            <a:r>
              <a:rPr lang="sv-SE" sz="2000" b="1" dirty="0">
                <a:solidFill>
                  <a:srgbClr val="0A6EB7"/>
                </a:solidFill>
              </a:rPr>
              <a:t>Värdera </a:t>
            </a:r>
            <a:r>
              <a:rPr lang="sv-SE" sz="2000" dirty="0">
                <a:solidFill>
                  <a:srgbClr val="0A6EB7"/>
                </a:solidFill>
              </a:rPr>
              <a:t>Om syftet är att skapa goda möjligheter att göra mål enligt våra arbetssätt i anfallsspelets sista skede blir spelarnas förståelse för vad som är bra lägen att skapa avslut ifrån helt avgörande. Den gemensamma igenkänningen av sådana situationer är en förutsättning för att laget och den enskilda spelaren ska kunna värdera om en given situation ska övergå i nästa skede eller om laget bör prioritera fortsatt bollinnehav för att skapa ett bättre läge senare. Den gemensamma förståelsen för när laget byter skede ska vara ett kännetecken för IFK Luleås akademilag. </a:t>
            </a:r>
          </a:p>
        </p:txBody>
      </p:sp>
    </p:spTree>
    <p:extLst>
      <p:ext uri="{BB962C8B-B14F-4D97-AF65-F5344CB8AC3E}">
        <p14:creationId xmlns:p14="http://schemas.microsoft.com/office/powerpoint/2010/main" val="167336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D8546-F7A1-4319-923E-DF7033AAC7B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8B4BC002-E9BD-4FAB-A13B-1787DC0A332D}"/>
              </a:ext>
            </a:extLst>
          </p:cNvPr>
          <p:cNvSpPr>
            <a:spLocks noGrp="1"/>
          </p:cNvSpPr>
          <p:nvPr>
            <p:ph idx="1"/>
          </p:nvPr>
        </p:nvSpPr>
        <p:spPr/>
        <p:txBody>
          <a:bodyPr>
            <a:normAutofit/>
          </a:bodyPr>
          <a:lstStyle/>
          <a:p>
            <a:r>
              <a:rPr lang="sv-SE" sz="2000" b="1" dirty="0"/>
              <a:t>Hota nästa lagdel </a:t>
            </a:r>
            <a:r>
              <a:rPr lang="sv-SE" sz="2000" dirty="0"/>
              <a:t>En förutsättning för att kunna spela förbi en lagdel är att bollhållaren har kontakt med den. Ett långt avstånd till nästa linje gör det svårare att säkert spela förbi den. Detsamma gäller en lagdel som flyttar ned. Motståndarnas spelare behöver alltså utmanas antingen genom passningsspel eller spelare som driver bollen mot dem. </a:t>
            </a:r>
          </a:p>
          <a:p>
            <a:r>
              <a:rPr lang="sv-SE" sz="2000" b="1" dirty="0"/>
              <a:t>Krymp spelavstånden </a:t>
            </a:r>
            <a:r>
              <a:rPr lang="sv-SE" sz="2000" dirty="0"/>
              <a:t>Hamnar en spelare under (hård) press är reaktionen hos övriga spelare att hjälpa till. </a:t>
            </a:r>
          </a:p>
          <a:p>
            <a:pPr marL="0" indent="0">
              <a:buNone/>
            </a:pPr>
            <a:r>
              <a:rPr lang="sv-SE" sz="2000" dirty="0"/>
              <a:t>    </a:t>
            </a:r>
            <a:r>
              <a:rPr lang="sv-SE" sz="2000" b="1" dirty="0"/>
              <a:t>Det görs genom att:</a:t>
            </a:r>
          </a:p>
          <a:p>
            <a:pPr marL="0" indent="0">
              <a:buNone/>
            </a:pPr>
            <a:r>
              <a:rPr lang="sv-SE" sz="2000" dirty="0"/>
              <a:t> • snabbt krympa avstånden till den pressade spelaren </a:t>
            </a:r>
          </a:p>
          <a:p>
            <a:r>
              <a:rPr lang="sv-SE" sz="2000" dirty="0"/>
              <a:t> möjliggöra spel förbi motståndare, direkt eller genom flera passningar där speldjup bakåt är avgörande  </a:t>
            </a:r>
          </a:p>
          <a:p>
            <a:r>
              <a:rPr lang="sv-SE" sz="2000" dirty="0"/>
              <a:t>spelare som blir pressade i yttre korridor får ett alternativ framåt i samma korridor som passerar minst en av motståndarnas lagdelar </a:t>
            </a:r>
          </a:p>
          <a:p>
            <a:endParaRPr lang="sv-SE" dirty="0"/>
          </a:p>
        </p:txBody>
      </p:sp>
    </p:spTree>
    <p:extLst>
      <p:ext uri="{BB962C8B-B14F-4D97-AF65-F5344CB8AC3E}">
        <p14:creationId xmlns:p14="http://schemas.microsoft.com/office/powerpoint/2010/main" val="195432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46774BD-BF1B-4F91-8566-2746D8A06BF6}"/>
              </a:ext>
            </a:extLst>
          </p:cNvPr>
          <p:cNvSpPr>
            <a:spLocks noGrp="1"/>
          </p:cNvSpPr>
          <p:nvPr>
            <p:ph idx="1"/>
          </p:nvPr>
        </p:nvSpPr>
        <p:spPr>
          <a:xfrm>
            <a:off x="215348" y="1086670"/>
            <a:ext cx="10515600" cy="6414053"/>
          </a:xfrm>
        </p:spPr>
        <p:txBody>
          <a:bodyPr>
            <a:normAutofit/>
          </a:bodyPr>
          <a:lstStyle/>
          <a:p>
            <a:pPr marL="0" indent="0">
              <a:buNone/>
            </a:pPr>
            <a:endParaRPr lang="sv-SE" sz="2000" b="1" dirty="0"/>
          </a:p>
          <a:p>
            <a:r>
              <a:rPr lang="sv-SE" sz="2000" b="1" dirty="0"/>
              <a:t>Spelbara och rättvända! </a:t>
            </a:r>
            <a:r>
              <a:rPr lang="sv-SE" sz="2000" dirty="0"/>
              <a:t>I IFK Luleå ska samtliga spelare, utifrån sin roll, alltid aktivt sträva efter att vara spelbara. Det är en helt nödvändig ambition hos varje spelare, och avgörande för att laget ska få en fungerande speluppbyggnad. Korrekt spelbarhet utifrån spelarens roll bör alltid uppmuntras oavsett utfall på efterföljande aktioner. Spelare bör sträva efter att vara eller bli rättvänd, eller spela bollen till en rättvänd spelare. För att bli rättvänd kan positionering långt ned i respektive spelyta vara fördelaktigt, och kroppsvinkeln bör vara sådan att spelaren kan bli rättvänd direkt eller direkt i mottagningen. När detta inte är möjligt krävs understöd av rättvänd spelare. </a:t>
            </a:r>
            <a:endParaRPr lang="sv-SE" sz="2000" b="1" dirty="0"/>
          </a:p>
          <a:p>
            <a:r>
              <a:rPr lang="sv-SE" sz="2000" b="1" dirty="0"/>
              <a:t>Byt korridor </a:t>
            </a:r>
            <a:r>
              <a:rPr lang="sv-SE" sz="2000" dirty="0"/>
              <a:t>Spelare i bör sträva efter att bollen byter korridor ofta. Fastna inte i samma korridor med mer än två eller högst tre passningar, spela med få tillslag och kort tid mellan tillslagen.</a:t>
            </a:r>
          </a:p>
          <a:p>
            <a:r>
              <a:rPr lang="sv-SE" sz="2000" dirty="0"/>
              <a:t> </a:t>
            </a:r>
            <a:r>
              <a:rPr lang="sv-SE" sz="2000" b="1" dirty="0"/>
              <a:t>Spelavstånd </a:t>
            </a:r>
            <a:r>
              <a:rPr lang="sv-SE" sz="2000" dirty="0"/>
              <a:t>Spelavstånden bör vara så långa att de medger byte av korridor direkt eller med nästa passning och att de försvårar motståndarnas </a:t>
            </a:r>
            <a:r>
              <a:rPr lang="sv-SE" sz="2000" dirty="0" err="1"/>
              <a:t>presspel</a:t>
            </a:r>
            <a:r>
              <a:rPr lang="sv-SE" sz="2000" dirty="0"/>
              <a:t>. På det sättet kan vi undvika att bli pressade i numerärt lika- eller underläge. Ett bra spelavstånd mellan bollhållare och närmsta medspelare minskar behovet av att spela längre, osäkrare passningar och ökar kraven på motståndarnas beslutsfattande i sitt försvarsspel.</a:t>
            </a:r>
          </a:p>
        </p:txBody>
      </p:sp>
    </p:spTree>
    <p:extLst>
      <p:ext uri="{BB962C8B-B14F-4D97-AF65-F5344CB8AC3E}">
        <p14:creationId xmlns:p14="http://schemas.microsoft.com/office/powerpoint/2010/main" val="1853038059"/>
      </p:ext>
    </p:extLst>
  </p:cSld>
  <p:clrMapOvr>
    <a:masterClrMapping/>
  </p:clrMapOvr>
</p:sld>
</file>

<file path=ppt/theme/theme1.xml><?xml version="1.0" encoding="utf-8"?>
<a:theme xmlns:a="http://schemas.openxmlformats.org/drawingml/2006/main" name="Vit - Stor logoty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FK TYPSNITT">
      <a:majorFont>
        <a:latin typeface="Squada One"/>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IFK_Luleå" id="{1C0685B9-3932-4145-97EF-7089AD86EF65}" vid="{352CF1CD-2D80-4C1F-96A7-8CB592349F56}"/>
    </a:ext>
  </a:extLst>
</a:theme>
</file>

<file path=ppt/theme/theme2.xml><?xml version="1.0" encoding="utf-8"?>
<a:theme xmlns:a="http://schemas.openxmlformats.org/drawingml/2006/main" name="Blå - Liten logoty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FK TYPSNITT">
      <a:majorFont>
        <a:latin typeface="Squada One"/>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IFK_Luleå" id="{1C0685B9-3932-4145-97EF-7089AD86EF65}" vid="{CDF60C8F-29D4-41A2-B297-A890A7CB3211}"/>
    </a:ext>
  </a:extLst>
</a:theme>
</file>

<file path=ppt/theme/theme3.xml><?xml version="1.0" encoding="utf-8"?>
<a:theme xmlns:a="http://schemas.openxmlformats.org/drawingml/2006/main" name="Vit - Liten logoty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FK TYPSNITT">
      <a:majorFont>
        <a:latin typeface="Squada One"/>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IFK_Luleå" id="{1C0685B9-3932-4145-97EF-7089AD86EF65}" vid="{B26604A2-3E56-4123-ADA0-C0B41645A3E4}"/>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FK TYPSNITT">
      <a:majorFont>
        <a:latin typeface="Squada One"/>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IFK_Luleå" id="{1C0685B9-3932-4145-97EF-7089AD86EF65}" vid="{85A571B4-A136-4B0E-B1C0-156AAF73CF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4913</Words>
  <Application>Microsoft Office PowerPoint</Application>
  <PresentationFormat>Bredbild</PresentationFormat>
  <Paragraphs>162</Paragraphs>
  <Slides>39</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39</vt:i4>
      </vt:variant>
    </vt:vector>
  </HeadingPairs>
  <TitlesOfParts>
    <vt:vector size="47" baseType="lpstr">
      <vt:lpstr>Arial</vt:lpstr>
      <vt:lpstr>Calibri</vt:lpstr>
      <vt:lpstr>Hind</vt:lpstr>
      <vt:lpstr>Squada One</vt:lpstr>
      <vt:lpstr>Vit - Stor logotyp</vt:lpstr>
      <vt:lpstr>Blå - Liten logotyp</vt:lpstr>
      <vt:lpstr>Vit - Liten logotyp</vt:lpstr>
      <vt:lpstr>Blank</vt:lpstr>
      <vt:lpstr>IFK Akademi- Arbetssätt</vt:lpstr>
      <vt:lpstr>Arbetssätt </vt:lpstr>
      <vt:lpstr>Mål &amp; strategi</vt:lpstr>
      <vt:lpstr>Identitet</vt:lpstr>
      <vt:lpstr>Spelets skeende</vt:lpstr>
      <vt:lpstr>Speluppbyggnad</vt:lpstr>
      <vt:lpstr>PowerPoint-presentation</vt:lpstr>
      <vt:lpstr>PowerPoint-presentation</vt:lpstr>
      <vt:lpstr>PowerPoint-presentation</vt:lpstr>
      <vt:lpstr>PowerPoint-presentation</vt:lpstr>
      <vt:lpstr>Kontring</vt:lpstr>
      <vt:lpstr>PowerPoint-presentation</vt:lpstr>
      <vt:lpstr>PowerPoint-presentation</vt:lpstr>
      <vt:lpstr>PowerPoint-presentation</vt:lpstr>
      <vt:lpstr>Kontring</vt:lpstr>
      <vt:lpstr>Komma till avslut och göra mål</vt:lpstr>
      <vt:lpstr>PowerPoint-presentation</vt:lpstr>
      <vt:lpstr>PowerPoint-presentation</vt:lpstr>
      <vt:lpstr>PowerPoint-presentation</vt:lpstr>
      <vt:lpstr>PowerPoint-presentation</vt:lpstr>
      <vt:lpstr>Kontring</vt:lpstr>
      <vt:lpstr>Förhindra speluppbyggnad</vt:lpstr>
      <vt:lpstr>PowerPoint-presentation</vt:lpstr>
      <vt:lpstr>PowerPoint-presentation</vt:lpstr>
      <vt:lpstr>PowerPoint-presentation</vt:lpstr>
      <vt:lpstr>Kontring</vt:lpstr>
      <vt:lpstr>Återerövring </vt:lpstr>
      <vt:lpstr>PowerPoint-presentation</vt:lpstr>
      <vt:lpstr>PowerPoint-presentation</vt:lpstr>
      <vt:lpstr>PowerPoint-presentation</vt:lpstr>
      <vt:lpstr>Återerövring</vt:lpstr>
      <vt:lpstr>Förhindra och rädda avslut</vt:lpstr>
      <vt:lpstr>PowerPoint-presentation</vt:lpstr>
      <vt:lpstr>PowerPoint-presentation</vt:lpstr>
      <vt:lpstr>PowerPoint-presentation</vt:lpstr>
      <vt:lpstr>PowerPoint-presentation</vt:lpstr>
      <vt:lpstr>PowerPoint-presentation</vt:lpstr>
      <vt:lpstr>Förhindra och rädda avslut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IFK Akademi- Arbetssätt</dc:title>
  <dc:creator>Andreas Johansson</dc:creator>
  <cp:lastModifiedBy>Andreas Johansson</cp:lastModifiedBy>
  <cp:revision>26</cp:revision>
  <dcterms:created xsi:type="dcterms:W3CDTF">2020-11-15T07:19:23Z</dcterms:created>
  <dcterms:modified xsi:type="dcterms:W3CDTF">2020-11-16T13:46:24Z</dcterms:modified>
</cp:coreProperties>
</file>