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64" r:id="rId7"/>
    <p:sldId id="262" r:id="rId8"/>
    <p:sldId id="257" r:id="rId9"/>
    <p:sldId id="265" r:id="rId10"/>
    <p:sldId id="258" r:id="rId11"/>
    <p:sldId id="261" r:id="rId12"/>
    <p:sldId id="263" r:id="rId13"/>
    <p:sldId id="260"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1" autoAdjust="0"/>
    <p:restoredTop sz="94660"/>
  </p:normalViewPr>
  <p:slideViewPr>
    <p:cSldViewPr snapToGrid="0">
      <p:cViewPr varScale="1">
        <p:scale>
          <a:sx n="101" d="100"/>
          <a:sy n="101" d="100"/>
        </p:scale>
        <p:origin x="132"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an Ornell, PostNord" userId="9787ae92-1da0-4608-a96f-226a79684c71" providerId="ADAL" clId="{8233EE1B-899A-4219-9320-07C5D5112D15}"/>
    <pc:docChg chg="modSld">
      <pc:chgData name="Johan Ornell, PostNord" userId="9787ae92-1da0-4608-a96f-226a79684c71" providerId="ADAL" clId="{8233EE1B-899A-4219-9320-07C5D5112D15}" dt="2026-02-23T08:47:48.351" v="154" actId="20577"/>
      <pc:docMkLst>
        <pc:docMk/>
      </pc:docMkLst>
      <pc:sldChg chg="modSp mod">
        <pc:chgData name="Johan Ornell, PostNord" userId="9787ae92-1da0-4608-a96f-226a79684c71" providerId="ADAL" clId="{8233EE1B-899A-4219-9320-07C5D5112D15}" dt="2026-02-23T08:46:01.315" v="102" actId="20577"/>
        <pc:sldMkLst>
          <pc:docMk/>
          <pc:sldMk cId="4129268899" sldId="260"/>
        </pc:sldMkLst>
        <pc:spChg chg="mod">
          <ac:chgData name="Johan Ornell, PostNord" userId="9787ae92-1da0-4608-a96f-226a79684c71" providerId="ADAL" clId="{8233EE1B-899A-4219-9320-07C5D5112D15}" dt="2026-02-23T08:46:01.315" v="102" actId="20577"/>
          <ac:spMkLst>
            <pc:docMk/>
            <pc:sldMk cId="4129268899" sldId="260"/>
            <ac:spMk id="5" creationId="{45BAF69D-09F2-C5C9-3C6F-C8E60005E960}"/>
          </ac:spMkLst>
        </pc:spChg>
      </pc:sldChg>
      <pc:sldChg chg="modSp mod">
        <pc:chgData name="Johan Ornell, PostNord" userId="9787ae92-1da0-4608-a96f-226a79684c71" providerId="ADAL" clId="{8233EE1B-899A-4219-9320-07C5D5112D15}" dt="2026-02-23T08:32:21.168" v="30" actId="20577"/>
        <pc:sldMkLst>
          <pc:docMk/>
          <pc:sldMk cId="452942069" sldId="264"/>
        </pc:sldMkLst>
        <pc:spChg chg="mod">
          <ac:chgData name="Johan Ornell, PostNord" userId="9787ae92-1da0-4608-a96f-226a79684c71" providerId="ADAL" clId="{8233EE1B-899A-4219-9320-07C5D5112D15}" dt="2026-02-23T08:32:21.168" v="30" actId="20577"/>
          <ac:spMkLst>
            <pc:docMk/>
            <pc:sldMk cId="452942069" sldId="264"/>
            <ac:spMk id="3" creationId="{F51AC34C-B4CF-2FE8-38B0-75C4CE298744}"/>
          </ac:spMkLst>
        </pc:spChg>
      </pc:sldChg>
      <pc:sldChg chg="modSp mod">
        <pc:chgData name="Johan Ornell, PostNord" userId="9787ae92-1da0-4608-a96f-226a79684c71" providerId="ADAL" clId="{8233EE1B-899A-4219-9320-07C5D5112D15}" dt="2026-02-23T08:47:48.351" v="154" actId="20577"/>
        <pc:sldMkLst>
          <pc:docMk/>
          <pc:sldMk cId="1113169745" sldId="265"/>
        </pc:sldMkLst>
        <pc:spChg chg="mod">
          <ac:chgData name="Johan Ornell, PostNord" userId="9787ae92-1da0-4608-a96f-226a79684c71" providerId="ADAL" clId="{8233EE1B-899A-4219-9320-07C5D5112D15}" dt="2026-02-23T08:47:48.351" v="154" actId="20577"/>
          <ac:spMkLst>
            <pc:docMk/>
            <pc:sldMk cId="1113169745" sldId="265"/>
            <ac:spMk id="3" creationId="{C1F25B08-B4BB-35FC-8CFA-8C342AC9687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150B80-E3EA-4487-AB60-103E5E4062CD}"/>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6404D030-2B3B-49D4-B053-72EA9718CC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BA36A31-B0CE-4081-B146-EF2EA8989B99}"/>
              </a:ext>
            </a:extLst>
          </p:cNvPr>
          <p:cNvSpPr>
            <a:spLocks noGrp="1"/>
          </p:cNvSpPr>
          <p:nvPr>
            <p:ph type="dt" sz="half" idx="10"/>
          </p:nvPr>
        </p:nvSpPr>
        <p:spPr/>
        <p:txBody>
          <a:bodyPr/>
          <a:lstStyle/>
          <a:p>
            <a:fld id="{E582A2D4-6019-4D72-A14F-97E20D242757}" type="datetimeFigureOut">
              <a:rPr lang="sv-SE" smtClean="0"/>
              <a:t>2026-02-23</a:t>
            </a:fld>
            <a:endParaRPr lang="sv-SE"/>
          </a:p>
        </p:txBody>
      </p:sp>
      <p:sp>
        <p:nvSpPr>
          <p:cNvPr id="5" name="Platshållare för sidfot 4">
            <a:extLst>
              <a:ext uri="{FF2B5EF4-FFF2-40B4-BE49-F238E27FC236}">
                <a16:creationId xmlns:a16="http://schemas.microsoft.com/office/drawing/2014/main" id="{5E8E0AEC-7177-4A46-B6CA-CD1766D22DE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C8CFE80-40A3-4598-B976-853B38813F80}"/>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1939334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9545EBC-1AC1-4378-9352-12D107ADA651}"/>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6EC53A8-367F-416F-A844-16146179749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B414D38-37EB-498C-A1E9-38FF6ADFBADD}"/>
              </a:ext>
            </a:extLst>
          </p:cNvPr>
          <p:cNvSpPr>
            <a:spLocks noGrp="1"/>
          </p:cNvSpPr>
          <p:nvPr>
            <p:ph type="dt" sz="half" idx="10"/>
          </p:nvPr>
        </p:nvSpPr>
        <p:spPr/>
        <p:txBody>
          <a:bodyPr/>
          <a:lstStyle/>
          <a:p>
            <a:fld id="{E582A2D4-6019-4D72-A14F-97E20D242757}" type="datetimeFigureOut">
              <a:rPr lang="sv-SE" smtClean="0"/>
              <a:t>2026-02-23</a:t>
            </a:fld>
            <a:endParaRPr lang="sv-SE"/>
          </a:p>
        </p:txBody>
      </p:sp>
      <p:sp>
        <p:nvSpPr>
          <p:cNvPr id="5" name="Platshållare för sidfot 4">
            <a:extLst>
              <a:ext uri="{FF2B5EF4-FFF2-40B4-BE49-F238E27FC236}">
                <a16:creationId xmlns:a16="http://schemas.microsoft.com/office/drawing/2014/main" id="{0AA073E2-C8A6-4B86-B8AB-F7E46F90481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557B97E-9903-48DA-A36F-801E76F83504}"/>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518961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F78BCC8-3745-4751-BBA3-BA2B5B243180}"/>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656F86B-97E7-463C-9DE4-2DB88BAFA409}"/>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D4BEC55-C87C-4431-98DB-09519CC4BDF5}"/>
              </a:ext>
            </a:extLst>
          </p:cNvPr>
          <p:cNvSpPr>
            <a:spLocks noGrp="1"/>
          </p:cNvSpPr>
          <p:nvPr>
            <p:ph type="dt" sz="half" idx="10"/>
          </p:nvPr>
        </p:nvSpPr>
        <p:spPr/>
        <p:txBody>
          <a:bodyPr/>
          <a:lstStyle/>
          <a:p>
            <a:fld id="{E582A2D4-6019-4D72-A14F-97E20D242757}" type="datetimeFigureOut">
              <a:rPr lang="sv-SE" smtClean="0"/>
              <a:t>2026-02-23</a:t>
            </a:fld>
            <a:endParaRPr lang="sv-SE"/>
          </a:p>
        </p:txBody>
      </p:sp>
      <p:sp>
        <p:nvSpPr>
          <p:cNvPr id="5" name="Platshållare för sidfot 4">
            <a:extLst>
              <a:ext uri="{FF2B5EF4-FFF2-40B4-BE49-F238E27FC236}">
                <a16:creationId xmlns:a16="http://schemas.microsoft.com/office/drawing/2014/main" id="{E2593252-B728-4176-BEAC-014C001ABC6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C47B79-6BAF-4143-B6B4-CD742A9EE9F7}"/>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2736491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F60EC1-7213-4736-BDF5-D5700BF2FCE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B52C72A-DCD0-42A3-B7B7-61392D3FE0F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4E2F5EA-1B88-4D67-8316-CD18FBE1A2AF}"/>
              </a:ext>
            </a:extLst>
          </p:cNvPr>
          <p:cNvSpPr>
            <a:spLocks noGrp="1"/>
          </p:cNvSpPr>
          <p:nvPr>
            <p:ph type="dt" sz="half" idx="10"/>
          </p:nvPr>
        </p:nvSpPr>
        <p:spPr/>
        <p:txBody>
          <a:bodyPr/>
          <a:lstStyle/>
          <a:p>
            <a:fld id="{E582A2D4-6019-4D72-A14F-97E20D242757}" type="datetimeFigureOut">
              <a:rPr lang="sv-SE" smtClean="0"/>
              <a:t>2026-02-23</a:t>
            </a:fld>
            <a:endParaRPr lang="sv-SE"/>
          </a:p>
        </p:txBody>
      </p:sp>
      <p:sp>
        <p:nvSpPr>
          <p:cNvPr id="5" name="Platshållare för sidfot 4">
            <a:extLst>
              <a:ext uri="{FF2B5EF4-FFF2-40B4-BE49-F238E27FC236}">
                <a16:creationId xmlns:a16="http://schemas.microsoft.com/office/drawing/2014/main" id="{91E56FC9-0636-4D9D-A848-51E708B6BCF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423ADA1-3F00-4D64-B15A-3D3DA23D64D2}"/>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2395650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12FEE51-85E4-44F9-A50B-4611EC5243F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95AA4F7-F946-41C9-A880-90F6D4F78C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6579E0A-30CB-4784-9ABB-01E5186DB4FE}"/>
              </a:ext>
            </a:extLst>
          </p:cNvPr>
          <p:cNvSpPr>
            <a:spLocks noGrp="1"/>
          </p:cNvSpPr>
          <p:nvPr>
            <p:ph type="dt" sz="half" idx="10"/>
          </p:nvPr>
        </p:nvSpPr>
        <p:spPr/>
        <p:txBody>
          <a:bodyPr/>
          <a:lstStyle/>
          <a:p>
            <a:fld id="{E582A2D4-6019-4D72-A14F-97E20D242757}" type="datetimeFigureOut">
              <a:rPr lang="sv-SE" smtClean="0"/>
              <a:t>2026-02-23</a:t>
            </a:fld>
            <a:endParaRPr lang="sv-SE"/>
          </a:p>
        </p:txBody>
      </p:sp>
      <p:sp>
        <p:nvSpPr>
          <p:cNvPr id="5" name="Platshållare för sidfot 4">
            <a:extLst>
              <a:ext uri="{FF2B5EF4-FFF2-40B4-BE49-F238E27FC236}">
                <a16:creationId xmlns:a16="http://schemas.microsoft.com/office/drawing/2014/main" id="{373726C6-DF8F-4500-A25E-9FA5A7B7003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0AACEF0-A213-4413-8C0A-9044A13F102F}"/>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4252345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CE001F-CE3C-48DF-96E5-9035254F872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648528B-3919-45EB-9B62-45D05A084F1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7427DC3-5DD8-45C8-BE15-194B5662A2F0}"/>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FF02BE47-76AC-4547-BE0D-3729EF9B3B8D}"/>
              </a:ext>
            </a:extLst>
          </p:cNvPr>
          <p:cNvSpPr>
            <a:spLocks noGrp="1"/>
          </p:cNvSpPr>
          <p:nvPr>
            <p:ph type="dt" sz="half" idx="10"/>
          </p:nvPr>
        </p:nvSpPr>
        <p:spPr/>
        <p:txBody>
          <a:bodyPr/>
          <a:lstStyle/>
          <a:p>
            <a:fld id="{E582A2D4-6019-4D72-A14F-97E20D242757}" type="datetimeFigureOut">
              <a:rPr lang="sv-SE" smtClean="0"/>
              <a:t>2026-02-23</a:t>
            </a:fld>
            <a:endParaRPr lang="sv-SE"/>
          </a:p>
        </p:txBody>
      </p:sp>
      <p:sp>
        <p:nvSpPr>
          <p:cNvPr id="6" name="Platshållare för sidfot 5">
            <a:extLst>
              <a:ext uri="{FF2B5EF4-FFF2-40B4-BE49-F238E27FC236}">
                <a16:creationId xmlns:a16="http://schemas.microsoft.com/office/drawing/2014/main" id="{F82A9395-E43B-46AD-A1EA-2095F313D76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8B2C85B-AB47-4F4D-9D72-D65FB4090C85}"/>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2071407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A9533F-8575-4718-8DE9-7DCEFB231CED}"/>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6C1763C-0EB8-4604-978B-DFDDFFB6B8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0E124789-B82F-4D96-B462-7F537A025201}"/>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7444812-BA61-4A3E-BB50-998F017BED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3D048FE-C00B-43F7-BAFE-0FDE3549114C}"/>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5A2B5B6E-D502-42E7-A752-D323FAFF4EA5}"/>
              </a:ext>
            </a:extLst>
          </p:cNvPr>
          <p:cNvSpPr>
            <a:spLocks noGrp="1"/>
          </p:cNvSpPr>
          <p:nvPr>
            <p:ph type="dt" sz="half" idx="10"/>
          </p:nvPr>
        </p:nvSpPr>
        <p:spPr/>
        <p:txBody>
          <a:bodyPr/>
          <a:lstStyle/>
          <a:p>
            <a:fld id="{E582A2D4-6019-4D72-A14F-97E20D242757}" type="datetimeFigureOut">
              <a:rPr lang="sv-SE" smtClean="0"/>
              <a:t>2026-02-23</a:t>
            </a:fld>
            <a:endParaRPr lang="sv-SE"/>
          </a:p>
        </p:txBody>
      </p:sp>
      <p:sp>
        <p:nvSpPr>
          <p:cNvPr id="8" name="Platshållare för sidfot 7">
            <a:extLst>
              <a:ext uri="{FF2B5EF4-FFF2-40B4-BE49-F238E27FC236}">
                <a16:creationId xmlns:a16="http://schemas.microsoft.com/office/drawing/2014/main" id="{522BDBFD-D78C-4CA7-A618-D4C7AD6E5899}"/>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E9974A-2F32-4F3C-9FEA-8D6B95C29C88}"/>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1719085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0BD648-ADB8-44E0-8552-D9D209C09131}"/>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0CC56643-866D-4857-9965-2907733E18C0}"/>
              </a:ext>
            </a:extLst>
          </p:cNvPr>
          <p:cNvSpPr>
            <a:spLocks noGrp="1"/>
          </p:cNvSpPr>
          <p:nvPr>
            <p:ph type="dt" sz="half" idx="10"/>
          </p:nvPr>
        </p:nvSpPr>
        <p:spPr/>
        <p:txBody>
          <a:bodyPr/>
          <a:lstStyle/>
          <a:p>
            <a:fld id="{E582A2D4-6019-4D72-A14F-97E20D242757}" type="datetimeFigureOut">
              <a:rPr lang="sv-SE" smtClean="0"/>
              <a:t>2026-02-23</a:t>
            </a:fld>
            <a:endParaRPr lang="sv-SE"/>
          </a:p>
        </p:txBody>
      </p:sp>
      <p:sp>
        <p:nvSpPr>
          <p:cNvPr id="4" name="Platshållare för sidfot 3">
            <a:extLst>
              <a:ext uri="{FF2B5EF4-FFF2-40B4-BE49-F238E27FC236}">
                <a16:creationId xmlns:a16="http://schemas.microsoft.com/office/drawing/2014/main" id="{C3FCDC80-D7C3-48FB-A6AD-78C63FA3852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D94B51D-FF7F-49C5-AFF0-A0CDF650ECC0}"/>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3448500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06863F2B-BDAB-4AFE-9C09-810292A1D9D4}"/>
              </a:ext>
            </a:extLst>
          </p:cNvPr>
          <p:cNvSpPr>
            <a:spLocks noGrp="1"/>
          </p:cNvSpPr>
          <p:nvPr>
            <p:ph type="dt" sz="half" idx="10"/>
          </p:nvPr>
        </p:nvSpPr>
        <p:spPr/>
        <p:txBody>
          <a:bodyPr/>
          <a:lstStyle/>
          <a:p>
            <a:fld id="{E582A2D4-6019-4D72-A14F-97E20D242757}" type="datetimeFigureOut">
              <a:rPr lang="sv-SE" smtClean="0"/>
              <a:t>2026-02-23</a:t>
            </a:fld>
            <a:endParaRPr lang="sv-SE"/>
          </a:p>
        </p:txBody>
      </p:sp>
      <p:sp>
        <p:nvSpPr>
          <p:cNvPr id="3" name="Platshållare för sidfot 2">
            <a:extLst>
              <a:ext uri="{FF2B5EF4-FFF2-40B4-BE49-F238E27FC236}">
                <a16:creationId xmlns:a16="http://schemas.microsoft.com/office/drawing/2014/main" id="{A4925598-856E-42EC-A4D9-BDAF907F84E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16B011F6-BE5D-4736-9DC4-A01852E66FC6}"/>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2347242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507A965-73A7-4E12-ADB6-D876576839E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EADE080-257C-4A88-83BB-66AF8A4A76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44D2F82E-4B70-4DBA-9D6F-E462FADE68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1CDAD7D-9D9A-4F38-A62E-74E485179E76}"/>
              </a:ext>
            </a:extLst>
          </p:cNvPr>
          <p:cNvSpPr>
            <a:spLocks noGrp="1"/>
          </p:cNvSpPr>
          <p:nvPr>
            <p:ph type="dt" sz="half" idx="10"/>
          </p:nvPr>
        </p:nvSpPr>
        <p:spPr/>
        <p:txBody>
          <a:bodyPr/>
          <a:lstStyle/>
          <a:p>
            <a:fld id="{E582A2D4-6019-4D72-A14F-97E20D242757}" type="datetimeFigureOut">
              <a:rPr lang="sv-SE" smtClean="0"/>
              <a:t>2026-02-23</a:t>
            </a:fld>
            <a:endParaRPr lang="sv-SE"/>
          </a:p>
        </p:txBody>
      </p:sp>
      <p:sp>
        <p:nvSpPr>
          <p:cNvPr id="6" name="Platshållare för sidfot 5">
            <a:extLst>
              <a:ext uri="{FF2B5EF4-FFF2-40B4-BE49-F238E27FC236}">
                <a16:creationId xmlns:a16="http://schemas.microsoft.com/office/drawing/2014/main" id="{B5327DC8-5AE5-4052-8202-D27262EEF06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01EC6BC-5262-4001-91C0-222428FEED33}"/>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2642018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73CB6F-8170-4449-A5E1-EC1E3D15936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73E4B250-955D-45A6-9908-AFEF91AAD7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491EFC15-C177-44A7-8726-7976CDF7FB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B21D877-91BB-4B46-9AA2-66B65EC9B167}"/>
              </a:ext>
            </a:extLst>
          </p:cNvPr>
          <p:cNvSpPr>
            <a:spLocks noGrp="1"/>
          </p:cNvSpPr>
          <p:nvPr>
            <p:ph type="dt" sz="half" idx="10"/>
          </p:nvPr>
        </p:nvSpPr>
        <p:spPr/>
        <p:txBody>
          <a:bodyPr/>
          <a:lstStyle/>
          <a:p>
            <a:fld id="{E582A2D4-6019-4D72-A14F-97E20D242757}" type="datetimeFigureOut">
              <a:rPr lang="sv-SE" smtClean="0"/>
              <a:t>2026-02-23</a:t>
            </a:fld>
            <a:endParaRPr lang="sv-SE"/>
          </a:p>
        </p:txBody>
      </p:sp>
      <p:sp>
        <p:nvSpPr>
          <p:cNvPr id="6" name="Platshållare för sidfot 5">
            <a:extLst>
              <a:ext uri="{FF2B5EF4-FFF2-40B4-BE49-F238E27FC236}">
                <a16:creationId xmlns:a16="http://schemas.microsoft.com/office/drawing/2014/main" id="{AA099A84-A886-4CDE-8F62-18FBB17A7B2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D52879D-69FE-4842-B62B-C7C997FC746B}"/>
              </a:ext>
            </a:extLst>
          </p:cNvPr>
          <p:cNvSpPr>
            <a:spLocks noGrp="1"/>
          </p:cNvSpPr>
          <p:nvPr>
            <p:ph type="sldNum" sz="quarter" idx="12"/>
          </p:nvPr>
        </p:nvSpPr>
        <p:spPr/>
        <p:txBody>
          <a:bodyPr/>
          <a:lstStyle/>
          <a:p>
            <a:fld id="{378D9C2B-FE16-47B7-BFB3-9C7595DA64D4}" type="slidenum">
              <a:rPr lang="sv-SE" smtClean="0"/>
              <a:t>‹#›</a:t>
            </a:fld>
            <a:endParaRPr lang="sv-SE"/>
          </a:p>
        </p:txBody>
      </p:sp>
    </p:spTree>
    <p:extLst>
      <p:ext uri="{BB962C8B-B14F-4D97-AF65-F5344CB8AC3E}">
        <p14:creationId xmlns:p14="http://schemas.microsoft.com/office/powerpoint/2010/main" val="1662891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AAF86A7-ADB9-479E-935F-F4C77423F9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8C8E9E9-131F-4645-8A7E-DDB887477A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D888F19-983D-4A22-9EE0-5D97D9773F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82A2D4-6019-4D72-A14F-97E20D242757}" type="datetimeFigureOut">
              <a:rPr lang="sv-SE" smtClean="0"/>
              <a:t>2026-02-23</a:t>
            </a:fld>
            <a:endParaRPr lang="sv-SE"/>
          </a:p>
        </p:txBody>
      </p:sp>
      <p:sp>
        <p:nvSpPr>
          <p:cNvPr id="5" name="Platshållare för sidfot 4">
            <a:extLst>
              <a:ext uri="{FF2B5EF4-FFF2-40B4-BE49-F238E27FC236}">
                <a16:creationId xmlns:a16="http://schemas.microsoft.com/office/drawing/2014/main" id="{1A4F1157-CD05-416C-A5D4-18463EF094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81507BAB-E465-41C8-929E-F5AEFC35E8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8D9C2B-FE16-47B7-BFB3-9C7595DA64D4}" type="slidenum">
              <a:rPr lang="sv-SE" smtClean="0"/>
              <a:t>‹#›</a:t>
            </a:fld>
            <a:endParaRPr lang="sv-SE"/>
          </a:p>
        </p:txBody>
      </p:sp>
    </p:spTree>
    <p:extLst>
      <p:ext uri="{BB962C8B-B14F-4D97-AF65-F5344CB8AC3E}">
        <p14:creationId xmlns:p14="http://schemas.microsoft.com/office/powerpoint/2010/main" val="2109018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team.intersport.se/team/ifk-kumla-fotboll/"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1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677207E6-A1DA-4152-9510-3597C7FD09AE}"/>
              </a:ext>
            </a:extLst>
          </p:cNvPr>
          <p:cNvSpPr>
            <a:spLocks noGrp="1"/>
          </p:cNvSpPr>
          <p:nvPr>
            <p:ph type="ctrTitle"/>
          </p:nvPr>
        </p:nvSpPr>
        <p:spPr>
          <a:xfrm>
            <a:off x="965200" y="1383528"/>
            <a:ext cx="5925989" cy="3167510"/>
          </a:xfrm>
        </p:spPr>
        <p:txBody>
          <a:bodyPr anchor="b">
            <a:normAutofit/>
          </a:bodyPr>
          <a:lstStyle/>
          <a:p>
            <a:pPr algn="r"/>
            <a:r>
              <a:rPr lang="sv-SE" sz="9600"/>
              <a:t>IFK Kumla P-013</a:t>
            </a:r>
          </a:p>
        </p:txBody>
      </p:sp>
      <p:sp>
        <p:nvSpPr>
          <p:cNvPr id="3" name="Underrubrik 2">
            <a:extLst>
              <a:ext uri="{FF2B5EF4-FFF2-40B4-BE49-F238E27FC236}">
                <a16:creationId xmlns:a16="http://schemas.microsoft.com/office/drawing/2014/main" id="{C6D38CBE-3AA7-4E23-9A1A-BD81ED559D5B}"/>
              </a:ext>
            </a:extLst>
          </p:cNvPr>
          <p:cNvSpPr>
            <a:spLocks noGrp="1"/>
          </p:cNvSpPr>
          <p:nvPr>
            <p:ph type="subTitle" idx="1"/>
          </p:nvPr>
        </p:nvSpPr>
        <p:spPr>
          <a:xfrm>
            <a:off x="965201" y="4582814"/>
            <a:ext cx="5925987" cy="1312657"/>
          </a:xfrm>
        </p:spPr>
        <p:txBody>
          <a:bodyPr anchor="t">
            <a:normAutofit/>
          </a:bodyPr>
          <a:lstStyle/>
          <a:p>
            <a:pPr algn="r"/>
            <a:r>
              <a:rPr lang="sv-SE" dirty="0"/>
              <a:t>Föräldramöte 2026-02-23</a:t>
            </a:r>
          </a:p>
        </p:txBody>
      </p:sp>
      <p:pic>
        <p:nvPicPr>
          <p:cNvPr id="5" name="Picture 4">
            <a:extLst>
              <a:ext uri="{FF2B5EF4-FFF2-40B4-BE49-F238E27FC236}">
                <a16:creationId xmlns:a16="http://schemas.microsoft.com/office/drawing/2014/main" id="{6B131BD6-4646-F651-ECF9-3FCC2FCD46D0}"/>
              </a:ext>
            </a:extLst>
          </p:cNvPr>
          <p:cNvPicPr>
            <a:picLocks noChangeAspect="1"/>
          </p:cNvPicPr>
          <p:nvPr/>
        </p:nvPicPr>
        <p:blipFill>
          <a:blip r:embed="rId2"/>
          <a:stretch>
            <a:fillRect/>
          </a:stretch>
        </p:blipFill>
        <p:spPr>
          <a:xfrm>
            <a:off x="7588027" y="2209474"/>
            <a:ext cx="2511642" cy="2489416"/>
          </a:xfrm>
          <a:prstGeom prst="rect">
            <a:avLst/>
          </a:prstGeom>
        </p:spPr>
      </p:pic>
      <p:pic>
        <p:nvPicPr>
          <p:cNvPr id="7" name="Picture 6">
            <a:extLst>
              <a:ext uri="{FF2B5EF4-FFF2-40B4-BE49-F238E27FC236}">
                <a16:creationId xmlns:a16="http://schemas.microsoft.com/office/drawing/2014/main" id="{E8A20985-3187-9B8E-4C83-3C9BD8E3B46E}"/>
              </a:ext>
            </a:extLst>
          </p:cNvPr>
          <p:cNvPicPr>
            <a:picLocks noChangeAspect="1"/>
          </p:cNvPicPr>
          <p:nvPr/>
        </p:nvPicPr>
        <p:blipFill>
          <a:blip r:embed="rId2"/>
          <a:stretch>
            <a:fillRect/>
          </a:stretch>
        </p:blipFill>
        <p:spPr>
          <a:xfrm>
            <a:off x="11008589" y="192082"/>
            <a:ext cx="1076475" cy="1066949"/>
          </a:xfrm>
          <a:prstGeom prst="rect">
            <a:avLst/>
          </a:prstGeom>
        </p:spPr>
      </p:pic>
    </p:spTree>
    <p:extLst>
      <p:ext uri="{BB962C8B-B14F-4D97-AF65-F5344CB8AC3E}">
        <p14:creationId xmlns:p14="http://schemas.microsoft.com/office/powerpoint/2010/main" val="2386292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B51282-0A11-4264-A475-336440CC02E6}"/>
              </a:ext>
            </a:extLst>
          </p:cNvPr>
          <p:cNvSpPr>
            <a:spLocks noGrp="1"/>
          </p:cNvSpPr>
          <p:nvPr>
            <p:ph type="title"/>
          </p:nvPr>
        </p:nvSpPr>
        <p:spPr/>
        <p:txBody>
          <a:bodyPr/>
          <a:lstStyle/>
          <a:p>
            <a:r>
              <a:rPr lang="sv-SE" dirty="0"/>
              <a:t>Övrigt</a:t>
            </a:r>
          </a:p>
        </p:txBody>
      </p:sp>
      <p:pic>
        <p:nvPicPr>
          <p:cNvPr id="3" name="Picture 2">
            <a:extLst>
              <a:ext uri="{FF2B5EF4-FFF2-40B4-BE49-F238E27FC236}">
                <a16:creationId xmlns:a16="http://schemas.microsoft.com/office/drawing/2014/main" id="{EE53650C-2BCD-5A0F-3FA3-F07E45A2DE1C}"/>
              </a:ext>
            </a:extLst>
          </p:cNvPr>
          <p:cNvPicPr>
            <a:picLocks noChangeAspect="1"/>
          </p:cNvPicPr>
          <p:nvPr/>
        </p:nvPicPr>
        <p:blipFill>
          <a:blip r:embed="rId2"/>
          <a:stretch>
            <a:fillRect/>
          </a:stretch>
        </p:blipFill>
        <p:spPr>
          <a:xfrm>
            <a:off x="10815562" y="230188"/>
            <a:ext cx="1076475" cy="1066949"/>
          </a:xfrm>
          <a:prstGeom prst="rect">
            <a:avLst/>
          </a:prstGeom>
        </p:spPr>
      </p:pic>
      <p:sp>
        <p:nvSpPr>
          <p:cNvPr id="5" name="TextBox 4">
            <a:extLst>
              <a:ext uri="{FF2B5EF4-FFF2-40B4-BE49-F238E27FC236}">
                <a16:creationId xmlns:a16="http://schemas.microsoft.com/office/drawing/2014/main" id="{45BAF69D-09F2-C5C9-3C6F-C8E60005E960}"/>
              </a:ext>
            </a:extLst>
          </p:cNvPr>
          <p:cNvSpPr txBox="1"/>
          <p:nvPr/>
        </p:nvSpPr>
        <p:spPr>
          <a:xfrm>
            <a:off x="601362" y="1622854"/>
            <a:ext cx="10618573" cy="3385542"/>
          </a:xfrm>
          <a:prstGeom prst="rect">
            <a:avLst/>
          </a:prstGeom>
          <a:noFill/>
        </p:spPr>
        <p:txBody>
          <a:bodyPr wrap="square">
            <a:spAutoFit/>
          </a:bodyPr>
          <a:lstStyle/>
          <a:p>
            <a:pPr marL="457200" indent="-457200">
              <a:buFont typeface="Arial" panose="020B0604020202020204" pitchFamily="34" charset="0"/>
              <a:buChar char="•"/>
            </a:pPr>
            <a:r>
              <a:rPr lang="sv-SE" sz="2800" dirty="0"/>
              <a:t>Sponsring?</a:t>
            </a:r>
          </a:p>
          <a:p>
            <a:pPr marL="457200" indent="-457200">
              <a:buFont typeface="Arial" panose="020B0604020202020204" pitchFamily="34" charset="0"/>
              <a:buChar char="•"/>
            </a:pPr>
            <a:endParaRPr lang="sv-SE" sz="2800" dirty="0"/>
          </a:p>
          <a:p>
            <a:pPr marL="457200" indent="-457200">
              <a:buFont typeface="Arial" panose="020B0604020202020204" pitchFamily="34" charset="0"/>
              <a:buChar char="•"/>
            </a:pPr>
            <a:r>
              <a:rPr lang="sv-SE" sz="2800" dirty="0"/>
              <a:t>Föreningsförsäljning</a:t>
            </a:r>
          </a:p>
          <a:p>
            <a:pPr marL="457200" indent="-457200">
              <a:buFont typeface="Arial" panose="020B0604020202020204" pitchFamily="34" charset="0"/>
              <a:buChar char="•"/>
            </a:pPr>
            <a:endParaRPr lang="sv-SE" sz="2800" dirty="0"/>
          </a:p>
          <a:p>
            <a:pPr marL="457200" indent="-457200">
              <a:buFont typeface="Arial" panose="020B0604020202020204" pitchFamily="34" charset="0"/>
              <a:buChar char="•"/>
            </a:pPr>
            <a:r>
              <a:rPr lang="sv-SE" sz="2800" dirty="0"/>
              <a:t>Fritidskortet</a:t>
            </a:r>
          </a:p>
          <a:p>
            <a:pPr marL="457200" indent="-457200">
              <a:buFont typeface="Arial" panose="020B0604020202020204" pitchFamily="34" charset="0"/>
              <a:buChar char="•"/>
            </a:pPr>
            <a:endParaRPr lang="sv-SE" sz="2800" dirty="0"/>
          </a:p>
          <a:p>
            <a:pPr marL="457200" indent="-457200">
              <a:buFont typeface="Arial" panose="020B0604020202020204" pitchFamily="34" charset="0"/>
              <a:buChar char="•"/>
            </a:pPr>
            <a:r>
              <a:rPr lang="sv-SE" sz="2800" dirty="0"/>
              <a:t>Domarutbildning, info har skickats ut till dem som gick utbildningen</a:t>
            </a:r>
          </a:p>
          <a:p>
            <a:endParaRPr lang="sv-SE" dirty="0"/>
          </a:p>
        </p:txBody>
      </p:sp>
    </p:spTree>
    <p:extLst>
      <p:ext uri="{BB962C8B-B14F-4D97-AF65-F5344CB8AC3E}">
        <p14:creationId xmlns:p14="http://schemas.microsoft.com/office/powerpoint/2010/main" val="4129268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731D25-5360-4B90-A20D-E952DF11D78E}"/>
              </a:ext>
            </a:extLst>
          </p:cNvPr>
          <p:cNvSpPr>
            <a:spLocks noGrp="1"/>
          </p:cNvSpPr>
          <p:nvPr>
            <p:ph type="title"/>
          </p:nvPr>
        </p:nvSpPr>
        <p:spPr/>
        <p:txBody>
          <a:bodyPr/>
          <a:lstStyle/>
          <a:p>
            <a:r>
              <a:rPr lang="sv-SE" dirty="0"/>
              <a:t>Presentation av ledare och föräldrar</a:t>
            </a:r>
          </a:p>
        </p:txBody>
      </p:sp>
      <p:sp>
        <p:nvSpPr>
          <p:cNvPr id="5" name="Platshållare för innehåll 4">
            <a:extLst>
              <a:ext uri="{FF2B5EF4-FFF2-40B4-BE49-F238E27FC236}">
                <a16:creationId xmlns:a16="http://schemas.microsoft.com/office/drawing/2014/main" id="{DD69E68E-0108-4256-B8F0-5EA78E5F9A8B}"/>
              </a:ext>
            </a:extLst>
          </p:cNvPr>
          <p:cNvSpPr>
            <a:spLocks noGrp="1"/>
          </p:cNvSpPr>
          <p:nvPr>
            <p:ph idx="1"/>
          </p:nvPr>
        </p:nvSpPr>
        <p:spPr/>
        <p:txBody>
          <a:bodyPr/>
          <a:lstStyle/>
          <a:p>
            <a:r>
              <a:rPr lang="sv-SE" dirty="0"/>
              <a:t>Laget – 39 </a:t>
            </a:r>
            <a:r>
              <a:rPr lang="sv-SE" dirty="0" err="1"/>
              <a:t>st</a:t>
            </a:r>
            <a:r>
              <a:rPr lang="sv-SE" dirty="0"/>
              <a:t> registrerade barn (3 som är tveksamma) </a:t>
            </a:r>
          </a:p>
          <a:p>
            <a:r>
              <a:rPr lang="sv-SE" dirty="0"/>
              <a:t>6 </a:t>
            </a:r>
            <a:r>
              <a:rPr lang="sv-SE" dirty="0" err="1"/>
              <a:t>st</a:t>
            </a:r>
            <a:r>
              <a:rPr lang="sv-SE" dirty="0"/>
              <a:t> ledare</a:t>
            </a:r>
          </a:p>
          <a:p>
            <a:r>
              <a:rPr lang="sv-SE" dirty="0"/>
              <a:t>Föräldrar</a:t>
            </a:r>
          </a:p>
        </p:txBody>
      </p:sp>
      <p:pic>
        <p:nvPicPr>
          <p:cNvPr id="4" name="Picture 3">
            <a:extLst>
              <a:ext uri="{FF2B5EF4-FFF2-40B4-BE49-F238E27FC236}">
                <a16:creationId xmlns:a16="http://schemas.microsoft.com/office/drawing/2014/main" id="{C83A36B2-AD23-C645-6F15-379814FE3DFC}"/>
              </a:ext>
            </a:extLst>
          </p:cNvPr>
          <p:cNvPicPr>
            <a:picLocks noChangeAspect="1"/>
          </p:cNvPicPr>
          <p:nvPr/>
        </p:nvPicPr>
        <p:blipFill>
          <a:blip r:embed="rId2"/>
          <a:stretch>
            <a:fillRect/>
          </a:stretch>
        </p:blipFill>
        <p:spPr>
          <a:xfrm>
            <a:off x="10723150" y="147562"/>
            <a:ext cx="1076475" cy="1066949"/>
          </a:xfrm>
          <a:prstGeom prst="rect">
            <a:avLst/>
          </a:prstGeom>
        </p:spPr>
      </p:pic>
    </p:spTree>
    <p:extLst>
      <p:ext uri="{BB962C8B-B14F-4D97-AF65-F5344CB8AC3E}">
        <p14:creationId xmlns:p14="http://schemas.microsoft.com/office/powerpoint/2010/main" val="3164654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4D3C7-D078-D0D1-5803-0D84B8FB45E5}"/>
              </a:ext>
            </a:extLst>
          </p:cNvPr>
          <p:cNvSpPr>
            <a:spLocks noGrp="1"/>
          </p:cNvSpPr>
          <p:nvPr>
            <p:ph type="title"/>
          </p:nvPr>
        </p:nvSpPr>
        <p:spPr/>
        <p:txBody>
          <a:bodyPr/>
          <a:lstStyle/>
          <a:p>
            <a:r>
              <a:rPr lang="sv-SE" dirty="0"/>
              <a:t>Allmänt</a:t>
            </a:r>
            <a:endParaRPr lang="en-US" dirty="0"/>
          </a:p>
        </p:txBody>
      </p:sp>
      <p:sp>
        <p:nvSpPr>
          <p:cNvPr id="3" name="Content Placeholder 2">
            <a:extLst>
              <a:ext uri="{FF2B5EF4-FFF2-40B4-BE49-F238E27FC236}">
                <a16:creationId xmlns:a16="http://schemas.microsoft.com/office/drawing/2014/main" id="{F51AC34C-B4CF-2FE8-38B0-75C4CE298744}"/>
              </a:ext>
            </a:extLst>
          </p:cNvPr>
          <p:cNvSpPr>
            <a:spLocks noGrp="1"/>
          </p:cNvSpPr>
          <p:nvPr>
            <p:ph idx="1"/>
          </p:nvPr>
        </p:nvSpPr>
        <p:spPr>
          <a:xfrm>
            <a:off x="838200" y="1825624"/>
            <a:ext cx="10515600" cy="4831549"/>
          </a:xfrm>
        </p:spPr>
        <p:txBody>
          <a:bodyPr>
            <a:normAutofit lnSpcReduction="10000"/>
          </a:bodyPr>
          <a:lstStyle/>
          <a:p>
            <a:r>
              <a:rPr lang="sv-SE" dirty="0"/>
              <a:t>Laget.se – försök svara, framförallt matcher men även träningar då vi kan behöva hjälp om det är jättemånga barn och få ledare.</a:t>
            </a:r>
          </a:p>
          <a:p>
            <a:r>
              <a:rPr lang="sv-SE" dirty="0"/>
              <a:t>Matcher – viktigt att hålla tiden till samling, alt meddela om ni åker direkt. Karantän på en match om man uteblir från match utan att meddela sig. I år kommer vi göra en hårdare uttagning till matcher utifrån träningsnärvaro och attityd/inställning.</a:t>
            </a:r>
          </a:p>
          <a:p>
            <a:r>
              <a:rPr lang="sv-SE" dirty="0"/>
              <a:t>Åtagande för föräldrar : Kiosk (max 1ggr/år), bollkallar, entrévärdar, föreningsförsäljning.</a:t>
            </a:r>
          </a:p>
          <a:p>
            <a:r>
              <a:rPr lang="sv-SE" dirty="0"/>
              <a:t>Kiosk v 17, v 37 och dessa veckor även bollkallar &amp; entrévärdar: 6st bollkallar samt 2 entrévärdar.</a:t>
            </a:r>
          </a:p>
          <a:p>
            <a:r>
              <a:rPr lang="sv-SE" dirty="0"/>
              <a:t>IFK Kumla – Vänersborgs FK 25/4 </a:t>
            </a:r>
            <a:r>
              <a:rPr lang="sv-SE" dirty="0" err="1"/>
              <a:t>kl</a:t>
            </a:r>
            <a:r>
              <a:rPr lang="sv-SE" dirty="0"/>
              <a:t> 13:00</a:t>
            </a:r>
          </a:p>
          <a:p>
            <a:r>
              <a:rPr lang="en-US" dirty="0"/>
              <a:t>IFK </a:t>
            </a:r>
            <a:r>
              <a:rPr lang="en-US" dirty="0" err="1"/>
              <a:t>Kumla</a:t>
            </a:r>
            <a:r>
              <a:rPr lang="en-US" dirty="0"/>
              <a:t> – Motala AIF 11/9 kl 19:00</a:t>
            </a:r>
          </a:p>
        </p:txBody>
      </p:sp>
    </p:spTree>
    <p:extLst>
      <p:ext uri="{BB962C8B-B14F-4D97-AF65-F5344CB8AC3E}">
        <p14:creationId xmlns:p14="http://schemas.microsoft.com/office/powerpoint/2010/main" val="452942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B97B3-7CF7-0BA8-BE2C-6BBAA4DFAF68}"/>
              </a:ext>
            </a:extLst>
          </p:cNvPr>
          <p:cNvSpPr>
            <a:spLocks noGrp="1"/>
          </p:cNvSpPr>
          <p:nvPr>
            <p:ph type="title"/>
          </p:nvPr>
        </p:nvSpPr>
        <p:spPr/>
        <p:txBody>
          <a:bodyPr/>
          <a:lstStyle/>
          <a:p>
            <a:r>
              <a:rPr lang="en-US" dirty="0" err="1"/>
              <a:t>Träningsupplägg</a:t>
            </a:r>
            <a:r>
              <a:rPr lang="en-US" dirty="0"/>
              <a:t> 2026</a:t>
            </a:r>
          </a:p>
        </p:txBody>
      </p:sp>
      <p:sp>
        <p:nvSpPr>
          <p:cNvPr id="3" name="Content Placeholder 2">
            <a:extLst>
              <a:ext uri="{FF2B5EF4-FFF2-40B4-BE49-F238E27FC236}">
                <a16:creationId xmlns:a16="http://schemas.microsoft.com/office/drawing/2014/main" id="{B4F60639-5E17-DE10-BF85-44A9D699542B}"/>
              </a:ext>
            </a:extLst>
          </p:cNvPr>
          <p:cNvSpPr>
            <a:spLocks noGrp="1"/>
          </p:cNvSpPr>
          <p:nvPr>
            <p:ph idx="1"/>
          </p:nvPr>
        </p:nvSpPr>
        <p:spPr/>
        <p:txBody>
          <a:bodyPr>
            <a:normAutofit/>
          </a:bodyPr>
          <a:lstStyle/>
          <a:p>
            <a:endParaRPr lang="sv-SE" dirty="0"/>
          </a:p>
          <a:p>
            <a:pPr marL="0" indent="0">
              <a:buNone/>
            </a:pPr>
            <a:r>
              <a:rPr lang="sv-SE" sz="2200" dirty="0"/>
              <a:t>- Tre träningar/vecka från mars till september (förutom sommaruppehåll i juli).</a:t>
            </a:r>
          </a:p>
          <a:p>
            <a:pPr marL="0" indent="0">
              <a:buNone/>
            </a:pPr>
            <a:r>
              <a:rPr lang="sv-SE" sz="2200" dirty="0"/>
              <a:t>- Vi lyckades stärka organisationen förra året vilket vi är tacksamma för. Vi har tre ordinarie tränare, en lagledare, en målvaktstränare och en assisterande tränare vilket gör att vi för det mesta kan bedriva bra träningar.</a:t>
            </a:r>
          </a:p>
          <a:p>
            <a:pPr>
              <a:buFontTx/>
              <a:buChar char="-"/>
            </a:pPr>
            <a:r>
              <a:rPr lang="sv-SE" sz="2200" dirty="0"/>
              <a:t>Ambitionen är att träna måndag, onsdag och fredag. Vi tränar onsdagar och fredagar på konstgräset fram till maj, måndagar på annan plats. Vi vet inte än om vi kommer träna på konstgräset eller B-planen under sommarsäsongen.</a:t>
            </a:r>
          </a:p>
          <a:p>
            <a:pPr>
              <a:buFontTx/>
              <a:buChar char="-"/>
            </a:pPr>
            <a:r>
              <a:rPr lang="sv-SE" sz="2200" dirty="0"/>
              <a:t>I år tänker vi renodla positionerna mer och man kommer i första hand träna på den position man har, där det är möjligt. Vi tycker att vi har bra koll på vad spelarna har för positioner.</a:t>
            </a:r>
          </a:p>
          <a:p>
            <a:pPr marL="0" indent="0">
              <a:buNone/>
            </a:pPr>
            <a:endParaRPr lang="sv-SE" dirty="0"/>
          </a:p>
        </p:txBody>
      </p:sp>
      <p:pic>
        <p:nvPicPr>
          <p:cNvPr id="4" name="Picture 3">
            <a:extLst>
              <a:ext uri="{FF2B5EF4-FFF2-40B4-BE49-F238E27FC236}">
                <a16:creationId xmlns:a16="http://schemas.microsoft.com/office/drawing/2014/main" id="{C888CE29-1B8D-845B-6520-CCDE694917EE}"/>
              </a:ext>
            </a:extLst>
          </p:cNvPr>
          <p:cNvPicPr>
            <a:picLocks noChangeAspect="1"/>
          </p:cNvPicPr>
          <p:nvPr/>
        </p:nvPicPr>
        <p:blipFill>
          <a:blip r:embed="rId2"/>
          <a:stretch>
            <a:fillRect/>
          </a:stretch>
        </p:blipFill>
        <p:spPr>
          <a:xfrm>
            <a:off x="10815562" y="230188"/>
            <a:ext cx="1076475" cy="1066949"/>
          </a:xfrm>
          <a:prstGeom prst="rect">
            <a:avLst/>
          </a:prstGeom>
        </p:spPr>
      </p:pic>
    </p:spTree>
    <p:extLst>
      <p:ext uri="{BB962C8B-B14F-4D97-AF65-F5344CB8AC3E}">
        <p14:creationId xmlns:p14="http://schemas.microsoft.com/office/powerpoint/2010/main" val="4028476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1554BD-4249-40E0-B5DA-61B4AFEA78F8}"/>
              </a:ext>
            </a:extLst>
          </p:cNvPr>
          <p:cNvSpPr>
            <a:spLocks noGrp="1"/>
          </p:cNvSpPr>
          <p:nvPr>
            <p:ph type="title"/>
          </p:nvPr>
        </p:nvSpPr>
        <p:spPr/>
        <p:txBody>
          <a:bodyPr/>
          <a:lstStyle/>
          <a:p>
            <a:r>
              <a:rPr lang="sv-SE" dirty="0"/>
              <a:t>Säsongen 2026</a:t>
            </a:r>
          </a:p>
        </p:txBody>
      </p:sp>
      <p:sp>
        <p:nvSpPr>
          <p:cNvPr id="3" name="Platshållare för innehåll 2">
            <a:extLst>
              <a:ext uri="{FF2B5EF4-FFF2-40B4-BE49-F238E27FC236}">
                <a16:creationId xmlns:a16="http://schemas.microsoft.com/office/drawing/2014/main" id="{8807AC0A-02AD-4DFF-9C6E-54FC8113CD1B}"/>
              </a:ext>
            </a:extLst>
          </p:cNvPr>
          <p:cNvSpPr>
            <a:spLocks noGrp="1"/>
          </p:cNvSpPr>
          <p:nvPr>
            <p:ph idx="1"/>
          </p:nvPr>
        </p:nvSpPr>
        <p:spPr/>
        <p:txBody>
          <a:bodyPr>
            <a:normAutofit/>
          </a:bodyPr>
          <a:lstStyle/>
          <a:p>
            <a:pPr marL="0" indent="0">
              <a:buNone/>
            </a:pPr>
            <a:r>
              <a:rPr lang="sv-SE" dirty="0"/>
              <a:t>- 2 lag i seriespel 9 mot 9.</a:t>
            </a:r>
          </a:p>
          <a:p>
            <a:pPr>
              <a:buFontTx/>
              <a:buChar char="-"/>
            </a:pPr>
            <a:r>
              <a:rPr lang="sv-SE" dirty="0"/>
              <a:t>Ett lag på högre nivå och ett lag på lägre nivå.</a:t>
            </a:r>
          </a:p>
          <a:p>
            <a:pPr>
              <a:buFontTx/>
              <a:buChar char="-"/>
            </a:pPr>
            <a:r>
              <a:rPr lang="sv-SE" dirty="0"/>
              <a:t>Vi kommer att göra uttagning till match baserat på träningsnärvaro och attityd i högre utsträckning i år. Tränar man regelbundet kan man räkna med att få spela match varje vecka under maj, juni, augusti och september.</a:t>
            </a:r>
          </a:p>
          <a:p>
            <a:pPr>
              <a:buFontTx/>
              <a:buChar char="-"/>
            </a:pPr>
            <a:r>
              <a:rPr lang="sv-SE" dirty="0"/>
              <a:t>Viktigt att passa tiden till samlingarna då vi kommer ha matchgenomgång innan varje match och då alla tröjnummer måste läggas in i </a:t>
            </a:r>
            <a:r>
              <a:rPr lang="sv-SE" dirty="0" err="1"/>
              <a:t>Fogis</a:t>
            </a:r>
            <a:r>
              <a:rPr lang="sv-SE" dirty="0"/>
              <a:t> före match.</a:t>
            </a:r>
          </a:p>
          <a:p>
            <a:pPr marL="0" indent="0">
              <a:buNone/>
            </a:pPr>
            <a:endParaRPr lang="sv-SE" dirty="0"/>
          </a:p>
          <a:p>
            <a:pPr marL="0" indent="0">
              <a:buNone/>
            </a:pPr>
            <a:endParaRPr lang="sv-SE" dirty="0"/>
          </a:p>
        </p:txBody>
      </p:sp>
      <p:pic>
        <p:nvPicPr>
          <p:cNvPr id="5" name="Picture 4">
            <a:extLst>
              <a:ext uri="{FF2B5EF4-FFF2-40B4-BE49-F238E27FC236}">
                <a16:creationId xmlns:a16="http://schemas.microsoft.com/office/drawing/2014/main" id="{8DC174F4-AD35-28D5-FE3C-6D2A4DC7320B}"/>
              </a:ext>
            </a:extLst>
          </p:cNvPr>
          <p:cNvPicPr>
            <a:picLocks noChangeAspect="1"/>
          </p:cNvPicPr>
          <p:nvPr/>
        </p:nvPicPr>
        <p:blipFill>
          <a:blip r:embed="rId2"/>
          <a:stretch>
            <a:fillRect/>
          </a:stretch>
        </p:blipFill>
        <p:spPr>
          <a:xfrm>
            <a:off x="10815562" y="230188"/>
            <a:ext cx="1076475" cy="1066949"/>
          </a:xfrm>
          <a:prstGeom prst="rect">
            <a:avLst/>
          </a:prstGeom>
        </p:spPr>
      </p:pic>
    </p:spTree>
    <p:extLst>
      <p:ext uri="{BB962C8B-B14F-4D97-AF65-F5344CB8AC3E}">
        <p14:creationId xmlns:p14="http://schemas.microsoft.com/office/powerpoint/2010/main" val="2741963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53803-3779-F7B5-E548-01A5C5E8318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4AC7932-70A6-B8D2-3B78-063303E801B5}"/>
              </a:ext>
            </a:extLst>
          </p:cNvPr>
          <p:cNvSpPr>
            <a:spLocks noGrp="1"/>
          </p:cNvSpPr>
          <p:nvPr>
            <p:ph type="title"/>
          </p:nvPr>
        </p:nvSpPr>
        <p:spPr/>
        <p:txBody>
          <a:bodyPr/>
          <a:lstStyle/>
          <a:p>
            <a:r>
              <a:rPr lang="sv-SE" dirty="0"/>
              <a:t>Cuper 2026</a:t>
            </a:r>
          </a:p>
        </p:txBody>
      </p:sp>
      <p:sp>
        <p:nvSpPr>
          <p:cNvPr id="3" name="Platshållare för innehåll 2">
            <a:extLst>
              <a:ext uri="{FF2B5EF4-FFF2-40B4-BE49-F238E27FC236}">
                <a16:creationId xmlns:a16="http://schemas.microsoft.com/office/drawing/2014/main" id="{C1F25B08-B4BB-35FC-8CFA-8C342AC96877}"/>
              </a:ext>
            </a:extLst>
          </p:cNvPr>
          <p:cNvSpPr>
            <a:spLocks noGrp="1"/>
          </p:cNvSpPr>
          <p:nvPr>
            <p:ph idx="1"/>
          </p:nvPr>
        </p:nvSpPr>
        <p:spPr/>
        <p:txBody>
          <a:bodyPr>
            <a:normAutofit/>
          </a:bodyPr>
          <a:lstStyle/>
          <a:p>
            <a:pPr marL="0" indent="0">
              <a:buNone/>
            </a:pPr>
            <a:r>
              <a:rPr lang="sv-SE" sz="2000" dirty="0"/>
              <a:t>Vi har i år anmält oss till ett par cuper.</a:t>
            </a:r>
          </a:p>
          <a:p>
            <a:pPr marL="0" indent="0">
              <a:buNone/>
            </a:pPr>
            <a:endParaRPr lang="sv-SE" sz="2000" dirty="0"/>
          </a:p>
          <a:p>
            <a:pPr marL="0" indent="0">
              <a:buNone/>
            </a:pPr>
            <a:r>
              <a:rPr lang="sv-SE" sz="2000" dirty="0"/>
              <a:t>Örebrocupen – 2 lag anmälda.</a:t>
            </a:r>
          </a:p>
          <a:p>
            <a:pPr marL="0" indent="0">
              <a:buNone/>
            </a:pPr>
            <a:r>
              <a:rPr lang="sv-SE" sz="2000" dirty="0"/>
              <a:t>Återkommer med egenkostnad, men troligtvis 225 kr/spelare.</a:t>
            </a:r>
          </a:p>
          <a:p>
            <a:pPr marL="0" indent="0">
              <a:buNone/>
            </a:pPr>
            <a:endParaRPr lang="sv-SE" sz="2000" dirty="0"/>
          </a:p>
          <a:p>
            <a:pPr marL="0" indent="0">
              <a:buNone/>
            </a:pPr>
            <a:r>
              <a:rPr lang="sv-SE" sz="2000" dirty="0"/>
              <a:t>Forwardcupen – 2 lag anmälda.</a:t>
            </a:r>
          </a:p>
          <a:p>
            <a:pPr marL="0" indent="0">
              <a:buNone/>
            </a:pPr>
            <a:r>
              <a:rPr lang="sv-SE" sz="2000" dirty="0"/>
              <a:t>Återkommer med egenkostnad, </a:t>
            </a:r>
            <a:r>
              <a:rPr lang="sv-SE" sz="2000"/>
              <a:t>men troligtvis 125 kr/spelare.</a:t>
            </a:r>
            <a:endParaRPr lang="sv-SE" sz="2000" dirty="0"/>
          </a:p>
          <a:p>
            <a:pPr marL="0" indent="0">
              <a:buNone/>
            </a:pPr>
            <a:endParaRPr lang="sv-SE" sz="2000" dirty="0"/>
          </a:p>
          <a:p>
            <a:pPr marL="0" indent="0">
              <a:buNone/>
            </a:pPr>
            <a:r>
              <a:rPr lang="sv-SE" sz="2000" dirty="0" err="1"/>
              <a:t>Select</a:t>
            </a:r>
            <a:r>
              <a:rPr lang="sv-SE" sz="2000" dirty="0"/>
              <a:t> Cup – 1 lag anmält.</a:t>
            </a:r>
          </a:p>
          <a:p>
            <a:pPr marL="0" indent="0">
              <a:buNone/>
            </a:pPr>
            <a:r>
              <a:rPr lang="sv-SE" sz="2000" dirty="0"/>
              <a:t>Egenkostnad 175 kr/spelare.</a:t>
            </a:r>
          </a:p>
          <a:p>
            <a:pPr marL="0" indent="0">
              <a:buNone/>
            </a:pPr>
            <a:endParaRPr lang="sv-SE" dirty="0"/>
          </a:p>
          <a:p>
            <a:pPr marL="0" indent="0">
              <a:buNone/>
            </a:pPr>
            <a:endParaRPr lang="sv-SE" dirty="0"/>
          </a:p>
        </p:txBody>
      </p:sp>
      <p:pic>
        <p:nvPicPr>
          <p:cNvPr id="5" name="Picture 4">
            <a:extLst>
              <a:ext uri="{FF2B5EF4-FFF2-40B4-BE49-F238E27FC236}">
                <a16:creationId xmlns:a16="http://schemas.microsoft.com/office/drawing/2014/main" id="{B7B5AA5F-7C8C-1F87-8E3B-C595565E957C}"/>
              </a:ext>
            </a:extLst>
          </p:cNvPr>
          <p:cNvPicPr>
            <a:picLocks noChangeAspect="1"/>
          </p:cNvPicPr>
          <p:nvPr/>
        </p:nvPicPr>
        <p:blipFill>
          <a:blip r:embed="rId2"/>
          <a:stretch>
            <a:fillRect/>
          </a:stretch>
        </p:blipFill>
        <p:spPr>
          <a:xfrm>
            <a:off x="10815562" y="230188"/>
            <a:ext cx="1076475" cy="1066949"/>
          </a:xfrm>
          <a:prstGeom prst="rect">
            <a:avLst/>
          </a:prstGeom>
        </p:spPr>
      </p:pic>
    </p:spTree>
    <p:extLst>
      <p:ext uri="{BB962C8B-B14F-4D97-AF65-F5344CB8AC3E}">
        <p14:creationId xmlns:p14="http://schemas.microsoft.com/office/powerpoint/2010/main" val="1113169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8ED57A-152D-4CB1-831B-DFD851B4C74D}"/>
              </a:ext>
            </a:extLst>
          </p:cNvPr>
          <p:cNvSpPr>
            <a:spLocks noGrp="1"/>
          </p:cNvSpPr>
          <p:nvPr>
            <p:ph type="title"/>
          </p:nvPr>
        </p:nvSpPr>
        <p:spPr/>
        <p:txBody>
          <a:bodyPr/>
          <a:lstStyle/>
          <a:p>
            <a:r>
              <a:rPr lang="sv-SE" dirty="0"/>
              <a:t>Ekonomi</a:t>
            </a:r>
          </a:p>
        </p:txBody>
      </p:sp>
      <p:sp>
        <p:nvSpPr>
          <p:cNvPr id="3" name="Platshållare för innehåll 2">
            <a:extLst>
              <a:ext uri="{FF2B5EF4-FFF2-40B4-BE49-F238E27FC236}">
                <a16:creationId xmlns:a16="http://schemas.microsoft.com/office/drawing/2014/main" id="{62518B7F-1E36-42DA-B4A0-2A4E804FA02C}"/>
              </a:ext>
            </a:extLst>
          </p:cNvPr>
          <p:cNvSpPr>
            <a:spLocks noGrp="1"/>
          </p:cNvSpPr>
          <p:nvPr>
            <p:ph idx="1"/>
          </p:nvPr>
        </p:nvSpPr>
        <p:spPr/>
        <p:txBody>
          <a:bodyPr>
            <a:normAutofit/>
          </a:bodyPr>
          <a:lstStyle/>
          <a:p>
            <a:r>
              <a:rPr lang="sv-SE" dirty="0"/>
              <a:t>Hur mycket pengar har laget i kassan?</a:t>
            </a:r>
          </a:p>
          <a:p>
            <a:pPr marL="0" indent="0">
              <a:buNone/>
            </a:pPr>
            <a:r>
              <a:rPr lang="sv-SE" dirty="0"/>
              <a:t> - Ingenting alls just nu. Då vi sålde så lite häften under förra året är vi skyldiga föreningen pengar.</a:t>
            </a:r>
          </a:p>
          <a:p>
            <a:pPr marL="0" indent="0">
              <a:buNone/>
            </a:pPr>
            <a:endParaRPr lang="sv-SE" dirty="0"/>
          </a:p>
          <a:p>
            <a:pPr marL="0" indent="0">
              <a:buNone/>
            </a:pPr>
            <a:r>
              <a:rPr lang="sv-SE" dirty="0"/>
              <a:t>- Från och med i år ansvarar varje lag för att samla in 9000 kr per lag till föreningen (blir 250 kr per spelare räknat på 36 spelare). Hur man gör detta är upp till varje lag. Det kan vara genom försäljning eller genom aktiviteter (städning, parkeringsvakter </a:t>
            </a:r>
            <a:r>
              <a:rPr lang="sv-SE" dirty="0" err="1"/>
              <a:t>etc</a:t>
            </a:r>
            <a:r>
              <a:rPr lang="sv-SE" dirty="0"/>
              <a:t>). Det som vi eventuellt drar in utöver 9000 kr tillfaller lagkassan men vi vet inte riktigt än hur det blir med skulden vi har till föreningen.</a:t>
            </a:r>
          </a:p>
        </p:txBody>
      </p:sp>
      <p:pic>
        <p:nvPicPr>
          <p:cNvPr id="4" name="Picture 3">
            <a:extLst>
              <a:ext uri="{FF2B5EF4-FFF2-40B4-BE49-F238E27FC236}">
                <a16:creationId xmlns:a16="http://schemas.microsoft.com/office/drawing/2014/main" id="{FF35213F-B5CB-D91E-F166-E51CBCF1D4E6}"/>
              </a:ext>
            </a:extLst>
          </p:cNvPr>
          <p:cNvPicPr>
            <a:picLocks noChangeAspect="1"/>
          </p:cNvPicPr>
          <p:nvPr/>
        </p:nvPicPr>
        <p:blipFill>
          <a:blip r:embed="rId2"/>
          <a:stretch>
            <a:fillRect/>
          </a:stretch>
        </p:blipFill>
        <p:spPr>
          <a:xfrm>
            <a:off x="10815562" y="230188"/>
            <a:ext cx="1076475" cy="1066949"/>
          </a:xfrm>
          <a:prstGeom prst="rect">
            <a:avLst/>
          </a:prstGeom>
        </p:spPr>
      </p:pic>
    </p:spTree>
    <p:extLst>
      <p:ext uri="{BB962C8B-B14F-4D97-AF65-F5344CB8AC3E}">
        <p14:creationId xmlns:p14="http://schemas.microsoft.com/office/powerpoint/2010/main" val="3543118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F75DF2-F70A-8B7D-3E6A-CFD6BC563966}"/>
              </a:ext>
            </a:extLst>
          </p:cNvPr>
          <p:cNvSpPr>
            <a:spLocks noGrp="1"/>
          </p:cNvSpPr>
          <p:nvPr>
            <p:ph idx="1"/>
          </p:nvPr>
        </p:nvSpPr>
        <p:spPr>
          <a:xfrm>
            <a:off x="838200" y="990746"/>
            <a:ext cx="10515600" cy="5379574"/>
          </a:xfrm>
        </p:spPr>
        <p:txBody>
          <a:bodyPr>
            <a:normAutofit fontScale="25000" lnSpcReduction="20000"/>
          </a:bodyPr>
          <a:lstStyle/>
          <a:p>
            <a:pPr marL="0" indent="0" algn="ctr">
              <a:lnSpc>
                <a:spcPct val="115000"/>
              </a:lnSpc>
              <a:buNone/>
            </a:pPr>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pPr algn="ctr">
              <a:lnSpc>
                <a:spcPct val="115000"/>
              </a:lnSpc>
            </a:pPr>
            <a:r>
              <a:rPr lang="en-US" sz="1800" b="1" dirty="0">
                <a:effectLst/>
                <a:latin typeface="Calibri" panose="020F0502020204030204" pitchFamily="34" charset="0"/>
                <a:ea typeface="Cambria" panose="02040503050406030204" pitchFamily="18" charset="0"/>
                <a:cs typeface="Times New Roman" panose="02020603050405020304" pitchFamily="18" charset="0"/>
              </a:rPr>
              <a:t>   </a:t>
            </a:r>
            <a:r>
              <a:rPr lang="en-US" sz="1800" b="1" dirty="0">
                <a:solidFill>
                  <a:srgbClr val="A6A6A6"/>
                </a:solidFill>
                <a:effectLst/>
                <a:latin typeface="Calibri" panose="020F0502020204030204" pitchFamily="34" charset="0"/>
                <a:ea typeface="Cambria" panose="02040503050406030204" pitchFamily="18" charset="0"/>
                <a:cs typeface="Times New Roman" panose="02020603050405020304" pitchFamily="18" charset="0"/>
              </a:rPr>
              <a:t>INFO TILL MEDLEMMAR I IFK KUMLA</a:t>
            </a:r>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r>
              <a:rPr lang="en-US" sz="1800" dirty="0">
                <a:effectLst/>
                <a:latin typeface="Calibri" panose="020F0502020204030204" pitchFamily="34" charset="0"/>
                <a:ea typeface="Cambria" panose="02040503050406030204" pitchFamily="18" charset="0"/>
                <a:cs typeface="Times New Roman" panose="02020603050405020304" pitchFamily="18" charset="0"/>
              </a:rPr>
              <a:t> </a:t>
            </a:r>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r>
              <a:rPr lang="en-US" sz="1800" dirty="0">
                <a:effectLst/>
                <a:latin typeface="Calibri" panose="020F0502020204030204" pitchFamily="34" charset="0"/>
                <a:ea typeface="Cambria" panose="02040503050406030204" pitchFamily="18" charset="0"/>
                <a:cs typeface="Times New Roman" panose="02020603050405020304" pitchFamily="18" charset="0"/>
              </a:rPr>
              <a:t> </a:t>
            </a:r>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a:effectLst/>
                <a:latin typeface="Calibri" panose="020F0502020204030204" pitchFamily="34" charset="0"/>
                <a:ea typeface="Cambria" panose="02040503050406030204" pitchFamily="18" charset="0"/>
                <a:cs typeface="Times New Roman" panose="02020603050405020304" pitchFamily="18" charset="0"/>
              </a:rPr>
              <a:t>INTERSPORT tar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emot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beställningar</a:t>
            </a:r>
            <a:r>
              <a:rPr lang="en-US" sz="8000" dirty="0">
                <a:effectLst/>
                <a:latin typeface="Calibri" panose="020F0502020204030204" pitchFamily="34" charset="0"/>
                <a:ea typeface="Cambria" panose="02040503050406030204" pitchFamily="18" charset="0"/>
                <a:cs typeface="Times New Roman" panose="02020603050405020304" pitchFamily="18" charset="0"/>
              </a:rPr>
              <a:t> av IFK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Kumlas</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medlemsprofil</a:t>
            </a:r>
            <a:r>
              <a:rPr lang="en-US" sz="8000" dirty="0">
                <a:effectLst/>
                <a:latin typeface="Calibri" panose="020F0502020204030204" pitchFamily="34" charset="0"/>
                <a:ea typeface="Cambria" panose="02040503050406030204" pitchFamily="18" charset="0"/>
                <a:cs typeface="Times New Roman" panose="02020603050405020304" pitchFamily="18" charset="0"/>
              </a:rPr>
              <a:t> via intersport.se.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a:effectLst/>
                <a:latin typeface="Calibri" panose="020F0502020204030204" pitchFamily="34" charset="0"/>
                <a:ea typeface="Cambria" panose="02040503050406030204" pitchFamily="18" charset="0"/>
                <a:cs typeface="Times New Roman" panose="02020603050405020304" pitchFamily="18" charset="0"/>
              </a:rPr>
              <a:t>Nu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alltså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göra</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närsomhelst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b="1" dirty="0">
                <a:effectLst/>
                <a:latin typeface="Calibri" panose="020F0502020204030204" pitchFamily="34" charset="0"/>
                <a:ea typeface="Cambria" panose="02040503050406030204" pitchFamily="18" charset="0"/>
                <a:cs typeface="Times New Roman" panose="02020603050405020304" pitchFamily="18" charset="0"/>
              </a:rPr>
              <a:t>Ni </a:t>
            </a:r>
            <a:r>
              <a:rPr lang="en-US" sz="8000" b="1" dirty="0" err="1">
                <a:effectLst/>
                <a:latin typeface="Calibri" panose="020F0502020204030204" pitchFamily="34" charset="0"/>
                <a:ea typeface="Cambria" panose="02040503050406030204" pitchFamily="18" charset="0"/>
                <a:cs typeface="Times New Roman" panose="02020603050405020304" pitchFamily="18" charset="0"/>
              </a:rPr>
              <a:t>hittar</a:t>
            </a:r>
            <a:r>
              <a:rPr lang="en-US" sz="8000" b="1" dirty="0">
                <a:effectLst/>
                <a:latin typeface="Calibri" panose="020F0502020204030204" pitchFamily="34" charset="0"/>
                <a:ea typeface="Cambria" panose="02040503050406030204" pitchFamily="18" charset="0"/>
                <a:cs typeface="Times New Roman" panose="02020603050405020304" pitchFamily="18" charset="0"/>
              </a:rPr>
              <a:t> </a:t>
            </a:r>
            <a:r>
              <a:rPr lang="en-US" sz="8000" b="1" dirty="0" err="1">
                <a:effectLst/>
                <a:latin typeface="Calibri" panose="020F0502020204030204" pitchFamily="34" charset="0"/>
                <a:ea typeface="Cambria" panose="02040503050406030204" pitchFamily="18" charset="0"/>
                <a:cs typeface="Times New Roman" panose="02020603050405020304" pitchFamily="18" charset="0"/>
              </a:rPr>
              <a:t>sortimentet</a:t>
            </a:r>
            <a:r>
              <a:rPr lang="en-US" sz="8000" b="1" dirty="0">
                <a:effectLst/>
                <a:latin typeface="Calibri" panose="020F0502020204030204" pitchFamily="34" charset="0"/>
                <a:ea typeface="Cambria" panose="02040503050406030204" pitchFamily="18" charset="0"/>
                <a:cs typeface="Times New Roman" panose="02020603050405020304" pitchFamily="18" charset="0"/>
              </a:rPr>
              <a:t> </a:t>
            </a:r>
            <a:r>
              <a:rPr lang="en-US" sz="8000" b="1"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b="1" dirty="0">
                <a:effectLst/>
                <a:latin typeface="Calibri" panose="020F0502020204030204" pitchFamily="34" charset="0"/>
                <a:ea typeface="Cambria" panose="02040503050406030204" pitchFamily="18" charset="0"/>
                <a:cs typeface="Times New Roman" panose="02020603050405020304" pitchFamily="18" charset="0"/>
              </a:rPr>
              <a:t>: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u="sng" dirty="0">
                <a:solidFill>
                  <a:srgbClr val="1155CC"/>
                </a:solidFill>
                <a:effectLst/>
                <a:latin typeface="Arial" panose="020B0604020202020204" pitchFamily="34" charset="0"/>
                <a:ea typeface="Cambria" panose="02040503050406030204" pitchFamily="18" charset="0"/>
                <a:cs typeface="Times New Roman" panose="02020603050405020304" pitchFamily="18" charset="0"/>
                <a:hlinkClick r:id="rId2"/>
              </a:rPr>
              <a:t>https://team.intersport.se/team/ifk-kumla-fotboll</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Gör</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av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kläder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samt</a:t>
            </a:r>
            <a:r>
              <a:rPr lang="en-US" sz="8000" dirty="0">
                <a:effectLst/>
                <a:latin typeface="Calibri" panose="020F0502020204030204" pitchFamily="34" charset="0"/>
                <a:ea typeface="Cambria" panose="02040503050406030204" pitchFamily="18" charset="0"/>
                <a:cs typeface="Times New Roman" panose="02020603050405020304" pitchFamily="18" charset="0"/>
              </a:rPr>
              <a:t> era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tillval</a:t>
            </a:r>
            <a:r>
              <a:rPr lang="en-US" sz="8000" dirty="0">
                <a:effectLst/>
                <a:latin typeface="Calibri" panose="020F0502020204030204" pitchFamily="34" charset="0"/>
                <a:ea typeface="Cambria" panose="02040503050406030204" pitchFamily="18" charset="0"/>
                <a:cs typeface="Times New Roman" panose="02020603050405020304" pitchFamily="18" charset="0"/>
              </a:rPr>
              <a:t>,</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Klubbmärket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ingår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som</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vanligt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priset</a:t>
            </a:r>
            <a:r>
              <a:rPr lang="en-US" sz="8000" dirty="0">
                <a:effectLst/>
                <a:latin typeface="Calibri" panose="020F0502020204030204" pitchFamily="34" charset="0"/>
                <a:ea typeface="Cambria" panose="02040503050406030204" pitchFamily="18" charset="0"/>
                <a:cs typeface="Times New Roman" panose="02020603050405020304" pitchFamily="18" charset="0"/>
              </a:rPr>
              <a:t>.</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Gör</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genom</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att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klicka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plaggen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välj</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storlek</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rullistan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Välj</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därefter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namn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och</a:t>
            </a:r>
            <a:r>
              <a:rPr lang="en-US" sz="8000" dirty="0">
                <a:effectLst/>
                <a:latin typeface="Calibri" panose="020F0502020204030204" pitchFamily="34" charset="0"/>
                <a:ea typeface="Cambria" panose="02040503050406030204" pitchFamily="18" charset="0"/>
                <a:cs typeface="Times New Roman" panose="02020603050405020304" pitchFamily="18" charset="0"/>
              </a:rPr>
              <a:t> initialer om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önskas</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Gå</a:t>
            </a:r>
            <a:r>
              <a:rPr lang="en-US" sz="8000" dirty="0">
                <a:effectLst/>
                <a:latin typeface="Calibri" panose="020F0502020204030204" pitchFamily="34" charset="0"/>
                <a:ea typeface="Cambria" panose="02040503050406030204" pitchFamily="18" charset="0"/>
                <a:cs typeface="Times New Roman" panose="02020603050405020304" pitchFamily="18" charset="0"/>
              </a:rPr>
              <a:t> till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kassan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och</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gör</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betalning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Givetvis</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prova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kläderna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innan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u="sng" dirty="0">
                <a:effectLst/>
                <a:latin typeface="Calibri" panose="020F0502020204030204" pitchFamily="34" charset="0"/>
                <a:ea typeface="Cambria" panose="02040503050406030204" pitchFamily="18" charset="0"/>
                <a:cs typeface="Times New Roman" panose="02020603050405020304" pitchFamily="18" charset="0"/>
              </a:rPr>
              <a:t>OBS! </a:t>
            </a:r>
            <a:r>
              <a:rPr lang="en-US" sz="8000" u="sng" dirty="0" err="1">
                <a:effectLst/>
                <a:latin typeface="Calibri" panose="020F0502020204030204" pitchFamily="34" charset="0"/>
                <a:ea typeface="Cambria" panose="02040503050406030204" pitchFamily="18" charset="0"/>
                <a:cs typeface="Times New Roman" panose="02020603050405020304" pitchFamily="18" charset="0"/>
              </a:rPr>
              <a:t>Tryckta</a:t>
            </a:r>
            <a:r>
              <a:rPr lang="en-US" sz="8000" u="sng" dirty="0">
                <a:effectLst/>
                <a:latin typeface="Calibri" panose="020F0502020204030204" pitchFamily="34" charset="0"/>
                <a:ea typeface="Cambria" panose="02040503050406030204" pitchFamily="18" charset="0"/>
                <a:cs typeface="Times New Roman" panose="02020603050405020304" pitchFamily="18" charset="0"/>
              </a:rPr>
              <a:t> </a:t>
            </a:r>
            <a:r>
              <a:rPr lang="en-US" sz="8000" u="sng" dirty="0" err="1">
                <a:effectLst/>
                <a:latin typeface="Calibri" panose="020F0502020204030204" pitchFamily="34" charset="0"/>
                <a:ea typeface="Cambria" panose="02040503050406030204" pitchFamily="18" charset="0"/>
                <a:cs typeface="Times New Roman" panose="02020603050405020304" pitchFamily="18" charset="0"/>
              </a:rPr>
              <a:t>kläder</a:t>
            </a:r>
            <a:r>
              <a:rPr lang="en-US" sz="8000" u="sng" dirty="0">
                <a:effectLst/>
                <a:latin typeface="Calibri" panose="020F0502020204030204" pitchFamily="34" charset="0"/>
                <a:ea typeface="Cambria" panose="02040503050406030204" pitchFamily="18" charset="0"/>
                <a:cs typeface="Times New Roman" panose="02020603050405020304" pitchFamily="18" charset="0"/>
              </a:rPr>
              <a:t> </a:t>
            </a:r>
            <a:r>
              <a:rPr lang="en-US" sz="8000" u="sng" dirty="0" err="1">
                <a:effectLst/>
                <a:latin typeface="Calibri" panose="020F0502020204030204" pitchFamily="34" charset="0"/>
                <a:ea typeface="Cambria" panose="02040503050406030204" pitchFamily="18" charset="0"/>
                <a:cs typeface="Times New Roman" panose="02020603050405020304" pitchFamily="18" charset="0"/>
              </a:rPr>
              <a:t>går</a:t>
            </a:r>
            <a:r>
              <a:rPr lang="en-US" sz="8000" u="sng" dirty="0">
                <a:effectLst/>
                <a:latin typeface="Calibri" panose="020F0502020204030204" pitchFamily="34" charset="0"/>
                <a:ea typeface="Cambria" panose="02040503050406030204" pitchFamily="18" charset="0"/>
                <a:cs typeface="Times New Roman" panose="02020603050405020304" pitchFamily="18" charset="0"/>
              </a:rPr>
              <a:t> INTE </a:t>
            </a:r>
            <a:r>
              <a:rPr lang="en-US" sz="8000" u="sng" dirty="0" err="1">
                <a:effectLst/>
                <a:latin typeface="Calibri" panose="020F0502020204030204" pitchFamily="34" charset="0"/>
                <a:ea typeface="Cambria" panose="02040503050406030204" pitchFamily="18" charset="0"/>
                <a:cs typeface="Times New Roman" panose="02020603050405020304" pitchFamily="18" charset="0"/>
              </a:rPr>
              <a:t>att</a:t>
            </a:r>
            <a:r>
              <a:rPr lang="en-US" sz="8000" u="sng" dirty="0">
                <a:effectLst/>
                <a:latin typeface="Calibri" panose="020F0502020204030204" pitchFamily="34" charset="0"/>
                <a:ea typeface="Cambria" panose="02040503050406030204" pitchFamily="18" charset="0"/>
                <a:cs typeface="Times New Roman" panose="02020603050405020304" pitchFamily="18" charset="0"/>
              </a:rPr>
              <a:t> </a:t>
            </a:r>
            <a:r>
              <a:rPr lang="en-US" sz="8000" u="sng" dirty="0" err="1">
                <a:effectLst/>
                <a:latin typeface="Calibri" panose="020F0502020204030204" pitchFamily="34" charset="0"/>
                <a:ea typeface="Cambria" panose="02040503050406030204" pitchFamily="18" charset="0"/>
                <a:cs typeface="Times New Roman" panose="02020603050405020304" pitchFamily="18" charset="0"/>
              </a:rPr>
              <a:t>returnera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a:effectLst/>
                <a:latin typeface="Calibri" panose="020F0502020204030204" pitchFamily="34" charset="0"/>
                <a:ea typeface="Cambria" panose="02040503050406030204" pitchFamily="18" charset="0"/>
                <a:cs typeface="Times New Roman" panose="02020603050405020304" pitchFamily="18" charset="0"/>
              </a:rPr>
              <a:t>INTERSPORT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kommer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att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arrangera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två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stycken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provtillfällen</a:t>
            </a:r>
            <a:r>
              <a:rPr lang="en-US" sz="8000" dirty="0">
                <a:effectLst/>
                <a:latin typeface="Calibri" panose="020F0502020204030204" pitchFamily="34" charset="0"/>
                <a:ea typeface="Cambria" panose="02040503050406030204" pitchFamily="18" charset="0"/>
                <a:cs typeface="Times New Roman" panose="02020603050405020304" pitchFamily="18" charset="0"/>
              </a:rPr>
              <a:t> hos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ute</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IP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vår</a:t>
            </a:r>
            <a:r>
              <a:rPr lang="en-US" sz="8000" dirty="0">
                <a:effectLst/>
                <a:latin typeface="Calibri" panose="020F0502020204030204" pitchFamily="34" charset="0"/>
                <a:ea typeface="Cambria" panose="02040503050406030204" pitchFamily="18" charset="0"/>
                <a:cs typeface="Times New Roman" panose="02020603050405020304" pitchFamily="18" charset="0"/>
              </a:rPr>
              <a:t>, information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kommer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från</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förening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håll</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utkik</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efter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tider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hemsida</a:t>
            </a:r>
            <a:r>
              <a:rPr lang="en-US" sz="8000" dirty="0">
                <a:effectLst/>
                <a:latin typeface="Calibri" panose="020F0502020204030204" pitchFamily="34" charset="0"/>
                <a:ea typeface="Cambria" panose="02040503050406030204" pitchFamily="18" charset="0"/>
                <a:cs typeface="Times New Roman" panose="02020603050405020304" pitchFamily="18" charset="0"/>
              </a:rPr>
              <a:t>/</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kansliet</a:t>
            </a:r>
            <a:r>
              <a:rPr lang="en-US" sz="8000" dirty="0">
                <a:effectLst/>
                <a:latin typeface="Calibri" panose="020F0502020204030204" pitchFamily="34" charset="0"/>
                <a:ea typeface="Cambria" panose="02040503050406030204" pitchFamily="18" charset="0"/>
                <a:cs typeface="Times New Roman" panose="02020603050405020304" pitchFamily="18" charset="0"/>
              </a:rPr>
              <a:t>/</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lagledarna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Dessutom</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kommer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provstegar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sortimentet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att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hänga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Intersport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Marieberg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där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ni</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när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som</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helst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själv</a:t>
            </a:r>
            <a:r>
              <a:rPr lang="en-US" sz="8000" dirty="0">
                <a:effectLst/>
                <a:latin typeface="Calibri" panose="020F0502020204030204" pitchFamily="34" charset="0"/>
                <a:ea typeface="Cambria" panose="02040503050406030204" pitchFamily="18" charset="0"/>
                <a:cs typeface="Times New Roman" panose="02020603050405020304" pitchFamily="18" charset="0"/>
              </a:rPr>
              <a:t> under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butikens</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öppettider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kan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prova</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plaggen</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göra</a:t>
            </a:r>
            <a:r>
              <a:rPr lang="en-US" sz="8000" dirty="0">
                <a:effectLst/>
                <a:latin typeface="Calibri" panose="020F0502020204030204" pitchFamily="34" charset="0"/>
                <a:ea typeface="Cambria" panose="02040503050406030204" pitchFamily="18" charset="0"/>
                <a:cs typeface="Times New Roman" panose="02020603050405020304" pitchFamily="18" charset="0"/>
              </a:rPr>
              <a:t> lite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anteckningar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och</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gå</a:t>
            </a:r>
            <a:r>
              <a:rPr lang="en-US" sz="8000" dirty="0">
                <a:effectLst/>
                <a:latin typeface="Calibri" panose="020F0502020204030204" pitchFamily="34" charset="0"/>
                <a:ea typeface="Cambria" panose="02040503050406030204" pitchFamily="18" charset="0"/>
                <a:cs typeface="Times New Roman" panose="02020603050405020304" pitchFamily="18" charset="0"/>
              </a:rPr>
              <a:t> hem till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Webben</a:t>
            </a:r>
            <a:r>
              <a:rPr lang="en-US" sz="8000" dirty="0">
                <a:effectLst/>
                <a:latin typeface="Calibri" panose="020F0502020204030204" pitchFamily="34" charset="0"/>
                <a:ea typeface="Cambria" panose="02040503050406030204" pitchFamily="18" charset="0"/>
                <a:cs typeface="Times New Roman" panose="02020603050405020304" pitchFamily="18" charset="0"/>
              </a:rPr>
              <a:t> för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att</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beställa</a:t>
            </a:r>
            <a:r>
              <a:rPr lang="en-US" sz="8000" dirty="0">
                <a:effectLst/>
                <a:latin typeface="Calibri" panose="020F0502020204030204" pitchFamily="34" charset="0"/>
                <a:ea typeface="Cambria" panose="02040503050406030204" pitchFamily="18" charset="0"/>
                <a:cs typeface="Times New Roman" panose="02020603050405020304" pitchFamily="18" charset="0"/>
              </a:rPr>
              <a:t>.</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r>
              <a:rPr lang="en-US" sz="8000" dirty="0" err="1">
                <a:effectLst/>
                <a:latin typeface="Calibri" panose="020F0502020204030204" pitchFamily="34" charset="0"/>
                <a:ea typeface="Cambria" panose="02040503050406030204" pitchFamily="18" charset="0"/>
                <a:cs typeface="Times New Roman" panose="02020603050405020304" pitchFamily="18" charset="0"/>
              </a:rPr>
              <a:t>Avhämtning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sker</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på</a:t>
            </a:r>
            <a:r>
              <a:rPr lang="en-US" sz="8000" dirty="0">
                <a:effectLst/>
                <a:latin typeface="Calibri" panose="020F0502020204030204" pitchFamily="34" charset="0"/>
                <a:ea typeface="Cambria" panose="02040503050406030204" pitchFamily="18" charset="0"/>
                <a:cs typeface="Times New Roman" panose="02020603050405020304" pitchFamily="18" charset="0"/>
              </a:rPr>
              <a:t> Intersport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Marieberg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Avisering</a:t>
            </a:r>
            <a:r>
              <a:rPr lang="en-US" sz="8000" dirty="0">
                <a:effectLst/>
                <a:latin typeface="Calibri" panose="020F0502020204030204" pitchFamily="34" charset="0"/>
                <a:ea typeface="Cambria" panose="02040503050406030204" pitchFamily="18" charset="0"/>
                <a:cs typeface="Times New Roman" panose="02020603050405020304" pitchFamily="18" charset="0"/>
              </a:rPr>
              <a:t> </a:t>
            </a:r>
            <a:r>
              <a:rPr lang="en-US" sz="8000" dirty="0" err="1">
                <a:effectLst/>
                <a:latin typeface="Calibri" panose="020F0502020204030204" pitchFamily="34" charset="0"/>
                <a:ea typeface="Cambria" panose="02040503050406030204" pitchFamily="18" charset="0"/>
                <a:cs typeface="Times New Roman" panose="02020603050405020304" pitchFamily="18" charset="0"/>
              </a:rPr>
              <a:t>sker</a:t>
            </a:r>
            <a:r>
              <a:rPr lang="en-US" sz="8000" dirty="0">
                <a:effectLst/>
                <a:latin typeface="Calibri" panose="020F0502020204030204" pitchFamily="34" charset="0"/>
                <a:ea typeface="Cambria" panose="02040503050406030204" pitchFamily="18" charset="0"/>
                <a:cs typeface="Times New Roman" panose="02020603050405020304" pitchFamily="18" charset="0"/>
              </a:rPr>
              <a:t> via SMS.</a:t>
            </a:r>
            <a:endParaRPr lang="en-US" sz="8000" dirty="0">
              <a:effectLst/>
              <a:latin typeface="Cambria" panose="02040503050406030204" pitchFamily="18" charset="0"/>
              <a:ea typeface="Cambria" panose="02040503050406030204" pitchFamily="18" charset="0"/>
              <a:cs typeface="Times New Roman" panose="02020603050405020304" pitchFamily="18" charset="0"/>
            </a:endParaRPr>
          </a:p>
          <a:p>
            <a:endParaRPr lang="en-US" dirty="0"/>
          </a:p>
        </p:txBody>
      </p:sp>
      <p:pic>
        <p:nvPicPr>
          <p:cNvPr id="4" name="Bildobjekt 2">
            <a:extLst>
              <a:ext uri="{FF2B5EF4-FFF2-40B4-BE49-F238E27FC236}">
                <a16:creationId xmlns:a16="http://schemas.microsoft.com/office/drawing/2014/main" id="{7955AED2-81E5-32E7-10A2-84D8B63722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5087" y="644035"/>
            <a:ext cx="2235835" cy="248285"/>
          </a:xfrm>
          <a:prstGeom prst="rect">
            <a:avLst/>
          </a:prstGeom>
        </p:spPr>
      </p:pic>
      <p:pic>
        <p:nvPicPr>
          <p:cNvPr id="5" name="Picture 4">
            <a:extLst>
              <a:ext uri="{FF2B5EF4-FFF2-40B4-BE49-F238E27FC236}">
                <a16:creationId xmlns:a16="http://schemas.microsoft.com/office/drawing/2014/main" id="{DED28A3A-B737-7B43-E31A-FF565540E7E4}"/>
              </a:ext>
            </a:extLst>
          </p:cNvPr>
          <p:cNvPicPr>
            <a:picLocks noChangeAspect="1"/>
          </p:cNvPicPr>
          <p:nvPr/>
        </p:nvPicPr>
        <p:blipFill>
          <a:blip r:embed="rId4"/>
          <a:stretch>
            <a:fillRect/>
          </a:stretch>
        </p:blipFill>
        <p:spPr>
          <a:xfrm>
            <a:off x="10815562" y="230188"/>
            <a:ext cx="1076475" cy="1066949"/>
          </a:xfrm>
          <a:prstGeom prst="rect">
            <a:avLst/>
          </a:prstGeom>
        </p:spPr>
      </p:pic>
    </p:spTree>
    <p:extLst>
      <p:ext uri="{BB962C8B-B14F-4D97-AF65-F5344CB8AC3E}">
        <p14:creationId xmlns:p14="http://schemas.microsoft.com/office/powerpoint/2010/main" val="3268254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FC59-AACF-1450-B467-498964526013}"/>
              </a:ext>
            </a:extLst>
          </p:cNvPr>
          <p:cNvSpPr>
            <a:spLocks noGrp="1"/>
          </p:cNvSpPr>
          <p:nvPr>
            <p:ph type="title"/>
          </p:nvPr>
        </p:nvSpPr>
        <p:spPr/>
        <p:txBody>
          <a:bodyPr/>
          <a:lstStyle/>
          <a:p>
            <a:r>
              <a:rPr lang="en-US" dirty="0" err="1"/>
              <a:t>Medlems</a:t>
            </a:r>
            <a:r>
              <a:rPr lang="en-US" dirty="0"/>
              <a:t>- och </a:t>
            </a:r>
            <a:r>
              <a:rPr lang="en-US" dirty="0" err="1"/>
              <a:t>föreningsavgift</a:t>
            </a:r>
            <a:r>
              <a:rPr lang="en-US" dirty="0"/>
              <a:t> 2025</a:t>
            </a:r>
          </a:p>
        </p:txBody>
      </p:sp>
      <p:sp>
        <p:nvSpPr>
          <p:cNvPr id="3" name="Content Placeholder 2">
            <a:extLst>
              <a:ext uri="{FF2B5EF4-FFF2-40B4-BE49-F238E27FC236}">
                <a16:creationId xmlns:a16="http://schemas.microsoft.com/office/drawing/2014/main" id="{2E81CB60-049A-78CE-10A9-1E33EB4790DE}"/>
              </a:ext>
            </a:extLst>
          </p:cNvPr>
          <p:cNvSpPr>
            <a:spLocks noGrp="1"/>
          </p:cNvSpPr>
          <p:nvPr>
            <p:ph idx="1"/>
          </p:nvPr>
        </p:nvSpPr>
        <p:spPr/>
        <p:txBody>
          <a:bodyPr/>
          <a:lstStyle/>
          <a:p>
            <a:endParaRPr lang="en-US" dirty="0"/>
          </a:p>
        </p:txBody>
      </p:sp>
      <p:pic>
        <p:nvPicPr>
          <p:cNvPr id="6" name="Bildobjekt 5">
            <a:extLst>
              <a:ext uri="{FF2B5EF4-FFF2-40B4-BE49-F238E27FC236}">
                <a16:creationId xmlns:a16="http://schemas.microsoft.com/office/drawing/2014/main" id="{8DC91D21-BDD8-B961-DCCA-8787BD8EEC91}"/>
              </a:ext>
            </a:extLst>
          </p:cNvPr>
          <p:cNvPicPr>
            <a:picLocks noChangeAspect="1"/>
          </p:cNvPicPr>
          <p:nvPr/>
        </p:nvPicPr>
        <p:blipFill>
          <a:blip r:embed="rId2"/>
          <a:stretch>
            <a:fillRect/>
          </a:stretch>
        </p:blipFill>
        <p:spPr>
          <a:xfrm>
            <a:off x="838200" y="1825624"/>
            <a:ext cx="8283200" cy="3853815"/>
          </a:xfrm>
          <a:prstGeom prst="rect">
            <a:avLst/>
          </a:prstGeom>
        </p:spPr>
      </p:pic>
    </p:spTree>
    <p:extLst>
      <p:ext uri="{BB962C8B-B14F-4D97-AF65-F5344CB8AC3E}">
        <p14:creationId xmlns:p14="http://schemas.microsoft.com/office/powerpoint/2010/main" val="318271653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A0F416627335C744B84BA993F95CF9F5" ma:contentTypeVersion="12" ma:contentTypeDescription="Skapa ett nytt dokument." ma:contentTypeScope="" ma:versionID="4341303816d543d88dbdac5e6dc2bb57">
  <xsd:schema xmlns:xsd="http://www.w3.org/2001/XMLSchema" xmlns:xs="http://www.w3.org/2001/XMLSchema" xmlns:p="http://schemas.microsoft.com/office/2006/metadata/properties" xmlns:ns3="ada57cfb-69fc-4c66-8701-bc0848d41c6b" xmlns:ns4="ffc76577-ab46-4403-b6ef-8af1a8be4370" targetNamespace="http://schemas.microsoft.com/office/2006/metadata/properties" ma:root="true" ma:fieldsID="99719e9a03501c67cdd1b363a4c604fe" ns3:_="" ns4:_="">
    <xsd:import namespace="ada57cfb-69fc-4c66-8701-bc0848d41c6b"/>
    <xsd:import namespace="ffc76577-ab46-4403-b6ef-8af1a8be4370"/>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a57cfb-69fc-4c66-8701-bc0848d41c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fc76577-ab46-4403-b6ef-8af1a8be4370" elementFormDefault="qualified">
    <xsd:import namespace="http://schemas.microsoft.com/office/2006/documentManagement/types"/>
    <xsd:import namespace="http://schemas.microsoft.com/office/infopath/2007/PartnerControls"/>
    <xsd:element name="SharedWithUsers" ma:index="11"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at med information" ma:internalName="SharedWithDetails" ma:readOnly="true">
      <xsd:simpleType>
        <xsd:restriction base="dms:Note">
          <xsd:maxLength value="255"/>
        </xsd:restriction>
      </xsd:simpleType>
    </xsd:element>
    <xsd:element name="SharingHintHash" ma:index="13" nillable="true" ma:displayName="Delar tips,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7394812-6171-4CD8-8D34-3A355D60EB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a57cfb-69fc-4c66-8701-bc0848d41c6b"/>
    <ds:schemaRef ds:uri="ffc76577-ab46-4403-b6ef-8af1a8be43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82F4097-E79E-4674-AFE3-DF3A9C0A476A}">
  <ds:schemaRefs>
    <ds:schemaRef ds:uri="http://schemas.microsoft.com/sharepoint/v3/contenttype/forms"/>
  </ds:schemaRefs>
</ds:datastoreItem>
</file>

<file path=customXml/itemProps3.xml><?xml version="1.0" encoding="utf-8"?>
<ds:datastoreItem xmlns:ds="http://schemas.openxmlformats.org/officeDocument/2006/customXml" ds:itemID="{1085CE0F-7879-48BF-B913-706E377025BD}">
  <ds:schemaRefs>
    <ds:schemaRef ds:uri="http://purl.org/dc/dcmitype/"/>
    <ds:schemaRef ds:uri="http://purl.org/dc/terms/"/>
    <ds:schemaRef ds:uri="http://schemas.microsoft.com/office/2006/metadata/properties"/>
    <ds:schemaRef ds:uri="http://schemas.microsoft.com/office/2006/documentManagement/types"/>
    <ds:schemaRef ds:uri="ffc76577-ab46-4403-b6ef-8af1a8be4370"/>
    <ds:schemaRef ds:uri="http://schemas.microsoft.com/office/infopath/2007/PartnerControls"/>
    <ds:schemaRef ds:uri="http://schemas.openxmlformats.org/package/2006/metadata/core-properties"/>
    <ds:schemaRef ds:uri="ada57cfb-69fc-4c66-8701-bc0848d41c6b"/>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586</TotalTime>
  <Words>763</Words>
  <Application>Microsoft Office PowerPoint</Application>
  <PresentationFormat>Bredbild</PresentationFormat>
  <Paragraphs>64</Paragraphs>
  <Slides>10</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10</vt:i4>
      </vt:variant>
    </vt:vector>
  </HeadingPairs>
  <TitlesOfParts>
    <vt:vector size="15" baseType="lpstr">
      <vt:lpstr>Arial</vt:lpstr>
      <vt:lpstr>Calibri</vt:lpstr>
      <vt:lpstr>Calibri Light</vt:lpstr>
      <vt:lpstr>Cambria</vt:lpstr>
      <vt:lpstr>Office-tema</vt:lpstr>
      <vt:lpstr>IFK Kumla P-013</vt:lpstr>
      <vt:lpstr>Presentation av ledare och föräldrar</vt:lpstr>
      <vt:lpstr>Allmänt</vt:lpstr>
      <vt:lpstr>Träningsupplägg 2026</vt:lpstr>
      <vt:lpstr>Säsongen 2026</vt:lpstr>
      <vt:lpstr>Cuper 2026</vt:lpstr>
      <vt:lpstr>Ekonomi</vt:lpstr>
      <vt:lpstr>PowerPoint-presentation</vt:lpstr>
      <vt:lpstr>Medlems- och föreningsavgift 2025</vt:lpstr>
      <vt:lpstr>Övrigt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IFK Kumla P-013</dc:title>
  <dc:creator>Johan Ornell, PostNord</dc:creator>
  <cp:lastModifiedBy>Johan Ornell, PostNord</cp:lastModifiedBy>
  <cp:revision>9</cp:revision>
  <dcterms:created xsi:type="dcterms:W3CDTF">2021-10-04T00:39:48Z</dcterms:created>
  <dcterms:modified xsi:type="dcterms:W3CDTF">2026-02-23T08:47:56Z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0x010100A0F416627335C744B84BA993F95CF9F5</vt:lpwstr>
  </property>
</Properties>
</file>