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78" r:id="rId6"/>
    <p:sldId id="275" r:id="rId7"/>
    <p:sldId id="285" r:id="rId8"/>
    <p:sldId id="279" r:id="rId9"/>
    <p:sldId id="286" r:id="rId10"/>
    <p:sldId id="283" r:id="rId11"/>
    <p:sldId id="273" r:id="rId12"/>
    <p:sldId id="274"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1C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18025" autoAdjust="0"/>
    <p:restoredTop sz="94660"/>
  </p:normalViewPr>
  <p:slideViewPr>
    <p:cSldViewPr snapToGrid="0">
      <p:cViewPr varScale="1">
        <p:scale>
          <a:sx n="119" d="100"/>
          <a:sy n="119" d="100"/>
        </p:scale>
        <p:origin x="8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A50A9D-F139-4F4C-BCAD-A808F0A3A626}" type="datetimeFigureOut">
              <a:rPr lang="en-US" smtClean="0"/>
              <a:t>4/26/2022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22756E-2E1F-4F10-A982-3440C3E425EB}" type="slidenum">
              <a:rPr lang="en-US" smtClean="0"/>
              <a:t>‹#›</a:t>
            </a:fld>
            <a:endParaRPr lang="en-US"/>
          </a:p>
        </p:txBody>
      </p:sp>
    </p:spTree>
    <p:extLst>
      <p:ext uri="{BB962C8B-B14F-4D97-AF65-F5344CB8AC3E}">
        <p14:creationId xmlns:p14="http://schemas.microsoft.com/office/powerpoint/2010/main" val="3249441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1E319-0FC7-4CEF-B2FC-83B55A1E7E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A16386-59F1-44E8-9F24-514FA31518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D93EFD-8B0A-493E-B35F-B9D282322A57}"/>
              </a:ext>
            </a:extLst>
          </p:cNvPr>
          <p:cNvSpPr>
            <a:spLocks noGrp="1"/>
          </p:cNvSpPr>
          <p:nvPr>
            <p:ph type="dt" sz="half" idx="10"/>
          </p:nvPr>
        </p:nvSpPr>
        <p:spPr/>
        <p:txBody>
          <a:bodyPr/>
          <a:lstStyle/>
          <a:p>
            <a:fld id="{1D5B4D69-C7EA-41AA-BF8D-5866FB8C5074}" type="datetime1">
              <a:rPr lang="sv-SE" smtClean="0"/>
              <a:t>2022-04-26</a:t>
            </a:fld>
            <a:endParaRPr lang="en-US"/>
          </a:p>
        </p:txBody>
      </p:sp>
      <p:sp>
        <p:nvSpPr>
          <p:cNvPr id="5" name="Footer Placeholder 4">
            <a:extLst>
              <a:ext uri="{FF2B5EF4-FFF2-40B4-BE49-F238E27FC236}">
                <a16:creationId xmlns:a16="http://schemas.microsoft.com/office/drawing/2014/main" id="{06B709B8-0987-40DB-A9C9-5F0D8E4A4A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B85C58-50F1-4589-962E-70E27C039A18}"/>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28E10F7C-5272-4989-B7F4-523E14A31E4C}"/>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2282560C-0A80-4D48-9A97-9F829144D794}"/>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452659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23EC2-2268-48E6-92F3-6C8C0B1352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DB1095-9B9D-4C25-8E04-8383A9FA14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785F40-D5D1-438B-9246-7FB7D77205CC}"/>
              </a:ext>
            </a:extLst>
          </p:cNvPr>
          <p:cNvSpPr>
            <a:spLocks noGrp="1"/>
          </p:cNvSpPr>
          <p:nvPr>
            <p:ph type="dt" sz="half" idx="10"/>
          </p:nvPr>
        </p:nvSpPr>
        <p:spPr/>
        <p:txBody>
          <a:bodyPr/>
          <a:lstStyle/>
          <a:p>
            <a:fld id="{E0CCA92A-1D87-45A9-99DC-78E9B4B68869}" type="datetime1">
              <a:rPr lang="sv-SE" smtClean="0"/>
              <a:t>2022-04-26</a:t>
            </a:fld>
            <a:endParaRPr lang="en-US"/>
          </a:p>
        </p:txBody>
      </p:sp>
      <p:sp>
        <p:nvSpPr>
          <p:cNvPr id="5" name="Footer Placeholder 4">
            <a:extLst>
              <a:ext uri="{FF2B5EF4-FFF2-40B4-BE49-F238E27FC236}">
                <a16:creationId xmlns:a16="http://schemas.microsoft.com/office/drawing/2014/main" id="{31700D49-0C5D-4423-83EA-B6B60132E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6FF6BE-9630-4CB6-BA62-66D1E8EA7622}"/>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528BC8DE-9549-41FF-9ECD-430D28763D5D}"/>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96C26AFD-4BB2-4741-BFE0-68164A9BE665}"/>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906757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C97206-3143-4BB7-ACD4-DA39CBF5E6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AB6FE8-4DA8-4CD8-8E89-4B8E49E0C4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B8CBF3-E77E-45C9-814C-DFE1BEB08DE8}"/>
              </a:ext>
            </a:extLst>
          </p:cNvPr>
          <p:cNvSpPr>
            <a:spLocks noGrp="1"/>
          </p:cNvSpPr>
          <p:nvPr>
            <p:ph type="dt" sz="half" idx="10"/>
          </p:nvPr>
        </p:nvSpPr>
        <p:spPr/>
        <p:txBody>
          <a:bodyPr/>
          <a:lstStyle/>
          <a:p>
            <a:fld id="{2E263C14-30F5-47A0-8C95-C5D5A6472DF5}" type="datetime1">
              <a:rPr lang="sv-SE" smtClean="0"/>
              <a:t>2022-04-26</a:t>
            </a:fld>
            <a:endParaRPr lang="en-US"/>
          </a:p>
        </p:txBody>
      </p:sp>
      <p:sp>
        <p:nvSpPr>
          <p:cNvPr id="5" name="Footer Placeholder 4">
            <a:extLst>
              <a:ext uri="{FF2B5EF4-FFF2-40B4-BE49-F238E27FC236}">
                <a16:creationId xmlns:a16="http://schemas.microsoft.com/office/drawing/2014/main" id="{B87E250C-3136-448B-BD6D-F50A042A2D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E62D26-648C-464D-B697-4D507660C8AE}"/>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97062872-73F4-4075-B98F-8AF335DB4007}"/>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681E9014-9E32-44A8-A8B8-CBD0C713A195}"/>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256872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3A449-9E37-44E8-A21A-A57C8D3A76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F19414-18F8-41BA-8449-F1465C2FD9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D9047A-DF31-4BB4-9C60-30634437FF9F}"/>
              </a:ext>
            </a:extLst>
          </p:cNvPr>
          <p:cNvSpPr>
            <a:spLocks noGrp="1"/>
          </p:cNvSpPr>
          <p:nvPr>
            <p:ph type="dt" sz="half" idx="10"/>
          </p:nvPr>
        </p:nvSpPr>
        <p:spPr/>
        <p:txBody>
          <a:bodyPr/>
          <a:lstStyle/>
          <a:p>
            <a:fld id="{2CA4FDFC-587C-4C0C-9055-0928CB664F13}" type="datetime1">
              <a:rPr lang="sv-SE" smtClean="0"/>
              <a:t>2022-04-26</a:t>
            </a:fld>
            <a:endParaRPr lang="en-US"/>
          </a:p>
        </p:txBody>
      </p:sp>
      <p:sp>
        <p:nvSpPr>
          <p:cNvPr id="5" name="Footer Placeholder 4">
            <a:extLst>
              <a:ext uri="{FF2B5EF4-FFF2-40B4-BE49-F238E27FC236}">
                <a16:creationId xmlns:a16="http://schemas.microsoft.com/office/drawing/2014/main" id="{5DEF5922-40FD-40FE-84C5-4DB5FA6C91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EED9F9-CFC2-44DC-967E-52A66ACEE452}"/>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543B1331-461B-48CC-99D0-50F7C32193BA}"/>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146A3F8D-04DD-480A-AD85-482F2274D688}"/>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554997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B8D7F-1E53-4DFF-B1D8-C0EC5D97A2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7E63271-B287-4075-9060-518C042D37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1DDCA-8B32-44C0-8565-C296879871F3}"/>
              </a:ext>
            </a:extLst>
          </p:cNvPr>
          <p:cNvSpPr>
            <a:spLocks noGrp="1"/>
          </p:cNvSpPr>
          <p:nvPr>
            <p:ph type="dt" sz="half" idx="10"/>
          </p:nvPr>
        </p:nvSpPr>
        <p:spPr/>
        <p:txBody>
          <a:bodyPr/>
          <a:lstStyle/>
          <a:p>
            <a:fld id="{EAA3CC67-813B-4B4E-B940-6D2EC02B3218}" type="datetime1">
              <a:rPr lang="sv-SE" smtClean="0"/>
              <a:t>2022-04-26</a:t>
            </a:fld>
            <a:endParaRPr lang="en-US"/>
          </a:p>
        </p:txBody>
      </p:sp>
      <p:sp>
        <p:nvSpPr>
          <p:cNvPr id="5" name="Footer Placeholder 4">
            <a:extLst>
              <a:ext uri="{FF2B5EF4-FFF2-40B4-BE49-F238E27FC236}">
                <a16:creationId xmlns:a16="http://schemas.microsoft.com/office/drawing/2014/main" id="{C23CB8FA-D96A-4334-94D8-06AB56CEEF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D30850-31B0-4821-8919-8851AD05D142}"/>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BB55C1CE-B08A-4C35-AA04-E7967D38C6E1}"/>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0AE3DC21-71D6-4BC5-9C61-2071AC24293F}"/>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096951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8E57C-06B4-4964-AF3B-1461ABB4A7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A451EC-E751-4312-AB90-2EF07BEAA8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720757-4FA1-4DD7-9A75-5E189CA2AA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66A677-3CD1-4F11-B166-25A8A60B8B81}"/>
              </a:ext>
            </a:extLst>
          </p:cNvPr>
          <p:cNvSpPr>
            <a:spLocks noGrp="1"/>
          </p:cNvSpPr>
          <p:nvPr>
            <p:ph type="dt" sz="half" idx="10"/>
          </p:nvPr>
        </p:nvSpPr>
        <p:spPr/>
        <p:txBody>
          <a:bodyPr/>
          <a:lstStyle/>
          <a:p>
            <a:fld id="{D165425C-5FBF-40A5-AB80-A567D7942960}" type="datetime1">
              <a:rPr lang="sv-SE" smtClean="0"/>
              <a:t>2022-04-26</a:t>
            </a:fld>
            <a:endParaRPr lang="en-US"/>
          </a:p>
        </p:txBody>
      </p:sp>
      <p:sp>
        <p:nvSpPr>
          <p:cNvPr id="6" name="Footer Placeholder 5">
            <a:extLst>
              <a:ext uri="{FF2B5EF4-FFF2-40B4-BE49-F238E27FC236}">
                <a16:creationId xmlns:a16="http://schemas.microsoft.com/office/drawing/2014/main" id="{FD1D7970-820C-4051-940D-A69285F9B3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6F042F-6954-4869-80B5-29267558F580}"/>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9" name="Picture 8" descr="palettR">
            <a:extLst>
              <a:ext uri="{FF2B5EF4-FFF2-40B4-BE49-F238E27FC236}">
                <a16:creationId xmlns:a16="http://schemas.microsoft.com/office/drawing/2014/main" id="{8CE92788-3BE3-482E-8F0D-0706131A2D14}"/>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1" name="Picture 10" descr="palettD">
            <a:extLst>
              <a:ext uri="{FF2B5EF4-FFF2-40B4-BE49-F238E27FC236}">
                <a16:creationId xmlns:a16="http://schemas.microsoft.com/office/drawing/2014/main" id="{46195629-1F5F-4CA0-BE91-E1B21D733270}"/>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376947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2B3B0-37AE-4A2A-BC09-E6A193DA73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F1F23AA-1B59-4052-B23A-1F6DE764A5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693CBB-BF74-4B21-8903-529C35AC17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EE3C73-79BF-4AD3-AFCA-A8D99F2294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E77AE2-A43D-4B19-A24D-B0E2A81F0F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DD9CCC-C532-4D9A-AF1D-EB68C95CE069}"/>
              </a:ext>
            </a:extLst>
          </p:cNvPr>
          <p:cNvSpPr>
            <a:spLocks noGrp="1"/>
          </p:cNvSpPr>
          <p:nvPr>
            <p:ph type="dt" sz="half" idx="10"/>
          </p:nvPr>
        </p:nvSpPr>
        <p:spPr/>
        <p:txBody>
          <a:bodyPr/>
          <a:lstStyle/>
          <a:p>
            <a:fld id="{E9DFEEBB-9EA5-4741-BE16-B09C0AE73E7B}" type="datetime1">
              <a:rPr lang="sv-SE" smtClean="0"/>
              <a:t>2022-04-26</a:t>
            </a:fld>
            <a:endParaRPr lang="en-US"/>
          </a:p>
        </p:txBody>
      </p:sp>
      <p:sp>
        <p:nvSpPr>
          <p:cNvPr id="8" name="Footer Placeholder 7">
            <a:extLst>
              <a:ext uri="{FF2B5EF4-FFF2-40B4-BE49-F238E27FC236}">
                <a16:creationId xmlns:a16="http://schemas.microsoft.com/office/drawing/2014/main" id="{E16AEA2B-0DDF-47F4-A4E3-C09610248E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A630BA-F4C5-432B-86D0-D513E3F67DE9}"/>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11" name="Picture 10" descr="palettR">
            <a:extLst>
              <a:ext uri="{FF2B5EF4-FFF2-40B4-BE49-F238E27FC236}">
                <a16:creationId xmlns:a16="http://schemas.microsoft.com/office/drawing/2014/main" id="{96CBF16B-BD0B-4E9B-B3CD-382A745B4558}"/>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3" name="Picture 12" descr="palettD">
            <a:extLst>
              <a:ext uri="{FF2B5EF4-FFF2-40B4-BE49-F238E27FC236}">
                <a16:creationId xmlns:a16="http://schemas.microsoft.com/office/drawing/2014/main" id="{DAE1AE2B-A81F-4C8C-9701-A15527C8B33E}"/>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447948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9EFC6-4F58-494E-9BF7-FD6817101EC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03BB96-54D3-4B83-990E-7F9A3B3779B0}"/>
              </a:ext>
            </a:extLst>
          </p:cNvPr>
          <p:cNvSpPr>
            <a:spLocks noGrp="1"/>
          </p:cNvSpPr>
          <p:nvPr>
            <p:ph type="dt" sz="half" idx="10"/>
          </p:nvPr>
        </p:nvSpPr>
        <p:spPr/>
        <p:txBody>
          <a:bodyPr/>
          <a:lstStyle/>
          <a:p>
            <a:fld id="{C0568A04-065D-4C53-A589-A44AE894E19D}" type="datetime1">
              <a:rPr lang="sv-SE" smtClean="0"/>
              <a:t>2022-04-26</a:t>
            </a:fld>
            <a:endParaRPr lang="en-US"/>
          </a:p>
        </p:txBody>
      </p:sp>
      <p:sp>
        <p:nvSpPr>
          <p:cNvPr id="4" name="Footer Placeholder 3">
            <a:extLst>
              <a:ext uri="{FF2B5EF4-FFF2-40B4-BE49-F238E27FC236}">
                <a16:creationId xmlns:a16="http://schemas.microsoft.com/office/drawing/2014/main" id="{11116446-79C2-4545-A45B-9233A7CC82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FD37F6-EA11-400B-9176-6A705D1D1BD9}"/>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7" name="Picture 6" descr="palettR">
            <a:extLst>
              <a:ext uri="{FF2B5EF4-FFF2-40B4-BE49-F238E27FC236}">
                <a16:creationId xmlns:a16="http://schemas.microsoft.com/office/drawing/2014/main" id="{4B878D6A-7FE1-47A8-8515-3D5648BE1B6D}"/>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9" name="Picture 8" descr="palettD">
            <a:extLst>
              <a:ext uri="{FF2B5EF4-FFF2-40B4-BE49-F238E27FC236}">
                <a16:creationId xmlns:a16="http://schemas.microsoft.com/office/drawing/2014/main" id="{A4ED47AF-D880-43C4-96B4-95B2967DEF67}"/>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718209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51C150-F1BE-4AEE-B70C-77EA04112332}"/>
              </a:ext>
            </a:extLst>
          </p:cNvPr>
          <p:cNvSpPr>
            <a:spLocks noGrp="1"/>
          </p:cNvSpPr>
          <p:nvPr>
            <p:ph type="dt" sz="half" idx="10"/>
          </p:nvPr>
        </p:nvSpPr>
        <p:spPr/>
        <p:txBody>
          <a:bodyPr/>
          <a:lstStyle/>
          <a:p>
            <a:fld id="{DEBF4F2F-C917-4F1D-B2B3-9EF13559FE41}" type="datetime1">
              <a:rPr lang="sv-SE" smtClean="0"/>
              <a:t>2022-04-26</a:t>
            </a:fld>
            <a:endParaRPr lang="en-US"/>
          </a:p>
        </p:txBody>
      </p:sp>
      <p:sp>
        <p:nvSpPr>
          <p:cNvPr id="3" name="Footer Placeholder 2">
            <a:extLst>
              <a:ext uri="{FF2B5EF4-FFF2-40B4-BE49-F238E27FC236}">
                <a16:creationId xmlns:a16="http://schemas.microsoft.com/office/drawing/2014/main" id="{CD09594C-74D9-45B8-B7A1-7C123C29C5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35B8CC-467D-4862-958E-742CFDFDA3BA}"/>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6" name="Picture 5" descr="palettR">
            <a:extLst>
              <a:ext uri="{FF2B5EF4-FFF2-40B4-BE49-F238E27FC236}">
                <a16:creationId xmlns:a16="http://schemas.microsoft.com/office/drawing/2014/main" id="{BF2DC244-9B55-42CB-99D5-AE23344BC805}"/>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8" name="Picture 7" descr="palettD">
            <a:extLst>
              <a:ext uri="{FF2B5EF4-FFF2-40B4-BE49-F238E27FC236}">
                <a16:creationId xmlns:a16="http://schemas.microsoft.com/office/drawing/2014/main" id="{E53432E6-0D23-498B-B9B9-44A4A4C18A38}"/>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30122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4B1BF-C80F-4465-B309-D5831B26C3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520427-20A7-467B-AF42-3A3430D7DC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3A78ED-C732-495E-AF3F-3038970548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91F027-1A97-4358-8320-AA3CA2FC6E13}"/>
              </a:ext>
            </a:extLst>
          </p:cNvPr>
          <p:cNvSpPr>
            <a:spLocks noGrp="1"/>
          </p:cNvSpPr>
          <p:nvPr>
            <p:ph type="dt" sz="half" idx="10"/>
          </p:nvPr>
        </p:nvSpPr>
        <p:spPr/>
        <p:txBody>
          <a:bodyPr/>
          <a:lstStyle/>
          <a:p>
            <a:fld id="{30EEF572-C127-466B-8E2F-FF2167F51EB2}" type="datetime1">
              <a:rPr lang="sv-SE" smtClean="0"/>
              <a:t>2022-04-26</a:t>
            </a:fld>
            <a:endParaRPr lang="en-US"/>
          </a:p>
        </p:txBody>
      </p:sp>
      <p:sp>
        <p:nvSpPr>
          <p:cNvPr id="6" name="Footer Placeholder 5">
            <a:extLst>
              <a:ext uri="{FF2B5EF4-FFF2-40B4-BE49-F238E27FC236}">
                <a16:creationId xmlns:a16="http://schemas.microsoft.com/office/drawing/2014/main" id="{A3E3EF0B-E946-4617-B248-6DB9A1113F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5A9A8F-17A4-4FE6-9B57-7E2AE30A3E9E}"/>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9" name="Picture 8" descr="palettR">
            <a:extLst>
              <a:ext uri="{FF2B5EF4-FFF2-40B4-BE49-F238E27FC236}">
                <a16:creationId xmlns:a16="http://schemas.microsoft.com/office/drawing/2014/main" id="{85A3C7FA-4A96-4E60-A2E6-B1E28E69E146}"/>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1" name="Picture 10" descr="palettD">
            <a:extLst>
              <a:ext uri="{FF2B5EF4-FFF2-40B4-BE49-F238E27FC236}">
                <a16:creationId xmlns:a16="http://schemas.microsoft.com/office/drawing/2014/main" id="{AF229E83-0FFE-454F-ABFD-AA216B1CBBAB}"/>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228270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2BA96-1880-4BB2-9820-5D360F03F9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C32E04-0AB6-4E42-B7BB-7795042068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BC4B53-ACF6-4990-951D-C54B320E2C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CE0E96-8241-43FD-A2AD-6F5CB85FF0E8}"/>
              </a:ext>
            </a:extLst>
          </p:cNvPr>
          <p:cNvSpPr>
            <a:spLocks noGrp="1"/>
          </p:cNvSpPr>
          <p:nvPr>
            <p:ph type="dt" sz="half" idx="10"/>
          </p:nvPr>
        </p:nvSpPr>
        <p:spPr/>
        <p:txBody>
          <a:bodyPr/>
          <a:lstStyle/>
          <a:p>
            <a:fld id="{DF90772D-8899-4A3B-89DF-F21DD67A8453}" type="datetime1">
              <a:rPr lang="sv-SE" smtClean="0"/>
              <a:t>2022-04-26</a:t>
            </a:fld>
            <a:endParaRPr lang="en-US"/>
          </a:p>
        </p:txBody>
      </p:sp>
      <p:sp>
        <p:nvSpPr>
          <p:cNvPr id="6" name="Footer Placeholder 5">
            <a:extLst>
              <a:ext uri="{FF2B5EF4-FFF2-40B4-BE49-F238E27FC236}">
                <a16:creationId xmlns:a16="http://schemas.microsoft.com/office/drawing/2014/main" id="{21012F88-1AE4-44DB-A1FF-D215621CC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B44C55-B356-4836-92D6-C886D035AB6C}"/>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9" name="Picture 8" descr="palettR">
            <a:extLst>
              <a:ext uri="{FF2B5EF4-FFF2-40B4-BE49-F238E27FC236}">
                <a16:creationId xmlns:a16="http://schemas.microsoft.com/office/drawing/2014/main" id="{FF72AF3F-5DB0-46DC-AA3A-89C473666777}"/>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1" name="Picture 10" descr="palettD">
            <a:extLst>
              <a:ext uri="{FF2B5EF4-FFF2-40B4-BE49-F238E27FC236}">
                <a16:creationId xmlns:a16="http://schemas.microsoft.com/office/drawing/2014/main" id="{0665C25E-BF99-4CD6-BDB3-C6D13406748E}"/>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348411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31C4BB-6A9C-453A-BE2E-9D0E7F0ED9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736C87-01FE-489A-85AF-69B271B689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382931-00ED-4BB3-9AEC-A6346FE2DC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D28199-E825-4A20-8909-74AD2DFA528C}" type="datetime1">
              <a:rPr lang="sv-SE" smtClean="0"/>
              <a:t>2022-04-26</a:t>
            </a:fld>
            <a:endParaRPr lang="en-US"/>
          </a:p>
        </p:txBody>
      </p:sp>
      <p:sp>
        <p:nvSpPr>
          <p:cNvPr id="5" name="Footer Placeholder 4">
            <a:extLst>
              <a:ext uri="{FF2B5EF4-FFF2-40B4-BE49-F238E27FC236}">
                <a16:creationId xmlns:a16="http://schemas.microsoft.com/office/drawing/2014/main" id="{AE0398D4-030E-4691-AA95-5C60594F24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7A2BD7-B734-48B7-B7A3-1B3C4D20C6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4F1A2C-89EA-4D96-9D7A-BCF895403FE6}" type="slidenum">
              <a:rPr lang="en-US" smtClean="0"/>
              <a:t>‹#›</a:t>
            </a:fld>
            <a:endParaRPr lang="en-US"/>
          </a:p>
        </p:txBody>
      </p:sp>
    </p:spTree>
    <p:extLst>
      <p:ext uri="{BB962C8B-B14F-4D97-AF65-F5344CB8AC3E}">
        <p14:creationId xmlns:p14="http://schemas.microsoft.com/office/powerpoint/2010/main" val="1567512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hyperlink" Target="https://creativecommons.org/licenses/by-nc-nd/3.0/" TargetMode="External"/><Relationship Id="rId4" Type="http://schemas.openxmlformats.org/officeDocument/2006/relationships/hyperlink" Target="https://www.actuaries.digital/2017/10/20/young-people-and-volunteering/"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ka.magnus@telia.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laget.se/IFKHjo/Page/38538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66012E2-2E5E-4208-B59C-DA4FC44DC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35" y="0"/>
            <a:ext cx="12220634"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05F94A0D-DB2E-4487-BA31-9105C14D950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636" y="0"/>
            <a:ext cx="12220636" cy="6858000"/>
          </a:xfrm>
          <a:prstGeom prst="rect">
            <a:avLst/>
          </a:prstGeom>
          <a:ln>
            <a:solidFill>
              <a:srgbClr val="061C9D"/>
            </a:solidFill>
          </a:ln>
        </p:spPr>
      </p:pic>
      <p:sp>
        <p:nvSpPr>
          <p:cNvPr id="7" name="Rubrik 1">
            <a:extLst>
              <a:ext uri="{FF2B5EF4-FFF2-40B4-BE49-F238E27FC236}">
                <a16:creationId xmlns:a16="http://schemas.microsoft.com/office/drawing/2014/main" id="{ADE903BA-F1DF-45CA-AFE2-6BAAF6198342}"/>
              </a:ext>
            </a:extLst>
          </p:cNvPr>
          <p:cNvSpPr>
            <a:spLocks noGrp="1"/>
          </p:cNvSpPr>
          <p:nvPr>
            <p:ph type="ctrTitle"/>
          </p:nvPr>
        </p:nvSpPr>
        <p:spPr>
          <a:xfrm>
            <a:off x="458698" y="3121701"/>
            <a:ext cx="4103120" cy="2160162"/>
          </a:xfrm>
        </p:spPr>
        <p:txBody>
          <a:bodyPr anchor="t">
            <a:normAutofit/>
          </a:bodyPr>
          <a:lstStyle/>
          <a:p>
            <a:pPr algn="l"/>
            <a:r>
              <a:rPr lang="sv-SE" sz="4100" dirty="0">
                <a:solidFill>
                  <a:srgbClr val="FFFFFF"/>
                </a:solidFill>
                <a:latin typeface="Pebble" panose="020F0703020203020204" pitchFamily="34" charset="0"/>
              </a:rPr>
              <a:t>Föräldramöte</a:t>
            </a:r>
            <a:br>
              <a:rPr lang="sv-SE" sz="4100" dirty="0">
                <a:solidFill>
                  <a:srgbClr val="FFFFFF"/>
                </a:solidFill>
                <a:latin typeface="Pebble" panose="020F0703020203020204" pitchFamily="34" charset="0"/>
              </a:rPr>
            </a:br>
            <a:r>
              <a:rPr lang="sv-SE" sz="4100" dirty="0">
                <a:solidFill>
                  <a:srgbClr val="FFFFFF"/>
                </a:solidFill>
                <a:latin typeface="Pebble" panose="020F0703020203020204" pitchFamily="34" charset="0"/>
              </a:rPr>
              <a:t>2022</a:t>
            </a:r>
          </a:p>
        </p:txBody>
      </p:sp>
      <p:pic>
        <p:nvPicPr>
          <p:cNvPr id="5" name="Picture 4" descr="A close up of a sign&#10;&#10;Description automatically generated">
            <a:extLst>
              <a:ext uri="{FF2B5EF4-FFF2-40B4-BE49-F238E27FC236}">
                <a16:creationId xmlns:a16="http://schemas.microsoft.com/office/drawing/2014/main" id="{8694FD9C-00C6-4DD5-8D73-513C0DF932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1987" y="1155252"/>
            <a:ext cx="3394136" cy="4126611"/>
          </a:xfrm>
          <a:prstGeom prst="rect">
            <a:avLst/>
          </a:prstGeom>
        </p:spPr>
      </p:pic>
      <p:sp>
        <p:nvSpPr>
          <p:cNvPr id="6" name="Date Placeholder 5">
            <a:extLst>
              <a:ext uri="{FF2B5EF4-FFF2-40B4-BE49-F238E27FC236}">
                <a16:creationId xmlns:a16="http://schemas.microsoft.com/office/drawing/2014/main" id="{79B3AEC9-4A3C-4769-881A-CA82E887B9AD}"/>
              </a:ext>
            </a:extLst>
          </p:cNvPr>
          <p:cNvSpPr>
            <a:spLocks noGrp="1"/>
          </p:cNvSpPr>
          <p:nvPr>
            <p:ph type="dt" sz="half" idx="10"/>
          </p:nvPr>
        </p:nvSpPr>
        <p:spPr/>
        <p:txBody>
          <a:bodyPr/>
          <a:lstStyle/>
          <a:p>
            <a:fld id="{4BE31D95-99C0-42FD-9ECB-034B438F1D52}" type="datetime1">
              <a:rPr lang="sv-SE" smtClean="0"/>
              <a:t>2022-04-26</a:t>
            </a:fld>
            <a:endParaRPr lang="sv-SE" dirty="0"/>
          </a:p>
        </p:txBody>
      </p:sp>
    </p:spTree>
    <p:extLst>
      <p:ext uri="{BB962C8B-B14F-4D97-AF65-F5344CB8AC3E}">
        <p14:creationId xmlns:p14="http://schemas.microsoft.com/office/powerpoint/2010/main" val="3696573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66012E2-2E5E-4208-B59C-DA4FC44DC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35" y="0"/>
            <a:ext cx="12220634"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05F94A0D-DB2E-4487-BA31-9105C14D950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636" y="0"/>
            <a:ext cx="12220636" cy="6858000"/>
          </a:xfrm>
          <a:prstGeom prst="rect">
            <a:avLst/>
          </a:prstGeom>
          <a:ln>
            <a:solidFill>
              <a:srgbClr val="061C9D"/>
            </a:solidFill>
          </a:ln>
        </p:spPr>
      </p:pic>
      <p:sp>
        <p:nvSpPr>
          <p:cNvPr id="7" name="Rubrik 1">
            <a:extLst>
              <a:ext uri="{FF2B5EF4-FFF2-40B4-BE49-F238E27FC236}">
                <a16:creationId xmlns:a16="http://schemas.microsoft.com/office/drawing/2014/main" id="{ADE903BA-F1DF-45CA-AFE2-6BAAF6198342}"/>
              </a:ext>
            </a:extLst>
          </p:cNvPr>
          <p:cNvSpPr>
            <a:spLocks noGrp="1"/>
          </p:cNvSpPr>
          <p:nvPr>
            <p:ph type="ctrTitle"/>
          </p:nvPr>
        </p:nvSpPr>
        <p:spPr>
          <a:xfrm>
            <a:off x="859775" y="2069606"/>
            <a:ext cx="4509996" cy="4431917"/>
          </a:xfrm>
        </p:spPr>
        <p:txBody>
          <a:bodyPr anchor="t">
            <a:normAutofit/>
          </a:bodyPr>
          <a:lstStyle/>
          <a:p>
            <a:pPr algn="l"/>
            <a:r>
              <a:rPr lang="sv-SE" sz="4100" dirty="0">
                <a:solidFill>
                  <a:srgbClr val="FFFFFF"/>
                </a:solidFill>
                <a:latin typeface="Pebble" panose="020F0703020203020204" pitchFamily="34" charset="0"/>
              </a:rPr>
              <a:t>TACK!</a:t>
            </a:r>
          </a:p>
        </p:txBody>
      </p:sp>
      <p:pic>
        <p:nvPicPr>
          <p:cNvPr id="5" name="Picture 4" descr="A close up of a sign&#10;&#10;Description automatically generated">
            <a:extLst>
              <a:ext uri="{FF2B5EF4-FFF2-40B4-BE49-F238E27FC236}">
                <a16:creationId xmlns:a16="http://schemas.microsoft.com/office/drawing/2014/main" id="{8694FD9C-00C6-4DD5-8D73-513C0DF932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1987" y="1155252"/>
            <a:ext cx="3394136" cy="4126611"/>
          </a:xfrm>
          <a:prstGeom prst="rect">
            <a:avLst/>
          </a:prstGeom>
        </p:spPr>
      </p:pic>
      <p:sp>
        <p:nvSpPr>
          <p:cNvPr id="6" name="Date Placeholder 5">
            <a:extLst>
              <a:ext uri="{FF2B5EF4-FFF2-40B4-BE49-F238E27FC236}">
                <a16:creationId xmlns:a16="http://schemas.microsoft.com/office/drawing/2014/main" id="{79B3AEC9-4A3C-4769-881A-CA82E887B9AD}"/>
              </a:ext>
            </a:extLst>
          </p:cNvPr>
          <p:cNvSpPr>
            <a:spLocks noGrp="1"/>
          </p:cNvSpPr>
          <p:nvPr>
            <p:ph type="dt" sz="half" idx="10"/>
          </p:nvPr>
        </p:nvSpPr>
        <p:spPr/>
        <p:txBody>
          <a:bodyPr/>
          <a:lstStyle/>
          <a:p>
            <a:r>
              <a:rPr lang="sv-SE"/>
              <a:t>2021-11-26</a:t>
            </a:r>
            <a:endParaRPr lang="sv-SE" dirty="0"/>
          </a:p>
        </p:txBody>
      </p:sp>
    </p:spTree>
    <p:extLst>
      <p:ext uri="{BB962C8B-B14F-4D97-AF65-F5344CB8AC3E}">
        <p14:creationId xmlns:p14="http://schemas.microsoft.com/office/powerpoint/2010/main" val="2812845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p:txBody>
          <a:bodyPr/>
          <a:lstStyle/>
          <a:p>
            <a:r>
              <a:rPr lang="sv-SE">
                <a:latin typeface="+mn-lt"/>
              </a:rPr>
              <a:t>Styrelsen och sektioner </a:t>
            </a:r>
            <a:endParaRPr lang="sv-SE" dirty="0">
              <a:latin typeface="+mn-lt"/>
            </a:endParaRPr>
          </a:p>
        </p:txBody>
      </p:sp>
      <p:sp>
        <p:nvSpPr>
          <p:cNvPr id="4" name="Platshållare för innehåll 3"/>
          <p:cNvSpPr>
            <a:spLocks noGrp="1"/>
          </p:cNvSpPr>
          <p:nvPr>
            <p:ph sz="half" idx="1"/>
          </p:nvPr>
        </p:nvSpPr>
        <p:spPr>
          <a:xfrm>
            <a:off x="526263" y="1714226"/>
            <a:ext cx="6447756" cy="4351338"/>
          </a:xfrm>
        </p:spPr>
        <p:txBody>
          <a:bodyPr>
            <a:normAutofit lnSpcReduction="10000"/>
          </a:bodyPr>
          <a:lstStyle/>
          <a:p>
            <a:pPr marL="0" indent="0">
              <a:buNone/>
            </a:pPr>
            <a:r>
              <a:rPr lang="sv-SE" dirty="0"/>
              <a:t>Styrelsen: </a:t>
            </a:r>
          </a:p>
          <a:p>
            <a:r>
              <a:rPr lang="sv-SE" dirty="0"/>
              <a:t>Johan Törner (Ordförande) </a:t>
            </a:r>
          </a:p>
          <a:p>
            <a:r>
              <a:rPr lang="sv-SE" dirty="0"/>
              <a:t>Linnea Hultmark (Vice Ordförande) </a:t>
            </a:r>
          </a:p>
          <a:p>
            <a:r>
              <a:rPr lang="sv-SE" dirty="0"/>
              <a:t>Magnus Karlsson (Sekreterare) </a:t>
            </a:r>
          </a:p>
          <a:p>
            <a:r>
              <a:rPr lang="sv-SE" dirty="0"/>
              <a:t>Erica Svensson (Administratör) </a:t>
            </a:r>
          </a:p>
          <a:p>
            <a:r>
              <a:rPr lang="sv-SE" dirty="0" err="1"/>
              <a:t>Jhonny</a:t>
            </a:r>
            <a:r>
              <a:rPr lang="sv-SE" dirty="0"/>
              <a:t> Smedberg (Anläggningsansvarig) </a:t>
            </a:r>
          </a:p>
          <a:p>
            <a:r>
              <a:rPr lang="sv-SE" dirty="0"/>
              <a:t>Håkan Karlsson (</a:t>
            </a:r>
            <a:r>
              <a:rPr lang="sv-SE" dirty="0" err="1"/>
              <a:t>Fotbollsektionen</a:t>
            </a:r>
            <a:r>
              <a:rPr lang="sv-SE" dirty="0"/>
              <a:t> Senior)</a:t>
            </a:r>
          </a:p>
          <a:p>
            <a:endParaRPr lang="sv-SE" dirty="0"/>
          </a:p>
          <a:p>
            <a:pPr marL="0" indent="0">
              <a:buNone/>
            </a:pPr>
            <a:r>
              <a:rPr lang="sv-SE" dirty="0"/>
              <a:t>Kassör: Sofia Blixt (Ej styrelsen) </a:t>
            </a:r>
          </a:p>
          <a:p>
            <a:endParaRPr lang="sv-SE" dirty="0"/>
          </a:p>
        </p:txBody>
      </p:sp>
      <p:sp>
        <p:nvSpPr>
          <p:cNvPr id="7" name="Platshållare för innehåll 6"/>
          <p:cNvSpPr>
            <a:spLocks noGrp="1"/>
          </p:cNvSpPr>
          <p:nvPr>
            <p:ph sz="half" idx="2"/>
          </p:nvPr>
        </p:nvSpPr>
        <p:spPr>
          <a:xfrm>
            <a:off x="7575916" y="1769925"/>
            <a:ext cx="5181600" cy="4351338"/>
          </a:xfrm>
        </p:spPr>
        <p:txBody>
          <a:bodyPr>
            <a:normAutofit lnSpcReduction="10000"/>
          </a:bodyPr>
          <a:lstStyle/>
          <a:p>
            <a:pPr marL="0" indent="0">
              <a:buNone/>
            </a:pPr>
            <a:r>
              <a:rPr lang="sv-SE" dirty="0"/>
              <a:t>Ungdomssektionen Fotboll </a:t>
            </a:r>
          </a:p>
          <a:p>
            <a:r>
              <a:rPr lang="sv-SE" dirty="0"/>
              <a:t>Malin Jensen </a:t>
            </a:r>
            <a:r>
              <a:rPr lang="sv-SE" dirty="0" err="1"/>
              <a:t>Hellmér</a:t>
            </a:r>
            <a:r>
              <a:rPr lang="sv-SE" dirty="0"/>
              <a:t> </a:t>
            </a:r>
          </a:p>
          <a:p>
            <a:r>
              <a:rPr lang="sv-SE" dirty="0"/>
              <a:t>Katarina Blad </a:t>
            </a:r>
          </a:p>
          <a:p>
            <a:r>
              <a:rPr lang="sv-SE" dirty="0"/>
              <a:t>Helena </a:t>
            </a:r>
            <a:r>
              <a:rPr lang="sv-SE" dirty="0" err="1"/>
              <a:t>Gericke</a:t>
            </a:r>
            <a:r>
              <a:rPr lang="sv-SE" dirty="0"/>
              <a:t> </a:t>
            </a:r>
          </a:p>
          <a:p>
            <a:r>
              <a:rPr lang="sv-SE" dirty="0"/>
              <a:t>Anders Forslund </a:t>
            </a:r>
          </a:p>
          <a:p>
            <a:r>
              <a:rPr lang="sv-SE" dirty="0"/>
              <a:t>Patrik Andersson </a:t>
            </a:r>
          </a:p>
        </p:txBody>
      </p:sp>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2022-04-26</a:t>
            </a:fld>
            <a:endParaRPr lang="sv-SE" dirty="0"/>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Tree>
    <p:extLst>
      <p:ext uri="{BB962C8B-B14F-4D97-AF65-F5344CB8AC3E}">
        <p14:creationId xmlns:p14="http://schemas.microsoft.com/office/powerpoint/2010/main" val="3927400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7095517" cy="1325563"/>
          </a:xfrm>
        </p:spPr>
        <p:txBody>
          <a:bodyPr/>
          <a:lstStyle/>
          <a:p>
            <a:r>
              <a:rPr lang="sv-SE">
                <a:latin typeface="+mn-lt"/>
              </a:rPr>
              <a:t>Kostnad</a:t>
            </a:r>
            <a:endParaRPr lang="sv-SE" dirty="0">
              <a:latin typeface="+mn-lt"/>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36863"/>
            <a:ext cx="10515600" cy="3948610"/>
          </a:xfrm>
        </p:spPr>
        <p:txBody>
          <a:bodyPr>
            <a:normAutofit fontScale="92500" lnSpcReduction="20000"/>
          </a:bodyPr>
          <a:lstStyle/>
          <a:p>
            <a:pPr marL="0" indent="0">
              <a:buNone/>
            </a:pPr>
            <a:r>
              <a:rPr lang="sv-SE" dirty="0"/>
              <a:t>Aktivitetsavgift</a:t>
            </a:r>
          </a:p>
          <a:p>
            <a:r>
              <a:rPr lang="sv-SE" dirty="0" err="1"/>
              <a:t>Fotbollskolan</a:t>
            </a:r>
            <a:r>
              <a:rPr lang="sv-SE" dirty="0"/>
              <a:t> och Boll &amp; skoj: 350 kr (medlemsavgift inkluderad)</a:t>
            </a:r>
          </a:p>
          <a:p>
            <a:r>
              <a:rPr lang="sv-SE" dirty="0"/>
              <a:t>5-5 spel 300kr </a:t>
            </a:r>
          </a:p>
          <a:p>
            <a:r>
              <a:rPr lang="sv-SE" dirty="0"/>
              <a:t>7-7 spel 700kr </a:t>
            </a:r>
          </a:p>
          <a:p>
            <a:r>
              <a:rPr lang="sv-SE" dirty="0"/>
              <a:t>9-9 spel 900kr </a:t>
            </a:r>
          </a:p>
          <a:p>
            <a:r>
              <a:rPr lang="sv-SE" dirty="0"/>
              <a:t>11-11 spel 1100kr </a:t>
            </a:r>
          </a:p>
          <a:p>
            <a:endParaRPr lang="sv-SE" dirty="0"/>
          </a:p>
          <a:p>
            <a:r>
              <a:rPr lang="sv-SE" dirty="0"/>
              <a:t>Medlemsavgift 250 kr (en avgift oavsett antal sporter) </a:t>
            </a:r>
          </a:p>
          <a:p>
            <a:r>
              <a:rPr lang="sv-SE" dirty="0"/>
              <a:t>Faktura kommer via laget.se</a:t>
            </a: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2022-04-26</a:t>
            </a:fld>
            <a:endParaRPr lang="sv-SE" dirty="0"/>
          </a:p>
        </p:txBody>
      </p:sp>
    </p:spTree>
    <p:extLst>
      <p:ext uri="{BB962C8B-B14F-4D97-AF65-F5344CB8AC3E}">
        <p14:creationId xmlns:p14="http://schemas.microsoft.com/office/powerpoint/2010/main" val="670587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6"/>
            <a:ext cx="7095517" cy="707402"/>
          </a:xfrm>
        </p:spPr>
        <p:txBody>
          <a:bodyPr/>
          <a:lstStyle/>
          <a:p>
            <a:r>
              <a:rPr lang="sv-SE">
                <a:latin typeface="+mn-lt"/>
              </a:rPr>
              <a:t>Träningstider</a:t>
            </a:r>
            <a:endParaRPr lang="sv-SE" dirty="0">
              <a:latin typeface="+mn-lt"/>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199" y="1067889"/>
            <a:ext cx="10515600" cy="890295"/>
          </a:xfrm>
        </p:spPr>
        <p:txBody>
          <a:bodyPr>
            <a:normAutofit/>
          </a:bodyPr>
          <a:lstStyle/>
          <a:p>
            <a:r>
              <a:rPr lang="sv-SE" dirty="0"/>
              <a:t>Måndagar &amp; Onsdagar 17:30 – 19:00</a:t>
            </a: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2022-04-26</a:t>
            </a:fld>
            <a:endParaRPr lang="sv-SE" dirty="0"/>
          </a:p>
        </p:txBody>
      </p:sp>
      <p:sp>
        <p:nvSpPr>
          <p:cNvPr id="7" name="Title 1">
            <a:extLst>
              <a:ext uri="{FF2B5EF4-FFF2-40B4-BE49-F238E27FC236}">
                <a16:creationId xmlns:a16="http://schemas.microsoft.com/office/drawing/2014/main" id="{C83AD134-10FB-464C-B72B-E22B6EAC3ADF}"/>
              </a:ext>
            </a:extLst>
          </p:cNvPr>
          <p:cNvSpPr txBox="1">
            <a:spLocks/>
          </p:cNvSpPr>
          <p:nvPr/>
        </p:nvSpPr>
        <p:spPr>
          <a:xfrm>
            <a:off x="838200" y="1903100"/>
            <a:ext cx="7095517" cy="70740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dirty="0">
                <a:latin typeface="+mn-lt"/>
              </a:rPr>
              <a:t>Cup &amp; Serier</a:t>
            </a:r>
          </a:p>
        </p:txBody>
      </p:sp>
      <p:sp>
        <p:nvSpPr>
          <p:cNvPr id="8" name="Content Placeholder 2">
            <a:extLst>
              <a:ext uri="{FF2B5EF4-FFF2-40B4-BE49-F238E27FC236}">
                <a16:creationId xmlns:a16="http://schemas.microsoft.com/office/drawing/2014/main" id="{E4180009-800E-445E-AF22-3811E5AFDAC4}"/>
              </a:ext>
            </a:extLst>
          </p:cNvPr>
          <p:cNvSpPr txBox="1">
            <a:spLocks/>
          </p:cNvSpPr>
          <p:nvPr/>
        </p:nvSpPr>
        <p:spPr>
          <a:xfrm>
            <a:off x="838199" y="2755630"/>
            <a:ext cx="10515600" cy="1604168"/>
          </a:xfrm>
          <a:prstGeom prst="rect">
            <a:avLst/>
          </a:prstGeom>
        </p:spPr>
        <p:txBody>
          <a:bodyPr vert="horz" lIns="91440" tIns="45720" rIns="91440" bIns="4572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err="1"/>
              <a:t>Ulvacupen</a:t>
            </a:r>
            <a:r>
              <a:rPr lang="sv-SE" dirty="0"/>
              <a:t> 17-19 juni</a:t>
            </a:r>
          </a:p>
          <a:p>
            <a:r>
              <a:rPr lang="sv-SE" dirty="0"/>
              <a:t>Just nu </a:t>
            </a:r>
            <a:r>
              <a:rPr lang="sv-SE" u="sng" dirty="0"/>
              <a:t>ett</a:t>
            </a:r>
            <a:r>
              <a:rPr lang="sv-SE" dirty="0"/>
              <a:t> lag anmält – Men jag tror att laget skulle må bra av att vara 2 lag anmälda med tanke på att laget är väldigt träningsvilligt. MEN jag klarar inte av att lösa 2 lag själv. </a:t>
            </a:r>
          </a:p>
          <a:p>
            <a:r>
              <a:rPr lang="sv-SE" dirty="0"/>
              <a:t>Ett lag anmält till seriespel, merparten av matchtiden kommer att vara söndagar.</a:t>
            </a:r>
          </a:p>
          <a:p>
            <a:pPr marL="0" indent="0">
              <a:buNone/>
            </a:pPr>
            <a:endParaRPr lang="sv-SE" dirty="0"/>
          </a:p>
          <a:p>
            <a:pPr marL="0" indent="0">
              <a:buNone/>
            </a:pPr>
            <a:r>
              <a:rPr lang="sv-SE" b="1" dirty="0"/>
              <a:t>Bortamatcher</a:t>
            </a:r>
            <a:r>
              <a:rPr lang="sv-SE" dirty="0"/>
              <a:t>, vi brukar ha många föräldrar som kör till matcher. Hur vill ni göra i år, som förra året eller skall vi göra ett körschema?</a:t>
            </a:r>
          </a:p>
          <a:p>
            <a:endParaRPr lang="sv-SE" dirty="0"/>
          </a:p>
        </p:txBody>
      </p:sp>
      <p:pic>
        <p:nvPicPr>
          <p:cNvPr id="10" name="Picture 9">
            <a:extLst>
              <a:ext uri="{FF2B5EF4-FFF2-40B4-BE49-F238E27FC236}">
                <a16:creationId xmlns:a16="http://schemas.microsoft.com/office/drawing/2014/main" id="{43A4BAC3-C530-4EF2-A53D-41E4A2E76110}"/>
              </a:ext>
            </a:extLst>
          </p:cNvPr>
          <p:cNvPicPr>
            <a:picLocks noChangeAspect="1"/>
          </p:cNvPicPr>
          <p:nvPr/>
        </p:nvPicPr>
        <p:blipFill>
          <a:blip r:embed="rId3"/>
          <a:stretch>
            <a:fillRect/>
          </a:stretch>
        </p:blipFill>
        <p:spPr>
          <a:xfrm>
            <a:off x="4005821" y="2232650"/>
            <a:ext cx="923810" cy="723810"/>
          </a:xfrm>
          <a:prstGeom prst="rect">
            <a:avLst/>
          </a:prstGeom>
        </p:spPr>
      </p:pic>
    </p:spTree>
    <p:extLst>
      <p:ext uri="{BB962C8B-B14F-4D97-AF65-F5344CB8AC3E}">
        <p14:creationId xmlns:p14="http://schemas.microsoft.com/office/powerpoint/2010/main" val="687234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7095517" cy="1325563"/>
          </a:xfrm>
        </p:spPr>
        <p:txBody>
          <a:bodyPr/>
          <a:lstStyle/>
          <a:p>
            <a:r>
              <a:rPr lang="sv-SE">
                <a:latin typeface="+mn-lt"/>
              </a:rPr>
              <a:t>Vi behöver hjälp!</a:t>
            </a:r>
            <a:endParaRPr lang="sv-SE" dirty="0">
              <a:latin typeface="+mn-lt"/>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36863"/>
            <a:ext cx="10515600" cy="3948610"/>
          </a:xfrm>
        </p:spPr>
        <p:txBody>
          <a:bodyPr>
            <a:normAutofit/>
          </a:bodyPr>
          <a:lstStyle/>
          <a:p>
            <a:pPr marL="0" indent="0">
              <a:buNone/>
            </a:pPr>
            <a:r>
              <a:rPr lang="sv-SE" sz="2000" dirty="0"/>
              <a:t>Jag och Erik trivs kanon bra med gänget, är en fantastisk grupp att jobba med men vi är behov av fler personer runtomkring laget! </a:t>
            </a:r>
            <a:br>
              <a:rPr lang="sv-SE" sz="2000" dirty="0"/>
            </a:br>
            <a:endParaRPr lang="sv-SE" sz="2000" dirty="0"/>
          </a:p>
          <a:p>
            <a:pPr>
              <a:buFontTx/>
              <a:buChar char="•"/>
            </a:pPr>
            <a:r>
              <a:rPr lang="sv-SE" sz="2000" b="1" dirty="0"/>
              <a:t>Patrik</a:t>
            </a:r>
            <a:r>
              <a:rPr lang="sv-SE" sz="2000" dirty="0"/>
              <a:t> fick nytt jobb under pandemin vilket skulle inneburit en del resor, då nu reserestrektioner hävts så kommer det att intensifieras vilket kommer påverka laget. </a:t>
            </a:r>
            <a:r>
              <a:rPr lang="sv-SE" sz="2000" b="1" dirty="0"/>
              <a:t>Erik</a:t>
            </a:r>
            <a:r>
              <a:rPr lang="sv-SE" sz="2000" dirty="0"/>
              <a:t> är dessutom skadad/sjukskriven </a:t>
            </a:r>
            <a:r>
              <a:rPr lang="sv-SE" sz="2000" dirty="0" err="1"/>
              <a:t>pga</a:t>
            </a:r>
            <a:r>
              <a:rPr lang="sv-SE" sz="2000" dirty="0"/>
              <a:t> ryggproblem vilket också ställer till det för oss. Men oavsett så är det svårt att bedriva träning varje vecka med en tränare - Därför ber vi om er hjälp!</a:t>
            </a:r>
          </a:p>
          <a:p>
            <a:pPr>
              <a:buFontTx/>
              <a:buChar char="•"/>
            </a:pPr>
            <a:r>
              <a:rPr lang="sv-SE" sz="2000" dirty="0"/>
              <a:t>Vi har dessutom en stor och träningsvillig grupp vilket egentligen skulle må bra av 2 lag i seriespel vilket vi dagsläget inte riktigt mäktar med på 2 personer. </a:t>
            </a:r>
          </a:p>
          <a:p>
            <a:pPr>
              <a:buFontTx/>
              <a:buChar char="•"/>
            </a:pPr>
            <a:endParaRPr lang="sv-SE" sz="2000" dirty="0"/>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2022-04-26</a:t>
            </a:fld>
            <a:endParaRPr lang="sv-SE" dirty="0"/>
          </a:p>
        </p:txBody>
      </p:sp>
      <p:pic>
        <p:nvPicPr>
          <p:cNvPr id="9" name="Picture 8">
            <a:extLst>
              <a:ext uri="{FF2B5EF4-FFF2-40B4-BE49-F238E27FC236}">
                <a16:creationId xmlns:a16="http://schemas.microsoft.com/office/drawing/2014/main" id="{9612341A-E4E2-4A00-A487-C452F010009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476017" y="4740699"/>
            <a:ext cx="4457700" cy="2089547"/>
          </a:xfrm>
          <a:prstGeom prst="rect">
            <a:avLst/>
          </a:prstGeom>
        </p:spPr>
      </p:pic>
      <p:sp>
        <p:nvSpPr>
          <p:cNvPr id="10" name="TextBox 9">
            <a:extLst>
              <a:ext uri="{FF2B5EF4-FFF2-40B4-BE49-F238E27FC236}">
                <a16:creationId xmlns:a16="http://schemas.microsoft.com/office/drawing/2014/main" id="{07F7EB93-0767-4E3C-85A8-92B77E85F686}"/>
              </a:ext>
            </a:extLst>
          </p:cNvPr>
          <p:cNvSpPr txBox="1"/>
          <p:nvPr/>
        </p:nvSpPr>
        <p:spPr>
          <a:xfrm>
            <a:off x="3476017" y="6797595"/>
            <a:ext cx="4120115" cy="230832"/>
          </a:xfrm>
          <a:prstGeom prst="rect">
            <a:avLst/>
          </a:prstGeom>
          <a:noFill/>
        </p:spPr>
        <p:txBody>
          <a:bodyPr wrap="square" rtlCol="0">
            <a:spAutoFit/>
          </a:bodyPr>
          <a:lstStyle/>
          <a:p>
            <a:r>
              <a:rPr lang="en-US" sz="900">
                <a:hlinkClick r:id="rId4" tooltip="https://www.actuaries.digital/2017/10/20/young-people-and-volunteering/"/>
              </a:rPr>
              <a:t>This Photo</a:t>
            </a:r>
            <a:r>
              <a:rPr lang="en-US" sz="900"/>
              <a:t> by Unknown Author is licensed under </a:t>
            </a:r>
            <a:r>
              <a:rPr lang="en-US" sz="900">
                <a:hlinkClick r:id="rId5" tooltip="https://creativecommons.org/licenses/by-nc-nd/3.0/"/>
              </a:rPr>
              <a:t>CC BY-NC-ND</a:t>
            </a:r>
            <a:endParaRPr lang="en-US" sz="900"/>
          </a:p>
        </p:txBody>
      </p:sp>
    </p:spTree>
    <p:extLst>
      <p:ext uri="{BB962C8B-B14F-4D97-AF65-F5344CB8AC3E}">
        <p14:creationId xmlns:p14="http://schemas.microsoft.com/office/powerpoint/2010/main" val="2250610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16"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7095517" cy="1325563"/>
          </a:xfrm>
        </p:spPr>
        <p:txBody>
          <a:bodyPr/>
          <a:lstStyle/>
          <a:p>
            <a:r>
              <a:rPr lang="sv-SE" dirty="0">
                <a:latin typeface="+mn-lt"/>
              </a:rPr>
              <a:t>Roller som vi behöver tillsätta</a:t>
            </a: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36863"/>
            <a:ext cx="10515600" cy="3948610"/>
          </a:xfrm>
        </p:spPr>
        <p:txBody>
          <a:bodyPr>
            <a:normAutofit/>
          </a:bodyPr>
          <a:lstStyle/>
          <a:p>
            <a:pPr>
              <a:buFontTx/>
              <a:buChar char="•"/>
            </a:pPr>
            <a:r>
              <a:rPr lang="sv-SE" sz="2000" b="1" dirty="0"/>
              <a:t>Hjälpledare/konflyttare – </a:t>
            </a:r>
            <a:r>
              <a:rPr lang="sv-SE" sz="2000" dirty="0"/>
              <a:t>Resurser att hjälpa till på träningar och matcher vid behov. </a:t>
            </a:r>
            <a:br>
              <a:rPr lang="sv-SE" sz="2000" dirty="0"/>
            </a:br>
            <a:r>
              <a:rPr lang="sv-SE" sz="2000" dirty="0"/>
              <a:t>Det är fantastiskt roligt, så snälla tveka inte!</a:t>
            </a:r>
          </a:p>
          <a:p>
            <a:pPr>
              <a:buFontTx/>
              <a:buChar char="•"/>
            </a:pPr>
            <a:r>
              <a:rPr lang="sv-SE" sz="2000" b="1" dirty="0"/>
              <a:t>Kioskansvarig</a:t>
            </a:r>
            <a:r>
              <a:rPr lang="sv-SE" sz="2000" dirty="0"/>
              <a:t>- Du är kontaktperson med föreningens kioskansvariga och ser till att det finns en liten kiosk på era matcher. Du ska inte stå i kiosken själv alla tillfällen, utan är den person som exempelvis fixar ett schema där föräldrarna hjälps åt.</a:t>
            </a:r>
          </a:p>
          <a:p>
            <a:pPr>
              <a:buFontTx/>
              <a:buChar char="•"/>
            </a:pPr>
            <a:r>
              <a:rPr lang="sv-SE" sz="2000" b="1" dirty="0"/>
              <a:t>Ungdomssektionsrepresentant</a:t>
            </a:r>
            <a:r>
              <a:rPr lang="sv-SE" sz="2000" dirty="0"/>
              <a:t>- Du representerar ditt lag på ungdomssektionens möten. Mötena sker mer frekvent i början av säsongen sedan inte lika ofta. Mötena sker i snitt 1 gång i månaden.</a:t>
            </a:r>
          </a:p>
          <a:p>
            <a:pPr>
              <a:buFontTx/>
              <a:buChar char="•"/>
            </a:pPr>
            <a:r>
              <a:rPr lang="sv-SE" sz="2000" b="1" dirty="0"/>
              <a:t>Laguppdragsansvarig - </a:t>
            </a:r>
            <a:r>
              <a:rPr lang="sv-SE" sz="2000" dirty="0"/>
              <a:t>Du är kontaktperson gentemot föreningens kontaktperson och koordinerar hur laget skall genomföra sitt laguppdrag. T.ex. stäm av med vad som skall utföras och när, göra ett schema.  </a:t>
            </a:r>
          </a:p>
          <a:p>
            <a:pPr lvl="1"/>
            <a:r>
              <a:rPr lang="sv-SE" sz="1600" dirty="0"/>
              <a:t>Städa efter Grönköpings marknad 26/5. </a:t>
            </a:r>
          </a:p>
          <a:p>
            <a:pPr lvl="1"/>
            <a:r>
              <a:rPr lang="sv-SE" sz="1600" dirty="0"/>
              <a:t>Föreningsuppdrag Slöjdmässan </a:t>
            </a:r>
            <a:r>
              <a:rPr lang="sv-SE" sz="1600" dirty="0">
                <a:effectLst/>
                <a:ea typeface="Calibri" panose="020F0502020204030204" pitchFamily="34" charset="0"/>
              </a:rPr>
              <a:t>8-10 juli-22 </a:t>
            </a:r>
            <a:endParaRPr lang="sv-SE" sz="1600" dirty="0"/>
          </a:p>
          <a:p>
            <a:pPr>
              <a:buFontTx/>
              <a:buChar char="•"/>
            </a:pPr>
            <a:endParaRPr lang="sv-SE" sz="2000" dirty="0"/>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2022-04-26</a:t>
            </a:fld>
            <a:endParaRPr lang="sv-SE" dirty="0"/>
          </a:p>
        </p:txBody>
      </p:sp>
    </p:spTree>
    <p:extLst>
      <p:ext uri="{BB962C8B-B14F-4D97-AF65-F5344CB8AC3E}">
        <p14:creationId xmlns:p14="http://schemas.microsoft.com/office/powerpoint/2010/main" val="3596020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8090140" cy="1325563"/>
          </a:xfrm>
        </p:spPr>
        <p:txBody>
          <a:bodyPr/>
          <a:lstStyle/>
          <a:p>
            <a:r>
              <a:rPr lang="sv-SE">
                <a:latin typeface="+mn-lt"/>
              </a:rPr>
              <a:t>Föreningsuppdrag </a:t>
            </a:r>
            <a:endParaRPr lang="sv-SE" dirty="0">
              <a:latin typeface="+mn-lt"/>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633248" y="1940536"/>
            <a:ext cx="10515600" cy="3948610"/>
          </a:xfrm>
        </p:spPr>
        <p:txBody>
          <a:bodyPr>
            <a:normAutofit fontScale="25000" lnSpcReduction="20000"/>
          </a:bodyPr>
          <a:lstStyle/>
          <a:p>
            <a:pPr marL="0" indent="0">
              <a:lnSpc>
                <a:spcPct val="115000"/>
              </a:lnSpc>
              <a:spcAft>
                <a:spcPts val="1000"/>
              </a:spcAft>
              <a:buNone/>
            </a:pPr>
            <a:r>
              <a:rPr lang="sv-SE" sz="1800" dirty="0">
                <a:effectLst/>
                <a:latin typeface="Times New Roman" panose="02020603050405020304" pitchFamily="18" charset="0"/>
                <a:ea typeface="Calibri" panose="020F0502020204030204" pitchFamily="34" charset="0"/>
              </a:rPr>
              <a:t> </a:t>
            </a:r>
            <a:r>
              <a:rPr lang="sv-SE" sz="5600" dirty="0">
                <a:effectLst/>
                <a:ea typeface="Calibri" panose="020F0502020204030204" pitchFamily="34" charset="0"/>
              </a:rPr>
              <a:t>Helgen 8-10 juli-22 är det åter dags för Slöjdmässa i Hjo. </a:t>
            </a:r>
            <a:br>
              <a:rPr lang="sv-SE" sz="5600" dirty="0">
                <a:effectLst/>
                <a:ea typeface="Calibri" panose="020F0502020204030204" pitchFamily="34" charset="0"/>
              </a:rPr>
            </a:br>
            <a:r>
              <a:rPr lang="sv-SE" sz="5600" dirty="0">
                <a:effectLst/>
                <a:ea typeface="Calibri" panose="020F0502020204030204" pitchFamily="34" charset="0"/>
              </a:rPr>
              <a:t>IFK Hjo är parkeringsvärdar på Industriområdet under mässdagarna, detta är en viktig inkomstkälla för föreningen då vi får nästan 30.000:- </a:t>
            </a:r>
            <a:br>
              <a:rPr lang="sv-SE" sz="5600" dirty="0">
                <a:effectLst/>
                <a:ea typeface="Calibri" panose="020F0502020204030204" pitchFamily="34" charset="0"/>
              </a:rPr>
            </a:br>
            <a:r>
              <a:rPr lang="sv-SE" sz="5600" dirty="0">
                <a:effectLst/>
                <a:ea typeface="Calibri" panose="020F0502020204030204" pitchFamily="34" charset="0"/>
              </a:rPr>
              <a:t>för uppdraget. Uppdraget är ett föreningsuppdrag vilket innebär att </a:t>
            </a:r>
            <a:r>
              <a:rPr lang="sv-SE" sz="5600" b="1" dirty="0">
                <a:effectLst/>
                <a:ea typeface="Calibri" panose="020F0502020204030204" pitchFamily="34" charset="0"/>
              </a:rPr>
              <a:t>hela</a:t>
            </a:r>
            <a:r>
              <a:rPr lang="sv-SE" sz="5600" dirty="0">
                <a:effectLst/>
                <a:ea typeface="Calibri" panose="020F0502020204030204" pitchFamily="34" charset="0"/>
              </a:rPr>
              <a:t> föreningen måste hjälpa till att bemanna passen som parkeringsvärdar.</a:t>
            </a:r>
          </a:p>
          <a:p>
            <a:pPr marL="0" indent="0">
              <a:lnSpc>
                <a:spcPct val="115000"/>
              </a:lnSpc>
              <a:spcAft>
                <a:spcPts val="1000"/>
              </a:spcAft>
              <a:buNone/>
            </a:pPr>
            <a:r>
              <a:rPr lang="sv-SE" sz="5600" dirty="0">
                <a:effectLst/>
                <a:ea typeface="Calibri" panose="020F0502020204030204" pitchFamily="34" charset="0"/>
              </a:rPr>
              <a:t>Det behövs en kontaktperson från respektive lag, kan vara ledare, förälder eller annan vuxen kring laget. Kontaktpersonen kommer bli kontaktad av Magnus Karlsson. Uppdraget är att vara kontaktyta mot respektive lag kring uppdraget.</a:t>
            </a:r>
            <a:br>
              <a:rPr lang="sv-SE" sz="5600" dirty="0">
                <a:effectLst/>
                <a:ea typeface="Calibri" panose="020F0502020204030204" pitchFamily="34" charset="0"/>
              </a:rPr>
            </a:br>
            <a:r>
              <a:rPr lang="sv-SE" sz="5600" dirty="0">
                <a:effectLst/>
                <a:ea typeface="Calibri" panose="020F0502020204030204" pitchFamily="34" charset="0"/>
              </a:rPr>
              <a:t>Kort kan sägas att 10-15 vuxna personer behövs per dag för att vi ska klara uppdraget. Uppgiften är att visa besökare till parkeringsplatser som iordningställts på Industriområdet. Erfarenhetsmässigt är tiden på plats varje dag ca 09:00-13:00. Övrig information om uppdraget kommer lämnas via kontaktpersonerna under hand.</a:t>
            </a:r>
          </a:p>
          <a:p>
            <a:pPr marL="0" indent="0">
              <a:lnSpc>
                <a:spcPct val="115000"/>
              </a:lnSpc>
              <a:spcAft>
                <a:spcPts val="1000"/>
              </a:spcAft>
              <a:buNone/>
            </a:pPr>
            <a:r>
              <a:rPr lang="sv-SE" sz="5600" dirty="0">
                <a:effectLst/>
                <a:ea typeface="Calibri" panose="020F0502020204030204" pitchFamily="34" charset="0"/>
              </a:rPr>
              <a:t>Anmäl kontaktpersoner till mig via mail, så ser jag till att de får information att dela med sig ut i respektive lag under hand.</a:t>
            </a:r>
          </a:p>
          <a:p>
            <a:pPr marL="0" indent="0">
              <a:lnSpc>
                <a:spcPct val="115000"/>
              </a:lnSpc>
              <a:spcAft>
                <a:spcPts val="1000"/>
              </a:spcAft>
              <a:buNone/>
            </a:pPr>
            <a:r>
              <a:rPr lang="sv-SE" sz="5600" dirty="0">
                <a:effectLst/>
                <a:ea typeface="Calibri" panose="020F0502020204030204" pitchFamily="34" charset="0"/>
              </a:rPr>
              <a:t>Har ni frågor är det bara att ringa eller maila.  Magnus Karlsson, IFK Hjo Styrelse/ ansvarig för Slöjdmässan</a:t>
            </a:r>
          </a:p>
          <a:p>
            <a:pPr marL="0" indent="0">
              <a:lnSpc>
                <a:spcPct val="115000"/>
              </a:lnSpc>
              <a:spcAft>
                <a:spcPts val="1000"/>
              </a:spcAft>
              <a:buNone/>
            </a:pPr>
            <a:r>
              <a:rPr lang="sv-SE" sz="5600" u="sng" dirty="0">
                <a:solidFill>
                  <a:srgbClr val="0000FF"/>
                </a:solidFill>
                <a:effectLst/>
                <a:ea typeface="Calibri" panose="020F0502020204030204" pitchFamily="34" charset="0"/>
                <a:hlinkClick r:id="rId2"/>
              </a:rPr>
              <a:t>ka.magnus@telia.com</a:t>
            </a:r>
            <a:endParaRPr lang="sv-SE" sz="5600" dirty="0">
              <a:effectLst/>
              <a:ea typeface="Calibri" panose="020F0502020204030204" pitchFamily="34" charset="0"/>
            </a:endParaRPr>
          </a:p>
          <a:p>
            <a:pPr marL="0" indent="0">
              <a:lnSpc>
                <a:spcPct val="115000"/>
              </a:lnSpc>
              <a:spcAft>
                <a:spcPts val="1000"/>
              </a:spcAft>
              <a:buNone/>
            </a:pPr>
            <a:r>
              <a:rPr lang="sv-SE" sz="5600" dirty="0">
                <a:effectLst/>
                <a:ea typeface="Calibri" panose="020F0502020204030204" pitchFamily="34" charset="0"/>
              </a:rPr>
              <a:t>076-130 11 00</a:t>
            </a:r>
          </a:p>
          <a:p>
            <a:pPr>
              <a:buFontTx/>
              <a:buChar char="•"/>
            </a:pPr>
            <a:endParaRPr lang="sv-SE" dirty="0"/>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2022-04-26</a:t>
            </a:fld>
            <a:endParaRPr lang="sv-SE" dirty="0"/>
          </a:p>
        </p:txBody>
      </p:sp>
    </p:spTree>
    <p:extLst>
      <p:ext uri="{BB962C8B-B14F-4D97-AF65-F5344CB8AC3E}">
        <p14:creationId xmlns:p14="http://schemas.microsoft.com/office/powerpoint/2010/main" val="2762449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9348537" cy="1325563"/>
          </a:xfrm>
        </p:spPr>
        <p:txBody>
          <a:bodyPr/>
          <a:lstStyle/>
          <a:p>
            <a:r>
              <a:rPr lang="sv-SE" dirty="0">
                <a:latin typeface="+mn-lt"/>
              </a:rPr>
              <a:t>BLÅ TRÅDEN – IFK </a:t>
            </a:r>
            <a:r>
              <a:rPr lang="sv-SE" dirty="0" err="1">
                <a:latin typeface="+mn-lt"/>
              </a:rPr>
              <a:t>Hjo´s</a:t>
            </a:r>
            <a:r>
              <a:rPr lang="sv-SE" dirty="0">
                <a:latin typeface="+mn-lt"/>
              </a:rPr>
              <a:t> värdegrund</a:t>
            </a: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36863"/>
            <a:ext cx="10515600" cy="3948610"/>
          </a:xfrm>
        </p:spPr>
        <p:txBody>
          <a:bodyPr/>
          <a:lstStyle/>
          <a:p>
            <a:r>
              <a:rPr lang="sv-SE" dirty="0">
                <a:hlinkClick r:id="rId2"/>
              </a:rPr>
              <a:t>https://www.laget.se/IFKHjo/Page/385388</a:t>
            </a:r>
            <a:endParaRPr lang="sv-SE" dirty="0"/>
          </a:p>
          <a:p>
            <a:r>
              <a:rPr lang="sv-SE" dirty="0"/>
              <a:t>Finns uppdelad i 3 delar för Spelare, Ledare och Föräldrar.  </a:t>
            </a:r>
          </a:p>
          <a:p>
            <a:pPr marL="0" indent="0">
              <a:buNone/>
            </a:pPr>
            <a:endParaRPr lang="sv-SE" dirty="0"/>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2022-04-26</a:t>
            </a:fld>
            <a:endParaRPr lang="sv-SE" dirty="0"/>
          </a:p>
        </p:txBody>
      </p:sp>
    </p:spTree>
    <p:extLst>
      <p:ext uri="{BB962C8B-B14F-4D97-AF65-F5344CB8AC3E}">
        <p14:creationId xmlns:p14="http://schemas.microsoft.com/office/powerpoint/2010/main" val="735706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7095517" cy="1325563"/>
          </a:xfrm>
        </p:spPr>
        <p:txBody>
          <a:bodyPr/>
          <a:lstStyle/>
          <a:p>
            <a:r>
              <a:rPr lang="sv-SE">
                <a:latin typeface="Pebble" panose="020F0703020203020204" pitchFamily="34" charset="0"/>
              </a:rPr>
              <a:t>Övriga frågor? </a:t>
            </a:r>
            <a:endParaRPr lang="sv-SE" dirty="0">
              <a:latin typeface="Pebble" panose="020F0703020203020204" pitchFamily="34" charset="0"/>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36863"/>
            <a:ext cx="10515600" cy="3948610"/>
          </a:xfrm>
        </p:spPr>
        <p:txBody>
          <a:bodyPr/>
          <a:lstStyle/>
          <a:p>
            <a:endParaRPr lang="sv-SE" dirty="0">
              <a:latin typeface="Pebble" panose="020F0703020203020204" pitchFamily="34" charset="0"/>
            </a:endParaRP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2022-04-26</a:t>
            </a:fld>
            <a:endParaRPr lang="sv-SE" dirty="0"/>
          </a:p>
        </p:txBody>
      </p:sp>
    </p:spTree>
    <p:extLst>
      <p:ext uri="{BB962C8B-B14F-4D97-AF65-F5344CB8AC3E}">
        <p14:creationId xmlns:p14="http://schemas.microsoft.com/office/powerpoint/2010/main" val="3664516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13FC9910-7DD1-4360-826A-9C891E38274B}" vid="{B72A4A35-0ABA-4BE0-8BB6-3EA90CE067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C241CDCC815047A180FE2D62FA855E" ma:contentTypeVersion="2" ma:contentTypeDescription="Create a new document." ma:contentTypeScope="" ma:versionID="4e220e1c797ce428e36de4894265b2ae">
  <xsd:schema xmlns:xsd="http://www.w3.org/2001/XMLSchema" xmlns:xs="http://www.w3.org/2001/XMLSchema" xmlns:p="http://schemas.microsoft.com/office/2006/metadata/properties" xmlns:ns2="f68067e5-f6f6-4e83-a10f-8735b5a754c6" targetNamespace="http://schemas.microsoft.com/office/2006/metadata/properties" ma:root="true" ma:fieldsID="c5037dd6a176c8e54ae754406b02ee7b" ns2:_="">
    <xsd:import namespace="f68067e5-f6f6-4e83-a10f-8735b5a754c6"/>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8067e5-f6f6-4e83-a10f-8735b5a75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3EAC7B-2030-4C77-8B7C-52D7D6B2E0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8067e5-f6f6-4e83-a10f-8735b5a754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13E01A7-6081-4417-B342-B4333A20BB65}">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5A224D6-D224-42DD-B9EE-A831936066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6460</TotalTime>
  <Words>738</Words>
  <Application>Microsoft Office PowerPoint</Application>
  <PresentationFormat>Widescreen</PresentationFormat>
  <Paragraphs>69</Paragraphs>
  <Slides>10</Slides>
  <Notes>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Pebble</vt:lpstr>
      <vt:lpstr>Times New Roman</vt:lpstr>
      <vt:lpstr>Office Theme</vt:lpstr>
      <vt:lpstr>Föräldramöte 2022</vt:lpstr>
      <vt:lpstr>Styrelsen och sektioner </vt:lpstr>
      <vt:lpstr>Kostnad</vt:lpstr>
      <vt:lpstr>Träningstider</vt:lpstr>
      <vt:lpstr>Vi behöver hjälp!</vt:lpstr>
      <vt:lpstr>Roller som vi behöver tillsätta</vt:lpstr>
      <vt:lpstr>Föreningsuppdrag </vt:lpstr>
      <vt:lpstr>BLÅ TRÅDEN – IFK Hjo´s värdegrund</vt:lpstr>
      <vt:lpstr>Övriga frågor? </vt:lpstr>
      <vt:lpstr>TACK!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Kickoff IFK Hjo Ungdomsektion</dc:title>
  <dc:creator>Hägg, Patrik</dc:creator>
  <cp:lastModifiedBy>Hägg, Patrik</cp:lastModifiedBy>
  <cp:revision>37</cp:revision>
  <dcterms:created xsi:type="dcterms:W3CDTF">2020-02-04T08:28:45Z</dcterms:created>
  <dcterms:modified xsi:type="dcterms:W3CDTF">2022-04-26T15:53:45Z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0x0101002BC241CDCC815047A180FE2D62FA855E</vt:lpwstr>
  </property>
</Properties>
</file>