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sldSz cx="12188825"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snapToObjects="1">
      <p:cViewPr varScale="1">
        <p:scale>
          <a:sx n="120" d="100"/>
          <a:sy n="120" d="100"/>
        </p:scale>
        <p:origin x="800"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KLASSHANDBOLL – REGLER &amp; SPEL</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01</a:t>
            </a:r>
          </a:p>
        </p:txBody>
      </p:sp>
      <p:sp>
        <p:nvSpPr>
          <p:cNvPr id="7" name="TextBox 6"/>
          <p:cNvSpPr txBox="1"/>
          <p:nvPr/>
        </p:nvSpPr>
        <p:spPr>
          <a:xfrm>
            <a:off x="777240" y="2057400"/>
            <a:ext cx="10607040" cy="1097280"/>
          </a:xfrm>
          <a:prstGeom prst="rect">
            <a:avLst/>
          </a:prstGeom>
          <a:noFill/>
        </p:spPr>
        <p:txBody>
          <a:bodyPr wrap="square">
            <a:spAutoFit/>
          </a:bodyPr>
          <a:lstStyle/>
          <a:p>
            <a:pPr>
              <a:spcAft>
                <a:spcPts val="1200"/>
              </a:spcAft>
            </a:pPr>
            <a:r>
              <a:rPr sz="3500" b="1">
                <a:solidFill>
                  <a:srgbClr val="0D2B5B"/>
                </a:solidFill>
                <a:latin typeface="Aptos"/>
              </a:rPr>
              <a:t>Spelglädje • Gemenskap • Fair play</a:t>
            </a:r>
          </a:p>
        </p:txBody>
      </p:sp>
      <p:sp>
        <p:nvSpPr>
          <p:cNvPr id="8" name="TextBox 7"/>
          <p:cNvSpPr txBox="1"/>
          <p:nvPr/>
        </p:nvSpPr>
        <p:spPr>
          <a:xfrm>
            <a:off x="777240" y="3429000"/>
            <a:ext cx="10332720" cy="1645920"/>
          </a:xfrm>
          <a:prstGeom prst="rect">
            <a:avLst/>
          </a:prstGeom>
          <a:noFill/>
        </p:spPr>
        <p:txBody>
          <a:bodyPr wrap="square">
            <a:spAutoFit/>
          </a:bodyPr>
          <a:lstStyle/>
          <a:p>
            <a:pPr>
              <a:spcAft>
                <a:spcPts val="1200"/>
              </a:spcAft>
            </a:pPr>
            <a:r>
              <a:rPr sz="2400" b="0">
                <a:solidFill>
                  <a:srgbClr val="1F5AA3"/>
                </a:solidFill>
                <a:latin typeface="Aptos"/>
              </a:rPr>
              <a:t>En introduktion för ledare, föräldrar och funktionärer</a:t>
            </a:r>
          </a:p>
          <a:p>
            <a:pPr>
              <a:spcAft>
                <a:spcPts val="1200"/>
              </a:spcAft>
            </a:pPr>
            <a:r>
              <a:rPr sz="2400" b="0">
                <a:solidFill>
                  <a:srgbClr val="1F5AA3"/>
                </a:solidFill>
                <a:latin typeface="Aptos"/>
              </a:rPr>
              <a:t>17 oktober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Klasshandboll</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02</a:t>
            </a:r>
          </a:p>
        </p:txBody>
      </p:sp>
      <p:sp>
        <p:nvSpPr>
          <p:cNvPr id="7" name="TextBox 6"/>
          <p:cNvSpPr txBox="1"/>
          <p:nvPr/>
        </p:nvSpPr>
        <p:spPr>
          <a:xfrm>
            <a:off x="731520" y="1764792"/>
            <a:ext cx="10835640" cy="4526280"/>
          </a:xfrm>
          <a:prstGeom prst="rect">
            <a:avLst/>
          </a:prstGeom>
          <a:noFill/>
        </p:spPr>
        <p:txBody>
          <a:bodyPr wrap="square">
            <a:spAutoFit/>
          </a:bodyPr>
          <a:lstStyle/>
          <a:p>
            <a:pPr>
              <a:spcAft>
                <a:spcPts val="1200"/>
              </a:spcAft>
            </a:pPr>
            <a:r>
              <a:rPr sz="2300" b="0">
                <a:solidFill>
                  <a:srgbClr val="0D2B5B"/>
                </a:solidFill>
                <a:latin typeface="Aptos"/>
              </a:rPr>
              <a:t>• Matchtid 1x10 minuter</a:t>
            </a:r>
          </a:p>
          <a:p>
            <a:pPr>
              <a:spcAft>
                <a:spcPts val="1200"/>
              </a:spcAft>
            </a:pPr>
            <a:r>
              <a:rPr sz="2300" b="0">
                <a:solidFill>
                  <a:srgbClr val="0D2B5B"/>
                </a:solidFill>
                <a:latin typeface="Aptos"/>
              </a:rPr>
              <a:t>• Spelas med fyra utespelare + målvakt</a:t>
            </a:r>
          </a:p>
          <a:p>
            <a:pPr>
              <a:spcAft>
                <a:spcPts val="1200"/>
              </a:spcAft>
            </a:pPr>
            <a:r>
              <a:rPr sz="2300" b="0">
                <a:solidFill>
                  <a:srgbClr val="0D2B5B"/>
                </a:solidFill>
                <a:latin typeface="Aptos"/>
              </a:rPr>
              <a:t>• Spelas med ”hand the ball-boll (mjuk boll som ej kan studsas för att främja passningsspel, passar även för barn med mindre händer samt de barn som testar handboll för första gången)</a:t>
            </a:r>
          </a:p>
          <a:p>
            <a:pPr>
              <a:spcAft>
                <a:spcPts val="1200"/>
              </a:spcAft>
            </a:pPr>
            <a:r>
              <a:rPr sz="2300" b="0">
                <a:solidFill>
                  <a:srgbClr val="0D2B5B"/>
                </a:solidFill>
                <a:latin typeface="Aptos"/>
              </a:rPr>
              <a:t>• Försök att ha som regel att alla barn ska få ett pass innan man skjuter på mål</a:t>
            </a:r>
          </a:p>
          <a:p>
            <a:pPr>
              <a:spcAft>
                <a:spcPts val="1200"/>
              </a:spcAft>
            </a:pPr>
            <a:r>
              <a:rPr sz="2300" b="0">
                <a:solidFill>
                  <a:srgbClr val="0D2B5B"/>
                </a:solidFill>
                <a:latin typeface="Aptos"/>
              </a:rPr>
              <a:t>• Alla barn ska få lika mycket speltid</a:t>
            </a:r>
          </a:p>
          <a:p>
            <a:pPr>
              <a:spcAft>
                <a:spcPts val="1200"/>
              </a:spcAft>
            </a:pPr>
            <a:r>
              <a:rPr sz="2300" b="0">
                <a:solidFill>
                  <a:srgbClr val="0D2B5B"/>
                </a:solidFill>
                <a:latin typeface="Aptos"/>
              </a:rPr>
              <a:t>• Ledare ansvarar för att barnen är redo vid planen när matchen börjar.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Hur spelar vi klasshandboll?</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03</a:t>
            </a:r>
          </a:p>
        </p:txBody>
      </p:sp>
      <p:sp>
        <p:nvSpPr>
          <p:cNvPr id="7" name="TextBox 6"/>
          <p:cNvSpPr txBox="1"/>
          <p:nvPr/>
        </p:nvSpPr>
        <p:spPr>
          <a:xfrm>
            <a:off x="731520" y="1764792"/>
            <a:ext cx="10835640" cy="4526280"/>
          </a:xfrm>
          <a:prstGeom prst="rect">
            <a:avLst/>
          </a:prstGeom>
          <a:noFill/>
        </p:spPr>
        <p:txBody>
          <a:bodyPr wrap="square">
            <a:spAutoFit/>
          </a:bodyPr>
          <a:lstStyle/>
          <a:p>
            <a:pPr>
              <a:spcAft>
                <a:spcPts val="1200"/>
              </a:spcAft>
            </a:pPr>
            <a:r>
              <a:rPr sz="2000" b="0">
                <a:solidFill>
                  <a:srgbClr val="0D2B5B"/>
                </a:solidFill>
                <a:latin typeface="Aptos"/>
              </a:rPr>
              <a:t>• Hur spelar vi klasshanboll?</a:t>
            </a:r>
          </a:p>
          <a:p>
            <a:pPr>
              <a:spcAft>
                <a:spcPts val="1200"/>
              </a:spcAft>
            </a:pPr>
            <a:r>
              <a:rPr sz="2000" b="0">
                <a:solidFill>
                  <a:srgbClr val="0D2B5B"/>
                </a:solidFill>
                <a:latin typeface="Aptos"/>
              </a:rPr>
              <a:t>• Svensk handboll förespråkar att vi spelar ett fritt anfalls- och försvarsspel utan givna positioner i minihandboll</a:t>
            </a:r>
          </a:p>
          <a:p>
            <a:pPr>
              <a:spcAft>
                <a:spcPts val="1200"/>
              </a:spcAft>
            </a:pPr>
            <a:r>
              <a:rPr sz="2000" b="0">
                <a:solidFill>
                  <a:srgbClr val="0D2B5B"/>
                </a:solidFill>
                <a:latin typeface="Aptos"/>
              </a:rPr>
              <a:t>• Svensk handboll förespråkar ett fritt offensivt försvarsspel. Låt barnen jaga boll och lösa situationerna så som de kommer = ej ställa upp i försvarsspel utmed linjen</a:t>
            </a:r>
          </a:p>
          <a:p>
            <a:pPr>
              <a:spcAft>
                <a:spcPts val="1200"/>
              </a:spcAft>
            </a:pPr>
            <a:r>
              <a:rPr sz="2000" b="0">
                <a:solidFill>
                  <a:srgbClr val="0D2B5B"/>
                </a:solidFill>
                <a:latin typeface="Aptos"/>
              </a:rPr>
              <a:t>• Detta tvingar barnen att lära sig rörelse utan boll = ta sig ur passningsskugga och främjar barnens spelsinne</a:t>
            </a:r>
          </a:p>
          <a:p>
            <a:pPr>
              <a:spcAft>
                <a:spcPts val="1200"/>
              </a:spcAft>
            </a:pPr>
            <a:r>
              <a:rPr sz="2000" b="0">
                <a:solidFill>
                  <a:srgbClr val="0D2B5B"/>
                </a:solidFill>
                <a:latin typeface="Aptos"/>
              </a:rPr>
              <a:t>• När anfallande lag har avslutat ska hela laget springa hem till egen målgårdslinje och stanna där tills andra laget har slagit två passningar (inkl. målvaktskast) alternativt tagit sig över på offensiv planhalva på bara 1 pass.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Minihandbollsregler</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04</a:t>
            </a:r>
          </a:p>
        </p:txBody>
      </p:sp>
      <p:pic>
        <p:nvPicPr>
          <p:cNvPr id="7" name="Picture 6" descr="image.png"/>
          <p:cNvPicPr>
            <a:picLocks noChangeAspect="1"/>
          </p:cNvPicPr>
          <p:nvPr/>
        </p:nvPicPr>
        <p:blipFill>
          <a:blip r:embed="rId2"/>
          <a:stretch>
            <a:fillRect/>
          </a:stretch>
        </p:blipFill>
        <p:spPr>
          <a:xfrm>
            <a:off x="1143000" y="1673352"/>
            <a:ext cx="9875520" cy="4526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Minihandbollsregler</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05</a:t>
            </a:r>
          </a:p>
        </p:txBody>
      </p:sp>
      <p:pic>
        <p:nvPicPr>
          <p:cNvPr id="7" name="Picture 6" descr="image.png"/>
          <p:cNvPicPr>
            <a:picLocks noChangeAspect="1"/>
          </p:cNvPicPr>
          <p:nvPr/>
        </p:nvPicPr>
        <p:blipFill>
          <a:blip r:embed="rId2"/>
          <a:stretch>
            <a:fillRect/>
          </a:stretch>
        </p:blipFill>
        <p:spPr>
          <a:xfrm>
            <a:off x="1143000" y="1673352"/>
            <a:ext cx="9875520" cy="452628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Klimatet i hallen</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06</a:t>
            </a:r>
          </a:p>
        </p:txBody>
      </p:sp>
      <p:sp>
        <p:nvSpPr>
          <p:cNvPr id="7" name="TextBox 6"/>
          <p:cNvSpPr txBox="1"/>
          <p:nvPr/>
        </p:nvSpPr>
        <p:spPr>
          <a:xfrm>
            <a:off x="731520" y="1764792"/>
            <a:ext cx="10835640" cy="4526280"/>
          </a:xfrm>
          <a:prstGeom prst="rect">
            <a:avLst/>
          </a:prstGeom>
          <a:noFill/>
        </p:spPr>
        <p:txBody>
          <a:bodyPr wrap="square">
            <a:spAutoFit/>
          </a:bodyPr>
          <a:lstStyle/>
          <a:p>
            <a:pPr>
              <a:spcAft>
                <a:spcPts val="1200"/>
              </a:spcAft>
            </a:pPr>
            <a:r>
              <a:rPr sz="2600" b="0">
                <a:solidFill>
                  <a:srgbClr val="0D2B5B"/>
                </a:solidFill>
                <a:latin typeface="Aptos"/>
              </a:rPr>
              <a:t>• Barnhandboll ska kännetecknas av ett varmt, välkomnande och positivt klimat</a:t>
            </a:r>
          </a:p>
          <a:p>
            <a:pPr>
              <a:spcAft>
                <a:spcPts val="1200"/>
              </a:spcAft>
            </a:pPr>
            <a:r>
              <a:rPr sz="2600" b="0">
                <a:solidFill>
                  <a:srgbClr val="0D2B5B"/>
                </a:solidFill>
                <a:latin typeface="Aptos"/>
              </a:rPr>
              <a:t>• Fokus är att vi ”tränar på att spela match” Resultat oviktigt, syftet med klasshandbollen är att fler barn ska få upp ögonen för sporten och att ha kul tillsammans med klasskamrater och nya kompisar från andra skolor</a:t>
            </a:r>
          </a:p>
          <a:p>
            <a:pPr>
              <a:spcAft>
                <a:spcPts val="1200"/>
              </a:spcAft>
            </a:pPr>
            <a:r>
              <a:rPr sz="2600" b="0">
                <a:solidFill>
                  <a:srgbClr val="0D2B5B"/>
                </a:solidFill>
                <a:latin typeface="Aptos"/>
              </a:rPr>
              <a:t>• Inget matchresultat redovisas under eller efter match</a:t>
            </a:r>
          </a:p>
          <a:p>
            <a:pPr>
              <a:spcAft>
                <a:spcPts val="1200"/>
              </a:spcAft>
            </a:pPr>
            <a:r>
              <a:rPr sz="2600" b="0">
                <a:solidFill>
                  <a:srgbClr val="0D2B5B"/>
                </a:solidFill>
                <a:latin typeface="Aptos"/>
              </a:rPr>
              <a:t>• Alla föräldrar hejar på alla barn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#schysstmatch</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07</a:t>
            </a:r>
          </a:p>
        </p:txBody>
      </p:sp>
      <p:sp>
        <p:nvSpPr>
          <p:cNvPr id="7" name="TextBox 6"/>
          <p:cNvSpPr txBox="1"/>
          <p:nvPr/>
        </p:nvSpPr>
        <p:spPr>
          <a:xfrm>
            <a:off x="731520" y="1764792"/>
            <a:ext cx="10835640" cy="3739485"/>
          </a:xfrm>
          <a:prstGeom prst="rect">
            <a:avLst/>
          </a:prstGeom>
          <a:noFill/>
        </p:spPr>
        <p:txBody>
          <a:bodyPr wrap="square">
            <a:spAutoFit/>
          </a:bodyPr>
          <a:lstStyle/>
          <a:p>
            <a:pPr>
              <a:spcAft>
                <a:spcPts val="1200"/>
              </a:spcAft>
            </a:pPr>
            <a:r>
              <a:rPr sz="2300" b="0" dirty="0">
                <a:solidFill>
                  <a:srgbClr val="0D2B5B"/>
                </a:solidFill>
                <a:latin typeface="Aptos"/>
              </a:rPr>
              <a:t>• Svensk </a:t>
            </a:r>
            <a:r>
              <a:rPr sz="2300" b="0" dirty="0" err="1">
                <a:solidFill>
                  <a:srgbClr val="0D2B5B"/>
                </a:solidFill>
                <a:latin typeface="Aptos"/>
              </a:rPr>
              <a:t>handboll</a:t>
            </a:r>
            <a:r>
              <a:rPr sz="2300" b="0" dirty="0">
                <a:solidFill>
                  <a:srgbClr val="0D2B5B"/>
                </a:solidFill>
                <a:latin typeface="Aptos"/>
              </a:rPr>
              <a:t> tar</a:t>
            </a:r>
            <a:r>
              <a:rPr lang="sv-SE" sz="2300" b="0" dirty="0">
                <a:solidFill>
                  <a:srgbClr val="0D2B5B"/>
                </a:solidFill>
                <a:latin typeface="Aptos"/>
              </a:rPr>
              <a:t> </a:t>
            </a:r>
            <a:r>
              <a:rPr sz="2300" b="0" dirty="0" err="1">
                <a:solidFill>
                  <a:srgbClr val="0D2B5B"/>
                </a:solidFill>
                <a:latin typeface="Aptos"/>
              </a:rPr>
              <a:t>ett</a:t>
            </a:r>
            <a:r>
              <a:rPr sz="2300" b="0" dirty="0">
                <a:solidFill>
                  <a:srgbClr val="0D2B5B"/>
                </a:solidFill>
                <a:latin typeface="Aptos"/>
              </a:rPr>
              <a:t> </a:t>
            </a:r>
            <a:r>
              <a:rPr sz="2300" b="0" dirty="0" err="1">
                <a:solidFill>
                  <a:srgbClr val="0D2B5B"/>
                </a:solidFill>
                <a:latin typeface="Aptos"/>
              </a:rPr>
              <a:t>gemensamt</a:t>
            </a:r>
            <a:r>
              <a:rPr sz="2300" b="0" dirty="0">
                <a:solidFill>
                  <a:srgbClr val="0D2B5B"/>
                </a:solidFill>
                <a:latin typeface="Aptos"/>
              </a:rPr>
              <a:t> </a:t>
            </a:r>
            <a:r>
              <a:rPr sz="2300" b="0" dirty="0" err="1">
                <a:solidFill>
                  <a:srgbClr val="0D2B5B"/>
                </a:solidFill>
                <a:latin typeface="Aptos"/>
              </a:rPr>
              <a:t>grepp</a:t>
            </a:r>
            <a:r>
              <a:rPr sz="2300" b="0" dirty="0">
                <a:solidFill>
                  <a:srgbClr val="0D2B5B"/>
                </a:solidFill>
                <a:latin typeface="Aptos"/>
              </a:rPr>
              <a:t> och </a:t>
            </a:r>
            <a:r>
              <a:rPr sz="2300" b="0" dirty="0" err="1">
                <a:solidFill>
                  <a:srgbClr val="0D2B5B"/>
                </a:solidFill>
                <a:latin typeface="Aptos"/>
              </a:rPr>
              <a:t>skapar</a:t>
            </a:r>
            <a:r>
              <a:rPr sz="2300" b="0" dirty="0">
                <a:solidFill>
                  <a:srgbClr val="0D2B5B"/>
                </a:solidFill>
                <a:latin typeface="Aptos"/>
              </a:rPr>
              <a:t> den </a:t>
            </a:r>
            <a:r>
              <a:rPr sz="2300" b="0" dirty="0" err="1">
                <a:solidFill>
                  <a:srgbClr val="0D2B5B"/>
                </a:solidFill>
                <a:latin typeface="Aptos"/>
              </a:rPr>
              <a:t>miljö</a:t>
            </a:r>
            <a:r>
              <a:rPr sz="2300" b="0" dirty="0">
                <a:solidFill>
                  <a:srgbClr val="0D2B5B"/>
                </a:solidFill>
                <a:latin typeface="Aptos"/>
              </a:rPr>
              <a:t> vi </a:t>
            </a:r>
            <a:r>
              <a:rPr sz="2300" b="0" dirty="0" err="1">
                <a:solidFill>
                  <a:srgbClr val="0D2B5B"/>
                </a:solidFill>
                <a:latin typeface="Aptos"/>
              </a:rPr>
              <a:t>önskar</a:t>
            </a:r>
            <a:r>
              <a:rPr sz="2300" b="0" dirty="0">
                <a:solidFill>
                  <a:srgbClr val="0D2B5B"/>
                </a:solidFill>
                <a:latin typeface="Aptos"/>
              </a:rPr>
              <a:t> runt </a:t>
            </a:r>
            <a:r>
              <a:rPr sz="2300" b="0" dirty="0" err="1">
                <a:solidFill>
                  <a:srgbClr val="0D2B5B"/>
                </a:solidFill>
                <a:latin typeface="Aptos"/>
              </a:rPr>
              <a:t>handbollen</a:t>
            </a:r>
            <a:r>
              <a:rPr sz="2300" b="0" dirty="0">
                <a:solidFill>
                  <a:srgbClr val="0D2B5B"/>
                </a:solidFill>
                <a:latin typeface="Aptos"/>
              </a:rPr>
              <a:t> </a:t>
            </a:r>
            <a:r>
              <a:rPr sz="2300" b="0" dirty="0" err="1">
                <a:solidFill>
                  <a:srgbClr val="0D2B5B"/>
                </a:solidFill>
                <a:latin typeface="Aptos"/>
              </a:rPr>
              <a:t>genom</a:t>
            </a:r>
            <a:r>
              <a:rPr sz="2300" b="0" dirty="0">
                <a:solidFill>
                  <a:srgbClr val="0D2B5B"/>
                </a:solidFill>
                <a:latin typeface="Aptos"/>
              </a:rPr>
              <a:t> </a:t>
            </a:r>
            <a:r>
              <a:rPr sz="2300" b="0" dirty="0" err="1">
                <a:solidFill>
                  <a:srgbClr val="0D2B5B"/>
                </a:solidFill>
                <a:latin typeface="Aptos"/>
              </a:rPr>
              <a:t>projektet</a:t>
            </a:r>
            <a:r>
              <a:rPr sz="2300" b="0" dirty="0">
                <a:solidFill>
                  <a:srgbClr val="0D2B5B"/>
                </a:solidFill>
                <a:latin typeface="Aptos"/>
              </a:rPr>
              <a:t> #</a:t>
            </a:r>
            <a:r>
              <a:rPr sz="2300" b="0" dirty="0" err="1">
                <a:solidFill>
                  <a:srgbClr val="0D2B5B"/>
                </a:solidFill>
                <a:latin typeface="Aptos"/>
              </a:rPr>
              <a:t>schysstmatch</a:t>
            </a:r>
            <a:endParaRPr sz="2300" b="0" dirty="0">
              <a:solidFill>
                <a:srgbClr val="0D2B5B"/>
              </a:solidFill>
              <a:latin typeface="Aptos"/>
            </a:endParaRPr>
          </a:p>
          <a:p>
            <a:pPr>
              <a:spcAft>
                <a:spcPts val="1200"/>
              </a:spcAft>
            </a:pPr>
            <a:r>
              <a:rPr sz="2300" b="0" dirty="0">
                <a:solidFill>
                  <a:srgbClr val="0D2B5B"/>
                </a:solidFill>
                <a:latin typeface="Aptos"/>
              </a:rPr>
              <a:t>• Syftet </a:t>
            </a:r>
            <a:r>
              <a:rPr sz="2300" b="0" dirty="0" err="1">
                <a:solidFill>
                  <a:srgbClr val="0D2B5B"/>
                </a:solidFill>
                <a:latin typeface="Aptos"/>
              </a:rPr>
              <a:t>är</a:t>
            </a:r>
            <a:r>
              <a:rPr sz="2300" b="0" dirty="0">
                <a:solidFill>
                  <a:srgbClr val="0D2B5B"/>
                </a:solidFill>
                <a:latin typeface="Aptos"/>
              </a:rPr>
              <a:t> </a:t>
            </a:r>
            <a:r>
              <a:rPr sz="2300" b="0" dirty="0" err="1">
                <a:solidFill>
                  <a:srgbClr val="0D2B5B"/>
                </a:solidFill>
                <a:latin typeface="Aptos"/>
              </a:rPr>
              <a:t>att</a:t>
            </a:r>
            <a:r>
              <a:rPr sz="2300" b="0" dirty="0">
                <a:solidFill>
                  <a:srgbClr val="0D2B5B"/>
                </a:solidFill>
                <a:latin typeface="Aptos"/>
              </a:rPr>
              <a:t> </a:t>
            </a:r>
            <a:r>
              <a:rPr sz="2300" b="0" dirty="0" err="1">
                <a:solidFill>
                  <a:srgbClr val="0D2B5B"/>
                </a:solidFill>
                <a:latin typeface="Aptos"/>
              </a:rPr>
              <a:t>etablera</a:t>
            </a:r>
            <a:r>
              <a:rPr sz="2300" b="0" dirty="0">
                <a:solidFill>
                  <a:srgbClr val="0D2B5B"/>
                </a:solidFill>
                <a:latin typeface="Aptos"/>
              </a:rPr>
              <a:t> och </a:t>
            </a:r>
            <a:r>
              <a:rPr sz="2300" b="0" dirty="0" err="1">
                <a:solidFill>
                  <a:srgbClr val="0D2B5B"/>
                </a:solidFill>
                <a:latin typeface="Aptos"/>
              </a:rPr>
              <a:t>utveckla</a:t>
            </a:r>
            <a:r>
              <a:rPr sz="2300" b="0" dirty="0">
                <a:solidFill>
                  <a:srgbClr val="0D2B5B"/>
                </a:solidFill>
                <a:latin typeface="Aptos"/>
              </a:rPr>
              <a:t> </a:t>
            </a:r>
            <a:r>
              <a:rPr sz="2300" b="0" dirty="0" err="1">
                <a:solidFill>
                  <a:srgbClr val="0D2B5B"/>
                </a:solidFill>
                <a:latin typeface="Aptos"/>
              </a:rPr>
              <a:t>en</a:t>
            </a:r>
            <a:r>
              <a:rPr sz="2300" b="0" dirty="0">
                <a:solidFill>
                  <a:srgbClr val="0D2B5B"/>
                </a:solidFill>
                <a:latin typeface="Aptos"/>
              </a:rPr>
              <a:t> </a:t>
            </a:r>
            <a:r>
              <a:rPr sz="2300" b="0" dirty="0" err="1">
                <a:solidFill>
                  <a:srgbClr val="0D2B5B"/>
                </a:solidFill>
                <a:latin typeface="Aptos"/>
              </a:rPr>
              <a:t>hållbar</a:t>
            </a:r>
            <a:r>
              <a:rPr sz="2300" b="0" dirty="0">
                <a:solidFill>
                  <a:srgbClr val="0D2B5B"/>
                </a:solidFill>
                <a:latin typeface="Aptos"/>
              </a:rPr>
              <a:t> kultur av fair play, </a:t>
            </a:r>
            <a:r>
              <a:rPr sz="2300" b="0" dirty="0" err="1">
                <a:solidFill>
                  <a:srgbClr val="0D2B5B"/>
                </a:solidFill>
                <a:latin typeface="Aptos"/>
              </a:rPr>
              <a:t>där</a:t>
            </a:r>
            <a:r>
              <a:rPr sz="2300" b="0" dirty="0">
                <a:solidFill>
                  <a:srgbClr val="0D2B5B"/>
                </a:solidFill>
                <a:latin typeface="Aptos"/>
              </a:rPr>
              <a:t> </a:t>
            </a:r>
            <a:r>
              <a:rPr sz="2300" b="0" dirty="0" err="1">
                <a:solidFill>
                  <a:srgbClr val="0D2B5B"/>
                </a:solidFill>
                <a:latin typeface="Aptos"/>
              </a:rPr>
              <a:t>handbollen</a:t>
            </a:r>
            <a:r>
              <a:rPr sz="2300" b="0" dirty="0">
                <a:solidFill>
                  <a:srgbClr val="0D2B5B"/>
                </a:solidFill>
                <a:latin typeface="Aptos"/>
              </a:rPr>
              <a:t> </a:t>
            </a:r>
            <a:r>
              <a:rPr sz="2300" b="0" dirty="0" err="1">
                <a:solidFill>
                  <a:srgbClr val="0D2B5B"/>
                </a:solidFill>
                <a:latin typeface="Aptos"/>
              </a:rPr>
              <a:t>fungerar</a:t>
            </a:r>
            <a:r>
              <a:rPr sz="2300" b="0" dirty="0">
                <a:solidFill>
                  <a:srgbClr val="0D2B5B"/>
                </a:solidFill>
                <a:latin typeface="Aptos"/>
              </a:rPr>
              <a:t> </a:t>
            </a:r>
            <a:r>
              <a:rPr sz="2300" b="0" dirty="0" err="1">
                <a:solidFill>
                  <a:srgbClr val="0D2B5B"/>
                </a:solidFill>
                <a:latin typeface="Aptos"/>
              </a:rPr>
              <a:t>som</a:t>
            </a:r>
            <a:r>
              <a:rPr sz="2300" b="0" dirty="0">
                <a:solidFill>
                  <a:srgbClr val="0D2B5B"/>
                </a:solidFill>
                <a:latin typeface="Aptos"/>
              </a:rPr>
              <a:t> </a:t>
            </a:r>
            <a:r>
              <a:rPr sz="2300" b="0" dirty="0" err="1">
                <a:solidFill>
                  <a:srgbClr val="0D2B5B"/>
                </a:solidFill>
                <a:latin typeface="Aptos"/>
              </a:rPr>
              <a:t>ett</a:t>
            </a:r>
            <a:r>
              <a:rPr sz="2300" b="0" dirty="0">
                <a:solidFill>
                  <a:srgbClr val="0D2B5B"/>
                </a:solidFill>
                <a:latin typeface="Aptos"/>
              </a:rPr>
              <a:t> </a:t>
            </a:r>
            <a:r>
              <a:rPr sz="2300" b="0" dirty="0" err="1">
                <a:solidFill>
                  <a:srgbClr val="0D2B5B"/>
                </a:solidFill>
                <a:latin typeface="Aptos"/>
              </a:rPr>
              <a:t>föredöme</a:t>
            </a:r>
            <a:r>
              <a:rPr sz="2300" b="0" dirty="0">
                <a:solidFill>
                  <a:srgbClr val="0D2B5B"/>
                </a:solidFill>
                <a:latin typeface="Aptos"/>
              </a:rPr>
              <a:t> </a:t>
            </a:r>
            <a:r>
              <a:rPr sz="2300" b="0" dirty="0" err="1">
                <a:solidFill>
                  <a:srgbClr val="0D2B5B"/>
                </a:solidFill>
                <a:latin typeface="Aptos"/>
              </a:rPr>
              <a:t>inom</a:t>
            </a:r>
            <a:r>
              <a:rPr sz="2300" b="0" dirty="0">
                <a:solidFill>
                  <a:srgbClr val="0D2B5B"/>
                </a:solidFill>
                <a:latin typeface="Aptos"/>
              </a:rPr>
              <a:t> </a:t>
            </a:r>
            <a:r>
              <a:rPr sz="2300" b="0" dirty="0" err="1">
                <a:solidFill>
                  <a:srgbClr val="0D2B5B"/>
                </a:solidFill>
                <a:latin typeface="Aptos"/>
              </a:rPr>
              <a:t>idrotten</a:t>
            </a:r>
            <a:endParaRPr sz="2300" b="0" dirty="0">
              <a:solidFill>
                <a:srgbClr val="0D2B5B"/>
              </a:solidFill>
              <a:latin typeface="Aptos"/>
            </a:endParaRPr>
          </a:p>
          <a:p>
            <a:pPr>
              <a:spcAft>
                <a:spcPts val="1200"/>
              </a:spcAft>
            </a:pPr>
            <a:r>
              <a:rPr sz="2300" b="0" dirty="0">
                <a:solidFill>
                  <a:srgbClr val="0D2B5B"/>
                </a:solidFill>
                <a:latin typeface="Aptos"/>
              </a:rPr>
              <a:t>• Vi </a:t>
            </a:r>
            <a:r>
              <a:rPr sz="2300" b="0" dirty="0" err="1">
                <a:solidFill>
                  <a:srgbClr val="0D2B5B"/>
                </a:solidFill>
                <a:latin typeface="Aptos"/>
              </a:rPr>
              <a:t>vill</a:t>
            </a:r>
            <a:r>
              <a:rPr sz="2300" b="0" dirty="0">
                <a:solidFill>
                  <a:srgbClr val="0D2B5B"/>
                </a:solidFill>
                <a:latin typeface="Aptos"/>
              </a:rPr>
              <a:t> </a:t>
            </a:r>
            <a:r>
              <a:rPr sz="2300" b="0" dirty="0" err="1">
                <a:solidFill>
                  <a:srgbClr val="0D2B5B"/>
                </a:solidFill>
                <a:latin typeface="Aptos"/>
              </a:rPr>
              <a:t>skapa</a:t>
            </a:r>
            <a:r>
              <a:rPr sz="2300" b="0" dirty="0">
                <a:solidFill>
                  <a:srgbClr val="0D2B5B"/>
                </a:solidFill>
                <a:latin typeface="Aptos"/>
              </a:rPr>
              <a:t> </a:t>
            </a:r>
            <a:r>
              <a:rPr sz="2300" b="0" dirty="0" err="1">
                <a:solidFill>
                  <a:srgbClr val="0D2B5B"/>
                </a:solidFill>
                <a:latin typeface="Aptos"/>
              </a:rPr>
              <a:t>en</a:t>
            </a:r>
            <a:r>
              <a:rPr sz="2300" b="0" dirty="0">
                <a:solidFill>
                  <a:srgbClr val="0D2B5B"/>
                </a:solidFill>
                <a:latin typeface="Aptos"/>
              </a:rPr>
              <a:t> </a:t>
            </a:r>
            <a:r>
              <a:rPr sz="2300" b="0" dirty="0" err="1">
                <a:solidFill>
                  <a:srgbClr val="0D2B5B"/>
                </a:solidFill>
                <a:latin typeface="Aptos"/>
              </a:rPr>
              <a:t>bättre</a:t>
            </a:r>
            <a:r>
              <a:rPr sz="2300" b="0" dirty="0">
                <a:solidFill>
                  <a:srgbClr val="0D2B5B"/>
                </a:solidFill>
                <a:latin typeface="Aptos"/>
              </a:rPr>
              <a:t> </a:t>
            </a:r>
            <a:r>
              <a:rPr sz="2300" b="0" dirty="0" err="1">
                <a:solidFill>
                  <a:srgbClr val="0D2B5B"/>
                </a:solidFill>
                <a:latin typeface="Aptos"/>
              </a:rPr>
              <a:t>matchmiljö</a:t>
            </a:r>
            <a:r>
              <a:rPr sz="2300" b="0" dirty="0">
                <a:solidFill>
                  <a:srgbClr val="0D2B5B"/>
                </a:solidFill>
                <a:latin typeface="Aptos"/>
              </a:rPr>
              <a:t> för alla. För </a:t>
            </a:r>
            <a:r>
              <a:rPr sz="2300" b="0" dirty="0" err="1">
                <a:solidFill>
                  <a:srgbClr val="0D2B5B"/>
                </a:solidFill>
                <a:latin typeface="Aptos"/>
              </a:rPr>
              <a:t>såväl</a:t>
            </a:r>
            <a:r>
              <a:rPr sz="2300" b="0" dirty="0">
                <a:solidFill>
                  <a:srgbClr val="0D2B5B"/>
                </a:solidFill>
                <a:latin typeface="Aptos"/>
              </a:rPr>
              <a:t> </a:t>
            </a:r>
            <a:r>
              <a:rPr sz="2300" b="0" dirty="0" err="1">
                <a:solidFill>
                  <a:srgbClr val="0D2B5B"/>
                </a:solidFill>
                <a:latin typeface="Aptos"/>
              </a:rPr>
              <a:t>domare</a:t>
            </a:r>
            <a:r>
              <a:rPr sz="2300" b="0" dirty="0">
                <a:solidFill>
                  <a:srgbClr val="0D2B5B"/>
                </a:solidFill>
                <a:latin typeface="Aptos"/>
              </a:rPr>
              <a:t>, </a:t>
            </a:r>
            <a:r>
              <a:rPr sz="2300" b="0" dirty="0" err="1">
                <a:solidFill>
                  <a:srgbClr val="0D2B5B"/>
                </a:solidFill>
                <a:latin typeface="Aptos"/>
              </a:rPr>
              <a:t>spelare</a:t>
            </a:r>
            <a:r>
              <a:rPr sz="2300" b="0" dirty="0">
                <a:solidFill>
                  <a:srgbClr val="0D2B5B"/>
                </a:solidFill>
                <a:latin typeface="Aptos"/>
              </a:rPr>
              <a:t>, </a:t>
            </a:r>
            <a:r>
              <a:rPr sz="2300" b="0" dirty="0" err="1">
                <a:solidFill>
                  <a:srgbClr val="0D2B5B"/>
                </a:solidFill>
                <a:latin typeface="Aptos"/>
              </a:rPr>
              <a:t>ledare</a:t>
            </a:r>
            <a:r>
              <a:rPr sz="2300" b="0" dirty="0">
                <a:solidFill>
                  <a:srgbClr val="0D2B5B"/>
                </a:solidFill>
                <a:latin typeface="Aptos"/>
              </a:rPr>
              <a:t>, </a:t>
            </a:r>
            <a:r>
              <a:rPr sz="2300" b="0" dirty="0" err="1">
                <a:solidFill>
                  <a:srgbClr val="0D2B5B"/>
                </a:solidFill>
                <a:latin typeface="Aptos"/>
              </a:rPr>
              <a:t>föräldrar</a:t>
            </a:r>
            <a:r>
              <a:rPr sz="2300" b="0" dirty="0">
                <a:solidFill>
                  <a:srgbClr val="0D2B5B"/>
                </a:solidFill>
                <a:latin typeface="Aptos"/>
              </a:rPr>
              <a:t> och </a:t>
            </a:r>
            <a:r>
              <a:rPr sz="2300" b="0" dirty="0" err="1">
                <a:solidFill>
                  <a:srgbClr val="0D2B5B"/>
                </a:solidFill>
                <a:latin typeface="Aptos"/>
              </a:rPr>
              <a:t>publik</a:t>
            </a:r>
            <a:endParaRPr sz="2300" b="0" dirty="0">
              <a:solidFill>
                <a:srgbClr val="0D2B5B"/>
              </a:solidFill>
              <a:latin typeface="Aptos"/>
            </a:endParaRPr>
          </a:p>
          <a:p>
            <a:pPr>
              <a:spcAft>
                <a:spcPts val="1200"/>
              </a:spcAft>
            </a:pPr>
            <a:r>
              <a:rPr sz="2300" b="0" dirty="0">
                <a:solidFill>
                  <a:srgbClr val="0D2B5B"/>
                </a:solidFill>
                <a:latin typeface="Aptos"/>
              </a:rPr>
              <a:t>• #</a:t>
            </a:r>
            <a:r>
              <a:rPr sz="2300" b="0" dirty="0" err="1">
                <a:solidFill>
                  <a:srgbClr val="0D2B5B"/>
                </a:solidFill>
                <a:latin typeface="Aptos"/>
              </a:rPr>
              <a:t>Schysstmatch</a:t>
            </a:r>
            <a:r>
              <a:rPr sz="2300" b="0" dirty="0">
                <a:solidFill>
                  <a:srgbClr val="0D2B5B"/>
                </a:solidFill>
                <a:latin typeface="Aptos"/>
              </a:rPr>
              <a:t> </a:t>
            </a:r>
            <a:r>
              <a:rPr sz="2300" b="0" dirty="0" err="1">
                <a:solidFill>
                  <a:srgbClr val="0D2B5B"/>
                </a:solidFill>
                <a:latin typeface="Aptos"/>
              </a:rPr>
              <a:t>innebär</a:t>
            </a:r>
            <a:r>
              <a:rPr sz="2300" b="0" dirty="0">
                <a:solidFill>
                  <a:srgbClr val="0D2B5B"/>
                </a:solidFill>
                <a:latin typeface="Aptos"/>
              </a:rPr>
              <a:t> </a:t>
            </a:r>
            <a:r>
              <a:rPr sz="2300" b="0" dirty="0" err="1">
                <a:solidFill>
                  <a:srgbClr val="0D2B5B"/>
                </a:solidFill>
                <a:latin typeface="Aptos"/>
              </a:rPr>
              <a:t>att</a:t>
            </a:r>
            <a:r>
              <a:rPr sz="2300" b="0" dirty="0">
                <a:solidFill>
                  <a:srgbClr val="0D2B5B"/>
                </a:solidFill>
                <a:latin typeface="Aptos"/>
              </a:rPr>
              <a:t> vi alla – </a:t>
            </a:r>
            <a:r>
              <a:rPr sz="2300" b="0" dirty="0" err="1">
                <a:solidFill>
                  <a:srgbClr val="0D2B5B"/>
                </a:solidFill>
                <a:latin typeface="Aptos"/>
              </a:rPr>
              <a:t>spelare</a:t>
            </a:r>
            <a:r>
              <a:rPr sz="2300" b="0" dirty="0">
                <a:solidFill>
                  <a:srgbClr val="0D2B5B"/>
                </a:solidFill>
                <a:latin typeface="Aptos"/>
              </a:rPr>
              <a:t>, </a:t>
            </a:r>
            <a:r>
              <a:rPr sz="2300" b="0" dirty="0" err="1">
                <a:solidFill>
                  <a:srgbClr val="0D2B5B"/>
                </a:solidFill>
                <a:latin typeface="Aptos"/>
              </a:rPr>
              <a:t>ledare</a:t>
            </a:r>
            <a:r>
              <a:rPr sz="2300" b="0" dirty="0">
                <a:solidFill>
                  <a:srgbClr val="0D2B5B"/>
                </a:solidFill>
                <a:latin typeface="Aptos"/>
              </a:rPr>
              <a:t>, </a:t>
            </a:r>
            <a:r>
              <a:rPr sz="2300" b="0" dirty="0" err="1">
                <a:solidFill>
                  <a:srgbClr val="0D2B5B"/>
                </a:solidFill>
                <a:latin typeface="Aptos"/>
              </a:rPr>
              <a:t>domare</a:t>
            </a:r>
            <a:r>
              <a:rPr sz="2300" b="0" dirty="0">
                <a:solidFill>
                  <a:srgbClr val="0D2B5B"/>
                </a:solidFill>
                <a:latin typeface="Aptos"/>
              </a:rPr>
              <a:t>, </a:t>
            </a:r>
            <a:r>
              <a:rPr sz="2300" b="0" dirty="0" err="1">
                <a:solidFill>
                  <a:srgbClr val="0D2B5B"/>
                </a:solidFill>
                <a:latin typeface="Aptos"/>
              </a:rPr>
              <a:t>funktionärer</a:t>
            </a:r>
            <a:r>
              <a:rPr sz="2300" b="0" dirty="0">
                <a:solidFill>
                  <a:srgbClr val="0D2B5B"/>
                </a:solidFill>
                <a:latin typeface="Aptos"/>
              </a:rPr>
              <a:t> och </a:t>
            </a:r>
            <a:r>
              <a:rPr sz="2300" b="0" dirty="0" err="1">
                <a:solidFill>
                  <a:srgbClr val="0D2B5B"/>
                </a:solidFill>
                <a:latin typeface="Aptos"/>
              </a:rPr>
              <a:t>publik</a:t>
            </a:r>
            <a:r>
              <a:rPr sz="2300" b="0" dirty="0">
                <a:solidFill>
                  <a:srgbClr val="0D2B5B"/>
                </a:solidFill>
                <a:latin typeface="Aptos"/>
              </a:rPr>
              <a:t> – </a:t>
            </a:r>
            <a:r>
              <a:rPr sz="2300" b="0" dirty="0" err="1">
                <a:solidFill>
                  <a:srgbClr val="0D2B5B"/>
                </a:solidFill>
                <a:latin typeface="Aptos"/>
              </a:rPr>
              <a:t>tillsammans</a:t>
            </a:r>
            <a:r>
              <a:rPr sz="2300" b="0" dirty="0">
                <a:solidFill>
                  <a:srgbClr val="0D2B5B"/>
                </a:solidFill>
                <a:latin typeface="Aptos"/>
              </a:rPr>
              <a:t> </a:t>
            </a:r>
            <a:r>
              <a:rPr sz="2300" b="0" dirty="0" err="1">
                <a:solidFill>
                  <a:srgbClr val="0D2B5B"/>
                </a:solidFill>
                <a:latin typeface="Aptos"/>
              </a:rPr>
              <a:t>hjälps</a:t>
            </a:r>
            <a:r>
              <a:rPr sz="2300" b="0" dirty="0">
                <a:solidFill>
                  <a:srgbClr val="0D2B5B"/>
                </a:solidFill>
                <a:latin typeface="Aptos"/>
              </a:rPr>
              <a:t> </a:t>
            </a:r>
            <a:r>
              <a:rPr sz="2300" b="0" dirty="0" err="1">
                <a:solidFill>
                  <a:srgbClr val="0D2B5B"/>
                </a:solidFill>
                <a:latin typeface="Aptos"/>
              </a:rPr>
              <a:t>åt</a:t>
            </a:r>
            <a:r>
              <a:rPr sz="2300" b="0" dirty="0">
                <a:solidFill>
                  <a:srgbClr val="0D2B5B"/>
                </a:solidFill>
                <a:latin typeface="Aptos"/>
              </a:rPr>
              <a:t> för </a:t>
            </a:r>
            <a:r>
              <a:rPr sz="2300" b="0" dirty="0" err="1">
                <a:solidFill>
                  <a:srgbClr val="0D2B5B"/>
                </a:solidFill>
                <a:latin typeface="Aptos"/>
              </a:rPr>
              <a:t>att</a:t>
            </a:r>
            <a:r>
              <a:rPr sz="2300" b="0" dirty="0">
                <a:solidFill>
                  <a:srgbClr val="0D2B5B"/>
                </a:solidFill>
                <a:latin typeface="Aptos"/>
              </a:rPr>
              <a:t> </a:t>
            </a:r>
            <a:r>
              <a:rPr sz="2300" b="0" dirty="0" err="1">
                <a:solidFill>
                  <a:srgbClr val="0D2B5B"/>
                </a:solidFill>
                <a:latin typeface="Aptos"/>
              </a:rPr>
              <a:t>skapa</a:t>
            </a:r>
            <a:r>
              <a:rPr sz="2300" b="0" dirty="0">
                <a:solidFill>
                  <a:srgbClr val="0D2B5B"/>
                </a:solidFill>
                <a:latin typeface="Aptos"/>
              </a:rPr>
              <a:t> </a:t>
            </a:r>
            <a:r>
              <a:rPr sz="2300" b="0" dirty="0" err="1">
                <a:solidFill>
                  <a:srgbClr val="0D2B5B"/>
                </a:solidFill>
                <a:latin typeface="Aptos"/>
              </a:rPr>
              <a:t>en</a:t>
            </a:r>
            <a:r>
              <a:rPr sz="2300" b="0" dirty="0">
                <a:solidFill>
                  <a:srgbClr val="0D2B5B"/>
                </a:solidFill>
                <a:latin typeface="Aptos"/>
              </a:rPr>
              <a:t> </a:t>
            </a:r>
            <a:r>
              <a:rPr sz="2300" b="0" dirty="0" err="1">
                <a:solidFill>
                  <a:srgbClr val="0D2B5B"/>
                </a:solidFill>
                <a:latin typeface="Aptos"/>
              </a:rPr>
              <a:t>trygg</a:t>
            </a:r>
            <a:r>
              <a:rPr sz="2300" b="0" dirty="0">
                <a:solidFill>
                  <a:srgbClr val="0D2B5B"/>
                </a:solidFill>
                <a:latin typeface="Aptos"/>
              </a:rPr>
              <a:t>, </a:t>
            </a:r>
            <a:r>
              <a:rPr sz="2300" b="0" dirty="0" err="1">
                <a:solidFill>
                  <a:srgbClr val="0D2B5B"/>
                </a:solidFill>
                <a:latin typeface="Aptos"/>
              </a:rPr>
              <a:t>välkomnande</a:t>
            </a:r>
            <a:r>
              <a:rPr sz="2300" b="0" dirty="0">
                <a:solidFill>
                  <a:srgbClr val="0D2B5B"/>
                </a:solidFill>
                <a:latin typeface="Aptos"/>
              </a:rPr>
              <a:t> och </a:t>
            </a:r>
            <a:r>
              <a:rPr sz="2300" b="0" dirty="0" err="1">
                <a:solidFill>
                  <a:srgbClr val="0D2B5B"/>
                </a:solidFill>
                <a:latin typeface="Aptos"/>
              </a:rPr>
              <a:t>positiv</a:t>
            </a:r>
            <a:r>
              <a:rPr sz="2300" b="0" dirty="0">
                <a:solidFill>
                  <a:srgbClr val="0D2B5B"/>
                </a:solidFill>
                <a:latin typeface="Aptos"/>
              </a:rPr>
              <a:t> </a:t>
            </a:r>
            <a:r>
              <a:rPr sz="2300" b="0" dirty="0" err="1">
                <a:solidFill>
                  <a:srgbClr val="0D2B5B"/>
                </a:solidFill>
                <a:latin typeface="Aptos"/>
              </a:rPr>
              <a:t>miljö</a:t>
            </a:r>
            <a:r>
              <a:rPr sz="2300" b="0" dirty="0">
                <a:solidFill>
                  <a:srgbClr val="0D2B5B"/>
                </a:solidFill>
                <a:latin typeface="Aptos"/>
              </a:rPr>
              <a:t> </a:t>
            </a:r>
            <a:r>
              <a:rPr sz="2300" b="0" dirty="0" err="1">
                <a:solidFill>
                  <a:srgbClr val="0D2B5B"/>
                </a:solidFill>
                <a:latin typeface="Aptos"/>
              </a:rPr>
              <a:t>kring</a:t>
            </a:r>
            <a:r>
              <a:rPr sz="2300" b="0" dirty="0">
                <a:solidFill>
                  <a:srgbClr val="0D2B5B"/>
                </a:solidFill>
                <a:latin typeface="Aptos"/>
              </a:rPr>
              <a:t> </a:t>
            </a:r>
            <a:r>
              <a:rPr sz="2300" b="0" dirty="0" err="1">
                <a:solidFill>
                  <a:srgbClr val="0D2B5B"/>
                </a:solidFill>
                <a:latin typeface="Aptos"/>
              </a:rPr>
              <a:t>våra</a:t>
            </a:r>
            <a:r>
              <a:rPr sz="2300" b="0" dirty="0">
                <a:solidFill>
                  <a:srgbClr val="0D2B5B"/>
                </a:solidFill>
                <a:latin typeface="Aptos"/>
              </a:rPr>
              <a:t> matcher. Alla matcher ska </a:t>
            </a:r>
            <a:r>
              <a:rPr sz="2300" b="0" dirty="0" err="1">
                <a:solidFill>
                  <a:srgbClr val="0D2B5B"/>
                </a:solidFill>
                <a:latin typeface="Aptos"/>
              </a:rPr>
              <a:t>genomsyras</a:t>
            </a:r>
            <a:r>
              <a:rPr sz="2300" b="0" dirty="0">
                <a:solidFill>
                  <a:srgbClr val="0D2B5B"/>
                </a:solidFill>
                <a:latin typeface="Aptos"/>
              </a:rPr>
              <a:t> av Fairplay!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88952" cy="1417320"/>
          </a:xfrm>
          <a:prstGeom prst="rect">
            <a:avLst/>
          </a:prstGeom>
          <a:solidFill>
            <a:srgbClr val="0D2B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1417320"/>
            <a:ext cx="12188952" cy="82296"/>
          </a:xfrm>
          <a:prstGeom prst="rect">
            <a:avLst/>
          </a:prstGeom>
          <a:solidFill>
            <a:srgbClr val="1F5A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94360" y="274320"/>
            <a:ext cx="10881360" cy="822960"/>
          </a:xfrm>
          <a:prstGeom prst="rect">
            <a:avLst/>
          </a:prstGeom>
          <a:noFill/>
        </p:spPr>
        <p:txBody>
          <a:bodyPr wrap="square">
            <a:spAutoFit/>
          </a:bodyPr>
          <a:lstStyle/>
          <a:p>
            <a:pPr>
              <a:spcAft>
                <a:spcPts val="1200"/>
              </a:spcAft>
            </a:pPr>
            <a:r>
              <a:rPr sz="3400" b="1">
                <a:solidFill>
                  <a:srgbClr val="FFFFFF"/>
                </a:solidFill>
                <a:latin typeface="Aptos"/>
              </a:rPr>
              <a:t>Uppträdande på planen (och läktare!)</a:t>
            </a:r>
          </a:p>
        </p:txBody>
      </p:sp>
      <p:sp>
        <p:nvSpPr>
          <p:cNvPr id="5" name="TextBox 4"/>
          <p:cNvSpPr txBox="1"/>
          <p:nvPr/>
        </p:nvSpPr>
        <p:spPr>
          <a:xfrm>
            <a:off x="640080" y="6446520"/>
            <a:ext cx="8229600" cy="228600"/>
          </a:xfrm>
          <a:prstGeom prst="rect">
            <a:avLst/>
          </a:prstGeom>
          <a:noFill/>
        </p:spPr>
        <p:txBody>
          <a:bodyPr wrap="square">
            <a:spAutoFit/>
          </a:bodyPr>
          <a:lstStyle/>
          <a:p>
            <a:pPr>
              <a:spcAft>
                <a:spcPts val="1200"/>
              </a:spcAft>
            </a:pPr>
            <a:r>
              <a:rPr sz="1100" b="1">
                <a:solidFill>
                  <a:srgbClr val="1F5AA3"/>
                </a:solidFill>
                <a:latin typeface="Aptos"/>
              </a:rPr>
              <a:t>IFK HAMMARÖ  •  KLASSHANDBOLL</a:t>
            </a:r>
          </a:p>
        </p:txBody>
      </p:sp>
      <p:sp>
        <p:nvSpPr>
          <p:cNvPr id="6" name="TextBox 5"/>
          <p:cNvSpPr txBox="1"/>
          <p:nvPr/>
        </p:nvSpPr>
        <p:spPr>
          <a:xfrm>
            <a:off x="11064240" y="6428232"/>
            <a:ext cx="548640" cy="274320"/>
          </a:xfrm>
          <a:prstGeom prst="rect">
            <a:avLst/>
          </a:prstGeom>
          <a:noFill/>
        </p:spPr>
        <p:txBody>
          <a:bodyPr wrap="square">
            <a:spAutoFit/>
          </a:bodyPr>
          <a:lstStyle/>
          <a:p>
            <a:pPr>
              <a:spcAft>
                <a:spcPts val="1200"/>
              </a:spcAft>
            </a:pPr>
            <a:r>
              <a:rPr sz="1100" b="1">
                <a:solidFill>
                  <a:srgbClr val="1F5AA3"/>
                </a:solidFill>
                <a:latin typeface="Aptos"/>
              </a:rPr>
              <a:t>08</a:t>
            </a:r>
          </a:p>
        </p:txBody>
      </p:sp>
      <p:sp>
        <p:nvSpPr>
          <p:cNvPr id="7" name="TextBox 6"/>
          <p:cNvSpPr txBox="1"/>
          <p:nvPr/>
        </p:nvSpPr>
        <p:spPr>
          <a:xfrm>
            <a:off x="731520" y="1764792"/>
            <a:ext cx="10835640" cy="4526280"/>
          </a:xfrm>
          <a:prstGeom prst="rect">
            <a:avLst/>
          </a:prstGeom>
          <a:noFill/>
        </p:spPr>
        <p:txBody>
          <a:bodyPr wrap="square">
            <a:spAutoFit/>
          </a:bodyPr>
          <a:lstStyle/>
          <a:p>
            <a:pPr>
              <a:spcAft>
                <a:spcPts val="1200"/>
              </a:spcAft>
            </a:pPr>
            <a:r>
              <a:rPr sz="2300" b="0">
                <a:solidFill>
                  <a:srgbClr val="0D2B5B"/>
                </a:solidFill>
                <a:latin typeface="Aptos"/>
              </a:rPr>
              <a:t>• Vi som ledare ansvarar för att alla närvarande uppträder på ett schysst sätt – mot varandra, mot motståndare och mot domare</a:t>
            </a:r>
          </a:p>
          <a:p>
            <a:pPr>
              <a:spcAft>
                <a:spcPts val="1200"/>
              </a:spcAft>
            </a:pPr>
            <a:r>
              <a:rPr sz="2300" b="0">
                <a:solidFill>
                  <a:srgbClr val="0D2B5B"/>
                </a:solidFill>
                <a:latin typeface="Aptos"/>
              </a:rPr>
              <a:t>• Tänk på att domarna ofta dömer sina första matcher. Hjälp till att vägleda/stötta!</a:t>
            </a:r>
          </a:p>
          <a:p>
            <a:pPr>
              <a:spcAft>
                <a:spcPts val="1200"/>
              </a:spcAft>
            </a:pPr>
            <a:r>
              <a:rPr sz="2300" b="0">
                <a:solidFill>
                  <a:srgbClr val="0D2B5B"/>
                </a:solidFill>
                <a:latin typeface="Aptos"/>
              </a:rPr>
              <a:t>• Vi tackar alltid motståndare och domare efter matchen. Gärna på ”mittenplanen” om det är tight om tid mellan matcherna.</a:t>
            </a:r>
          </a:p>
          <a:p>
            <a:pPr>
              <a:spcAft>
                <a:spcPts val="1200"/>
              </a:spcAft>
            </a:pPr>
            <a:r>
              <a:rPr sz="2300" b="0">
                <a:solidFill>
                  <a:srgbClr val="0D2B5B"/>
                </a:solidFill>
                <a:latin typeface="Aptos"/>
              </a:rPr>
              <a:t>• Efter att vi tackat varandra lämnare färdigspelat lag skyndsamt planen för nästa match att starta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TotalTime>
  <Words>534</Words>
  <Application>Microsoft Macintosh PowerPoint</Application>
  <PresentationFormat>Anpassad</PresentationFormat>
  <Paragraphs>50</Paragraphs>
  <Slides>8</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8</vt:i4>
      </vt:variant>
    </vt:vector>
  </HeadingPairs>
  <TitlesOfParts>
    <vt:vector size="12" baseType="lpstr">
      <vt:lpstr>Aptos</vt:lpstr>
      <vt:lpstr>Arial</vt:lpstr>
      <vt:lpstr>Calibri</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Elina Petrakos</cp:lastModifiedBy>
  <cp:revision>2</cp:revision>
  <dcterms:created xsi:type="dcterms:W3CDTF">2013-01-27T09:14:16Z</dcterms:created>
  <dcterms:modified xsi:type="dcterms:W3CDTF">2026-10-09T16:03:00Z</dcterms:modified>
  <cp:category/>
</cp:coreProperties>
</file>