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Gill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kOXbQAt41BESsYV0l3jcpQAw2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illSans-regular.fntdata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font" Target="fonts/Gill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Efter antal ledare: presentation av oss samt våra roller</a:t>
            </a:r>
            <a:endParaRPr/>
          </a:p>
        </p:txBody>
      </p:sp>
      <p:sp>
        <p:nvSpPr>
          <p:cNvPr id="129" name="Google Shape;12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/>
              <a:t>Kallelser via Laget (man väljer själv vilka dagar man vill bli kallad till)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Vi tränare kommer vara på plats på dessa tävlingar</a:t>
            </a:r>
            <a:endParaRPr/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 rot="5400000">
            <a:off x="3931126" y="-1328261"/>
            <a:ext cx="4351338" cy="10659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777240" y="365125"/>
            <a:ext cx="105781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777240" y="1801812"/>
            <a:ext cx="522033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777240" y="2825749"/>
            <a:ext cx="5220335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3" type="body"/>
          </p:nvPr>
        </p:nvSpPr>
        <p:spPr>
          <a:xfrm>
            <a:off x="6172200" y="1801812"/>
            <a:ext cx="5183188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4"/>
          <p:cNvSpPr txBox="1"/>
          <p:nvPr>
            <p:ph idx="4" type="body"/>
          </p:nvPr>
        </p:nvSpPr>
        <p:spPr>
          <a:xfrm>
            <a:off x="6172200" y="2825749"/>
            <a:ext cx="5183188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777240" y="1709738"/>
            <a:ext cx="10570210" cy="2758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777240" y="4589463"/>
            <a:ext cx="1057021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777240" y="1825625"/>
            <a:ext cx="52425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777240" y="457200"/>
            <a:ext cx="3994785" cy="25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9"/>
          <p:cNvSpPr txBox="1"/>
          <p:nvPr>
            <p:ph idx="2" type="body"/>
          </p:nvPr>
        </p:nvSpPr>
        <p:spPr>
          <a:xfrm>
            <a:off x="777240" y="3092450"/>
            <a:ext cx="3994785" cy="2776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777240" y="457200"/>
            <a:ext cx="3994785" cy="2505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777240" y="3081275"/>
            <a:ext cx="3994785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2" name="Google Shape;12;p11"/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3" name="Google Shape;13;p11"/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rgbClr val="EDA1BA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1"/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rgbClr val="E786CE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rgbClr val="E47499">
                <a:alpha val="7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1"/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1"/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1"/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1"/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1"/>
            <p:cNvSpPr/>
            <p:nvPr/>
          </p:nvSpPr>
          <p:spPr>
            <a:xfrm>
              <a:off x="11642244" y="6317718"/>
              <a:ext cx="549756" cy="540282"/>
            </a:xfrm>
            <a:custGeom>
              <a:rect b="b" l="l" r="r" t="t"/>
              <a:pathLst>
                <a:path extrusionOk="0" h="2079100" w="2115556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" name="Google Shape;24;p11"/>
            <p:cNvSpPr/>
            <p:nvPr/>
          </p:nvSpPr>
          <p:spPr>
            <a:xfrm>
              <a:off x="-1" y="-1"/>
              <a:ext cx="510196" cy="538336"/>
            </a:xfrm>
            <a:custGeom>
              <a:rect b="b" l="l" r="r" t="t"/>
              <a:pathLst>
                <a:path extrusionOk="0" h="538336" w="51019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" name="Google Shape;25;p11"/>
            <p:cNvSpPr/>
            <p:nvPr/>
          </p:nvSpPr>
          <p:spPr>
            <a:xfrm>
              <a:off x="10528695" y="1"/>
              <a:ext cx="554074" cy="282754"/>
            </a:xfrm>
            <a:custGeom>
              <a:rect b="b" l="l" r="r" t="t"/>
              <a:pathLst>
                <a:path extrusionOk="0" h="157771" w="309162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rgbClr val="E4AE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" name="Google Shape;26;p11"/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1"/>
            <p:cNvSpPr/>
            <p:nvPr/>
          </p:nvSpPr>
          <p:spPr>
            <a:xfrm>
              <a:off x="12051348" y="5576515"/>
              <a:ext cx="137603" cy="210490"/>
            </a:xfrm>
            <a:custGeom>
              <a:rect b="b" l="l" r="r" t="t"/>
              <a:pathLst>
                <a:path extrusionOk="0" h="210490" w="137603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rgbClr val="EFB5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1" name="Google Shape;31;p11"/>
          <p:cNvSpPr txBox="1"/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  <a:defRPr b="0" i="0" sz="5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14E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4E4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4E4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4E48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4E48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En färgad glöd lampa med företags ikoner" id="108" name="Google Shape;108;p1"/>
          <p:cNvPicPr preferRelativeResize="0"/>
          <p:nvPr/>
        </p:nvPicPr>
        <p:blipFill rotWithShape="1">
          <a:blip r:embed="rId3">
            <a:alphaModFix amt="40000"/>
          </a:blip>
          <a:srcRect b="8167" l="0" r="-1" t="11455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"/>
          <p:cNvGrpSpPr/>
          <p:nvPr/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10" name="Google Shape;110;p1"/>
            <p:cNvSpPr/>
            <p:nvPr/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rgbClr val="B57F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rgbClr val="E47499">
                <a:alpha val="7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rgbClr val="EFA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"/>
          <p:cNvSpPr txBox="1"/>
          <p:nvPr>
            <p:ph type="ctrTitle"/>
          </p:nvPr>
        </p:nvSpPr>
        <p:spPr>
          <a:xfrm>
            <a:off x="2562606" y="1122363"/>
            <a:ext cx="706373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Gill Sans"/>
              <a:buNone/>
            </a:pPr>
            <a:r>
              <a:rPr lang="sv-SE">
                <a:solidFill>
                  <a:srgbClr val="FFFFFF"/>
                </a:solidFill>
              </a:rPr>
              <a:t>Välkomna! </a:t>
            </a:r>
            <a:endParaRPr/>
          </a:p>
        </p:txBody>
      </p:sp>
      <p:sp>
        <p:nvSpPr>
          <p:cNvPr id="119" name="Google Shape;119;p1"/>
          <p:cNvSpPr txBox="1"/>
          <p:nvPr>
            <p:ph idx="1" type="subTitle"/>
          </p:nvPr>
        </p:nvSpPr>
        <p:spPr>
          <a:xfrm>
            <a:off x="2562606" y="3602038"/>
            <a:ext cx="706373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>
                <a:solidFill>
                  <a:srgbClr val="FFFFFF"/>
                </a:solidFill>
              </a:rPr>
              <a:t>Informationsmöte torsdag 2 maj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57" name="Google Shape;257;p10"/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58" name="Google Shape;258;p10"/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rgbClr val="EDA1BA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rgbClr val="E786CE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rgbClr val="E47499">
                <a:alpha val="7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11642244" y="6317718"/>
              <a:ext cx="549756" cy="540282"/>
            </a:xfrm>
            <a:custGeom>
              <a:rect b="b" l="l" r="r" t="t"/>
              <a:pathLst>
                <a:path extrusionOk="0" h="2079100" w="2115556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-1" y="-1"/>
              <a:ext cx="510196" cy="538336"/>
            </a:xfrm>
            <a:custGeom>
              <a:rect b="b" l="l" r="r" t="t"/>
              <a:pathLst>
                <a:path extrusionOk="0" h="538336" w="51019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0528695" y="1"/>
              <a:ext cx="554074" cy="282754"/>
            </a:xfrm>
            <a:custGeom>
              <a:rect b="b" l="l" r="r" t="t"/>
              <a:pathLst>
                <a:path extrusionOk="0" h="157771" w="309162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rgbClr val="E4AE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2051348" y="5576515"/>
              <a:ext cx="137603" cy="210490"/>
            </a:xfrm>
            <a:custGeom>
              <a:rect b="b" l="l" r="r" t="t"/>
              <a:pathLst>
                <a:path extrusionOk="0" h="210490" w="137603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rgbClr val="EFB5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73" name="Google Shape;273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C8D3CC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75" name="Google Shape;275;p10"/>
          <p:cNvGrpSpPr/>
          <p:nvPr/>
        </p:nvGrpSpPr>
        <p:grpSpPr>
          <a:xfrm>
            <a:off x="767484" y="236341"/>
            <a:ext cx="10677791" cy="4262956"/>
            <a:chOff x="767484" y="236341"/>
            <a:chExt cx="10677791" cy="4262956"/>
          </a:xfrm>
        </p:grpSpPr>
        <p:sp>
          <p:nvSpPr>
            <p:cNvPr id="276" name="Google Shape;276;p10"/>
            <p:cNvSpPr/>
            <p:nvPr/>
          </p:nvSpPr>
          <p:spPr>
            <a:xfrm>
              <a:off x="1249767" y="3283228"/>
              <a:ext cx="226735" cy="226735"/>
            </a:xfrm>
            <a:prstGeom prst="ellipse">
              <a:avLst/>
            </a:prstGeom>
            <a:solidFill>
              <a:srgbClr val="E474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8413359" y="386135"/>
              <a:ext cx="466441" cy="466441"/>
            </a:xfrm>
            <a:prstGeom prst="ellipse">
              <a:avLst/>
            </a:prstGeom>
            <a:solidFill>
              <a:srgbClr val="EDA1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8290699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767484" y="2755518"/>
              <a:ext cx="466441" cy="466441"/>
            </a:xfrm>
            <a:prstGeom prst="ellipse">
              <a:avLst/>
            </a:prstGeom>
            <a:solidFill>
              <a:srgbClr val="F1E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11331908" y="381325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10775095" y="3592374"/>
              <a:ext cx="305780" cy="305780"/>
            </a:xfrm>
            <a:prstGeom prst="ellipse">
              <a:avLst/>
            </a:prstGeom>
            <a:solidFill>
              <a:srgbClr val="EFA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10494104" y="438593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0"/>
          <p:cNvSpPr/>
          <p:nvPr/>
        </p:nvSpPr>
        <p:spPr>
          <a:xfrm>
            <a:off x="530474" y="305966"/>
            <a:ext cx="2051331" cy="2051331"/>
          </a:xfrm>
          <a:prstGeom prst="ellipse">
            <a:avLst/>
          </a:prstGeom>
          <a:solidFill>
            <a:srgbClr val="F7D9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9478580" y="0"/>
            <a:ext cx="2733089" cy="2357297"/>
          </a:xfrm>
          <a:custGeom>
            <a:rect b="b" l="l" r="r" t="t"/>
            <a:pathLst>
              <a:path extrusionOk="0" h="2753222" w="3192131">
                <a:moveTo>
                  <a:pt x="288659" y="0"/>
                </a:moveTo>
                <a:lnTo>
                  <a:pt x="3192131" y="0"/>
                </a:lnTo>
                <a:lnTo>
                  <a:pt x="3192131" y="2058956"/>
                </a:lnTo>
                <a:lnTo>
                  <a:pt x="3158043" y="2104541"/>
                </a:lnTo>
                <a:cubicBezTo>
                  <a:pt x="2831098" y="2500707"/>
                  <a:pt x="2336311" y="2753222"/>
                  <a:pt x="1782545" y="2753222"/>
                </a:cubicBezTo>
                <a:cubicBezTo>
                  <a:pt x="798073" y="2753222"/>
                  <a:pt x="0" y="1955149"/>
                  <a:pt x="0" y="970677"/>
                </a:cubicBezTo>
                <a:cubicBezTo>
                  <a:pt x="0" y="663030"/>
                  <a:pt x="77937" y="373585"/>
                  <a:pt x="215144" y="121011"/>
                </a:cubicBezTo>
                <a:close/>
              </a:path>
            </a:pathLst>
          </a:custGeom>
          <a:solidFill>
            <a:srgbClr val="F6E3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3">
            <a:alphaModFix/>
          </a:blip>
          <a:srcRect b="17440" l="18631" r="23361" t="30907"/>
          <a:stretch/>
        </p:blipFill>
        <p:spPr>
          <a:xfrm>
            <a:off x="9573575" y="-4327"/>
            <a:ext cx="2668147" cy="237589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 txBox="1"/>
          <p:nvPr>
            <p:ph type="title"/>
          </p:nvPr>
        </p:nvSpPr>
        <p:spPr>
          <a:xfrm>
            <a:off x="2406801" y="2551464"/>
            <a:ext cx="706373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Gill Sans"/>
              <a:buNone/>
            </a:pPr>
            <a:r>
              <a:rPr lang="sv-SE" sz="8000"/>
              <a:t>Tack för visat intresse! </a:t>
            </a:r>
            <a:endParaRPr/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99" y="319698"/>
            <a:ext cx="2037600" cy="20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/>
          <p:nvPr/>
        </p:nvSpPr>
        <p:spPr>
          <a:xfrm rot="-5400000">
            <a:off x="-639576" y="4068576"/>
            <a:ext cx="2914772" cy="1635620"/>
          </a:xfrm>
          <a:custGeom>
            <a:rect b="b" l="l" r="r" t="t"/>
            <a:pathLst>
              <a:path extrusionOk="0" h="2474031" w="4408870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rgbClr val="F7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0"/>
          <p:cNvPicPr preferRelativeResize="0"/>
          <p:nvPr/>
        </p:nvPicPr>
        <p:blipFill rotWithShape="1">
          <a:blip r:embed="rId5">
            <a:alphaModFix/>
          </a:blip>
          <a:srcRect b="12942" l="45737" r="12287" t="12146"/>
          <a:stretch/>
        </p:blipFill>
        <p:spPr>
          <a:xfrm>
            <a:off x="0" y="3409035"/>
            <a:ext cx="1633210" cy="291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/>
          <p:nvPr/>
        </p:nvSpPr>
        <p:spPr>
          <a:xfrm>
            <a:off x="9994790" y="4395253"/>
            <a:ext cx="2216879" cy="2462747"/>
          </a:xfrm>
          <a:custGeom>
            <a:rect b="b" l="l" r="r" t="t"/>
            <a:pathLst>
              <a:path extrusionOk="0" h="3429000" w="3086667">
                <a:moveTo>
                  <a:pt x="2133985" y="0"/>
                </a:moveTo>
                <a:cubicBezTo>
                  <a:pt x="2428627" y="0"/>
                  <a:pt x="2709322" y="59714"/>
                  <a:pt x="2964628" y="167699"/>
                </a:cubicBezTo>
                <a:lnTo>
                  <a:pt x="3086667" y="226489"/>
                </a:lnTo>
                <a:lnTo>
                  <a:pt x="3086667" y="3429000"/>
                </a:lnTo>
                <a:lnTo>
                  <a:pt x="440639" y="3429000"/>
                </a:lnTo>
                <a:lnTo>
                  <a:pt x="364451" y="3327116"/>
                </a:lnTo>
                <a:cubicBezTo>
                  <a:pt x="134356" y="2986530"/>
                  <a:pt x="0" y="2575948"/>
                  <a:pt x="0" y="2133985"/>
                </a:cubicBezTo>
                <a:cubicBezTo>
                  <a:pt x="0" y="955418"/>
                  <a:pt x="955418" y="0"/>
                  <a:pt x="2133985" y="0"/>
                </a:cubicBezTo>
                <a:close/>
              </a:path>
            </a:pathLst>
          </a:custGeom>
          <a:solidFill>
            <a:srgbClr val="E7F6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2" name="Google Shape;292;p10"/>
          <p:cNvPicPr preferRelativeResize="0"/>
          <p:nvPr/>
        </p:nvPicPr>
        <p:blipFill rotWithShape="1">
          <a:blip r:embed="rId6">
            <a:alphaModFix/>
          </a:blip>
          <a:srcRect b="30172" l="12605" r="32353" t="11163"/>
          <a:stretch/>
        </p:blipFill>
        <p:spPr>
          <a:xfrm>
            <a:off x="9994790" y="4395253"/>
            <a:ext cx="2216879" cy="24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sv-SE"/>
              <a:t>Agenda</a:t>
            </a:r>
            <a:endParaRPr/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Nuläge och presentation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Träningsdagar och tider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Kommunikation och upplägg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Tävlingsplanering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Aktivitetspengar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Diskussion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Frågor och övrigt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777240" y="365125"/>
            <a:ext cx="105781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sv-SE"/>
              <a:t>Nuläge</a:t>
            </a:r>
            <a:endParaRPr/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777240" y="1801812"/>
            <a:ext cx="522033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Bakgrund</a:t>
            </a:r>
            <a:endParaRPr/>
          </a:p>
        </p:txBody>
      </p:sp>
      <p:sp>
        <p:nvSpPr>
          <p:cNvPr id="133" name="Google Shape;133;p3"/>
          <p:cNvSpPr txBox="1"/>
          <p:nvPr>
            <p:ph idx="2" type="body"/>
          </p:nvPr>
        </p:nvSpPr>
        <p:spPr>
          <a:xfrm>
            <a:off x="777240" y="2825749"/>
            <a:ext cx="5220335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Många grupper i ungefär samma åldrar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Blandade grenar i alla grupper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Varierande utbildningsnivå på ledare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Färre tränare senaste halvåret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Slå samman grupperna till en Grupp 01-08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Fördelar för aktiva och för ledare</a:t>
            </a:r>
            <a:endParaRPr/>
          </a:p>
        </p:txBody>
      </p:sp>
      <p:sp>
        <p:nvSpPr>
          <p:cNvPr id="134" name="Google Shape;134;p3"/>
          <p:cNvSpPr txBox="1"/>
          <p:nvPr>
            <p:ph idx="3" type="body"/>
          </p:nvPr>
        </p:nvSpPr>
        <p:spPr>
          <a:xfrm>
            <a:off x="6172200" y="1801812"/>
            <a:ext cx="5183188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Antal aktiva</a:t>
            </a:r>
            <a:endParaRPr/>
          </a:p>
        </p:txBody>
      </p:sp>
      <p:sp>
        <p:nvSpPr>
          <p:cNvPr id="135" name="Google Shape;135;p3"/>
          <p:cNvSpPr txBox="1"/>
          <p:nvPr>
            <p:ph idx="4" type="body"/>
          </p:nvPr>
        </p:nvSpPr>
        <p:spPr>
          <a:xfrm>
            <a:off x="6172200" y="2825749"/>
            <a:ext cx="5183188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Grupp 01-04: 	9st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Grupp 03-06: 	8st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Grupp 07-08: 	13st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sv-SE" sz="2400"/>
              <a:t>Antal ledare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Grupp 01-04: 	3st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Grupp 03-06: 	-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Grupp 07-08: 	1st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sv-SE"/>
              <a:t>Träningsdagar och tider</a:t>
            </a:r>
            <a:endParaRPr/>
          </a:p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sv-SE"/>
              <a:t>Träningar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Tisdagar 	17.30-19.30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Onsdag 	17.00-18.30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Torsdag 	17.30-19.30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Lördag 	11.00-13.00 (Sannarp)</a:t>
            </a:r>
            <a:endParaRPr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Lördag	10.00-11.30 (Galgberget)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Justeringar under tävlingssäsong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777240" y="365125"/>
            <a:ext cx="105781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sv-SE"/>
              <a:t>Kommunikation och upplägg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777240" y="1801812"/>
            <a:ext cx="522033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Kommunikation</a:t>
            </a:r>
            <a:endParaRPr/>
          </a:p>
        </p:txBody>
      </p:sp>
      <p:sp>
        <p:nvSpPr>
          <p:cNvPr id="149" name="Google Shape;149;p5"/>
          <p:cNvSpPr txBox="1"/>
          <p:nvPr>
            <p:ph idx="2" type="body"/>
          </p:nvPr>
        </p:nvSpPr>
        <p:spPr>
          <a:xfrm>
            <a:off x="777240" y="2825749"/>
            <a:ext cx="5220335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Kallelser via Laget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Nyheter via Laget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Kalendern i Laget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Kontaktuppgifter till aktiva och föräldrar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Kontaktuppgifter till ledare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Löpande kan ni skicka in förslag via formulär som finns på Laget</a:t>
            </a:r>
            <a:endParaRPr/>
          </a:p>
        </p:txBody>
      </p:sp>
      <p:sp>
        <p:nvSpPr>
          <p:cNvPr id="150" name="Google Shape;150;p5"/>
          <p:cNvSpPr txBox="1"/>
          <p:nvPr>
            <p:ph idx="3" type="body"/>
          </p:nvPr>
        </p:nvSpPr>
        <p:spPr>
          <a:xfrm>
            <a:off x="6172200" y="1801812"/>
            <a:ext cx="5183188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Övrigt</a:t>
            </a:r>
            <a:endParaRPr/>
          </a:p>
        </p:txBody>
      </p:sp>
      <p:sp>
        <p:nvSpPr>
          <p:cNvPr id="151" name="Google Shape;151;p5"/>
          <p:cNvSpPr txBox="1"/>
          <p:nvPr>
            <p:ph idx="4" type="body"/>
          </p:nvPr>
        </p:nvSpPr>
        <p:spPr>
          <a:xfrm>
            <a:off x="6172200" y="2825749"/>
            <a:ext cx="5183188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Planering utifrån tävlingssäsonger inne/ute, uppehåll två veckor i september och mars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Olika träningsplatser i olika perioder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Träningsprogram på papper, inte via Laget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Löpande individuella samtal med alla aktiva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title"/>
          </p:nvPr>
        </p:nvSpPr>
        <p:spPr>
          <a:xfrm>
            <a:off x="777240" y="365125"/>
            <a:ext cx="105781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sv-SE"/>
              <a:t>Tävlingar utomhussäsongen 2024</a:t>
            </a:r>
            <a:endParaRPr/>
          </a:p>
        </p:txBody>
      </p:sp>
      <p:sp>
        <p:nvSpPr>
          <p:cNvPr id="158" name="Google Shape;158;p6"/>
          <p:cNvSpPr txBox="1"/>
          <p:nvPr>
            <p:ph idx="1" type="body"/>
          </p:nvPr>
        </p:nvSpPr>
        <p:spPr>
          <a:xfrm>
            <a:off x="777240" y="1801812"/>
            <a:ext cx="522033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Grupptävlingar</a:t>
            </a:r>
            <a:endParaRPr/>
          </a:p>
        </p:txBody>
      </p:sp>
      <p:sp>
        <p:nvSpPr>
          <p:cNvPr id="159" name="Google Shape;159;p6"/>
          <p:cNvSpPr txBox="1"/>
          <p:nvPr>
            <p:ph idx="2" type="body"/>
          </p:nvPr>
        </p:nvSpPr>
        <p:spPr>
          <a:xfrm>
            <a:off x="777240" y="2825749"/>
            <a:ext cx="5220335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sv-SE" sz="1800"/>
              <a:t>Juni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1-2 juni		Sävedalsspelen, Göteborg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15-16 juni		Laxaspelen, Halmstad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19 juni		Midsommarhoppet, Falkenberg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sv-SE" sz="1800"/>
              <a:t>Juli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27-28 juli		Getabocksspelen, Varberg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sv-SE" sz="1800"/>
              <a:t>Augusti</a:t>
            </a:r>
            <a:r>
              <a:rPr lang="sv-SE" sz="1800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17-18 augusti	Sommarspelen, Kristianstad</a:t>
            </a:r>
            <a:endParaRPr/>
          </a:p>
        </p:txBody>
      </p:sp>
      <p:sp>
        <p:nvSpPr>
          <p:cNvPr id="160" name="Google Shape;160;p6"/>
          <p:cNvSpPr txBox="1"/>
          <p:nvPr>
            <p:ph idx="3" type="body"/>
          </p:nvPr>
        </p:nvSpPr>
        <p:spPr>
          <a:xfrm>
            <a:off x="6172200" y="1801812"/>
            <a:ext cx="5183188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Fler tävlingar</a:t>
            </a:r>
            <a:endParaRPr/>
          </a:p>
        </p:txBody>
      </p:sp>
      <p:sp>
        <p:nvSpPr>
          <p:cNvPr id="161" name="Google Shape;161;p6"/>
          <p:cNvSpPr txBox="1"/>
          <p:nvPr>
            <p:ph idx="4" type="body"/>
          </p:nvPr>
        </p:nvSpPr>
        <p:spPr>
          <a:xfrm>
            <a:off x="6172200" y="2825749"/>
            <a:ext cx="5183188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sv-SE" sz="1800"/>
              <a:t>Juni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22-23 juni		Bottnarydskastet, Bottnaryd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sv-SE" sz="1800"/>
              <a:t>Juli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5-7 juli		VU-spelen, Göteborg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12-14 juli		Öresundsspelen, Helsingborg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21 juli		Ystadspelen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sv-SE" sz="1800"/>
              <a:t>Augusti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2-4 augusti		Junior-SM, Sollentuna (02-04 + 09)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sv-SE" sz="1800"/>
              <a:t>9-11 augusti	Ungdoms-SM, Ljungby (07-08)	</a:t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11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777240" y="365125"/>
            <a:ext cx="105781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sv-SE"/>
              <a:t>Aktivitetspengar</a:t>
            </a:r>
            <a:endParaRPr/>
          </a:p>
        </p:txBody>
      </p:sp>
      <p:sp>
        <p:nvSpPr>
          <p:cNvPr id="167" name="Google Shape;167;p7"/>
          <p:cNvSpPr txBox="1"/>
          <p:nvPr>
            <p:ph idx="1" type="body"/>
          </p:nvPr>
        </p:nvSpPr>
        <p:spPr>
          <a:xfrm>
            <a:off x="777240" y="1801812"/>
            <a:ext cx="5220335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IFKs upplägg</a:t>
            </a:r>
            <a:endParaRPr/>
          </a:p>
        </p:txBody>
      </p:sp>
      <p:sp>
        <p:nvSpPr>
          <p:cNvPr id="168" name="Google Shape;168;p7"/>
          <p:cNvSpPr txBox="1"/>
          <p:nvPr>
            <p:ph idx="2" type="body"/>
          </p:nvPr>
        </p:nvSpPr>
        <p:spPr>
          <a:xfrm>
            <a:off x="777240" y="2825749"/>
            <a:ext cx="5220335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250kr per aktiv/år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Totalt 26st aktiva 🡪 6.500kr för 2024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Gemensam aktivitet Grupp 01-08: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b="1" lang="sv-SE" sz="2800"/>
              <a:t>Onsdag 15 maj</a:t>
            </a:r>
            <a:endParaRPr b="1" sz="2800"/>
          </a:p>
        </p:txBody>
      </p:sp>
      <p:sp>
        <p:nvSpPr>
          <p:cNvPr id="169" name="Google Shape;169;p7"/>
          <p:cNvSpPr txBox="1"/>
          <p:nvPr>
            <p:ph idx="3" type="body"/>
          </p:nvPr>
        </p:nvSpPr>
        <p:spPr>
          <a:xfrm>
            <a:off x="6172200" y="1801812"/>
            <a:ext cx="5183188" cy="93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/>
              <a:t>Tidigare aktiviteter inom IFK</a:t>
            </a:r>
            <a:endParaRPr/>
          </a:p>
        </p:txBody>
      </p:sp>
      <p:sp>
        <p:nvSpPr>
          <p:cNvPr id="170" name="Google Shape;170;p7"/>
          <p:cNvSpPr txBox="1"/>
          <p:nvPr>
            <p:ph idx="4" type="body"/>
          </p:nvPr>
        </p:nvSpPr>
        <p:spPr>
          <a:xfrm>
            <a:off x="6172200" y="2825749"/>
            <a:ext cx="5183188" cy="336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Wakeboard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Prison Island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Badhuset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Grillning i Klubbstugan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/>
              <a:t>Grillning på stranden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7" name="Google Shape;177;p8"/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78" name="Google Shape;178;p8"/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rgbClr val="EDA1BA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rgbClr val="E786CE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rgbClr val="E47499">
                <a:alpha val="7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1642244" y="6317718"/>
              <a:ext cx="549756" cy="540282"/>
            </a:xfrm>
            <a:custGeom>
              <a:rect b="b" l="l" r="r" t="t"/>
              <a:pathLst>
                <a:path extrusionOk="0" h="2079100" w="2115556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-1" y="-1"/>
              <a:ext cx="510196" cy="538336"/>
            </a:xfrm>
            <a:custGeom>
              <a:rect b="b" l="l" r="r" t="t"/>
              <a:pathLst>
                <a:path extrusionOk="0" h="538336" w="51019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0528695" y="1"/>
              <a:ext cx="554074" cy="282754"/>
            </a:xfrm>
            <a:custGeom>
              <a:rect b="b" l="l" r="r" t="t"/>
              <a:pathLst>
                <a:path extrusionOk="0" h="157771" w="309162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rgbClr val="E4AE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2051348" y="5576515"/>
              <a:ext cx="137603" cy="210490"/>
            </a:xfrm>
            <a:custGeom>
              <a:rect b="b" l="l" r="r" t="t"/>
              <a:pathLst>
                <a:path extrusionOk="0" h="210490" w="137603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rgbClr val="EFB5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93" name="Google Shape;193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Konferenzraumtisch" id="194" name="Google Shape;194;p8"/>
          <p:cNvPicPr preferRelativeResize="0"/>
          <p:nvPr/>
        </p:nvPicPr>
        <p:blipFill rotWithShape="1">
          <a:blip r:embed="rId3">
            <a:alphaModFix/>
          </a:blip>
          <a:srcRect b="16447" l="0" r="0" t="20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/>
          <p:nvPr/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rgbClr val="E47499">
              <a:alpha val="7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rgbClr val="EFB5AE">
              <a:alpha val="7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rgbClr val="EFAEDE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>
            <p:ph type="title"/>
          </p:nvPr>
        </p:nvSpPr>
        <p:spPr>
          <a:xfrm>
            <a:off x="777240" y="3688205"/>
            <a:ext cx="8731683" cy="11604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ill Sans"/>
              <a:buNone/>
            </a:pPr>
            <a:r>
              <a:rPr lang="sv-SE" sz="6000">
                <a:solidFill>
                  <a:srgbClr val="FFFFFF"/>
                </a:solidFill>
              </a:rPr>
              <a:t>Diskussion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rgbClr val="B57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rgbClr val="B57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14" name="Google Shape;214;p9"/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5" name="Google Shape;215;p9"/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rgbClr val="EDA1BA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rgbClr val="E786CE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rgbClr val="E47499">
                <a:alpha val="7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1642244" y="6317718"/>
              <a:ext cx="549756" cy="540282"/>
            </a:xfrm>
            <a:custGeom>
              <a:rect b="b" l="l" r="r" t="t"/>
              <a:pathLst>
                <a:path extrusionOk="0" h="2079100" w="2115556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rgbClr val="CFEC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-1" y="-1"/>
              <a:ext cx="510196" cy="538336"/>
            </a:xfrm>
            <a:custGeom>
              <a:rect b="b" l="l" r="r" t="t"/>
              <a:pathLst>
                <a:path extrusionOk="0" h="538336" w="51019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rgbClr val="F7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0528695" y="1"/>
              <a:ext cx="554074" cy="282754"/>
            </a:xfrm>
            <a:custGeom>
              <a:rect b="b" l="l" r="r" t="t"/>
              <a:pathLst>
                <a:path extrusionOk="0" h="157771" w="309162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rgbClr val="E4AE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2051348" y="5576515"/>
              <a:ext cx="137603" cy="210490"/>
            </a:xfrm>
            <a:custGeom>
              <a:rect b="b" l="l" r="r" t="t"/>
              <a:pathLst>
                <a:path extrusionOk="0" h="210490" w="137603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rgbClr val="EFB5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0" name="Google Shape;230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C8D3CC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32" name="Google Shape;232;p9"/>
          <p:cNvGrpSpPr/>
          <p:nvPr/>
        </p:nvGrpSpPr>
        <p:grpSpPr>
          <a:xfrm>
            <a:off x="767484" y="236341"/>
            <a:ext cx="10677791" cy="4262956"/>
            <a:chOff x="767484" y="236341"/>
            <a:chExt cx="10677791" cy="4262956"/>
          </a:xfrm>
        </p:grpSpPr>
        <p:sp>
          <p:nvSpPr>
            <p:cNvPr id="233" name="Google Shape;233;p9"/>
            <p:cNvSpPr/>
            <p:nvPr/>
          </p:nvSpPr>
          <p:spPr>
            <a:xfrm>
              <a:off x="1249767" y="3283228"/>
              <a:ext cx="226735" cy="226735"/>
            </a:xfrm>
            <a:prstGeom prst="ellipse">
              <a:avLst/>
            </a:prstGeom>
            <a:solidFill>
              <a:srgbClr val="E474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8413359" y="386135"/>
              <a:ext cx="466441" cy="466441"/>
            </a:xfrm>
            <a:prstGeom prst="ellipse">
              <a:avLst/>
            </a:prstGeom>
            <a:solidFill>
              <a:srgbClr val="EDA1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8290699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767484" y="2755518"/>
              <a:ext cx="466441" cy="466441"/>
            </a:xfrm>
            <a:prstGeom prst="ellipse">
              <a:avLst/>
            </a:prstGeom>
            <a:solidFill>
              <a:srgbClr val="F1E3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1331908" y="381325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0775095" y="3592374"/>
              <a:ext cx="305780" cy="305780"/>
            </a:xfrm>
            <a:prstGeom prst="ellipse">
              <a:avLst/>
            </a:prstGeom>
            <a:solidFill>
              <a:srgbClr val="EFA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10494104" y="438593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9"/>
          <p:cNvSpPr/>
          <p:nvPr/>
        </p:nvSpPr>
        <p:spPr>
          <a:xfrm>
            <a:off x="530474" y="305966"/>
            <a:ext cx="2051331" cy="2051331"/>
          </a:xfrm>
          <a:prstGeom prst="ellipse">
            <a:avLst/>
          </a:prstGeom>
          <a:solidFill>
            <a:srgbClr val="F7D9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9478580" y="0"/>
            <a:ext cx="2733089" cy="2357297"/>
          </a:xfrm>
          <a:custGeom>
            <a:rect b="b" l="l" r="r" t="t"/>
            <a:pathLst>
              <a:path extrusionOk="0" h="2753222" w="3192131">
                <a:moveTo>
                  <a:pt x="288659" y="0"/>
                </a:moveTo>
                <a:lnTo>
                  <a:pt x="3192131" y="0"/>
                </a:lnTo>
                <a:lnTo>
                  <a:pt x="3192131" y="2058956"/>
                </a:lnTo>
                <a:lnTo>
                  <a:pt x="3158043" y="2104541"/>
                </a:lnTo>
                <a:cubicBezTo>
                  <a:pt x="2831098" y="2500707"/>
                  <a:pt x="2336311" y="2753222"/>
                  <a:pt x="1782545" y="2753222"/>
                </a:cubicBezTo>
                <a:cubicBezTo>
                  <a:pt x="798073" y="2753222"/>
                  <a:pt x="0" y="1955149"/>
                  <a:pt x="0" y="970677"/>
                </a:cubicBezTo>
                <a:cubicBezTo>
                  <a:pt x="0" y="663030"/>
                  <a:pt x="77937" y="373585"/>
                  <a:pt x="215144" y="121011"/>
                </a:cubicBezTo>
                <a:close/>
              </a:path>
            </a:pathLst>
          </a:custGeom>
          <a:solidFill>
            <a:srgbClr val="F6E3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3">
            <a:alphaModFix/>
          </a:blip>
          <a:srcRect b="17440" l="18631" r="23361" t="30907"/>
          <a:stretch/>
        </p:blipFill>
        <p:spPr>
          <a:xfrm>
            <a:off x="9573575" y="-4327"/>
            <a:ext cx="2668147" cy="237589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 txBox="1"/>
          <p:nvPr>
            <p:ph type="title"/>
          </p:nvPr>
        </p:nvSpPr>
        <p:spPr>
          <a:xfrm>
            <a:off x="2562606" y="1122363"/>
            <a:ext cx="706373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sv-SE"/>
              <a:t>Frågor? </a:t>
            </a:r>
            <a:endParaRPr/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99" y="319698"/>
            <a:ext cx="2037600" cy="20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/>
          <p:nvPr/>
        </p:nvSpPr>
        <p:spPr>
          <a:xfrm rot="-5400000">
            <a:off x="-639576" y="4068576"/>
            <a:ext cx="2914772" cy="1635620"/>
          </a:xfrm>
          <a:custGeom>
            <a:rect b="b" l="l" r="r" t="t"/>
            <a:pathLst>
              <a:path extrusionOk="0" h="2474031" w="4408870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rgbClr val="F7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9"/>
          <p:cNvPicPr preferRelativeResize="0"/>
          <p:nvPr/>
        </p:nvPicPr>
        <p:blipFill rotWithShape="1">
          <a:blip r:embed="rId5">
            <a:alphaModFix/>
          </a:blip>
          <a:srcRect b="12942" l="45737" r="12287" t="12146"/>
          <a:stretch/>
        </p:blipFill>
        <p:spPr>
          <a:xfrm>
            <a:off x="0" y="3409035"/>
            <a:ext cx="1633210" cy="291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/>
          <p:nvPr/>
        </p:nvSpPr>
        <p:spPr>
          <a:xfrm>
            <a:off x="9994790" y="4395253"/>
            <a:ext cx="2216879" cy="2462747"/>
          </a:xfrm>
          <a:custGeom>
            <a:rect b="b" l="l" r="r" t="t"/>
            <a:pathLst>
              <a:path extrusionOk="0" h="3429000" w="3086667">
                <a:moveTo>
                  <a:pt x="2133985" y="0"/>
                </a:moveTo>
                <a:cubicBezTo>
                  <a:pt x="2428627" y="0"/>
                  <a:pt x="2709322" y="59714"/>
                  <a:pt x="2964628" y="167699"/>
                </a:cubicBezTo>
                <a:lnTo>
                  <a:pt x="3086667" y="226489"/>
                </a:lnTo>
                <a:lnTo>
                  <a:pt x="3086667" y="3429000"/>
                </a:lnTo>
                <a:lnTo>
                  <a:pt x="440639" y="3429000"/>
                </a:lnTo>
                <a:lnTo>
                  <a:pt x="364451" y="3327116"/>
                </a:lnTo>
                <a:cubicBezTo>
                  <a:pt x="134356" y="2986530"/>
                  <a:pt x="0" y="2575948"/>
                  <a:pt x="0" y="2133985"/>
                </a:cubicBezTo>
                <a:cubicBezTo>
                  <a:pt x="0" y="955418"/>
                  <a:pt x="955418" y="0"/>
                  <a:pt x="2133985" y="0"/>
                </a:cubicBezTo>
                <a:close/>
              </a:path>
            </a:pathLst>
          </a:custGeom>
          <a:solidFill>
            <a:srgbClr val="E7F6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9" name="Google Shape;249;p9"/>
          <p:cNvPicPr preferRelativeResize="0"/>
          <p:nvPr/>
        </p:nvPicPr>
        <p:blipFill rotWithShape="1">
          <a:blip r:embed="rId6">
            <a:alphaModFix/>
          </a:blip>
          <a:srcRect b="30172" l="12605" r="32353" t="11163"/>
          <a:stretch/>
        </p:blipFill>
        <p:spPr>
          <a:xfrm>
            <a:off x="9994790" y="4395253"/>
            <a:ext cx="2216879" cy="246274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"/>
          <p:cNvSpPr txBox="1"/>
          <p:nvPr/>
        </p:nvSpPr>
        <p:spPr>
          <a:xfrm>
            <a:off x="2799996" y="4201650"/>
            <a:ext cx="658895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Kontaktuppgifter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Therese Molin	0730-315713	therese.molin@ifkhalmstad.se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Sverker Sjölin	0708-810870	sverker.sjolin@blixtmail.se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Camilla Carlsson	0707-737296	camilla.bengtsson@hotmail.com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Ek		0708-180025	peter@ifkhalmstad.se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fetti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2024-04-28T07:24:05Z</dcterms:created>
  <dc:creator>Therese Molin</dc:creator>
</cp:coreProperties>
</file>