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60" r:id="rId2"/>
    <p:sldId id="281" r:id="rId3"/>
    <p:sldId id="278" r:id="rId4"/>
    <p:sldId id="279" r:id="rId5"/>
    <p:sldId id="280" r:id="rId6"/>
    <p:sldId id="266" r:id="rId7"/>
    <p:sldId id="267" r:id="rId8"/>
    <p:sldId id="268" r:id="rId9"/>
    <p:sldId id="269" r:id="rId10"/>
    <p:sldId id="270" r:id="rId11"/>
    <p:sldId id="273" r:id="rId12"/>
    <p:sldId id="271" r:id="rId13"/>
    <p:sldId id="272" r:id="rId14"/>
    <p:sldId id="292" r:id="rId15"/>
    <p:sldId id="290" r:id="rId16"/>
    <p:sldId id="274" r:id="rId17"/>
    <p:sldId id="275" r:id="rId18"/>
    <p:sldId id="291" r:id="rId19"/>
    <p:sldId id="283" r:id="rId20"/>
    <p:sldId id="294" r:id="rId21"/>
    <p:sldId id="293" r:id="rId22"/>
    <p:sldId id="277" r:id="rId23"/>
    <p:sldId id="282" r:id="rId24"/>
    <p:sldId id="296" r:id="rId25"/>
    <p:sldId id="284" r:id="rId26"/>
    <p:sldId id="289" r:id="rId27"/>
    <p:sldId id="286" r:id="rId28"/>
    <p:sldId id="295" r:id="rId29"/>
  </p:sldIdLst>
  <p:sldSz cx="12192000" cy="6858000"/>
  <p:notesSz cx="6794500" cy="99314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1" autoAdjust="0"/>
    <p:restoredTop sz="84419" autoAdjust="0"/>
  </p:normalViewPr>
  <p:slideViewPr>
    <p:cSldViewPr snapToGrid="0">
      <p:cViewPr varScale="1">
        <p:scale>
          <a:sx n="97" d="100"/>
          <a:sy n="97" d="100"/>
        </p:scale>
        <p:origin x="99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024" cy="49712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7890" y="0"/>
            <a:ext cx="2945024" cy="497126"/>
          </a:xfrm>
          <a:prstGeom prst="rect">
            <a:avLst/>
          </a:prstGeom>
        </p:spPr>
        <p:txBody>
          <a:bodyPr vert="horz" lIns="91440" tIns="45720" rIns="91440" bIns="45720" rtlCol="0"/>
          <a:lstStyle>
            <a:lvl1pPr algn="r">
              <a:defRPr sz="1200"/>
            </a:lvl1pPr>
          </a:lstStyle>
          <a:p>
            <a:fld id="{D97F1D12-4596-4680-BC29-7445D14CF669}" type="datetimeFigureOut">
              <a:rPr lang="sv-SE" smtClean="0"/>
              <a:t>2018-02-26</a:t>
            </a:fld>
            <a:endParaRPr lang="sv-SE"/>
          </a:p>
        </p:txBody>
      </p:sp>
      <p:sp>
        <p:nvSpPr>
          <p:cNvPr id="4" name="Platshållare för bildobjekt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133" y="4779080"/>
            <a:ext cx="5436235" cy="391030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34274"/>
            <a:ext cx="2945024" cy="497126"/>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7890" y="9434274"/>
            <a:ext cx="2945024" cy="497126"/>
          </a:xfrm>
          <a:prstGeom prst="rect">
            <a:avLst/>
          </a:prstGeom>
        </p:spPr>
        <p:txBody>
          <a:bodyPr vert="horz" lIns="91440" tIns="45720" rIns="91440" bIns="45720" rtlCol="0" anchor="b"/>
          <a:lstStyle>
            <a:lvl1pPr algn="r">
              <a:defRPr sz="1200"/>
            </a:lvl1pPr>
          </a:lstStyle>
          <a:p>
            <a:fld id="{7AE7C9AE-13EF-4A36-882A-251135D602C8}" type="slidenum">
              <a:rPr lang="sv-SE" smtClean="0"/>
              <a:t>‹#›</a:t>
            </a:fld>
            <a:endParaRPr lang="sv-SE"/>
          </a:p>
        </p:txBody>
      </p:sp>
    </p:spTree>
    <p:extLst>
      <p:ext uri="{BB962C8B-B14F-4D97-AF65-F5344CB8AC3E}">
        <p14:creationId xmlns:p14="http://schemas.microsoft.com/office/powerpoint/2010/main" val="332603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7AE7C9AE-13EF-4A36-882A-251135D602C8}" type="slidenum">
              <a:rPr lang="sv-SE" smtClean="0"/>
              <a:t>14</a:t>
            </a:fld>
            <a:endParaRPr lang="sv-SE"/>
          </a:p>
        </p:txBody>
      </p:sp>
    </p:spTree>
    <p:extLst>
      <p:ext uri="{BB962C8B-B14F-4D97-AF65-F5344CB8AC3E}">
        <p14:creationId xmlns:p14="http://schemas.microsoft.com/office/powerpoint/2010/main" val="1234405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Varför engagerar</a:t>
            </a:r>
            <a:r>
              <a:rPr lang="sv-SE" baseline="0" dirty="0" smtClean="0"/>
              <a:t> vi oss i det här?</a:t>
            </a:r>
          </a:p>
          <a:p>
            <a:endParaRPr lang="sv-SE" dirty="0" smtClean="0"/>
          </a:p>
          <a:p>
            <a:r>
              <a:rPr lang="sv-SE" dirty="0" smtClean="0"/>
              <a:t>Krav</a:t>
            </a:r>
            <a:r>
              <a:rPr lang="sv-SE" baseline="0" dirty="0" smtClean="0"/>
              <a:t> förväntningar på oss som ledare?</a:t>
            </a:r>
          </a:p>
          <a:p>
            <a:r>
              <a:rPr lang="sv-SE" baseline="0" dirty="0" smtClean="0"/>
              <a:t>Grönt kort – att leda laget</a:t>
            </a:r>
          </a:p>
          <a:p>
            <a:endParaRPr lang="sv-SE" baseline="0" dirty="0" smtClean="0"/>
          </a:p>
        </p:txBody>
      </p:sp>
      <p:sp>
        <p:nvSpPr>
          <p:cNvPr id="4" name="Platshållare för bildnummer 3"/>
          <p:cNvSpPr>
            <a:spLocks noGrp="1"/>
          </p:cNvSpPr>
          <p:nvPr>
            <p:ph type="sldNum" sz="quarter" idx="10"/>
          </p:nvPr>
        </p:nvSpPr>
        <p:spPr/>
        <p:txBody>
          <a:bodyPr/>
          <a:lstStyle/>
          <a:p>
            <a:fld id="{7AE7C9AE-13EF-4A36-882A-251135D602C8}" type="slidenum">
              <a:rPr lang="sv-SE" smtClean="0"/>
              <a:t>15</a:t>
            </a:fld>
            <a:endParaRPr lang="sv-SE"/>
          </a:p>
        </p:txBody>
      </p:sp>
    </p:spTree>
    <p:extLst>
      <p:ext uri="{BB962C8B-B14F-4D97-AF65-F5344CB8AC3E}">
        <p14:creationId xmlns:p14="http://schemas.microsoft.com/office/powerpoint/2010/main" val="2339280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Någon intresserad av att ansvara</a:t>
            </a:r>
            <a:r>
              <a:rPr lang="sv-SE" baseline="0" dirty="0" smtClean="0"/>
              <a:t> för lagkassan?</a:t>
            </a:r>
            <a:endParaRPr lang="sv-SE" dirty="0"/>
          </a:p>
        </p:txBody>
      </p:sp>
      <p:sp>
        <p:nvSpPr>
          <p:cNvPr id="4" name="Platshållare för bildnummer 3"/>
          <p:cNvSpPr>
            <a:spLocks noGrp="1"/>
          </p:cNvSpPr>
          <p:nvPr>
            <p:ph type="sldNum" sz="quarter" idx="10"/>
          </p:nvPr>
        </p:nvSpPr>
        <p:spPr/>
        <p:txBody>
          <a:bodyPr/>
          <a:lstStyle/>
          <a:p>
            <a:fld id="{7AE7C9AE-13EF-4A36-882A-251135D602C8}" type="slidenum">
              <a:rPr lang="sv-SE" smtClean="0"/>
              <a:t>16</a:t>
            </a:fld>
            <a:endParaRPr lang="sv-SE"/>
          </a:p>
        </p:txBody>
      </p:sp>
    </p:spTree>
    <p:extLst>
      <p:ext uri="{BB962C8B-B14F-4D97-AF65-F5344CB8AC3E}">
        <p14:creationId xmlns:p14="http://schemas.microsoft.com/office/powerpoint/2010/main" val="323669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Någon intresserad av</a:t>
            </a:r>
            <a:r>
              <a:rPr lang="sv-SE" baseline="0" dirty="0" smtClean="0"/>
              <a:t> att sammanställa </a:t>
            </a:r>
            <a:r>
              <a:rPr lang="sv-SE" baseline="0" dirty="0" err="1" smtClean="0"/>
              <a:t>sponsorintäckter</a:t>
            </a:r>
            <a:r>
              <a:rPr lang="sv-SE" baseline="0" dirty="0" smtClean="0"/>
              <a:t> och bistå ledarstaben vid klädbeställningar</a:t>
            </a:r>
            <a:r>
              <a:rPr lang="sv-SE" baseline="0" dirty="0" smtClean="0"/>
              <a:t>?</a:t>
            </a:r>
          </a:p>
          <a:p>
            <a:endParaRPr lang="sv-SE" baseline="0" dirty="0" smtClean="0"/>
          </a:p>
          <a:p>
            <a:r>
              <a:rPr lang="sv-SE" baseline="0" dirty="0" smtClean="0"/>
              <a:t>Matchkläder står klubben för, beställning behöver göras.</a:t>
            </a:r>
            <a:endParaRPr lang="sv-SE" dirty="0"/>
          </a:p>
        </p:txBody>
      </p:sp>
      <p:sp>
        <p:nvSpPr>
          <p:cNvPr id="4" name="Platshållare för bildnummer 3"/>
          <p:cNvSpPr>
            <a:spLocks noGrp="1"/>
          </p:cNvSpPr>
          <p:nvPr>
            <p:ph type="sldNum" sz="quarter" idx="10"/>
          </p:nvPr>
        </p:nvSpPr>
        <p:spPr/>
        <p:txBody>
          <a:bodyPr/>
          <a:lstStyle/>
          <a:p>
            <a:fld id="{7AE7C9AE-13EF-4A36-882A-251135D602C8}" type="slidenum">
              <a:rPr lang="sv-SE" smtClean="0"/>
              <a:t>17</a:t>
            </a:fld>
            <a:endParaRPr lang="sv-SE"/>
          </a:p>
        </p:txBody>
      </p:sp>
    </p:spTree>
    <p:extLst>
      <p:ext uri="{BB962C8B-B14F-4D97-AF65-F5344CB8AC3E}">
        <p14:creationId xmlns:p14="http://schemas.microsoft.com/office/powerpoint/2010/main" val="4266929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En del i medlemskapet i IFK Fjärås</a:t>
            </a:r>
            <a:endParaRPr lang="sv-SE" dirty="0"/>
          </a:p>
        </p:txBody>
      </p:sp>
      <p:sp>
        <p:nvSpPr>
          <p:cNvPr id="4" name="Platshållare för bildnummer 3"/>
          <p:cNvSpPr>
            <a:spLocks noGrp="1"/>
          </p:cNvSpPr>
          <p:nvPr>
            <p:ph type="sldNum" sz="quarter" idx="10"/>
          </p:nvPr>
        </p:nvSpPr>
        <p:spPr/>
        <p:txBody>
          <a:bodyPr/>
          <a:lstStyle/>
          <a:p>
            <a:fld id="{7AE7C9AE-13EF-4A36-882A-251135D602C8}" type="slidenum">
              <a:rPr lang="sv-SE" smtClean="0"/>
              <a:t>19</a:t>
            </a:fld>
            <a:endParaRPr lang="sv-SE"/>
          </a:p>
        </p:txBody>
      </p:sp>
    </p:spTree>
    <p:extLst>
      <p:ext uri="{BB962C8B-B14F-4D97-AF65-F5344CB8AC3E}">
        <p14:creationId xmlns:p14="http://schemas.microsoft.com/office/powerpoint/2010/main" val="1969525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Laget.se</a:t>
            </a:r>
          </a:p>
          <a:p>
            <a:r>
              <a:rPr lang="sv-SE" dirty="0" smtClean="0"/>
              <a:t>Hemsida</a:t>
            </a:r>
          </a:p>
          <a:p>
            <a:r>
              <a:rPr lang="sv-SE" dirty="0" err="1" smtClean="0"/>
              <a:t>App</a:t>
            </a:r>
            <a:endParaRPr lang="sv-SE" dirty="0" smtClean="0"/>
          </a:p>
          <a:p>
            <a:r>
              <a:rPr lang="sv-SE" dirty="0" smtClean="0"/>
              <a:t>Uppdatera</a:t>
            </a:r>
            <a:r>
              <a:rPr lang="sv-SE" baseline="0" dirty="0" smtClean="0"/>
              <a:t> era egna och era barns uppgifter</a:t>
            </a:r>
            <a:endParaRPr lang="sv-SE" dirty="0"/>
          </a:p>
        </p:txBody>
      </p:sp>
      <p:sp>
        <p:nvSpPr>
          <p:cNvPr id="4" name="Platshållare för bildnummer 3"/>
          <p:cNvSpPr>
            <a:spLocks noGrp="1"/>
          </p:cNvSpPr>
          <p:nvPr>
            <p:ph type="sldNum" sz="quarter" idx="10"/>
          </p:nvPr>
        </p:nvSpPr>
        <p:spPr/>
        <p:txBody>
          <a:bodyPr/>
          <a:lstStyle/>
          <a:p>
            <a:fld id="{7AE7C9AE-13EF-4A36-882A-251135D602C8}" type="slidenum">
              <a:rPr lang="sv-SE" smtClean="0"/>
              <a:t>20</a:t>
            </a:fld>
            <a:endParaRPr lang="sv-SE"/>
          </a:p>
        </p:txBody>
      </p:sp>
    </p:spTree>
    <p:extLst>
      <p:ext uri="{BB962C8B-B14F-4D97-AF65-F5344CB8AC3E}">
        <p14:creationId xmlns:p14="http://schemas.microsoft.com/office/powerpoint/2010/main" val="3339002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Ju fler</a:t>
            </a:r>
            <a:r>
              <a:rPr lang="sv-SE" baseline="0" dirty="0" smtClean="0"/>
              <a:t> som vill vara med och hjälpa till desto mindre behöver den enskilde göra. Sammanhållningen blir större och bättre</a:t>
            </a:r>
            <a:endParaRPr lang="sv-SE" dirty="0"/>
          </a:p>
        </p:txBody>
      </p:sp>
      <p:sp>
        <p:nvSpPr>
          <p:cNvPr id="4" name="Platshållare för bildnummer 3"/>
          <p:cNvSpPr>
            <a:spLocks noGrp="1"/>
          </p:cNvSpPr>
          <p:nvPr>
            <p:ph type="sldNum" sz="quarter" idx="10"/>
          </p:nvPr>
        </p:nvSpPr>
        <p:spPr/>
        <p:txBody>
          <a:bodyPr/>
          <a:lstStyle/>
          <a:p>
            <a:fld id="{7AE7C9AE-13EF-4A36-882A-251135D602C8}" type="slidenum">
              <a:rPr lang="sv-SE" smtClean="0"/>
              <a:t>21</a:t>
            </a:fld>
            <a:endParaRPr lang="sv-SE"/>
          </a:p>
        </p:txBody>
      </p:sp>
    </p:spTree>
    <p:extLst>
      <p:ext uri="{BB962C8B-B14F-4D97-AF65-F5344CB8AC3E}">
        <p14:creationId xmlns:p14="http://schemas.microsoft.com/office/powerpoint/2010/main" val="3841115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Synpunkter? Två</a:t>
            </a:r>
            <a:r>
              <a:rPr lang="sv-SE" baseline="0" dirty="0" smtClean="0"/>
              <a:t> tillfällen per vecka lagom?</a:t>
            </a:r>
            <a:endParaRPr lang="sv-SE" dirty="0"/>
          </a:p>
        </p:txBody>
      </p:sp>
      <p:sp>
        <p:nvSpPr>
          <p:cNvPr id="4" name="Platshållare för bildnummer 3"/>
          <p:cNvSpPr>
            <a:spLocks noGrp="1"/>
          </p:cNvSpPr>
          <p:nvPr>
            <p:ph type="sldNum" sz="quarter" idx="10"/>
          </p:nvPr>
        </p:nvSpPr>
        <p:spPr/>
        <p:txBody>
          <a:bodyPr/>
          <a:lstStyle/>
          <a:p>
            <a:fld id="{7AE7C9AE-13EF-4A36-882A-251135D602C8}" type="slidenum">
              <a:rPr lang="sv-SE" smtClean="0"/>
              <a:t>22</a:t>
            </a:fld>
            <a:endParaRPr lang="sv-SE"/>
          </a:p>
        </p:txBody>
      </p:sp>
    </p:spTree>
    <p:extLst>
      <p:ext uri="{BB962C8B-B14F-4D97-AF65-F5344CB8AC3E}">
        <p14:creationId xmlns:p14="http://schemas.microsoft.com/office/powerpoint/2010/main" val="2599979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83476DCA-F1C4-4D6E-ACB0-DFA8629D3BC3}" type="datetimeFigureOut">
              <a:rPr lang="sv-SE" smtClean="0"/>
              <a:t>2018-02-26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2800180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3476DCA-F1C4-4D6E-ACB0-DFA8629D3BC3}" type="datetimeFigureOut">
              <a:rPr lang="sv-SE" smtClean="0"/>
              <a:t>2018-02-26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3121595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3476DCA-F1C4-4D6E-ACB0-DFA8629D3BC3}" type="datetimeFigureOut">
              <a:rPr lang="sv-SE" smtClean="0"/>
              <a:t>2018-02-26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1628139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83476DCA-F1C4-4D6E-ACB0-DFA8629D3BC3}" type="datetimeFigureOut">
              <a:rPr lang="sv-SE" smtClean="0"/>
              <a:t>2018-02-26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3879293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83476DCA-F1C4-4D6E-ACB0-DFA8629D3BC3}" type="datetimeFigureOut">
              <a:rPr lang="sv-SE" smtClean="0"/>
              <a:t>2018-02-26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633871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83476DCA-F1C4-4D6E-ACB0-DFA8629D3BC3}" type="datetimeFigureOut">
              <a:rPr lang="sv-SE" smtClean="0"/>
              <a:t>2018-02-26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215309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83476DCA-F1C4-4D6E-ACB0-DFA8629D3BC3}" type="datetimeFigureOut">
              <a:rPr lang="sv-SE" smtClean="0"/>
              <a:t>2018-02-26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97252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83476DCA-F1C4-4D6E-ACB0-DFA8629D3BC3}" type="datetimeFigureOut">
              <a:rPr lang="sv-SE" smtClean="0"/>
              <a:t>2018-02-26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1029632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3476DCA-F1C4-4D6E-ACB0-DFA8629D3BC3}" type="datetimeFigureOut">
              <a:rPr lang="sv-SE" smtClean="0"/>
              <a:t>2018-02-26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144310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83476DCA-F1C4-4D6E-ACB0-DFA8629D3BC3}" type="datetimeFigureOut">
              <a:rPr lang="sv-SE" smtClean="0"/>
              <a:t>2018-02-26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217936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83476DCA-F1C4-4D6E-ACB0-DFA8629D3BC3}" type="datetimeFigureOut">
              <a:rPr lang="sv-SE" smtClean="0"/>
              <a:t>2018-02-26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ED4A14F-E47C-4017-93C6-DD7CC91C6BC0}" type="slidenum">
              <a:rPr lang="sv-SE" smtClean="0"/>
              <a:t>‹#›</a:t>
            </a:fld>
            <a:endParaRPr lang="sv-SE"/>
          </a:p>
        </p:txBody>
      </p:sp>
    </p:spTree>
    <p:extLst>
      <p:ext uri="{BB962C8B-B14F-4D97-AF65-F5344CB8AC3E}">
        <p14:creationId xmlns:p14="http://schemas.microsoft.com/office/powerpoint/2010/main" val="2253241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76DCA-F1C4-4D6E-ACB0-DFA8629D3BC3}" type="datetimeFigureOut">
              <a:rPr lang="sv-SE" smtClean="0"/>
              <a:t>2018-02-26</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4A14F-E47C-4017-93C6-DD7CC91C6BC0}" type="slidenum">
              <a:rPr lang="sv-SE" smtClean="0"/>
              <a:t>‹#›</a:t>
            </a:fld>
            <a:endParaRPr lang="sv-SE"/>
          </a:p>
        </p:txBody>
      </p:sp>
    </p:spTree>
    <p:extLst>
      <p:ext uri="{BB962C8B-B14F-4D97-AF65-F5344CB8AC3E}">
        <p14:creationId xmlns:p14="http://schemas.microsoft.com/office/powerpoint/2010/main" val="687029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www.folksam.se/forsakringar/idrottsforsakring/fotboll" TargetMode="Externa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J2LIU0T1rf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fkfjaras.nu/Rodatraden/"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2585884"/>
            <a:ext cx="10515600" cy="2261419"/>
          </a:xfrm>
        </p:spPr>
        <p:txBody>
          <a:bodyPr>
            <a:normAutofit/>
          </a:bodyPr>
          <a:lstStyle/>
          <a:p>
            <a:pPr algn="ctr"/>
            <a:r>
              <a:rPr lang="sv-SE" b="1" dirty="0" smtClean="0"/>
              <a:t>IFK </a:t>
            </a:r>
            <a:r>
              <a:rPr lang="sv-SE" b="1" dirty="0"/>
              <a:t>Fjärås </a:t>
            </a:r>
            <a:r>
              <a:rPr lang="sv-SE" b="1" dirty="0" smtClean="0"/>
              <a:t>P-10</a:t>
            </a:r>
            <a:r>
              <a:rPr lang="sv-SE" dirty="0"/>
              <a:t/>
            </a:r>
            <a:br>
              <a:rPr lang="sv-SE" dirty="0"/>
            </a:br>
            <a:r>
              <a:rPr lang="sv-SE" sz="3600" dirty="0" smtClean="0"/>
              <a:t>Föräldramöte</a:t>
            </a:r>
            <a:r>
              <a:rPr lang="sv-SE" dirty="0" smtClean="0"/>
              <a:t/>
            </a:r>
            <a:br>
              <a:rPr lang="sv-SE" dirty="0" smtClean="0"/>
            </a:br>
            <a:r>
              <a:rPr lang="sv-SE" dirty="0" smtClean="0"/>
              <a:t/>
            </a:r>
            <a:br>
              <a:rPr lang="sv-SE" dirty="0" smtClean="0"/>
            </a:br>
            <a:r>
              <a:rPr lang="sv-SE" sz="1400" dirty="0" smtClean="0"/>
              <a:t>2018-02-26</a:t>
            </a:r>
            <a:endParaRPr lang="sv-SE" sz="1400" dirty="0"/>
          </a:p>
        </p:txBody>
      </p:sp>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Tree>
    <p:extLst>
      <p:ext uri="{BB962C8B-B14F-4D97-AF65-F5344CB8AC3E}">
        <p14:creationId xmlns:p14="http://schemas.microsoft.com/office/powerpoint/2010/main" val="1249924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4" name="Rektangel 3"/>
          <p:cNvSpPr/>
          <p:nvPr/>
        </p:nvSpPr>
        <p:spPr>
          <a:xfrm>
            <a:off x="1319602" y="2061028"/>
            <a:ext cx="5820107" cy="4421723"/>
          </a:xfrm>
          <a:prstGeom prst="rect">
            <a:avLst/>
          </a:prstGeom>
        </p:spPr>
        <p:txBody>
          <a:bodyPr wrap="square">
            <a:spAutoFit/>
          </a:bodyPr>
          <a:lstStyle/>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Träningsinnehåll: </a:t>
            </a: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 Teknik </a:t>
            </a:r>
          </a:p>
          <a:p>
            <a:pPr>
              <a:spcAft>
                <a:spcPts val="1000"/>
              </a:spcAft>
              <a:tabLst>
                <a:tab pos="1617345" algn="l"/>
              </a:tabLst>
            </a:pPr>
            <a:r>
              <a:rPr lang="sv-SE" dirty="0" smtClean="0">
                <a:solidFill>
                  <a:srgbClr val="00000A"/>
                </a:solidFill>
                <a:latin typeface="Calibri" panose="020F0502020204030204" pitchFamily="34" charset="0"/>
                <a:ea typeface="SimSun" panose="02010600030101010101" pitchFamily="2" charset="-122"/>
              </a:rPr>
              <a:t>o </a:t>
            </a:r>
            <a:r>
              <a:rPr lang="sv-SE" dirty="0">
                <a:solidFill>
                  <a:srgbClr val="00000A"/>
                </a:solidFill>
                <a:latin typeface="Calibri" panose="020F0502020204030204" pitchFamily="34" charset="0"/>
                <a:ea typeface="SimSun" panose="02010600030101010101" pitchFamily="2" charset="-122"/>
              </a:rPr>
              <a:t>Passning </a:t>
            </a: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o Mottagning </a:t>
            </a: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o Rörelse utan boll </a:t>
            </a: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o Skott som avslut </a:t>
            </a: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o Målvaktsteknik – allmän.</a:t>
            </a:r>
          </a:p>
          <a:p>
            <a:pPr>
              <a:spcAft>
                <a:spcPts val="1000"/>
              </a:spcAft>
              <a:tabLst>
                <a:tab pos="1617345" algn="l"/>
              </a:tabLst>
            </a:pPr>
            <a:endParaRPr lang="sv-SE" dirty="0">
              <a:solidFill>
                <a:srgbClr val="00000A"/>
              </a:solidFill>
              <a:latin typeface="Calibri" panose="020F0502020204030204" pitchFamily="34" charset="0"/>
              <a:ea typeface="SimSun" panose="02010600030101010101" pitchFamily="2" charset="-122"/>
            </a:endParaRP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 • Rörelseglädje </a:t>
            </a: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o Koordination  </a:t>
            </a:r>
          </a:p>
          <a:p>
            <a:pPr>
              <a:spcAft>
                <a:spcPts val="1000"/>
              </a:spcAft>
              <a:tabLst>
                <a:tab pos="1617345" algn="l"/>
              </a:tabLst>
            </a:pPr>
            <a:r>
              <a:rPr lang="sv-SE" dirty="0">
                <a:solidFill>
                  <a:srgbClr val="00000A"/>
                </a:solidFill>
                <a:latin typeface="Calibri" panose="020F0502020204030204" pitchFamily="34" charset="0"/>
                <a:ea typeface="SimSun" panose="02010600030101010101" pitchFamily="2" charset="-122"/>
              </a:rPr>
              <a:t>o Snabbhet </a:t>
            </a:r>
          </a:p>
        </p:txBody>
      </p:sp>
    </p:spTree>
    <p:extLst>
      <p:ext uri="{BB962C8B-B14F-4D97-AF65-F5344CB8AC3E}">
        <p14:creationId xmlns:p14="http://schemas.microsoft.com/office/powerpoint/2010/main" val="1576543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4" name="Rektangel 3"/>
          <p:cNvSpPr/>
          <p:nvPr/>
        </p:nvSpPr>
        <p:spPr>
          <a:xfrm>
            <a:off x="1566775" y="1923604"/>
            <a:ext cx="9631052" cy="4247317"/>
          </a:xfrm>
          <a:prstGeom prst="rect">
            <a:avLst/>
          </a:prstGeom>
        </p:spPr>
        <p:txBody>
          <a:bodyPr wrap="square">
            <a:spAutoFit/>
          </a:bodyPr>
          <a:lstStyle/>
          <a:p>
            <a:pPr>
              <a:spcAft>
                <a:spcPts val="0"/>
              </a:spcAft>
              <a:tabLst>
                <a:tab pos="1617345" algn="l"/>
              </a:tabLst>
            </a:pPr>
            <a:r>
              <a:rPr lang="sv-SE" b="1" dirty="0">
                <a:solidFill>
                  <a:srgbClr val="00000A"/>
                </a:solidFill>
                <a:latin typeface="Calibri" panose="020F0502020204030204" pitchFamily="34" charset="0"/>
                <a:ea typeface="SimSun" panose="02010600030101010101" pitchFamily="2" charset="-122"/>
              </a:rPr>
              <a:t>Ledarpolicy</a:t>
            </a:r>
          </a:p>
          <a:p>
            <a:pPr>
              <a:spcAft>
                <a:spcPts val="0"/>
              </a:spcAft>
              <a:tabLst>
                <a:tab pos="1617345" algn="l"/>
              </a:tabLst>
            </a:pPr>
            <a:r>
              <a:rPr lang="sv-SE" dirty="0">
                <a:solidFill>
                  <a:srgbClr val="00000A"/>
                </a:solidFill>
                <a:latin typeface="Calibri" panose="020F0502020204030204" pitchFamily="34" charset="0"/>
                <a:ea typeface="SimSun" panose="02010600030101010101" pitchFamily="2" charset="-122"/>
              </a:rPr>
              <a:t>						</a:t>
            </a: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Som tränare är du ansvarig för klubbens material, lagets utrustning och skall se till att bollar (rätt pumpade), koner, västar mm finns tillgängligt vid träningstillfällen.</a:t>
            </a: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Du som tränare skall se till att spelarna är aktsamma om vår anläggning, klubbstuga, planer mm.</a:t>
            </a: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Som ledare är du ansvarig att delta på möten där träningstider och andra beslut tages.</a:t>
            </a: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Det är viktigt att hålla ordning på planerna och i klubbstugan. Städa efter er.</a:t>
            </a: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Som ledare håller du reda på och fyller i lagets närvarolistor.  Närvarolistorna är väldigt viktiga för det ekonomiska stöd vi får från kommunen.</a:t>
            </a: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Information till spelare och föräldrar via:</a:t>
            </a:r>
          </a:p>
          <a:p>
            <a:pPr marL="742950" lvl="1" indent="-285750">
              <a:spcAft>
                <a:spcPts val="0"/>
              </a:spcAft>
              <a:buFont typeface="Courier New" panose="02070309020205020404" pitchFamily="49" charset="0"/>
              <a:buChar char="o"/>
              <a:tabLst>
                <a:tab pos="1617345" algn="l"/>
              </a:tabLst>
            </a:pPr>
            <a:r>
              <a:rPr lang="sv-SE" dirty="0">
                <a:solidFill>
                  <a:srgbClr val="00000A"/>
                </a:solidFill>
                <a:latin typeface="Calibri" panose="020F0502020204030204" pitchFamily="34" charset="0"/>
                <a:ea typeface="SimSun" panose="02010600030101010101" pitchFamily="2" charset="-122"/>
              </a:rPr>
              <a:t>Hemsidan</a:t>
            </a:r>
          </a:p>
          <a:p>
            <a:pPr marL="742950" lvl="1" indent="-285750">
              <a:spcAft>
                <a:spcPts val="0"/>
              </a:spcAft>
              <a:buFont typeface="Courier New" panose="02070309020205020404" pitchFamily="49" charset="0"/>
              <a:buChar char="o"/>
              <a:tabLst>
                <a:tab pos="1617345" algn="l"/>
              </a:tabLst>
            </a:pPr>
            <a:r>
              <a:rPr lang="sv-SE" dirty="0">
                <a:solidFill>
                  <a:srgbClr val="00000A"/>
                </a:solidFill>
                <a:latin typeface="Calibri" panose="020F0502020204030204" pitchFamily="34" charset="0"/>
                <a:ea typeface="SimSun" panose="02010600030101010101" pitchFamily="2" charset="-122"/>
              </a:rPr>
              <a:t>Föräldramöte</a:t>
            </a:r>
          </a:p>
          <a:p>
            <a:pPr marL="742950" lvl="1" indent="-285750">
              <a:spcAft>
                <a:spcPts val="0"/>
              </a:spcAft>
              <a:buFont typeface="Courier New" panose="02070309020205020404" pitchFamily="49" charset="0"/>
              <a:buChar char="o"/>
              <a:tabLst>
                <a:tab pos="1617345" algn="l"/>
              </a:tabLst>
            </a:pPr>
            <a:r>
              <a:rPr lang="sv-SE" dirty="0">
                <a:solidFill>
                  <a:srgbClr val="00000A"/>
                </a:solidFill>
                <a:latin typeface="Calibri" panose="020F0502020204030204" pitchFamily="34" charset="0"/>
                <a:ea typeface="SimSun" panose="02010600030101010101" pitchFamily="2" charset="-122"/>
              </a:rPr>
              <a:t>Utvecklingssamtal</a:t>
            </a:r>
          </a:p>
          <a:p>
            <a:pPr marL="342900" lvl="0" indent="-342900">
              <a:spcAft>
                <a:spcPts val="0"/>
              </a:spcAft>
              <a:buFont typeface="Symbol" panose="05050102010706020507" pitchFamily="18" charset="2"/>
              <a:buChar char=""/>
              <a:tabLst>
                <a:tab pos="1617345" algn="l"/>
              </a:tabLst>
            </a:pPr>
            <a:r>
              <a:rPr lang="sv-SE" dirty="0">
                <a:solidFill>
                  <a:srgbClr val="000000"/>
                </a:solidFill>
                <a:latin typeface="Calibri" panose="020F0502020204030204" pitchFamily="34" charset="0"/>
                <a:ea typeface="SimSun" panose="02010600030101010101" pitchFamily="2" charset="-122"/>
                <a:cs typeface="Symbol" panose="05050102010706020507" pitchFamily="18" charset="2"/>
              </a:rPr>
              <a:t>Delta vid arbetsinsatser som gynnar föreningen (för detaljer, se IFK Fjärås hemsida).</a:t>
            </a: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450215" algn="l"/>
                <a:tab pos="1617345" algn="l"/>
              </a:tabLst>
            </a:pPr>
            <a:r>
              <a:rPr lang="sv-SE" dirty="0">
                <a:solidFill>
                  <a:srgbClr val="000000"/>
                </a:solidFill>
                <a:latin typeface="Calibri" panose="020F0502020204030204" pitchFamily="34" charset="0"/>
                <a:ea typeface="SimSun" panose="02010600030101010101" pitchFamily="2" charset="-122"/>
                <a:cs typeface="Symbol" panose="05050102010706020507" pitchFamily="18" charset="2"/>
              </a:rPr>
              <a:t>Du förväntas delta på föreningsutvecklingar </a:t>
            </a:r>
            <a:r>
              <a:rPr lang="sv-SE" dirty="0" err="1">
                <a:solidFill>
                  <a:srgbClr val="000000"/>
                </a:solidFill>
                <a:latin typeface="Calibri" panose="020F0502020204030204" pitchFamily="34" charset="0"/>
                <a:ea typeface="SimSun" panose="02010600030101010101" pitchFamily="2" charset="-122"/>
                <a:cs typeface="Symbol" panose="05050102010706020507" pitchFamily="18" charset="2"/>
              </a:rPr>
              <a:t>o.dyl</a:t>
            </a:r>
            <a:r>
              <a:rPr lang="sv-SE" dirty="0">
                <a:solidFill>
                  <a:srgbClr val="000000"/>
                </a:solidFill>
                <a:latin typeface="Calibri" panose="020F0502020204030204" pitchFamily="34" charset="0"/>
                <a:ea typeface="SimSun" panose="02010600030101010101" pitchFamily="2" charset="-122"/>
                <a:cs typeface="Symbol" panose="05050102010706020507" pitchFamily="18" charset="2"/>
              </a:rPr>
              <a:t>. </a:t>
            </a:r>
            <a:endParaRPr lang="sv-SE" dirty="0">
              <a:solidFill>
                <a:srgbClr val="00000A"/>
              </a:solidFill>
              <a:effectLst/>
              <a:latin typeface="Calibri" panose="020F0502020204030204" pitchFamily="34" charset="0"/>
              <a:ea typeface="SimSun" panose="02010600030101010101" pitchFamily="2" charset="-122"/>
              <a:cs typeface="Symbol" panose="05050102010706020507" pitchFamily="18" charset="2"/>
            </a:endParaRPr>
          </a:p>
        </p:txBody>
      </p:sp>
    </p:spTree>
    <p:extLst>
      <p:ext uri="{BB962C8B-B14F-4D97-AF65-F5344CB8AC3E}">
        <p14:creationId xmlns:p14="http://schemas.microsoft.com/office/powerpoint/2010/main" val="33735678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1262743" y="1892558"/>
            <a:ext cx="9129486" cy="4924425"/>
          </a:xfrm>
          <a:prstGeom prst="rect">
            <a:avLst/>
          </a:prstGeom>
        </p:spPr>
        <p:txBody>
          <a:bodyPr wrap="square">
            <a:spAutoFit/>
          </a:bodyPr>
          <a:lstStyle/>
          <a:p>
            <a:pPr>
              <a:spcAft>
                <a:spcPts val="0"/>
              </a:spcAft>
              <a:tabLst>
                <a:tab pos="1617345" algn="l"/>
              </a:tabLst>
            </a:pPr>
            <a:r>
              <a:rPr lang="sv-SE" b="1" dirty="0">
                <a:solidFill>
                  <a:srgbClr val="00000A"/>
                </a:solidFill>
                <a:latin typeface="Calibri" panose="020F0502020204030204" pitchFamily="34" charset="0"/>
                <a:ea typeface="SimSun" panose="02010600030101010101" pitchFamily="2" charset="-122"/>
              </a:rPr>
              <a:t>Spelarpolicy</a:t>
            </a:r>
          </a:p>
          <a:p>
            <a:pPr>
              <a:spcAft>
                <a:spcPts val="0"/>
              </a:spcAft>
              <a:tabLst>
                <a:tab pos="1617345" algn="l"/>
              </a:tabLst>
            </a:pPr>
            <a:r>
              <a:rPr lang="sv-SE" dirty="0">
                <a:solidFill>
                  <a:srgbClr val="00000A"/>
                </a:solidFill>
                <a:latin typeface="Calibri" panose="020F0502020204030204" pitchFamily="34" charset="0"/>
                <a:ea typeface="SimSun" panose="02010600030101010101" pitchFamily="2" charset="-122"/>
              </a:rPr>
              <a:t>	  				</a:t>
            </a:r>
          </a:p>
          <a:p>
            <a:pPr>
              <a:spcAft>
                <a:spcPts val="0"/>
              </a:spcAft>
              <a:tabLst>
                <a:tab pos="1617345" algn="l"/>
              </a:tabLst>
            </a:pPr>
            <a:r>
              <a:rPr lang="sv-SE" dirty="0">
                <a:solidFill>
                  <a:srgbClr val="00000A"/>
                </a:solidFill>
                <a:latin typeface="Calibri" panose="020F0502020204030204" pitchFamily="34" charset="0"/>
                <a:ea typeface="SimSun" panose="02010600030101010101" pitchFamily="2" charset="-122"/>
              </a:rPr>
              <a:t>Som spelare i IFK Fjärås förväntas jag att</a:t>
            </a:r>
            <a:r>
              <a:rPr lang="sv-SE" dirty="0" smtClean="0">
                <a:solidFill>
                  <a:srgbClr val="00000A"/>
                </a:solidFill>
                <a:latin typeface="Calibri" panose="020F0502020204030204" pitchFamily="34" charset="0"/>
                <a:ea typeface="SimSun" panose="02010600030101010101" pitchFamily="2" charset="-122"/>
              </a:rPr>
              <a:t>:</a:t>
            </a:r>
          </a:p>
          <a:p>
            <a:pPr>
              <a:spcAft>
                <a:spcPts val="0"/>
              </a:spcAft>
              <a:tabLst>
                <a:tab pos="1617345" algn="l"/>
              </a:tabLst>
            </a:pPr>
            <a:endParaRPr lang="sv-SE" dirty="0">
              <a:solidFill>
                <a:srgbClr val="00000A"/>
              </a:solidFill>
              <a:latin typeface="Calibri" panose="020F0502020204030204" pitchFamily="34" charset="0"/>
              <a:ea typeface="SimSun" panose="02010600030101010101" pitchFamily="2" charset="-12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Komma till träningar och matcher i utsatt tid och med rätt utrustning.</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Meddela förhinder i god tid till ansvarig ledare. Från 14 år spelare, dessförinnan förälder.</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Ha ett gott uppförande både på och vid sidan av planen.</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Lyssna och vara koncentrerad på träningar.</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Delta vid arbetsinsatser som gynnar föreningen (för detaljer, se IFK Fjärås hemsida).</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Betala medlems- och aktivitetsavgifter som berättigar mig till deltagande i klubben.</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Vara positiv mot lagkamrater, ledare och domare.</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Visa föreningskänsla och följa klubbens policy.</a:t>
            </a:r>
          </a:p>
          <a:p>
            <a:pPr marL="342900" lvl="0" indent="-342900">
              <a:spcAft>
                <a:spcPts val="0"/>
              </a:spcAft>
              <a:buFont typeface="Symbol" panose="05050102010706020507" pitchFamily="18" charset="2"/>
              <a:buChar char=""/>
              <a:tabLst>
                <a:tab pos="1617345" algn="l"/>
              </a:tabLst>
            </a:pPr>
            <a:endParaRPr lang="sv-SE" sz="10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Tacka motståndare och domare efter matchen.</a:t>
            </a:r>
          </a:p>
        </p:txBody>
      </p:sp>
      <p:pic>
        <p:nvPicPr>
          <p:cNvPr id="5" name="Bildobjekt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Tree>
    <p:extLst>
      <p:ext uri="{BB962C8B-B14F-4D97-AF65-F5344CB8AC3E}">
        <p14:creationId xmlns:p14="http://schemas.microsoft.com/office/powerpoint/2010/main" val="1900679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783996" y="1685345"/>
            <a:ext cx="10492032" cy="5016758"/>
          </a:xfrm>
          <a:prstGeom prst="rect">
            <a:avLst/>
          </a:prstGeom>
        </p:spPr>
        <p:txBody>
          <a:bodyPr wrap="square">
            <a:spAutoFit/>
          </a:bodyPr>
          <a:lstStyle/>
          <a:p>
            <a:pPr>
              <a:spcAft>
                <a:spcPts val="0"/>
              </a:spcAft>
              <a:tabLst>
                <a:tab pos="1617345" algn="l"/>
              </a:tabLst>
            </a:pPr>
            <a:r>
              <a:rPr lang="sv-SE" sz="1600" b="1" dirty="0">
                <a:solidFill>
                  <a:srgbClr val="00000A"/>
                </a:solidFill>
                <a:latin typeface="Calibri" panose="020F0502020204030204" pitchFamily="34" charset="0"/>
                <a:ea typeface="SimSun" panose="02010600030101010101" pitchFamily="2" charset="-122"/>
              </a:rPr>
              <a:t>Föräldrapolicy</a:t>
            </a:r>
          </a:p>
          <a:p>
            <a:pPr>
              <a:spcAft>
                <a:spcPts val="0"/>
              </a:spcAft>
              <a:tabLst>
                <a:tab pos="1617345" algn="l"/>
              </a:tabLst>
            </a:pPr>
            <a:r>
              <a:rPr lang="sv-SE" sz="1600" dirty="0">
                <a:solidFill>
                  <a:srgbClr val="00000A"/>
                </a:solidFill>
                <a:latin typeface="Calibri" panose="020F0502020204030204" pitchFamily="34" charset="0"/>
                <a:ea typeface="SimSun" panose="02010600030101010101" pitchFamily="2" charset="-122"/>
              </a:rPr>
              <a:t>					</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Kom till träning och match – ditt barn vill det.</a:t>
            </a:r>
          </a:p>
          <a:p>
            <a:pPr marL="342900" lvl="0" indent="-342900">
              <a:spcAft>
                <a:spcPts val="0"/>
              </a:spcAft>
              <a:buFont typeface="Symbol" panose="05050102010706020507" pitchFamily="18" charset="2"/>
              <a:buChar char=""/>
              <a:tabLst>
                <a:tab pos="1617345" algn="l"/>
              </a:tabLst>
            </a:pPr>
            <a:r>
              <a:rPr lang="sv-SE" sz="1600" dirty="0">
                <a:solidFill>
                  <a:srgbClr val="000000"/>
                </a:solidFill>
                <a:latin typeface="Calibri" panose="020F0502020204030204" pitchFamily="34" charset="0"/>
                <a:ea typeface="SimSun" panose="02010600030101010101" pitchFamily="2" charset="-122"/>
                <a:cs typeface="Symbol" panose="05050102010706020507" pitchFamily="18" charset="2"/>
              </a:rPr>
              <a:t>Uppmuntra ditt barn att gå på träningar.</a:t>
            </a:r>
            <a:endPar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Uppmuntra alla spelarna i laget under matchen – inte bara din dotter eller son.</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Uppmuntra i både med och motgång.</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Ge inte onödig kritik utan var positiv och vägledande.</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Respektera hur tränaren disponerar spelarna – försök inte påverka henne/honom under matchen och sätt dig in i klubbens policy.</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Se domaren som en vägledare – kritisera inte hans/hennes bedömning.</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Uppmuntra ditt barn till att delta – pressa inte.</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Fråga om matchen var rolig, spännande och juste – inte bara vad resultatet blev.</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Respektera föreningens ungdomsarbete och policy.</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Bli medlem och kom på de årliga mötena där man kan påverka hur verksamheten drivs.</a:t>
            </a:r>
          </a:p>
          <a:p>
            <a:pPr marL="342900" lvl="0" indent="-342900">
              <a:spcAft>
                <a:spcPts val="0"/>
              </a:spcAft>
              <a:buFont typeface="Symbol" panose="05050102010706020507" pitchFamily="18" charset="2"/>
              <a:buChar char=""/>
              <a:tabLst>
                <a:tab pos="1617345" algn="l"/>
              </a:tabLst>
            </a:pPr>
            <a:r>
              <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rPr>
              <a:t>Tänk på att det är ditt barn som spelar fotboll – det är inte Du själv!</a:t>
            </a:r>
          </a:p>
          <a:p>
            <a:pPr marL="342900" lvl="0" indent="-342900">
              <a:spcAft>
                <a:spcPts val="0"/>
              </a:spcAft>
              <a:buFont typeface="Symbol" panose="05050102010706020507" pitchFamily="18" charset="2"/>
              <a:buChar char=""/>
              <a:tabLst>
                <a:tab pos="1617345" algn="l"/>
              </a:tabLst>
            </a:pPr>
            <a:r>
              <a:rPr lang="sv-SE" sz="1600" dirty="0">
                <a:solidFill>
                  <a:srgbClr val="000000"/>
                </a:solidFill>
                <a:latin typeface="Calibri" panose="020F0502020204030204" pitchFamily="34" charset="0"/>
                <a:ea typeface="SimSun" panose="02010600030101010101" pitchFamily="2" charset="-122"/>
                <a:cs typeface="Symbol" panose="05050102010706020507" pitchFamily="18" charset="2"/>
              </a:rPr>
              <a:t>Se till att barnen har på sig kläder efter väder.</a:t>
            </a:r>
            <a:endPar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sz="1600" dirty="0">
                <a:solidFill>
                  <a:srgbClr val="000000"/>
                </a:solidFill>
                <a:latin typeface="Calibri" panose="020F0502020204030204" pitchFamily="34" charset="0"/>
                <a:ea typeface="SimSun" panose="02010600030101010101" pitchFamily="2" charset="-122"/>
                <a:cs typeface="Symbol" panose="05050102010706020507" pitchFamily="18" charset="2"/>
              </a:rPr>
              <a:t>Se till att barnen ätit minst ett mellanmål innan träningar</a:t>
            </a:r>
            <a:endPar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sz="1600" dirty="0">
                <a:solidFill>
                  <a:srgbClr val="000000"/>
                </a:solidFill>
                <a:latin typeface="Calibri" panose="020F0502020204030204" pitchFamily="34" charset="0"/>
                <a:ea typeface="SimSun" panose="02010600030101010101" pitchFamily="2" charset="-122"/>
                <a:cs typeface="Symbol" panose="05050102010706020507" pitchFamily="18" charset="2"/>
              </a:rPr>
              <a:t>Försök att ta med ditt barn på minst en Dam och Herr A-lags match, gärna som lagaktivitet. / Ta med barn och syskon på seniorlagens matcher för klubbgemenskap och klubbintern målbild.</a:t>
            </a:r>
            <a:endPar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tabLst>
                <a:tab pos="1617345" algn="l"/>
              </a:tabLst>
            </a:pPr>
            <a:r>
              <a:rPr lang="sv-SE" sz="1600" dirty="0">
                <a:solidFill>
                  <a:srgbClr val="000000"/>
                </a:solidFill>
                <a:latin typeface="Calibri" panose="020F0502020204030204" pitchFamily="34" charset="0"/>
                <a:ea typeface="SimSun" panose="02010600030101010101" pitchFamily="2" charset="-122"/>
                <a:cs typeface="Symbol" panose="05050102010706020507" pitchFamily="18" charset="2"/>
              </a:rPr>
              <a:t>Delta vid arbetsinsatser som gynnar föreningen och lagets ekonomi (för detaljer, se IFK Fjärås hemsida).</a:t>
            </a:r>
            <a:endParaRPr lang="sv-SE" sz="1600"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Tree>
    <p:extLst>
      <p:ext uri="{BB962C8B-B14F-4D97-AF65-F5344CB8AC3E}">
        <p14:creationId xmlns:p14="http://schemas.microsoft.com/office/powerpoint/2010/main" val="6048402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826129" y="2940876"/>
            <a:ext cx="8360229" cy="923330"/>
          </a:xfrm>
          <a:prstGeom prst="rect">
            <a:avLst/>
          </a:prstGeom>
        </p:spPr>
        <p:txBody>
          <a:bodyPr wrap="square">
            <a:spAutoFit/>
          </a:bodyPr>
          <a:lstStyle/>
          <a:p>
            <a:pPr>
              <a:spcAft>
                <a:spcPts val="0"/>
              </a:spcAft>
            </a:pPr>
            <a:r>
              <a:rPr lang="sv-SE" dirty="0">
                <a:solidFill>
                  <a:srgbClr val="00000A"/>
                </a:solidFill>
                <a:latin typeface="Calibri" panose="020F0502020204030204" pitchFamily="34" charset="0"/>
                <a:ea typeface="SimSun" panose="02010600030101010101" pitchFamily="2" charset="-122"/>
              </a:rPr>
              <a:t>				</a:t>
            </a:r>
          </a:p>
          <a:p>
            <a:pPr>
              <a:spcAft>
                <a:spcPts val="0"/>
              </a:spcAft>
            </a:pPr>
            <a:r>
              <a:rPr lang="sv-SE" dirty="0">
                <a:solidFill>
                  <a:srgbClr val="00000A"/>
                </a:solidFill>
                <a:latin typeface="Calibri" panose="020F0502020204030204" pitchFamily="34" charset="0"/>
                <a:ea typeface="SimSun" panose="02010600030101010101" pitchFamily="2" charset="-122"/>
              </a:rPr>
              <a:t> </a:t>
            </a:r>
          </a:p>
          <a:p>
            <a:pPr lvl="0">
              <a:spcAft>
                <a:spcPts val="0"/>
              </a:spcAft>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
        <p:nvSpPr>
          <p:cNvPr id="4" name="Rektangel 3">
            <a:extLst>
              <a:ext uri="{FF2B5EF4-FFF2-40B4-BE49-F238E27FC236}">
                <a16:creationId xmlns:a16="http://schemas.microsoft.com/office/drawing/2014/main" id="{5F65701D-2B66-49C9-9344-91D133154CFF}"/>
              </a:ext>
            </a:extLst>
          </p:cNvPr>
          <p:cNvSpPr/>
          <p:nvPr/>
        </p:nvSpPr>
        <p:spPr>
          <a:xfrm>
            <a:off x="3523046" y="3187059"/>
            <a:ext cx="4152640" cy="1938992"/>
          </a:xfrm>
          <a:prstGeom prst="rect">
            <a:avLst/>
          </a:prstGeom>
        </p:spPr>
        <p:txBody>
          <a:bodyPr wrap="square">
            <a:spAutoFit/>
          </a:bodyPr>
          <a:lstStyle/>
          <a:p>
            <a:pPr algn="ctr">
              <a:spcAft>
                <a:spcPts val="0"/>
              </a:spcAft>
            </a:pPr>
            <a:r>
              <a:rPr lang="sv-SE" sz="4800" b="1" dirty="0" smtClean="0">
                <a:solidFill>
                  <a:srgbClr val="00000A"/>
                </a:solidFill>
                <a:latin typeface="Calibri" panose="020F0502020204030204" pitchFamily="34" charset="0"/>
                <a:ea typeface="SimSun" panose="02010600030101010101" pitchFamily="2" charset="-122"/>
              </a:rPr>
              <a:t>IFK Fjärås P10</a:t>
            </a:r>
            <a:endParaRPr lang="sv-SE" sz="4800" b="1" dirty="0">
              <a:solidFill>
                <a:srgbClr val="00000A"/>
              </a:solidFill>
              <a:latin typeface="Calibri" panose="020F0502020204030204" pitchFamily="34" charset="0"/>
              <a:ea typeface="SimSun" panose="02010600030101010101" pitchFamily="2" charset="-122"/>
            </a:endParaRPr>
          </a:p>
          <a:p>
            <a:pPr algn="ctr">
              <a:spcAft>
                <a:spcPts val="0"/>
              </a:spcAft>
            </a:pPr>
            <a:endParaRPr lang="sv-SE" b="1" dirty="0" smtClean="0">
              <a:solidFill>
                <a:srgbClr val="00000A"/>
              </a:solidFill>
              <a:latin typeface="Calibri" panose="020F0502020204030204" pitchFamily="34" charset="0"/>
              <a:ea typeface="SimSun" panose="02010600030101010101" pitchFamily="2" charset="-122"/>
            </a:endParaRPr>
          </a:p>
          <a:p>
            <a:pPr algn="ctr"/>
            <a:r>
              <a:rPr lang="sv-SE" dirty="0" smtClean="0"/>
              <a:t>                   </a:t>
            </a:r>
            <a:endParaRPr lang="sv-SE" dirty="0"/>
          </a:p>
          <a:p>
            <a:pPr algn="ctr">
              <a:spcAft>
                <a:spcPts val="0"/>
              </a:spcAft>
            </a:pPr>
            <a:endParaRPr lang="sv-SE" dirty="0">
              <a:solidFill>
                <a:srgbClr val="00000A"/>
              </a:solidFill>
              <a:latin typeface="Calibri" panose="020F0502020204030204" pitchFamily="34" charset="0"/>
              <a:ea typeface="SimSun" panose="02010600030101010101" pitchFamily="2" charset="-122"/>
            </a:endParaRPr>
          </a:p>
          <a:p>
            <a:pPr lvl="0" algn="ctr">
              <a:spcAft>
                <a:spcPts val="0"/>
              </a:spcAft>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Tree>
    <p:extLst>
      <p:ext uri="{BB962C8B-B14F-4D97-AF65-F5344CB8AC3E}">
        <p14:creationId xmlns:p14="http://schemas.microsoft.com/office/powerpoint/2010/main" val="1760021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826129" y="2940876"/>
            <a:ext cx="8360229" cy="923330"/>
          </a:xfrm>
          <a:prstGeom prst="rect">
            <a:avLst/>
          </a:prstGeom>
        </p:spPr>
        <p:txBody>
          <a:bodyPr wrap="square">
            <a:spAutoFit/>
          </a:bodyPr>
          <a:lstStyle/>
          <a:p>
            <a:pPr>
              <a:spcAft>
                <a:spcPts val="0"/>
              </a:spcAft>
            </a:pPr>
            <a:r>
              <a:rPr lang="sv-SE" dirty="0">
                <a:solidFill>
                  <a:srgbClr val="00000A"/>
                </a:solidFill>
                <a:latin typeface="Calibri" panose="020F0502020204030204" pitchFamily="34" charset="0"/>
                <a:ea typeface="SimSun" panose="02010600030101010101" pitchFamily="2" charset="-122"/>
              </a:rPr>
              <a:t>				</a:t>
            </a:r>
          </a:p>
          <a:p>
            <a:pPr>
              <a:spcAft>
                <a:spcPts val="0"/>
              </a:spcAft>
            </a:pPr>
            <a:r>
              <a:rPr lang="sv-SE" dirty="0">
                <a:solidFill>
                  <a:srgbClr val="00000A"/>
                </a:solidFill>
                <a:latin typeface="Calibri" panose="020F0502020204030204" pitchFamily="34" charset="0"/>
                <a:ea typeface="SimSun" panose="02010600030101010101" pitchFamily="2" charset="-122"/>
              </a:rPr>
              <a:t> </a:t>
            </a:r>
          </a:p>
          <a:p>
            <a:pPr lvl="0">
              <a:spcAft>
                <a:spcPts val="0"/>
              </a:spcAft>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
        <p:nvSpPr>
          <p:cNvPr id="4" name="Rektangel 3">
            <a:extLst>
              <a:ext uri="{FF2B5EF4-FFF2-40B4-BE49-F238E27FC236}">
                <a16:creationId xmlns:a16="http://schemas.microsoft.com/office/drawing/2014/main" id="{5F65701D-2B66-49C9-9344-91D133154CFF}"/>
              </a:ext>
            </a:extLst>
          </p:cNvPr>
          <p:cNvSpPr/>
          <p:nvPr/>
        </p:nvSpPr>
        <p:spPr>
          <a:xfrm>
            <a:off x="1562360" y="2263867"/>
            <a:ext cx="8258173" cy="2862322"/>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IFK Fjärås P10 - Ledare 2018</a:t>
            </a:r>
            <a:endParaRPr lang="sv-SE" b="1" dirty="0">
              <a:solidFill>
                <a:srgbClr val="00000A"/>
              </a:solidFill>
              <a:latin typeface="Calibri" panose="020F0502020204030204" pitchFamily="34" charset="0"/>
              <a:ea typeface="SimSun" panose="02010600030101010101" pitchFamily="2" charset="-122"/>
            </a:endParaRPr>
          </a:p>
          <a:p>
            <a:pPr>
              <a:spcAft>
                <a:spcPts val="0"/>
              </a:spcAft>
            </a:pPr>
            <a:endParaRPr lang="sv-SE" b="1" dirty="0" smtClean="0">
              <a:solidFill>
                <a:srgbClr val="00000A"/>
              </a:solidFill>
              <a:latin typeface="Calibri" panose="020F0502020204030204" pitchFamily="34" charset="0"/>
              <a:ea typeface="SimSun" panose="02010600030101010101" pitchFamily="2" charset="-122"/>
            </a:endParaRP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Andreas Karlsson	</a:t>
            </a:r>
          </a:p>
          <a:p>
            <a:pPr marL="342900" indent="-342900">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Beatrice Sandgren</a:t>
            </a: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Carl </a:t>
            </a: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Skantz</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Magnus Sandgren</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Christian </a:t>
            </a: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Helmström</a:t>
            </a:r>
            <a:endParaRPr lang="sv-SE" dirty="0">
              <a:solidFill>
                <a:srgbClr val="00000A"/>
              </a:solidFill>
              <a:latin typeface="Calibri" panose="020F0502020204030204" pitchFamily="34" charset="0"/>
              <a:ea typeface="SimSun" panose="02010600030101010101" pitchFamily="2" charset="-122"/>
            </a:endParaRPr>
          </a:p>
          <a:p>
            <a:r>
              <a:rPr lang="sv-SE" dirty="0" smtClean="0"/>
              <a:t>                   </a:t>
            </a:r>
            <a:endParaRPr lang="sv-SE" dirty="0"/>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lvl="0">
              <a:spcAft>
                <a:spcPts val="0"/>
              </a:spcAft>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Tree>
    <p:extLst>
      <p:ext uri="{BB962C8B-B14F-4D97-AF65-F5344CB8AC3E}">
        <p14:creationId xmlns:p14="http://schemas.microsoft.com/office/powerpoint/2010/main" val="16019080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4" name="Rektangel 3">
            <a:extLst>
              <a:ext uri="{FF2B5EF4-FFF2-40B4-BE49-F238E27FC236}">
                <a16:creationId xmlns:a16="http://schemas.microsoft.com/office/drawing/2014/main" id="{5F65701D-2B66-49C9-9344-91D133154CFF}"/>
              </a:ext>
            </a:extLst>
          </p:cNvPr>
          <p:cNvSpPr/>
          <p:nvPr/>
        </p:nvSpPr>
        <p:spPr>
          <a:xfrm>
            <a:off x="1604596" y="2071698"/>
            <a:ext cx="8258173" cy="4524315"/>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IFK Fjärås P10 - Kassör/</a:t>
            </a:r>
            <a:r>
              <a:rPr lang="sv-SE" b="1" dirty="0" err="1" smtClean="0">
                <a:solidFill>
                  <a:srgbClr val="00000A"/>
                </a:solidFill>
                <a:latin typeface="Calibri" panose="020F0502020204030204" pitchFamily="34" charset="0"/>
                <a:ea typeface="SimSun" panose="02010600030101010101" pitchFamily="2" charset="-122"/>
              </a:rPr>
              <a:t>admin</a:t>
            </a:r>
            <a:r>
              <a:rPr lang="sv-SE" b="1" dirty="0" smtClean="0">
                <a:solidFill>
                  <a:srgbClr val="00000A"/>
                </a:solidFill>
                <a:latin typeface="Calibri" panose="020F0502020204030204" pitchFamily="34" charset="0"/>
                <a:ea typeface="SimSun" panose="02010600030101010101" pitchFamily="2" charset="-122"/>
              </a:rPr>
              <a:t> lagkassa		 </a:t>
            </a:r>
            <a:r>
              <a:rPr lang="sv-SE" dirty="0">
                <a:solidFill>
                  <a:srgbClr val="00000A"/>
                </a:solidFill>
                <a:latin typeface="Calibri" panose="020F0502020204030204" pitchFamily="34" charset="0"/>
                <a:ea typeface="SimSun" panose="02010600030101010101" pitchFamily="2" charset="-122"/>
              </a:rPr>
              <a:t>1 </a:t>
            </a:r>
            <a:r>
              <a:rPr lang="sv-SE" dirty="0" smtClean="0">
                <a:solidFill>
                  <a:srgbClr val="00000A"/>
                </a:solidFill>
                <a:latin typeface="Calibri" panose="020F0502020204030204" pitchFamily="34" charset="0"/>
                <a:ea typeface="SimSun" panose="02010600030101010101" pitchFamily="2" charset="-122"/>
              </a:rPr>
              <a:t>person</a:t>
            </a:r>
            <a:endParaRPr lang="sv-SE" dirty="0">
              <a:solidFill>
                <a:srgbClr val="00000A"/>
              </a:solidFill>
              <a:latin typeface="Calibri" panose="020F0502020204030204" pitchFamily="34" charset="0"/>
              <a:ea typeface="SimSun" panose="02010600030101010101" pitchFamily="2" charset="-122"/>
            </a:endParaRP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Cupersättning </a:t>
            </a:r>
            <a:r>
              <a:rPr lang="sv-SE" dirty="0"/>
              <a:t>P/F 7-9 år 800:- </a:t>
            </a: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Ledarersättning fast summa beroende på ålder, antal ledare och ledarnas </a:t>
            </a: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utbildning (Går </a:t>
            </a: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till lagkassan</a:t>
            </a: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a:t>
            </a:r>
            <a:r>
              <a:rPr lang="sv-SE" dirty="0" smtClean="0">
                <a:solidFill>
                  <a:srgbClr val="00000A"/>
                </a:solidFill>
                <a:latin typeface="Calibri" panose="020F0502020204030204" pitchFamily="34" charset="0"/>
                <a:ea typeface="SimSun" panose="02010600030101010101" pitchFamily="2" charset="-122"/>
              </a:rPr>
              <a:t>		</a:t>
            </a:r>
          </a:p>
          <a:p>
            <a:pPr>
              <a:spcAft>
                <a:spcPts val="0"/>
              </a:spcAft>
            </a:pPr>
            <a:r>
              <a:rPr lang="sv-SE" dirty="0">
                <a:solidFill>
                  <a:srgbClr val="00000A"/>
                </a:solidFill>
                <a:latin typeface="Calibri" panose="020F0502020204030204" pitchFamily="34" charset="0"/>
                <a:ea typeface="SimSun" panose="02010600030101010101" pitchFamily="2" charset="-122"/>
              </a:rPr>
              <a:t> </a:t>
            </a:r>
          </a:p>
          <a:p>
            <a:r>
              <a:rPr lang="sv-SE" b="1" dirty="0"/>
              <a:t>Egna inkomster, </a:t>
            </a:r>
            <a:r>
              <a:rPr lang="sv-SE" b="1" dirty="0" smtClean="0"/>
              <a:t>lagkassa</a:t>
            </a:r>
            <a:endParaRPr lang="sv-SE" dirty="0"/>
          </a:p>
          <a:p>
            <a:r>
              <a:rPr lang="sv-SE" dirty="0"/>
              <a:t>Varje lag har en egen lagkassa. </a:t>
            </a:r>
          </a:p>
          <a:p>
            <a:r>
              <a:rPr lang="sv-SE" dirty="0"/>
              <a:t>sponsorpengar, kaffepengar mm, härifrån dras t ex. cupavgifter mm.</a:t>
            </a:r>
          </a:p>
          <a:p>
            <a:r>
              <a:rPr lang="sv-SE" dirty="0"/>
              <a:t>Insättning kan ske via Bankgiro 857-1329. </a:t>
            </a:r>
          </a:p>
          <a:p>
            <a:r>
              <a:rPr lang="sv-SE" dirty="0"/>
              <a:t>När insättningen är gjord skicka ett mail till kansliet som kvitto. </a:t>
            </a:r>
          </a:p>
          <a:p>
            <a:r>
              <a:rPr lang="sv-SE" dirty="0"/>
              <a:t>Glöm inte att ange vilket lag det gäller.</a:t>
            </a:r>
          </a:p>
          <a:p>
            <a:r>
              <a:rPr lang="sv-SE" dirty="0"/>
              <a:t>Vid uttag från lagkassan kontakta kansliet.</a:t>
            </a:r>
          </a:p>
          <a:p>
            <a:r>
              <a:rPr lang="sv-SE" dirty="0"/>
              <a:t>                   </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lvl="0">
              <a:spcAft>
                <a:spcPts val="0"/>
              </a:spcAft>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Tree>
    <p:extLst>
      <p:ext uri="{BB962C8B-B14F-4D97-AF65-F5344CB8AC3E}">
        <p14:creationId xmlns:p14="http://schemas.microsoft.com/office/powerpoint/2010/main" val="3680661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428751" y="2284353"/>
            <a:ext cx="6009542" cy="3416320"/>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IFK Fjärås P10 - Sponsring/Klädansvarig</a:t>
            </a:r>
            <a:r>
              <a:rPr lang="sv-SE" dirty="0">
                <a:solidFill>
                  <a:srgbClr val="00000A"/>
                </a:solidFill>
                <a:latin typeface="Calibri" panose="020F0502020204030204" pitchFamily="34" charset="0"/>
                <a:ea typeface="SimSun" panose="02010600030101010101" pitchFamily="2" charset="-122"/>
              </a:rPr>
              <a:t>	</a:t>
            </a:r>
            <a:r>
              <a:rPr lang="sv-SE" dirty="0" smtClean="0">
                <a:solidFill>
                  <a:srgbClr val="00000A"/>
                </a:solidFill>
                <a:latin typeface="Calibri" panose="020F0502020204030204" pitchFamily="34" charset="0"/>
                <a:ea typeface="SimSun" panose="02010600030101010101" pitchFamily="2" charset="-122"/>
              </a:rPr>
              <a:t>1-2 personer</a:t>
            </a:r>
            <a:r>
              <a:rPr lang="sv-SE" dirty="0">
                <a:solidFill>
                  <a:srgbClr val="00000A"/>
                </a:solidFill>
                <a:latin typeface="Calibri" panose="020F0502020204030204" pitchFamily="34" charset="0"/>
                <a:ea typeface="SimSun" panose="02010600030101010101" pitchFamily="2" charset="-122"/>
              </a:rPr>
              <a:t>		</a:t>
            </a:r>
          </a:p>
          <a:p>
            <a:pPr>
              <a:spcAft>
                <a:spcPts val="0"/>
              </a:spcAft>
            </a:pPr>
            <a:r>
              <a:rPr lang="sv-SE" dirty="0">
                <a:solidFill>
                  <a:srgbClr val="00000A"/>
                </a:solidFill>
                <a:latin typeface="Calibri" panose="020F0502020204030204" pitchFamily="34" charset="0"/>
                <a:ea typeface="SimSun" panose="02010600030101010101" pitchFamily="2" charset="-122"/>
              </a:rPr>
              <a:t> </a:t>
            </a: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Sponsor-/klädansvarig</a:t>
            </a: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Sammanställa </a:t>
            </a:r>
            <a:r>
              <a:rPr lang="sv-SE" dirty="0" err="1">
                <a:solidFill>
                  <a:srgbClr val="00000A"/>
                </a:solidFill>
                <a:latin typeface="Calibri" panose="020F0502020204030204" pitchFamily="34" charset="0"/>
                <a:ea typeface="SimSun" panose="02010600030101010101" pitchFamily="2" charset="-122"/>
                <a:cs typeface="Symbol" panose="05050102010706020507" pitchFamily="18" charset="2"/>
              </a:rPr>
              <a:t>ev</a:t>
            </a: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 sponsorintäkter </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Bistå tränarna vid beställning av kläder</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Samla in matchkläder, fördela ut nya (1gång/år</a:t>
            </a: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a:t>
            </a: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Gemensam beställning av träningskläder sker förslagsvis efter sommaren inför höstsäsong</a:t>
            </a: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pic>
        <p:nvPicPr>
          <p:cNvPr id="9" name="Bildobjekt 8">
            <a:extLst>
              <a:ext uri="{FF2B5EF4-FFF2-40B4-BE49-F238E27FC236}">
                <a16:creationId xmlns:a16="http://schemas.microsoft.com/office/drawing/2014/main" id="{33CD2465-EDBD-4B42-8E36-B261840A37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34932" y="2670623"/>
            <a:ext cx="3213505" cy="2921368"/>
          </a:xfrm>
          <a:prstGeom prst="rect">
            <a:avLst/>
          </a:prstGeom>
        </p:spPr>
      </p:pic>
      <p:sp>
        <p:nvSpPr>
          <p:cNvPr id="10" name="Rektangel 9">
            <a:extLst>
              <a:ext uri="{FF2B5EF4-FFF2-40B4-BE49-F238E27FC236}">
                <a16:creationId xmlns:a16="http://schemas.microsoft.com/office/drawing/2014/main" id="{F1F54ADC-0F00-4A32-85D5-282BC4B12DC9}"/>
              </a:ext>
            </a:extLst>
          </p:cNvPr>
          <p:cNvSpPr/>
          <p:nvPr/>
        </p:nvSpPr>
        <p:spPr>
          <a:xfrm>
            <a:off x="10681270" y="5793595"/>
            <a:ext cx="668773" cy="369332"/>
          </a:xfrm>
          <a:prstGeom prst="rect">
            <a:avLst/>
          </a:prstGeom>
        </p:spPr>
        <p:txBody>
          <a:bodyPr wrap="none">
            <a:spAutoFit/>
          </a:bodyPr>
          <a:lstStyle/>
          <a:p>
            <a:r>
              <a:rPr lang="sv-SE" dirty="0"/>
              <a:t>229:-</a:t>
            </a:r>
          </a:p>
        </p:txBody>
      </p:sp>
      <p:pic>
        <p:nvPicPr>
          <p:cNvPr id="12" name="Bildobjekt 11">
            <a:extLst>
              <a:ext uri="{FF2B5EF4-FFF2-40B4-BE49-F238E27FC236}">
                <a16:creationId xmlns:a16="http://schemas.microsoft.com/office/drawing/2014/main" id="{BACA6A18-128E-4082-BFB8-B94707E9AF3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20080" y="2779213"/>
            <a:ext cx="2974607" cy="2704188"/>
          </a:xfrm>
          <a:prstGeom prst="rect">
            <a:avLst/>
          </a:prstGeom>
        </p:spPr>
      </p:pic>
      <p:sp>
        <p:nvSpPr>
          <p:cNvPr id="13" name="Rektangel 12">
            <a:extLst>
              <a:ext uri="{FF2B5EF4-FFF2-40B4-BE49-F238E27FC236}">
                <a16:creationId xmlns:a16="http://schemas.microsoft.com/office/drawing/2014/main" id="{19ECEA43-93C3-4E12-B45B-5284237664EC}"/>
              </a:ext>
            </a:extLst>
          </p:cNvPr>
          <p:cNvSpPr/>
          <p:nvPr/>
        </p:nvSpPr>
        <p:spPr>
          <a:xfrm>
            <a:off x="8584035" y="5793595"/>
            <a:ext cx="668773" cy="369332"/>
          </a:xfrm>
          <a:prstGeom prst="rect">
            <a:avLst/>
          </a:prstGeom>
        </p:spPr>
        <p:txBody>
          <a:bodyPr wrap="none">
            <a:spAutoFit/>
          </a:bodyPr>
          <a:lstStyle/>
          <a:p>
            <a:r>
              <a:rPr lang="sv-SE" dirty="0"/>
              <a:t>339:-</a:t>
            </a:r>
          </a:p>
        </p:txBody>
      </p:sp>
    </p:spTree>
    <p:extLst>
      <p:ext uri="{BB962C8B-B14F-4D97-AF65-F5344CB8AC3E}">
        <p14:creationId xmlns:p14="http://schemas.microsoft.com/office/powerpoint/2010/main" val="2719860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719239" y="2279154"/>
            <a:ext cx="8360229" cy="4247317"/>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IFK Fjärås P10 - Lagföräldrar/Föräldrarepresentanter</a:t>
            </a:r>
            <a:r>
              <a:rPr lang="sv-SE" dirty="0">
                <a:solidFill>
                  <a:srgbClr val="00000A"/>
                </a:solidFill>
                <a:latin typeface="Calibri" panose="020F0502020204030204" pitchFamily="34" charset="0"/>
                <a:ea typeface="SimSun" panose="02010600030101010101" pitchFamily="2" charset="-122"/>
              </a:rPr>
              <a:t>	</a:t>
            </a:r>
            <a:r>
              <a:rPr lang="sv-SE" dirty="0" smtClean="0">
                <a:solidFill>
                  <a:srgbClr val="00000A"/>
                </a:solidFill>
                <a:latin typeface="Calibri" panose="020F0502020204030204" pitchFamily="34" charset="0"/>
                <a:ea typeface="SimSun" panose="02010600030101010101" pitchFamily="2" charset="-122"/>
              </a:rPr>
              <a:t>1-2 personer</a:t>
            </a:r>
            <a:r>
              <a:rPr lang="sv-SE" dirty="0">
                <a:solidFill>
                  <a:srgbClr val="00000A"/>
                </a:solidFill>
                <a:latin typeface="Calibri" panose="020F0502020204030204" pitchFamily="34" charset="0"/>
                <a:ea typeface="SimSun" panose="02010600030101010101" pitchFamily="2" charset="-122"/>
              </a:rPr>
              <a:t>		</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Lagaktiviteter </a:t>
            </a: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utanför själva fotbollen</a:t>
            </a:r>
          </a:p>
          <a:p>
            <a:pPr marL="800100" lvl="1" indent="-342900">
              <a:buFont typeface="Symbol" panose="05050102010706020507" pitchFamily="18" charset="2"/>
              <a:buChar char=""/>
            </a:pPr>
            <a:r>
              <a:rPr lang="sv-SE" i="1" dirty="0" smtClean="0">
                <a:solidFill>
                  <a:srgbClr val="00000A"/>
                </a:solidFill>
                <a:latin typeface="Calibri" panose="020F0502020204030204" pitchFamily="34" charset="0"/>
                <a:ea typeface="SimSun" panose="02010600030101010101" pitchFamily="2" charset="-122"/>
                <a:cs typeface="Symbol" panose="05050102010706020507" pitchFamily="18" charset="2"/>
              </a:rPr>
              <a:t>Filmkväll i klubbstugan</a:t>
            </a:r>
          </a:p>
          <a:p>
            <a:pPr marL="800100" lvl="1" indent="-342900">
              <a:buFont typeface="Symbol" panose="05050102010706020507" pitchFamily="18" charset="2"/>
              <a:buChar char=""/>
            </a:pPr>
            <a:r>
              <a:rPr lang="sv-SE" i="1" dirty="0" smtClean="0">
                <a:solidFill>
                  <a:srgbClr val="00000A"/>
                </a:solidFill>
                <a:latin typeface="Calibri" panose="020F0502020204030204" pitchFamily="34" charset="0"/>
                <a:ea typeface="SimSun" panose="02010600030101010101" pitchFamily="2" charset="-122"/>
                <a:cs typeface="Symbol" panose="05050102010706020507" pitchFamily="18" charset="2"/>
              </a:rPr>
              <a:t>Bowling</a:t>
            </a:r>
          </a:p>
          <a:p>
            <a:pPr marL="800100" lvl="1" indent="-342900">
              <a:buFont typeface="Symbol" panose="05050102010706020507" pitchFamily="18" charset="2"/>
              <a:buChar char=""/>
            </a:pPr>
            <a:r>
              <a:rPr lang="sv-SE" i="1" dirty="0" smtClean="0">
                <a:solidFill>
                  <a:srgbClr val="00000A"/>
                </a:solidFill>
                <a:latin typeface="Calibri" panose="020F0502020204030204" pitchFamily="34" charset="0"/>
                <a:ea typeface="SimSun" panose="02010600030101010101" pitchFamily="2" charset="-122"/>
                <a:cs typeface="Symbol" panose="05050102010706020507" pitchFamily="18" charset="2"/>
              </a:rPr>
              <a:t>Exempel </a:t>
            </a:r>
            <a:r>
              <a:rPr lang="sv-SE" i="1" dirty="0" smtClean="0">
                <a:solidFill>
                  <a:srgbClr val="00000A"/>
                </a:solidFill>
                <a:latin typeface="Calibri" panose="020F0502020204030204" pitchFamily="34" charset="0"/>
                <a:ea typeface="SimSun" panose="02010600030101010101" pitchFamily="2" charset="-122"/>
                <a:cs typeface="Symbol" panose="05050102010706020507" pitchFamily="18" charset="2"/>
              </a:rPr>
              <a:t>mm </a:t>
            </a:r>
            <a:r>
              <a:rPr lang="sv-SE" i="1" dirty="0" err="1" smtClean="0">
                <a:solidFill>
                  <a:srgbClr val="00000A"/>
                </a:solidFill>
                <a:latin typeface="Calibri" panose="020F0502020204030204" pitchFamily="34" charset="0"/>
                <a:ea typeface="SimSun" panose="02010600030101010101" pitchFamily="2" charset="-122"/>
                <a:cs typeface="Symbol" panose="05050102010706020507" pitchFamily="18" charset="2"/>
              </a:rPr>
              <a:t>mm</a:t>
            </a:r>
            <a:endParaRPr lang="sv-SE" i="1"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800100" lvl="1" indent="-342900">
              <a:buFont typeface="Symbol" panose="05050102010706020507" pitchFamily="18" charset="2"/>
              <a:buChar char=""/>
            </a:pPr>
            <a:endParaRPr lang="sv-SE" i="1"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1"/>
            <a:r>
              <a:rPr lang="sv-SE" i="1" dirty="0" smtClean="0">
                <a:solidFill>
                  <a:srgbClr val="00000A"/>
                </a:solidFill>
                <a:latin typeface="Calibri" panose="020F0502020204030204" pitchFamily="34" charset="0"/>
                <a:ea typeface="SimSun" panose="02010600030101010101" pitchFamily="2" charset="-122"/>
                <a:cs typeface="Symbol" panose="05050102010706020507" pitchFamily="18" charset="2"/>
              </a:rPr>
              <a:t>Förslagsvis 1 gång på våren, 1 gång på hösten</a:t>
            </a:r>
          </a:p>
          <a:p>
            <a:pPr marL="800100" lvl="1" indent="-342900">
              <a:buFont typeface="Symbol" panose="05050102010706020507" pitchFamily="18" charset="2"/>
              <a:buChar char=""/>
            </a:pPr>
            <a:endParaRPr lang="sv-SE" i="1"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800100" lvl="1" indent="-342900">
              <a:buFont typeface="Symbol" panose="05050102010706020507" pitchFamily="18" charset="2"/>
              <a:buChar char=""/>
            </a:pPr>
            <a:endPar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800100" lvl="1" indent="-342900">
              <a:buFont typeface="Symbol" panose="05050102010706020507" pitchFamily="18" charset="2"/>
              <a:buChar char=""/>
            </a:pPr>
            <a:endPar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800100" lvl="1" indent="-342900">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Tree>
    <p:extLst>
      <p:ext uri="{BB962C8B-B14F-4D97-AF65-F5344CB8AC3E}">
        <p14:creationId xmlns:p14="http://schemas.microsoft.com/office/powerpoint/2010/main" val="23263509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345622" y="2016428"/>
            <a:ext cx="8360229" cy="4801314"/>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ÌFK Fjärås P10 - Arrangemangsansvariga	</a:t>
            </a:r>
            <a:r>
              <a:rPr lang="sv-SE" dirty="0" smtClean="0">
                <a:solidFill>
                  <a:srgbClr val="00000A"/>
                </a:solidFill>
                <a:latin typeface="Calibri" panose="020F0502020204030204" pitchFamily="34" charset="0"/>
                <a:ea typeface="SimSun" panose="02010600030101010101" pitchFamily="2" charset="-122"/>
              </a:rPr>
              <a:t> </a:t>
            </a:r>
            <a:r>
              <a:rPr lang="sv-SE" dirty="0">
                <a:solidFill>
                  <a:srgbClr val="00000A"/>
                </a:solidFill>
                <a:latin typeface="Calibri" panose="020F0502020204030204" pitchFamily="34" charset="0"/>
                <a:ea typeface="SimSun" panose="02010600030101010101" pitchFamily="2" charset="-122"/>
              </a:rPr>
              <a:t>2 </a:t>
            </a:r>
            <a:r>
              <a:rPr lang="sv-SE" dirty="0" smtClean="0">
                <a:solidFill>
                  <a:srgbClr val="00000A"/>
                </a:solidFill>
                <a:latin typeface="Calibri" panose="020F0502020204030204" pitchFamily="34" charset="0"/>
                <a:ea typeface="SimSun" panose="02010600030101010101" pitchFamily="2" charset="-122"/>
              </a:rPr>
              <a:t>personer</a:t>
            </a:r>
            <a:r>
              <a:rPr lang="sv-SE" dirty="0">
                <a:solidFill>
                  <a:srgbClr val="00000A"/>
                </a:solidFill>
                <a:latin typeface="Calibri" panose="020F0502020204030204" pitchFamily="34" charset="0"/>
                <a:ea typeface="SimSun" panose="02010600030101010101" pitchFamily="2" charset="-122"/>
              </a:rPr>
              <a:t>	</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lvl="0">
              <a:spcAft>
                <a:spcPts val="0"/>
              </a:spcAft>
            </a:pPr>
            <a:r>
              <a:rPr lang="sv-SE" b="1" dirty="0">
                <a:solidFill>
                  <a:srgbClr val="00000A"/>
                </a:solidFill>
                <a:latin typeface="Calibri" panose="020F0502020204030204" pitchFamily="34" charset="0"/>
                <a:ea typeface="SimSun" panose="02010600030101010101" pitchFamily="2" charset="-122"/>
                <a:cs typeface="Symbol" panose="05050102010706020507" pitchFamily="18" charset="2"/>
              </a:rPr>
              <a:t>Arrangemang 2018 </a:t>
            </a:r>
            <a:r>
              <a:rPr lang="sv-SE" b="1" dirty="0" smtClean="0">
                <a:solidFill>
                  <a:srgbClr val="00000A"/>
                </a:solidFill>
                <a:latin typeface="Calibri" panose="020F0502020204030204" pitchFamily="34" charset="0"/>
                <a:ea typeface="SimSun" panose="02010600030101010101" pitchFamily="2" charset="-122"/>
                <a:cs typeface="Symbol" panose="05050102010706020507" pitchFamily="18" charset="2"/>
              </a:rPr>
              <a:t>- Midsommar</a:t>
            </a:r>
            <a:endParaRPr lang="sv-SE" b="1"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r>
              <a:rPr lang="sv-SE" b="1" dirty="0"/>
              <a:t> </a:t>
            </a:r>
            <a:endParaRPr lang="sv-SE" dirty="0"/>
          </a:p>
          <a:p>
            <a:r>
              <a:rPr lang="sv-SE" dirty="0"/>
              <a:t>Pojkar o flickor 8 år: Klä midsommarstången samt städning efter midsommar på Tjolöholm.</a:t>
            </a:r>
          </a:p>
          <a:p>
            <a:r>
              <a:rPr lang="sv-SE" dirty="0"/>
              <a:t>Pojkar o flickor 9-10 år: Midsommarafton (</a:t>
            </a:r>
            <a:r>
              <a:rPr lang="sv-SE" dirty="0" err="1"/>
              <a:t>kl</a:t>
            </a:r>
            <a:r>
              <a:rPr lang="sv-SE" dirty="0"/>
              <a:t> 12 – 16) och Midsommardagen (</a:t>
            </a:r>
            <a:r>
              <a:rPr lang="sv-SE" dirty="0" err="1"/>
              <a:t>kl</a:t>
            </a:r>
            <a:r>
              <a:rPr lang="sv-SE" dirty="0"/>
              <a:t> 13-16) aktiviteter på Tjolöholm.</a:t>
            </a:r>
          </a:p>
          <a:p>
            <a:r>
              <a:rPr lang="sv-SE" dirty="0"/>
              <a:t>Pojkar o flickor 11-12 år ansvarar för skötsel på Lertäppa.</a:t>
            </a:r>
          </a:p>
          <a:p>
            <a:r>
              <a:rPr lang="sv-SE" dirty="0"/>
              <a:t>Pojkar o flickor 13 år: Skördefesten och teatern</a:t>
            </a:r>
          </a:p>
          <a:p>
            <a:r>
              <a:rPr lang="sv-SE" dirty="0"/>
              <a:t>Pojkar o flickor 14 år samt de som deltagit under året: Julmarknad på Tjolöholm</a:t>
            </a:r>
          </a:p>
          <a:p>
            <a:pPr lvl="0">
              <a:spcAft>
                <a:spcPts val="0"/>
              </a:spcAft>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Övrigt,</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Kiosk hemmamatcher</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Matchvärd hemmamatcher</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Städning Lertäppan 2-3 ggr / säsong.</a:t>
            </a: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spTree>
    <p:extLst>
      <p:ext uri="{BB962C8B-B14F-4D97-AF65-F5344CB8AC3E}">
        <p14:creationId xmlns:p14="http://schemas.microsoft.com/office/powerpoint/2010/main" val="24685871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70920"/>
            <a:ext cx="9334500" cy="1143000"/>
          </a:xfrm>
          <a:prstGeom prst="rect">
            <a:avLst/>
          </a:prstGeom>
        </p:spPr>
      </p:pic>
      <p:sp>
        <p:nvSpPr>
          <p:cNvPr id="4" name="textruta 3"/>
          <p:cNvSpPr txBox="1"/>
          <p:nvPr/>
        </p:nvSpPr>
        <p:spPr>
          <a:xfrm>
            <a:off x="1428750" y="1920427"/>
            <a:ext cx="3815403" cy="4801314"/>
          </a:xfrm>
          <a:prstGeom prst="rect">
            <a:avLst/>
          </a:prstGeom>
          <a:noFill/>
        </p:spPr>
        <p:txBody>
          <a:bodyPr wrap="none" rtlCol="0">
            <a:spAutoFit/>
          </a:bodyPr>
          <a:lstStyle/>
          <a:p>
            <a:pPr marL="342900" indent="-342900">
              <a:buFont typeface="Arial" panose="020B0604020202020204" pitchFamily="34" charset="0"/>
              <a:buChar char="•"/>
            </a:pPr>
            <a:r>
              <a:rPr lang="sv-SE" dirty="0" smtClean="0"/>
              <a:t>Hallands </a:t>
            </a:r>
            <a:r>
              <a:rPr lang="sv-SE" dirty="0"/>
              <a:t>Fotbollsförbunds riktlinjer</a:t>
            </a:r>
          </a:p>
          <a:p>
            <a:pPr marL="342900" indent="-342900">
              <a:buFont typeface="Arial" panose="020B0604020202020204" pitchFamily="34" charset="0"/>
              <a:buChar char="•"/>
            </a:pPr>
            <a:r>
              <a:rPr lang="sv-SE" dirty="0" smtClean="0"/>
              <a:t>IFK </a:t>
            </a:r>
            <a:r>
              <a:rPr lang="sv-SE" dirty="0"/>
              <a:t>Fjärås Röda tråd</a:t>
            </a:r>
          </a:p>
          <a:p>
            <a:pPr marL="800100" lvl="1" indent="-342900">
              <a:buFont typeface="Courier New" panose="02070309020205020404" pitchFamily="49" charset="0"/>
              <a:buChar char="o"/>
            </a:pPr>
            <a:r>
              <a:rPr lang="sv-SE" dirty="0"/>
              <a:t>Målsättning Träning/Matcher</a:t>
            </a:r>
          </a:p>
          <a:p>
            <a:pPr marL="800100" lvl="1" indent="-342900">
              <a:buFont typeface="Courier New" panose="02070309020205020404" pitchFamily="49" charset="0"/>
              <a:buChar char="o"/>
            </a:pPr>
            <a:r>
              <a:rPr lang="sv-SE" dirty="0"/>
              <a:t>Spelarpolicy	</a:t>
            </a:r>
          </a:p>
          <a:p>
            <a:pPr marL="800100" lvl="1" indent="-342900">
              <a:buFont typeface="Courier New" panose="02070309020205020404" pitchFamily="49" charset="0"/>
              <a:buChar char="o"/>
            </a:pPr>
            <a:r>
              <a:rPr lang="sv-SE" dirty="0"/>
              <a:t>Föräldrapolicy</a:t>
            </a:r>
          </a:p>
          <a:p>
            <a:pPr marL="800100" lvl="1" indent="-342900">
              <a:buFont typeface="Courier New" panose="02070309020205020404" pitchFamily="49" charset="0"/>
              <a:buChar char="o"/>
            </a:pPr>
            <a:r>
              <a:rPr lang="sv-SE" dirty="0"/>
              <a:t>Ledarpolicy</a:t>
            </a:r>
          </a:p>
          <a:p>
            <a:pPr marL="285750" indent="-285750">
              <a:buFont typeface="Arial" panose="020B0604020202020204" pitchFamily="34" charset="0"/>
              <a:buChar char="•"/>
            </a:pPr>
            <a:r>
              <a:rPr lang="sv-SE" dirty="0" smtClean="0"/>
              <a:t>IFK Fjärås P10</a:t>
            </a:r>
          </a:p>
          <a:p>
            <a:pPr marL="742950" lvl="1" indent="-285750">
              <a:buFont typeface="Arial" panose="020B0604020202020204" pitchFamily="34" charset="0"/>
              <a:buChar char="•"/>
            </a:pPr>
            <a:r>
              <a:rPr lang="sv-SE" dirty="0" smtClean="0"/>
              <a:t>Ledare</a:t>
            </a:r>
          </a:p>
          <a:p>
            <a:pPr marL="742950" lvl="1" indent="-285750">
              <a:buFont typeface="Arial" panose="020B0604020202020204" pitchFamily="34" charset="0"/>
              <a:buChar char="•"/>
            </a:pPr>
            <a:r>
              <a:rPr lang="sv-SE" dirty="0" smtClean="0"/>
              <a:t>Kassör/Lagkassa</a:t>
            </a:r>
            <a:endParaRPr lang="sv-SE" dirty="0"/>
          </a:p>
          <a:p>
            <a:pPr marL="742950" lvl="1" indent="-285750">
              <a:buFont typeface="Arial" panose="020B0604020202020204" pitchFamily="34" charset="0"/>
              <a:buChar char="•"/>
            </a:pPr>
            <a:r>
              <a:rPr lang="sv-SE" dirty="0"/>
              <a:t>Sponsring</a:t>
            </a:r>
          </a:p>
          <a:p>
            <a:pPr marL="742950" lvl="1" indent="-285750">
              <a:buFont typeface="Arial" panose="020B0604020202020204" pitchFamily="34" charset="0"/>
              <a:buChar char="•"/>
            </a:pPr>
            <a:r>
              <a:rPr lang="sv-SE" dirty="0"/>
              <a:t>Träningstider Vår/Sommar</a:t>
            </a:r>
          </a:p>
          <a:p>
            <a:pPr marL="742950" lvl="1" indent="-285750">
              <a:buFont typeface="Arial" panose="020B0604020202020204" pitchFamily="34" charset="0"/>
              <a:buChar char="•"/>
            </a:pPr>
            <a:r>
              <a:rPr lang="sv-SE" dirty="0"/>
              <a:t>Planerade Cuper</a:t>
            </a:r>
          </a:p>
          <a:p>
            <a:pPr marL="742950" lvl="1" indent="-285750">
              <a:buFont typeface="Arial" panose="020B0604020202020204" pitchFamily="34" charset="0"/>
              <a:buChar char="•"/>
            </a:pPr>
            <a:r>
              <a:rPr lang="sv-SE" dirty="0" smtClean="0"/>
              <a:t>Arrangemang</a:t>
            </a:r>
            <a:endParaRPr lang="sv-SE" dirty="0"/>
          </a:p>
          <a:p>
            <a:pPr marL="285750" indent="-285750">
              <a:buFont typeface="Arial" panose="020B0604020202020204" pitchFamily="34" charset="0"/>
              <a:buChar char="•"/>
            </a:pPr>
            <a:r>
              <a:rPr lang="sv-SE" dirty="0"/>
              <a:t>Medlemsavgifter</a:t>
            </a:r>
          </a:p>
          <a:p>
            <a:pPr marL="285750" indent="-285750">
              <a:buFont typeface="Arial" panose="020B0604020202020204" pitchFamily="34" charset="0"/>
              <a:buChar char="•"/>
            </a:pPr>
            <a:r>
              <a:rPr lang="sv-SE" dirty="0"/>
              <a:t>Försäkringar</a:t>
            </a:r>
          </a:p>
          <a:p>
            <a:endParaRPr lang="sv-SE" dirty="0"/>
          </a:p>
          <a:p>
            <a:endParaRPr lang="sv-SE" dirty="0"/>
          </a:p>
        </p:txBody>
      </p:sp>
    </p:spTree>
    <p:extLst>
      <p:ext uri="{BB962C8B-B14F-4D97-AF65-F5344CB8AC3E}">
        <p14:creationId xmlns:p14="http://schemas.microsoft.com/office/powerpoint/2010/main" val="30221128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345623" y="2016428"/>
            <a:ext cx="4612726" cy="6463308"/>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ÌFK Fjärås P10 - Information</a:t>
            </a:r>
            <a:r>
              <a:rPr lang="sv-SE" dirty="0">
                <a:solidFill>
                  <a:srgbClr val="00000A"/>
                </a:solidFill>
                <a:latin typeface="Calibri" panose="020F0502020204030204" pitchFamily="34" charset="0"/>
                <a:ea typeface="SimSun" panose="02010600030101010101" pitchFamily="2" charset="-122"/>
              </a:rPr>
              <a:t>	</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lvl="0">
              <a:spcAft>
                <a:spcPts val="0"/>
              </a:spcAft>
            </a:pPr>
            <a:r>
              <a:rPr lang="sv-SE" b="1" dirty="0" smtClean="0">
                <a:solidFill>
                  <a:srgbClr val="00000A"/>
                </a:solidFill>
                <a:latin typeface="Calibri" panose="020F0502020204030204" pitchFamily="34" charset="0"/>
                <a:ea typeface="SimSun" panose="02010600030101010101" pitchFamily="2" charset="-122"/>
                <a:cs typeface="Symbol" panose="05050102010706020507" pitchFamily="18" charset="2"/>
              </a:rPr>
              <a:t>Laget.se</a:t>
            </a:r>
          </a:p>
          <a:p>
            <a:pPr marL="285750" lvl="0" indent="-285750">
              <a:spcAft>
                <a:spcPts val="0"/>
              </a:spcAft>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Aktivitetskalender</a:t>
            </a:r>
          </a:p>
          <a:p>
            <a:pPr marL="285750" lvl="0" indent="-285750">
              <a:spcAft>
                <a:spcPts val="0"/>
              </a:spcAft>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Kallelser</a:t>
            </a:r>
          </a:p>
          <a:p>
            <a:pPr marL="742950" lvl="1" indent="-285750">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Träning</a:t>
            </a:r>
          </a:p>
          <a:p>
            <a:pPr marL="742950" lvl="1" indent="-285750">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Match</a:t>
            </a:r>
          </a:p>
          <a:p>
            <a:pPr marL="742950" lvl="1" indent="-285750">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Cup</a:t>
            </a:r>
          </a:p>
          <a:p>
            <a:pPr marL="742950" lvl="1" indent="-285750">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Arrangemang mm</a:t>
            </a:r>
          </a:p>
          <a:p>
            <a:pPr marL="285750" lvl="0" indent="-285750">
              <a:spcAft>
                <a:spcPts val="0"/>
              </a:spcAft>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Närvaroregistrering (LOK-stöd)</a:t>
            </a:r>
          </a:p>
          <a:p>
            <a:pPr marL="285750" lvl="0" indent="-285750">
              <a:spcAft>
                <a:spcPts val="0"/>
              </a:spcAft>
              <a:buFont typeface="Arial" panose="020B0604020202020204" pitchFamily="34" charset="0"/>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Kontrollera att era uppgifter är uppdaterade!</a:t>
            </a:r>
          </a:p>
          <a:p>
            <a:pPr lvl="0">
              <a:spcAft>
                <a:spcPts val="0"/>
              </a:spcAft>
            </a:pPr>
            <a:endParaRPr lang="sv-SE" b="1"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b="1"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lvl="0">
              <a:spcAft>
                <a:spcPts val="0"/>
              </a:spcAft>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pic>
        <p:nvPicPr>
          <p:cNvPr id="6" name="Bildobjekt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1135" y="2583302"/>
            <a:ext cx="3035710" cy="1267409"/>
          </a:xfrm>
          <a:prstGeom prst="rect">
            <a:avLst/>
          </a:prstGeom>
        </p:spPr>
      </p:pic>
      <p:pic>
        <p:nvPicPr>
          <p:cNvPr id="7" name="Bildobjekt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53848" y="4080387"/>
            <a:ext cx="1740924" cy="1740924"/>
          </a:xfrm>
          <a:prstGeom prst="rect">
            <a:avLst/>
          </a:prstGeom>
        </p:spPr>
      </p:pic>
    </p:spTree>
    <p:extLst>
      <p:ext uri="{BB962C8B-B14F-4D97-AF65-F5344CB8AC3E}">
        <p14:creationId xmlns:p14="http://schemas.microsoft.com/office/powerpoint/2010/main" val="3954013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345622" y="2016428"/>
            <a:ext cx="8360229" cy="2862322"/>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IFK Fjärås P10 – Sammanfattning av roller</a:t>
            </a:r>
            <a:r>
              <a:rPr lang="sv-SE" dirty="0">
                <a:solidFill>
                  <a:srgbClr val="00000A"/>
                </a:solidFill>
                <a:latin typeface="Calibri" panose="020F0502020204030204" pitchFamily="34" charset="0"/>
                <a:ea typeface="SimSun" panose="02010600030101010101" pitchFamily="2" charset="-122"/>
              </a:rPr>
              <a:t>	</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Ledare					</a:t>
            </a: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Kassör/Administratör lagkassa	</a:t>
            </a: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Sponsring/Klädansvarig</a:t>
            </a: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Lagförälder/Föräldrarepresentant</a:t>
            </a: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Arrangemangsansvariga</a:t>
            </a:r>
          </a:p>
          <a:p>
            <a:pPr marL="342900" lvl="0" indent="-342900">
              <a:spcAft>
                <a:spcPts val="0"/>
              </a:spcAft>
              <a:buFont typeface="Symbol" panose="05050102010706020507" pitchFamily="18" charset="2"/>
              <a:buChar char=""/>
            </a:pPr>
            <a:endPar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endPar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p:txBody>
      </p:sp>
      <p:pic>
        <p:nvPicPr>
          <p:cNvPr id="3" name="Bildobjekt 2"/>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036574" y="2566219"/>
            <a:ext cx="378541" cy="344129"/>
          </a:xfrm>
          <a:prstGeom prst="rect">
            <a:avLst/>
          </a:prstGeom>
        </p:spPr>
      </p:pic>
    </p:spTree>
    <p:extLst>
      <p:ext uri="{BB962C8B-B14F-4D97-AF65-F5344CB8AC3E}">
        <p14:creationId xmlns:p14="http://schemas.microsoft.com/office/powerpoint/2010/main" val="37009501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915885" y="2049173"/>
            <a:ext cx="8360229" cy="3693319"/>
          </a:xfrm>
          <a:prstGeom prst="rect">
            <a:avLst/>
          </a:prstGeom>
        </p:spPr>
        <p:txBody>
          <a:bodyPr wrap="square">
            <a:spAutoFit/>
          </a:bodyPr>
          <a:lstStyle/>
          <a:p>
            <a:pPr>
              <a:spcAft>
                <a:spcPts val="0"/>
              </a:spcAft>
            </a:pPr>
            <a:r>
              <a:rPr lang="sv-SE" b="1" dirty="0" smtClean="0">
                <a:solidFill>
                  <a:srgbClr val="00000A"/>
                </a:solidFill>
                <a:latin typeface="Calibri" panose="020F0502020204030204" pitchFamily="34" charset="0"/>
                <a:ea typeface="SimSun" panose="02010600030101010101" pitchFamily="2" charset="-122"/>
              </a:rPr>
              <a:t>IFK Fjärås P10 - Träningstider </a:t>
            </a:r>
            <a:r>
              <a:rPr lang="sv-SE" b="1" dirty="0">
                <a:solidFill>
                  <a:srgbClr val="00000A"/>
                </a:solidFill>
                <a:latin typeface="Calibri" panose="020F0502020204030204" pitchFamily="34" charset="0"/>
                <a:ea typeface="SimSun" panose="02010600030101010101" pitchFamily="2" charset="-122"/>
              </a:rPr>
              <a:t>Vår /Sommar </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a:spcAft>
                <a:spcPts val="0"/>
              </a:spcAft>
            </a:pPr>
            <a:r>
              <a:rPr lang="sv-SE" dirty="0">
                <a:solidFill>
                  <a:srgbClr val="00000A"/>
                </a:solidFill>
                <a:latin typeface="Calibri" panose="020F0502020204030204" pitchFamily="34" charset="0"/>
                <a:ea typeface="SimSun" panose="02010600030101010101" pitchFamily="2" charset="-122"/>
              </a:rPr>
              <a:t>Inomhusträning		</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Inomhusträning Söndagar 15-16, 18/2, 4/3, </a:t>
            </a:r>
            <a:endParaRPr lang="sv-SE" dirty="0">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r>
              <a:rPr lang="sv-SE" dirty="0">
                <a:latin typeface="Calibri" panose="020F0502020204030204" pitchFamily="34" charset="0"/>
                <a:ea typeface="SimSun" panose="02010600030101010101" pitchFamily="2" charset="-122"/>
                <a:cs typeface="Symbol" panose="05050102010706020507" pitchFamily="18" charset="2"/>
              </a:rPr>
              <a:t>Fotbollsworkout Fredagar 17-18 </a:t>
            </a:r>
            <a:endParaRPr lang="sv-SE" dirty="0">
              <a:solidFill>
                <a:srgbClr val="FF0000"/>
              </a:solidFill>
              <a:latin typeface="Calibri" panose="020F0502020204030204" pitchFamily="34" charset="0"/>
              <a:ea typeface="SimSun" panose="02010600030101010101" pitchFamily="2" charset="-122"/>
              <a:cs typeface="Symbol" panose="05050102010706020507" pitchFamily="18" charset="2"/>
            </a:endParaRP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a:spcAft>
                <a:spcPts val="0"/>
              </a:spcAft>
            </a:pPr>
            <a:r>
              <a:rPr lang="sv-SE" dirty="0">
                <a:solidFill>
                  <a:srgbClr val="00000A"/>
                </a:solidFill>
                <a:latin typeface="Calibri" panose="020F0502020204030204" pitchFamily="34" charset="0"/>
                <a:ea typeface="SimSun" panose="02010600030101010101" pitchFamily="2" charset="-122"/>
              </a:rPr>
              <a:t>Utomhusträningar </a:t>
            </a:r>
            <a:r>
              <a:rPr lang="sv-SE" dirty="0" smtClean="0">
                <a:solidFill>
                  <a:srgbClr val="00000A"/>
                </a:solidFill>
                <a:latin typeface="Calibri" panose="020F0502020204030204" pitchFamily="34" charset="0"/>
                <a:ea typeface="SimSun" panose="02010600030101010101" pitchFamily="2" charset="-122"/>
              </a:rPr>
              <a:t>fr.o.m. </a:t>
            </a:r>
            <a:r>
              <a:rPr lang="sv-SE" dirty="0">
                <a:solidFill>
                  <a:srgbClr val="00000A"/>
                </a:solidFill>
                <a:latin typeface="Calibri" panose="020F0502020204030204" pitchFamily="34" charset="0"/>
                <a:ea typeface="SimSun" panose="02010600030101010101" pitchFamily="2" charset="-122"/>
              </a:rPr>
              <a:t>April</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Måndag 17.00 – 18,30 7-Manna plast Prel.</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Torsdagar 17.00 – 18,30 7-Manna plast Prel.</a:t>
            </a:r>
          </a:p>
          <a:p>
            <a:pPr marL="342900" lvl="0" indent="-342900">
              <a:spcAft>
                <a:spcPts val="0"/>
              </a:spcAft>
              <a:buFont typeface="Symbol" panose="05050102010706020507" pitchFamily="18" charset="2"/>
              <a:buChar char=""/>
            </a:pP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Vi kommer att önska minst ett av träningstillfällena på Lertäppan för att lära oss spela på riktigt gräs</a:t>
            </a: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a:t>
            </a:r>
            <a:endParaRPr lang="sv-SE" dirty="0">
              <a:solidFill>
                <a:srgbClr val="00000A"/>
              </a:solidFill>
              <a:latin typeface="Calibri" panose="020F0502020204030204" pitchFamily="34" charset="0"/>
              <a:ea typeface="SimSun" panose="02010600030101010101" pitchFamily="2" charset="-122"/>
              <a:cs typeface="Symbol" panose="05050102010706020507" pitchFamily="18" charset="2"/>
            </a:endParaRPr>
          </a:p>
          <a:p>
            <a:pPr marL="342900" lvl="0" indent="-342900">
              <a:spcAft>
                <a:spcPts val="0"/>
              </a:spcAft>
              <a:buFont typeface="Symbol" panose="05050102010706020507" pitchFamily="18" charset="2"/>
              <a:buChar char=""/>
            </a:pPr>
            <a:r>
              <a:rPr lang="sv-SE" dirty="0" smtClean="0">
                <a:solidFill>
                  <a:srgbClr val="00000A"/>
                </a:solidFill>
                <a:latin typeface="Calibri" panose="020F0502020204030204" pitchFamily="34" charset="0"/>
                <a:ea typeface="SimSun" panose="02010600030101010101" pitchFamily="2" charset="-122"/>
                <a:cs typeface="Symbol" panose="05050102010706020507" pitchFamily="18" charset="2"/>
              </a:rPr>
              <a:t>Två tillfällen per vecka.</a:t>
            </a:r>
          </a:p>
        </p:txBody>
      </p:sp>
    </p:spTree>
    <p:extLst>
      <p:ext uri="{BB962C8B-B14F-4D97-AF65-F5344CB8AC3E}">
        <p14:creationId xmlns:p14="http://schemas.microsoft.com/office/powerpoint/2010/main" val="23148926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3" name="textruta 2">
            <a:extLst>
              <a:ext uri="{FF2B5EF4-FFF2-40B4-BE49-F238E27FC236}">
                <a16:creationId xmlns:a16="http://schemas.microsoft.com/office/drawing/2014/main" id="{D68132C6-BC97-473F-AECC-A6F81C972833}"/>
              </a:ext>
            </a:extLst>
          </p:cNvPr>
          <p:cNvSpPr txBox="1"/>
          <p:nvPr/>
        </p:nvSpPr>
        <p:spPr>
          <a:xfrm>
            <a:off x="1832042" y="2442149"/>
            <a:ext cx="6712190" cy="3693319"/>
          </a:xfrm>
          <a:prstGeom prst="rect">
            <a:avLst/>
          </a:prstGeom>
          <a:noFill/>
        </p:spPr>
        <p:txBody>
          <a:bodyPr wrap="square" rtlCol="0">
            <a:spAutoFit/>
          </a:bodyPr>
          <a:lstStyle/>
          <a:p>
            <a:r>
              <a:rPr lang="sv-SE" b="1" dirty="0">
                <a:solidFill>
                  <a:srgbClr val="00000A"/>
                </a:solidFill>
                <a:latin typeface="Calibri" panose="020F0502020204030204" pitchFamily="34" charset="0"/>
                <a:ea typeface="SimSun" panose="02010600030101010101" pitchFamily="2" charset="-122"/>
              </a:rPr>
              <a:t>IFK Fjärås P10 </a:t>
            </a:r>
            <a:r>
              <a:rPr lang="sv-SE" b="1" dirty="0" smtClean="0">
                <a:solidFill>
                  <a:srgbClr val="00000A"/>
                </a:solidFill>
                <a:latin typeface="Calibri" panose="020F0502020204030204" pitchFamily="34" charset="0"/>
                <a:ea typeface="SimSun" panose="02010600030101010101" pitchFamily="2" charset="-122"/>
              </a:rPr>
              <a:t>– Matchspel 2018</a:t>
            </a:r>
            <a:endParaRPr lang="sv-SE" b="1" dirty="0">
              <a:solidFill>
                <a:srgbClr val="00000A"/>
              </a:solidFill>
              <a:latin typeface="Calibri" panose="020F0502020204030204" pitchFamily="34" charset="0"/>
              <a:ea typeface="SimSun" panose="02010600030101010101" pitchFamily="2" charset="-122"/>
            </a:endParaRPr>
          </a:p>
          <a:p>
            <a:endParaRPr lang="sv-SE" b="1" dirty="0" smtClean="0"/>
          </a:p>
          <a:p>
            <a:r>
              <a:rPr lang="sv-SE" b="1" dirty="0" smtClean="0"/>
              <a:t>Kungsbackaleken</a:t>
            </a:r>
          </a:p>
          <a:p>
            <a:endParaRPr lang="sv-SE" b="1" dirty="0" smtClean="0"/>
          </a:p>
          <a:p>
            <a:r>
              <a:rPr lang="sv-SE" dirty="0" smtClean="0"/>
              <a:t>Sammandrag som tidigare spelats på </a:t>
            </a:r>
            <a:r>
              <a:rPr lang="sv-SE" dirty="0" err="1" smtClean="0"/>
              <a:t>Inlag</a:t>
            </a:r>
            <a:r>
              <a:rPr lang="sv-SE" dirty="0" smtClean="0"/>
              <a:t> i Kungsbacka. Diskussion kring upplägg för 2018 pågår, förlaget är att varje deltagande förenings ansvarar för att arrangera var sitt sammandrag</a:t>
            </a:r>
            <a:endParaRPr lang="sv-SE" dirty="0"/>
          </a:p>
          <a:p>
            <a:endParaRPr lang="sv-SE" b="1" dirty="0" smtClean="0"/>
          </a:p>
          <a:p>
            <a:r>
              <a:rPr lang="sv-SE" b="1" dirty="0" smtClean="0"/>
              <a:t>Förslag Cuper</a:t>
            </a:r>
            <a:endParaRPr lang="sv-SE" b="1" dirty="0"/>
          </a:p>
          <a:p>
            <a:endParaRPr lang="sv-SE" dirty="0"/>
          </a:p>
          <a:p>
            <a:r>
              <a:rPr lang="sv-SE" dirty="0"/>
              <a:t>Åsacupen </a:t>
            </a:r>
            <a:r>
              <a:rPr lang="sv-SE" dirty="0" smtClean="0"/>
              <a:t>	29 </a:t>
            </a:r>
            <a:r>
              <a:rPr lang="sv-SE" dirty="0"/>
              <a:t>Jun – 1 Juli</a:t>
            </a:r>
          </a:p>
          <a:p>
            <a:endParaRPr lang="sv-SE" dirty="0"/>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28562474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3" name="textruta 2">
            <a:extLst>
              <a:ext uri="{FF2B5EF4-FFF2-40B4-BE49-F238E27FC236}">
                <a16:creationId xmlns:a16="http://schemas.microsoft.com/office/drawing/2014/main" id="{D68132C6-BC97-473F-AECC-A6F81C972833}"/>
              </a:ext>
            </a:extLst>
          </p:cNvPr>
          <p:cNvSpPr txBox="1"/>
          <p:nvPr/>
        </p:nvSpPr>
        <p:spPr>
          <a:xfrm>
            <a:off x="1802545" y="2461813"/>
            <a:ext cx="6712190" cy="2031325"/>
          </a:xfrm>
          <a:prstGeom prst="rect">
            <a:avLst/>
          </a:prstGeom>
          <a:noFill/>
        </p:spPr>
        <p:txBody>
          <a:bodyPr wrap="square" rtlCol="0">
            <a:spAutoFit/>
          </a:bodyPr>
          <a:lstStyle/>
          <a:p>
            <a:r>
              <a:rPr lang="sv-SE" b="1" dirty="0" smtClean="0">
                <a:solidFill>
                  <a:srgbClr val="00000A"/>
                </a:solidFill>
                <a:latin typeface="Calibri" panose="020F0502020204030204" pitchFamily="34" charset="0"/>
                <a:ea typeface="SimSun" panose="02010600030101010101" pitchFamily="2" charset="-122"/>
              </a:rPr>
              <a:t>Föreningsträningsläger</a:t>
            </a:r>
          </a:p>
          <a:p>
            <a:endParaRPr lang="sv-SE" b="1" dirty="0">
              <a:solidFill>
                <a:srgbClr val="00000A"/>
              </a:solidFill>
              <a:latin typeface="Calibri" panose="020F0502020204030204" pitchFamily="34" charset="0"/>
              <a:ea typeface="SimSun" panose="02010600030101010101" pitchFamily="2" charset="-122"/>
            </a:endParaRPr>
          </a:p>
          <a:p>
            <a:pPr marL="285750" indent="-285750">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rPr>
              <a:t>Ulricehamn 20-21 april (Fredag-Lördag)</a:t>
            </a:r>
          </a:p>
          <a:p>
            <a:pPr marL="285750" indent="-285750">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rPr>
              <a:t>Samtliga lag deltar, ifrån P/F-10 ända upp till representationslagen</a:t>
            </a:r>
          </a:p>
          <a:p>
            <a:pPr marL="285750" indent="-285750">
              <a:buFont typeface="Arial" panose="020B0604020202020204" pitchFamily="34" charset="0"/>
              <a:buChar char="•"/>
            </a:pPr>
            <a:r>
              <a:rPr lang="sv-SE" dirty="0" smtClean="0">
                <a:solidFill>
                  <a:srgbClr val="00000A"/>
                </a:solidFill>
                <a:latin typeface="Calibri" panose="020F0502020204030204" pitchFamily="34" charset="0"/>
                <a:ea typeface="SimSun" panose="02010600030101010101" pitchFamily="2" charset="-122"/>
              </a:rPr>
              <a:t>Pojkar-/Flickor 10 deltar bara under lördagen</a:t>
            </a:r>
          </a:p>
          <a:p>
            <a:endParaRPr lang="sv-SE" dirty="0"/>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379791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5" name="Rektangel 4"/>
          <p:cNvSpPr/>
          <p:nvPr/>
        </p:nvSpPr>
        <p:spPr>
          <a:xfrm>
            <a:off x="1428750" y="1907677"/>
            <a:ext cx="8360229" cy="4585871"/>
          </a:xfrm>
          <a:prstGeom prst="rect">
            <a:avLst/>
          </a:prstGeom>
        </p:spPr>
        <p:txBody>
          <a:bodyPr wrap="square">
            <a:spAutoFit/>
          </a:bodyPr>
          <a:lstStyle/>
          <a:p>
            <a:pPr>
              <a:spcAft>
                <a:spcPts val="0"/>
              </a:spcAft>
            </a:pPr>
            <a:r>
              <a:rPr lang="sv-SE" b="1" dirty="0" smtClean="0"/>
              <a:t>Medlemsavgifter 2018</a:t>
            </a:r>
            <a:endParaRPr lang="sv-SE" dirty="0"/>
          </a:p>
          <a:p>
            <a:r>
              <a:rPr lang="sv-SE" dirty="0"/>
              <a:t/>
            </a:r>
            <a:br>
              <a:rPr lang="sv-SE" dirty="0"/>
            </a:br>
            <a:r>
              <a:rPr lang="sv-SE" sz="1400" dirty="0"/>
              <a:t>Föreningens avgifter är uppdelade på 2 nivåer enligt nedan.</a:t>
            </a:r>
            <a:br>
              <a:rPr lang="sv-SE" sz="1400" dirty="0"/>
            </a:br>
            <a:r>
              <a:rPr lang="sv-SE" sz="1400" dirty="0"/>
              <a:t/>
            </a:r>
            <a:br>
              <a:rPr lang="sv-SE" sz="1400" dirty="0"/>
            </a:br>
            <a:r>
              <a:rPr lang="sv-SE" sz="1400" b="1" u="sng" dirty="0"/>
              <a:t>Medlemsavgiften</a:t>
            </a:r>
            <a:r>
              <a:rPr lang="sv-SE" sz="1400" dirty="0"/>
              <a:t> betalas av </a:t>
            </a:r>
            <a:r>
              <a:rPr lang="sv-SE" sz="1400" b="1" dirty="0"/>
              <a:t>alla</a:t>
            </a:r>
            <a:r>
              <a:rPr lang="sv-SE" sz="1400" dirty="0"/>
              <a:t>: </a:t>
            </a:r>
            <a:endParaRPr lang="sv-SE" sz="1400" dirty="0" smtClean="0"/>
          </a:p>
          <a:p>
            <a:r>
              <a:rPr lang="sv-SE" sz="1400" dirty="0"/>
              <a:t/>
            </a:r>
            <a:br>
              <a:rPr lang="sv-SE" sz="1400" dirty="0"/>
            </a:br>
            <a:r>
              <a:rPr lang="sv-SE" sz="1400" dirty="0"/>
              <a:t>Familj 575:- detta inkluderar alla hemmavarande barn upp till 20 år</a:t>
            </a:r>
            <a:br>
              <a:rPr lang="sv-SE" sz="1400" dirty="0"/>
            </a:br>
            <a:r>
              <a:rPr lang="sv-SE" sz="1400" dirty="0"/>
              <a:t>Senior 395:- födda 1998 eller tidigare</a:t>
            </a:r>
            <a:br>
              <a:rPr lang="sv-SE" sz="1400" dirty="0"/>
            </a:br>
            <a:r>
              <a:rPr lang="sv-SE" sz="1400" b="1" dirty="0"/>
              <a:t>Ungdom 190:- födda </a:t>
            </a:r>
            <a:r>
              <a:rPr lang="sv-SE" sz="1400" b="1" dirty="0" smtClean="0"/>
              <a:t>2000 </a:t>
            </a:r>
            <a:r>
              <a:rPr lang="sv-SE" sz="1400" b="1" dirty="0"/>
              <a:t>eller senare</a:t>
            </a:r>
            <a:r>
              <a:rPr lang="sv-SE" sz="1400" dirty="0"/>
              <a:t/>
            </a:r>
            <a:br>
              <a:rPr lang="sv-SE" sz="1400" dirty="0"/>
            </a:br>
            <a:r>
              <a:rPr lang="sv-SE" sz="1400" dirty="0"/>
              <a:t>Pensionär/Stödmedlem 190:-</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r>
              <a:rPr lang="sv-SE" sz="1400" b="1" u="sng" dirty="0"/>
              <a:t>Träningsavgiften</a:t>
            </a:r>
            <a:r>
              <a:rPr lang="sv-SE" sz="1400" dirty="0"/>
              <a:t> betalas av </a:t>
            </a:r>
            <a:r>
              <a:rPr lang="sv-SE" sz="1400" b="1" dirty="0"/>
              <a:t>alla </a:t>
            </a:r>
            <a:r>
              <a:rPr lang="sv-SE" sz="1400" dirty="0"/>
              <a:t>aktiva spelare</a:t>
            </a:r>
          </a:p>
          <a:p>
            <a:r>
              <a:rPr lang="sv-SE" sz="1400" dirty="0"/>
              <a:t> </a:t>
            </a:r>
          </a:p>
          <a:p>
            <a:r>
              <a:rPr lang="sv-SE" sz="1400" dirty="0" smtClean="0"/>
              <a:t>2100:- familj, förutsatt att man löst familjemedlemsavgift</a:t>
            </a:r>
          </a:p>
          <a:p>
            <a:r>
              <a:rPr lang="sv-SE" sz="1400" dirty="0" smtClean="0"/>
              <a:t>1400</a:t>
            </a:r>
            <a:r>
              <a:rPr lang="sv-SE" sz="1400" dirty="0"/>
              <a:t>:- för spelare födda </a:t>
            </a:r>
            <a:r>
              <a:rPr lang="sv-SE" sz="1400" dirty="0" smtClean="0"/>
              <a:t>1999 </a:t>
            </a:r>
            <a:r>
              <a:rPr lang="sv-SE" sz="1400" dirty="0"/>
              <a:t>eller tidigare</a:t>
            </a:r>
          </a:p>
          <a:p>
            <a:r>
              <a:rPr lang="sv-SE" sz="1400" dirty="0"/>
              <a:t>1300:- för spelare födda </a:t>
            </a:r>
            <a:r>
              <a:rPr lang="sv-SE" sz="1400" dirty="0" smtClean="0"/>
              <a:t>2000-2003</a:t>
            </a:r>
            <a:endParaRPr lang="sv-SE" sz="1400" dirty="0"/>
          </a:p>
          <a:p>
            <a:r>
              <a:rPr lang="sv-SE" sz="1400" dirty="0"/>
              <a:t>1150:- för spelare födda </a:t>
            </a:r>
            <a:r>
              <a:rPr lang="sv-SE" sz="1400" dirty="0" smtClean="0"/>
              <a:t>2004-2005</a:t>
            </a:r>
            <a:r>
              <a:rPr lang="sv-SE" sz="1400" dirty="0"/>
              <a:t/>
            </a:r>
            <a:br>
              <a:rPr lang="sv-SE" sz="1400" dirty="0"/>
            </a:br>
            <a:r>
              <a:rPr lang="sv-SE" sz="1400" b="1" dirty="0"/>
              <a:t>1000:- för spelare födda </a:t>
            </a:r>
            <a:r>
              <a:rPr lang="sv-SE" sz="1400" b="1" dirty="0" smtClean="0"/>
              <a:t>2006-2010</a:t>
            </a:r>
            <a:r>
              <a:rPr lang="sv-SE" sz="1400" dirty="0"/>
              <a:t/>
            </a:r>
            <a:br>
              <a:rPr lang="sv-SE" sz="1400" dirty="0"/>
            </a:br>
            <a:r>
              <a:rPr lang="sv-SE" sz="1400" dirty="0"/>
              <a:t/>
            </a:r>
            <a:br>
              <a:rPr lang="sv-SE" sz="1400" dirty="0"/>
            </a:br>
            <a:r>
              <a:rPr lang="sv-SE" sz="1400" dirty="0"/>
              <a:t>Medlemsavgiften och träningsavgiften summeras och betalas in på BG 356-8896 senast </a:t>
            </a:r>
            <a:r>
              <a:rPr lang="sv-SE" sz="1400" b="1" dirty="0"/>
              <a:t>31 mars </a:t>
            </a:r>
            <a:r>
              <a:rPr lang="sv-SE" sz="1400" b="1" dirty="0" smtClean="0"/>
              <a:t>2018.</a:t>
            </a:r>
            <a:endParaRPr lang="sv-SE" sz="1400" b="1" dirty="0"/>
          </a:p>
        </p:txBody>
      </p:sp>
    </p:spTree>
    <p:extLst>
      <p:ext uri="{BB962C8B-B14F-4D97-AF65-F5344CB8AC3E}">
        <p14:creationId xmlns:p14="http://schemas.microsoft.com/office/powerpoint/2010/main" val="31854588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pic>
        <p:nvPicPr>
          <p:cNvPr id="1026" name="Picture 2" descr="Råd och Vård för idrottsskador">
            <a:extLst>
              <a:ext uri="{FF2B5EF4-FFF2-40B4-BE49-F238E27FC236}">
                <a16:creationId xmlns:a16="http://schemas.microsoft.com/office/drawing/2014/main" id="{AA6E01E6-9A21-488A-8AD8-768391F9EE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192" y="2238514"/>
            <a:ext cx="3472468" cy="1953263"/>
          </a:xfrm>
          <a:prstGeom prst="rect">
            <a:avLst/>
          </a:prstGeom>
          <a:noFill/>
          <a:extLst>
            <a:ext uri="{909E8E84-426E-40DD-AFC4-6F175D3DCCD1}">
              <a14:hiddenFill xmlns:a14="http://schemas.microsoft.com/office/drawing/2010/main">
                <a:solidFill>
                  <a:srgbClr val="FFFFFF"/>
                </a:solidFill>
              </a14:hiddenFill>
            </a:ext>
          </a:extLst>
        </p:spPr>
      </p:pic>
      <p:sp>
        <p:nvSpPr>
          <p:cNvPr id="2" name="Rektangel 1">
            <a:extLst>
              <a:ext uri="{FF2B5EF4-FFF2-40B4-BE49-F238E27FC236}">
                <a16:creationId xmlns:a16="http://schemas.microsoft.com/office/drawing/2014/main" id="{733EF8EC-2301-4C1F-A5F1-A617146682F7}"/>
              </a:ext>
            </a:extLst>
          </p:cNvPr>
          <p:cNvSpPr/>
          <p:nvPr/>
        </p:nvSpPr>
        <p:spPr>
          <a:xfrm>
            <a:off x="5033913" y="2238514"/>
            <a:ext cx="6825007" cy="4091752"/>
          </a:xfrm>
          <a:prstGeom prst="rect">
            <a:avLst/>
          </a:prstGeom>
        </p:spPr>
        <p:txBody>
          <a:bodyPr wrap="square">
            <a:spAutoFit/>
          </a:bodyPr>
          <a:lstStyle/>
          <a:p>
            <a:r>
              <a:rPr lang="sv-SE" dirty="0"/>
              <a:t>Råd och Vård för idrottsskador är en kostnadsfri rådgivningstjänst och din medlemsförmån. Ett nätverk av erfarna idrotts-sjukgymnaster och läkare runt om i landet står beredda att hjälpa våra spelare. Och det är helt kostnadsfritt. Så här går man till väga:</a:t>
            </a:r>
          </a:p>
          <a:p>
            <a:pPr>
              <a:buFont typeface="+mj-lt"/>
              <a:buAutoNum type="arabicPeriod"/>
            </a:pPr>
            <a:r>
              <a:rPr lang="sv-SE" dirty="0"/>
              <a:t>Spelare/ledare/förälder ringer "Råd och vård för idrottsskador" - </a:t>
            </a:r>
            <a:r>
              <a:rPr lang="sv-SE" b="1" dirty="0"/>
              <a:t>020 44 11 11</a:t>
            </a:r>
            <a:endParaRPr lang="sv-SE" dirty="0"/>
          </a:p>
          <a:p>
            <a:pPr>
              <a:buFont typeface="+mj-lt"/>
              <a:buAutoNum type="arabicPeriod"/>
            </a:pPr>
            <a:r>
              <a:rPr lang="sv-SE" dirty="0"/>
              <a:t>En sjukgymnast svarar i telefonen och ger råd för den aktuella situationen.</a:t>
            </a:r>
          </a:p>
          <a:p>
            <a:pPr>
              <a:buFont typeface="+mj-lt"/>
              <a:buAutoNum type="arabicPeriod"/>
            </a:pPr>
            <a:r>
              <a:rPr lang="sv-SE" dirty="0"/>
              <a:t>Om sjukgymnasten bedömer att spelaren behöver få träffa en vårdgivare kan denne boka en tid till spelaren direkt i telefonen.</a:t>
            </a:r>
          </a:p>
          <a:p>
            <a:pPr>
              <a:buFont typeface="+mj-lt"/>
              <a:buAutoNum type="arabicPeriod"/>
            </a:pPr>
            <a:r>
              <a:rPr lang="sv-SE" dirty="0"/>
              <a:t>Spelaren besöker sjukgymnast eller läkare. Det är också möjligt att få ett återbesök hos sin sjukgymnast eller en röntgen hos sin läkare. (Det finns dock en begränsning på max två sjukgymnastbesök, ett läkarbesök, en röntgen.)</a:t>
            </a:r>
          </a:p>
        </p:txBody>
      </p:sp>
      <p:sp>
        <p:nvSpPr>
          <p:cNvPr id="5" name="Rektangel 4">
            <a:extLst>
              <a:ext uri="{FF2B5EF4-FFF2-40B4-BE49-F238E27FC236}">
                <a16:creationId xmlns:a16="http://schemas.microsoft.com/office/drawing/2014/main" id="{7CC3C780-F10A-4B4F-A9E6-C2DA4A4A002C}"/>
              </a:ext>
            </a:extLst>
          </p:cNvPr>
          <p:cNvSpPr/>
          <p:nvPr/>
        </p:nvSpPr>
        <p:spPr>
          <a:xfrm>
            <a:off x="963677" y="6211669"/>
            <a:ext cx="6045245" cy="646331"/>
          </a:xfrm>
          <a:prstGeom prst="rect">
            <a:avLst/>
          </a:prstGeom>
        </p:spPr>
        <p:txBody>
          <a:bodyPr wrap="none">
            <a:spAutoFit/>
          </a:bodyPr>
          <a:lstStyle/>
          <a:p>
            <a:r>
              <a:rPr lang="sv-SE" dirty="0">
                <a:hlinkClick r:id="rId4"/>
              </a:rPr>
              <a:t>https://www.folksam.se/forsakringar/idrottsforsakring/fotboll</a:t>
            </a:r>
            <a:endParaRPr lang="sv-SE" dirty="0"/>
          </a:p>
          <a:p>
            <a:endParaRPr lang="sv-SE" dirty="0"/>
          </a:p>
        </p:txBody>
      </p:sp>
    </p:spTree>
    <p:extLst>
      <p:ext uri="{BB962C8B-B14F-4D97-AF65-F5344CB8AC3E}">
        <p14:creationId xmlns:p14="http://schemas.microsoft.com/office/powerpoint/2010/main" val="21638729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481005" y="2426734"/>
            <a:ext cx="3229990" cy="1325563"/>
          </a:xfrm>
        </p:spPr>
        <p:txBody>
          <a:bodyPr>
            <a:normAutofit fontScale="90000"/>
          </a:bodyPr>
          <a:lstStyle/>
          <a:p>
            <a:pPr algn="ctr"/>
            <a:r>
              <a:rPr lang="sv-SE" dirty="0"/>
              <a:t/>
            </a:r>
            <a:br>
              <a:rPr lang="sv-SE" dirty="0"/>
            </a:br>
            <a:r>
              <a:rPr lang="sv-SE" dirty="0"/>
              <a:t/>
            </a:r>
            <a:br>
              <a:rPr lang="sv-SE" dirty="0"/>
            </a:br>
            <a:r>
              <a:rPr lang="sv-SE" dirty="0"/>
              <a:t>Frågor?</a:t>
            </a:r>
          </a:p>
        </p:txBody>
      </p:sp>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Tree>
    <p:extLst>
      <p:ext uri="{BB962C8B-B14F-4D97-AF65-F5344CB8AC3E}">
        <p14:creationId xmlns:p14="http://schemas.microsoft.com/office/powerpoint/2010/main" val="13892202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481005" y="3282140"/>
            <a:ext cx="3229990" cy="1325563"/>
          </a:xfrm>
        </p:spPr>
        <p:txBody>
          <a:bodyPr>
            <a:normAutofit fontScale="90000"/>
          </a:bodyPr>
          <a:lstStyle/>
          <a:p>
            <a:pPr algn="ctr"/>
            <a:r>
              <a:rPr lang="sv-SE" dirty="0"/>
              <a:t>Tack för er tid!</a:t>
            </a:r>
            <a:br>
              <a:rPr lang="sv-SE" dirty="0"/>
            </a:br>
            <a:r>
              <a:rPr lang="sv-SE" dirty="0"/>
              <a:t/>
            </a:r>
            <a:br>
              <a:rPr lang="sv-SE" dirty="0"/>
            </a:br>
            <a:endParaRPr lang="sv-SE" dirty="0"/>
          </a:p>
        </p:txBody>
      </p:sp>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Tree>
    <p:extLst>
      <p:ext uri="{BB962C8B-B14F-4D97-AF65-F5344CB8AC3E}">
        <p14:creationId xmlns:p14="http://schemas.microsoft.com/office/powerpoint/2010/main" val="44819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6704466" y="5934670"/>
            <a:ext cx="4849213" cy="923330"/>
          </a:xfrm>
          <a:prstGeom prst="rect">
            <a:avLst/>
          </a:prstGeom>
        </p:spPr>
        <p:txBody>
          <a:bodyPr wrap="none">
            <a:spAutoFit/>
          </a:bodyPr>
          <a:lstStyle/>
          <a:p>
            <a:r>
              <a:rPr lang="sv-SE" dirty="0">
                <a:hlinkClick r:id="rId2"/>
              </a:rPr>
              <a:t>Johan </a:t>
            </a:r>
            <a:r>
              <a:rPr lang="sv-SE" dirty="0" err="1">
                <a:hlinkClick r:id="rId2"/>
              </a:rPr>
              <a:t>Fallby</a:t>
            </a:r>
            <a:r>
              <a:rPr lang="sv-SE" dirty="0">
                <a:hlinkClick r:id="rId2"/>
              </a:rPr>
              <a:t> TV4 Nyhetsmorgon</a:t>
            </a:r>
          </a:p>
          <a:p>
            <a:r>
              <a:rPr lang="sv-SE" dirty="0">
                <a:hlinkClick r:id="rId2"/>
              </a:rPr>
              <a:t>https://www.youtube.com/watch?v=J2LIU0T1rfM</a:t>
            </a:r>
            <a:endParaRPr lang="sv-SE" dirty="0"/>
          </a:p>
          <a:p>
            <a:endParaRPr lang="sv-SE" dirty="0"/>
          </a:p>
        </p:txBody>
      </p:sp>
      <p:sp>
        <p:nvSpPr>
          <p:cNvPr id="3" name="Rektangel 2"/>
          <p:cNvSpPr/>
          <p:nvPr/>
        </p:nvSpPr>
        <p:spPr>
          <a:xfrm>
            <a:off x="3569380" y="863991"/>
            <a:ext cx="5004896" cy="369332"/>
          </a:xfrm>
          <a:prstGeom prst="rect">
            <a:avLst/>
          </a:prstGeom>
        </p:spPr>
        <p:txBody>
          <a:bodyPr wrap="none">
            <a:spAutoFit/>
          </a:bodyPr>
          <a:lstStyle/>
          <a:p>
            <a:r>
              <a:rPr lang="sv-SE" b="1" dirty="0"/>
              <a:t>Riktlinjer </a:t>
            </a:r>
            <a:r>
              <a:rPr lang="sv-SE" b="1" dirty="0" err="1"/>
              <a:t>för</a:t>
            </a:r>
            <a:r>
              <a:rPr lang="sv-SE" b="1" dirty="0"/>
              <a:t> barn- och ungdomsfotbollen i Halland</a:t>
            </a:r>
          </a:p>
        </p:txBody>
      </p:sp>
      <p:pic>
        <p:nvPicPr>
          <p:cNvPr id="3074" name="Picture 2" descr="http://d01.fogis.se/svenskfotboll.se/ImageVault/Images/id_147364/conversionFormatType_WebSafe/width_207/scope_0/ImageVaultHandler.aspx161208090631-u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620" y="367620"/>
            <a:ext cx="1971675" cy="1971675"/>
          </a:xfrm>
          <a:prstGeom prst="rect">
            <a:avLst/>
          </a:prstGeom>
          <a:noFill/>
          <a:extLst>
            <a:ext uri="{909E8E84-426E-40DD-AFC4-6F175D3DCCD1}">
              <a14:hiddenFill xmlns:a14="http://schemas.microsoft.com/office/drawing/2010/main">
                <a:solidFill>
                  <a:srgbClr val="FFFFFF"/>
                </a:solidFill>
              </a14:hiddenFill>
            </a:ext>
          </a:extLst>
        </p:spPr>
      </p:pic>
      <p:sp>
        <p:nvSpPr>
          <p:cNvPr id="6" name="Rektangel 5"/>
          <p:cNvSpPr/>
          <p:nvPr/>
        </p:nvSpPr>
        <p:spPr>
          <a:xfrm>
            <a:off x="3569380" y="1890209"/>
            <a:ext cx="7344229" cy="3908762"/>
          </a:xfrm>
          <a:prstGeom prst="rect">
            <a:avLst/>
          </a:prstGeom>
        </p:spPr>
        <p:txBody>
          <a:bodyPr wrap="square">
            <a:spAutoFit/>
          </a:bodyPr>
          <a:lstStyle/>
          <a:p>
            <a:r>
              <a:rPr lang="sv-SE" dirty="0"/>
              <a:t>Fair play &amp; </a:t>
            </a:r>
            <a:r>
              <a:rPr lang="sv-SE" dirty="0" err="1"/>
              <a:t>respect</a:t>
            </a:r>
            <a:r>
              <a:rPr lang="sv-SE" dirty="0"/>
              <a:t> </a:t>
            </a:r>
          </a:p>
          <a:p>
            <a:r>
              <a:rPr lang="sv-SE" i="1" dirty="0"/>
              <a:t>Aktiva i barn- och ungdomsfotbollen respekterar vikten av fair play och visar respekt för människor.</a:t>
            </a:r>
          </a:p>
          <a:p>
            <a:endParaRPr lang="sv-SE" dirty="0"/>
          </a:p>
          <a:p>
            <a:r>
              <a:rPr lang="sv-SE" dirty="0"/>
              <a:t>• Vi respekterar domarens beslut! </a:t>
            </a:r>
          </a:p>
          <a:p>
            <a:endParaRPr lang="sv-SE" sz="1000" dirty="0"/>
          </a:p>
          <a:p>
            <a:r>
              <a:rPr lang="sv-SE" dirty="0"/>
              <a:t>• Vi uppmuntrar till juste spel! </a:t>
            </a:r>
          </a:p>
          <a:p>
            <a:endParaRPr lang="sv-SE" sz="1000" dirty="0"/>
          </a:p>
          <a:p>
            <a:r>
              <a:rPr lang="sv-SE" dirty="0"/>
              <a:t>• Vi hejar på och stöttar vårt eget lag och vi hånar inte motståndarna! </a:t>
            </a:r>
          </a:p>
          <a:p>
            <a:endParaRPr lang="sv-SE" sz="1000" dirty="0"/>
          </a:p>
          <a:p>
            <a:r>
              <a:rPr lang="sv-SE" dirty="0"/>
              <a:t>• Vi hälsar på varandra före matchen! </a:t>
            </a:r>
          </a:p>
          <a:p>
            <a:endParaRPr lang="sv-SE" sz="1000" dirty="0"/>
          </a:p>
          <a:p>
            <a:r>
              <a:rPr lang="sv-SE" dirty="0"/>
              <a:t>• Vi tackar respektfullt motståndarna och domare, vid mittlinjen efter matchen! </a:t>
            </a:r>
          </a:p>
          <a:p>
            <a:endParaRPr lang="sv-SE" sz="1000" dirty="0"/>
          </a:p>
          <a:p>
            <a:r>
              <a:rPr lang="sv-SE" dirty="0"/>
              <a:t>• Vi har god stil på och utanför planen! </a:t>
            </a:r>
          </a:p>
        </p:txBody>
      </p:sp>
    </p:spTree>
    <p:extLst>
      <p:ext uri="{BB962C8B-B14F-4D97-AF65-F5344CB8AC3E}">
        <p14:creationId xmlns:p14="http://schemas.microsoft.com/office/powerpoint/2010/main" val="343388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d01.fogis.se/svenskfotboll.se/ImageVault/Images/id_147364/conversionFormatType_WebSafe/width_207/scope_0/ImageVaultHandler.aspx161208090631-u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620" y="367620"/>
            <a:ext cx="1971675" cy="1971675"/>
          </a:xfrm>
          <a:prstGeom prst="rect">
            <a:avLst/>
          </a:prstGeom>
          <a:noFill/>
          <a:extLst>
            <a:ext uri="{909E8E84-426E-40DD-AFC4-6F175D3DCCD1}">
              <a14:hiddenFill xmlns:a14="http://schemas.microsoft.com/office/drawing/2010/main">
                <a:solidFill>
                  <a:srgbClr val="FFFFFF"/>
                </a:solidFill>
              </a14:hiddenFill>
            </a:ext>
          </a:extLst>
        </p:spPr>
      </p:pic>
      <p:sp>
        <p:nvSpPr>
          <p:cNvPr id="5" name="Rektangel 4"/>
          <p:cNvSpPr/>
          <p:nvPr/>
        </p:nvSpPr>
        <p:spPr>
          <a:xfrm>
            <a:off x="3701143" y="1231299"/>
            <a:ext cx="6096000" cy="2215991"/>
          </a:xfrm>
          <a:prstGeom prst="rect">
            <a:avLst/>
          </a:prstGeom>
        </p:spPr>
        <p:txBody>
          <a:bodyPr>
            <a:spAutoFit/>
          </a:bodyPr>
          <a:lstStyle/>
          <a:p>
            <a:r>
              <a:rPr lang="sv-SE" dirty="0"/>
              <a:t>• Vi använder ett vårdat språk! </a:t>
            </a:r>
          </a:p>
          <a:p>
            <a:endParaRPr lang="sv-SE" sz="1000" dirty="0"/>
          </a:p>
          <a:p>
            <a:r>
              <a:rPr lang="sv-SE" dirty="0"/>
              <a:t>• Som förälder/anhörig talar vi aldrig illa om ledare,         motståndare eller domare! Kamratandan framhålls </a:t>
            </a:r>
          </a:p>
          <a:p>
            <a:endParaRPr lang="sv-SE" sz="1000" dirty="0"/>
          </a:p>
          <a:p>
            <a:r>
              <a:rPr lang="sv-SE" dirty="0"/>
              <a:t>• Kamratskap ger trygghet, identitet och tillhörighet </a:t>
            </a:r>
          </a:p>
          <a:p>
            <a:endParaRPr lang="sv-SE" sz="1000" dirty="0"/>
          </a:p>
          <a:p>
            <a:r>
              <a:rPr lang="sv-SE" dirty="0"/>
              <a:t>• Att känna sig omtyckt i gruppen är positivt och stärker självkänslan</a:t>
            </a:r>
          </a:p>
        </p:txBody>
      </p:sp>
      <p:sp>
        <p:nvSpPr>
          <p:cNvPr id="6" name="Rektangel 5"/>
          <p:cNvSpPr/>
          <p:nvPr/>
        </p:nvSpPr>
        <p:spPr>
          <a:xfrm>
            <a:off x="3701143" y="4592934"/>
            <a:ext cx="6096000" cy="923330"/>
          </a:xfrm>
          <a:prstGeom prst="rect">
            <a:avLst/>
          </a:prstGeom>
        </p:spPr>
        <p:txBody>
          <a:bodyPr>
            <a:spAutoFit/>
          </a:bodyPr>
          <a:lstStyle/>
          <a:p>
            <a:r>
              <a:rPr lang="sv-SE" dirty="0"/>
              <a:t>Vi tar avstånd från rasism och främlingsfientlighet samt motverkar alla former av diskriminering, mobbning och nedsättande språk.</a:t>
            </a:r>
          </a:p>
        </p:txBody>
      </p:sp>
    </p:spTree>
    <p:extLst>
      <p:ext uri="{BB962C8B-B14F-4D97-AF65-F5344CB8AC3E}">
        <p14:creationId xmlns:p14="http://schemas.microsoft.com/office/powerpoint/2010/main" val="32006669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d01.fogis.se/svenskfotboll.se/ImageVault/Images/id_147364/conversionFormatType_WebSafe/width_207/scope_0/ImageVaultHandler.aspx161208090631-u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620" y="367620"/>
            <a:ext cx="1971675" cy="1971675"/>
          </a:xfrm>
          <a:prstGeom prst="rect">
            <a:avLst/>
          </a:prstGeom>
          <a:noFill/>
          <a:extLst>
            <a:ext uri="{909E8E84-426E-40DD-AFC4-6F175D3DCCD1}">
              <a14:hiddenFill xmlns:a14="http://schemas.microsoft.com/office/drawing/2010/main">
                <a:solidFill>
                  <a:srgbClr val="FFFFFF"/>
                </a:solidFill>
              </a14:hiddenFill>
            </a:ext>
          </a:extLst>
        </p:spPr>
      </p:pic>
      <p:sp>
        <p:nvSpPr>
          <p:cNvPr id="5" name="Rektangel 4"/>
          <p:cNvSpPr/>
          <p:nvPr/>
        </p:nvSpPr>
        <p:spPr>
          <a:xfrm>
            <a:off x="3744686" y="513262"/>
            <a:ext cx="6096000" cy="5909310"/>
          </a:xfrm>
          <a:prstGeom prst="rect">
            <a:avLst/>
          </a:prstGeom>
        </p:spPr>
        <p:txBody>
          <a:bodyPr>
            <a:spAutoFit/>
          </a:bodyPr>
          <a:lstStyle/>
          <a:p>
            <a:r>
              <a:rPr lang="sv-SE" dirty="0"/>
              <a:t>”Varning! Känslig läsning” </a:t>
            </a:r>
          </a:p>
          <a:p>
            <a:endParaRPr lang="sv-SE" sz="1000" dirty="0"/>
          </a:p>
          <a:p>
            <a:r>
              <a:rPr lang="sv-SE" dirty="0"/>
              <a:t>• Idrott för barn skall vara roligt, flytta fokus från resultat till det som varit bra och roligt </a:t>
            </a:r>
          </a:p>
          <a:p>
            <a:endParaRPr lang="sv-SE" sz="1000" dirty="0"/>
          </a:p>
          <a:p>
            <a:r>
              <a:rPr lang="sv-SE" dirty="0"/>
              <a:t>• Kom till träning och match </a:t>
            </a:r>
          </a:p>
          <a:p>
            <a:endParaRPr lang="sv-SE" sz="1000" dirty="0"/>
          </a:p>
          <a:p>
            <a:r>
              <a:rPr lang="sv-SE" dirty="0"/>
              <a:t>• Se domaren som en matchledare – respektera hans/hennes beslut </a:t>
            </a:r>
          </a:p>
          <a:p>
            <a:endParaRPr lang="sv-SE" sz="1000" dirty="0"/>
          </a:p>
          <a:p>
            <a:r>
              <a:rPr lang="sv-SE" dirty="0"/>
              <a:t>• Beröm istället för att kritisera </a:t>
            </a:r>
          </a:p>
          <a:p>
            <a:endParaRPr lang="sv-SE" sz="1000" dirty="0"/>
          </a:p>
          <a:p>
            <a:r>
              <a:rPr lang="sv-SE" dirty="0"/>
              <a:t>• Låt de formella coacherna sköta snacket och coachningen </a:t>
            </a:r>
          </a:p>
          <a:p>
            <a:endParaRPr lang="sv-SE" sz="1000" dirty="0"/>
          </a:p>
          <a:p>
            <a:r>
              <a:rPr lang="sv-SE" dirty="0"/>
              <a:t>• Tänk på ditt kroppsspråk – din reaktion är avgörande för barnet. </a:t>
            </a:r>
          </a:p>
          <a:p>
            <a:endParaRPr lang="sv-SE" sz="1000" dirty="0"/>
          </a:p>
          <a:p>
            <a:r>
              <a:rPr lang="sv-SE" dirty="0"/>
              <a:t>• Använd alltid ett vårdat språk </a:t>
            </a:r>
          </a:p>
          <a:p>
            <a:endParaRPr lang="sv-SE" sz="1000" dirty="0"/>
          </a:p>
          <a:p>
            <a:r>
              <a:rPr lang="sv-SE" dirty="0"/>
              <a:t>• Ha alltid en positiv inställning till motståndare, domare, ledare och alla spelare </a:t>
            </a:r>
          </a:p>
          <a:p>
            <a:endParaRPr lang="sv-SE" sz="1000" dirty="0"/>
          </a:p>
          <a:p>
            <a:r>
              <a:rPr lang="sv-SE" dirty="0"/>
              <a:t>• Hjälp barn och ungdomar att behålla det positiva i minnet </a:t>
            </a:r>
          </a:p>
          <a:p>
            <a:endParaRPr lang="sv-SE" sz="1000" dirty="0"/>
          </a:p>
          <a:p>
            <a:r>
              <a:rPr lang="sv-SE" dirty="0"/>
              <a:t>• Uppmärksamma alla spelare och sätt leken i centrum</a:t>
            </a:r>
          </a:p>
        </p:txBody>
      </p:sp>
    </p:spTree>
    <p:extLst>
      <p:ext uri="{BB962C8B-B14F-4D97-AF65-F5344CB8AC3E}">
        <p14:creationId xmlns:p14="http://schemas.microsoft.com/office/powerpoint/2010/main" val="1336895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70920"/>
            <a:ext cx="9334500" cy="1143000"/>
          </a:xfrm>
          <a:prstGeom prst="rect">
            <a:avLst/>
          </a:prstGeom>
        </p:spPr>
      </p:pic>
      <p:sp>
        <p:nvSpPr>
          <p:cNvPr id="4" name="textruta 3"/>
          <p:cNvSpPr txBox="1"/>
          <p:nvPr/>
        </p:nvSpPr>
        <p:spPr>
          <a:xfrm>
            <a:off x="3330331" y="2336800"/>
            <a:ext cx="2645661" cy="1015663"/>
          </a:xfrm>
          <a:prstGeom prst="rect">
            <a:avLst/>
          </a:prstGeom>
          <a:noFill/>
        </p:spPr>
        <p:txBody>
          <a:bodyPr wrap="none" rtlCol="0">
            <a:spAutoFit/>
          </a:bodyPr>
          <a:lstStyle/>
          <a:p>
            <a:r>
              <a:rPr lang="sv-SE" sz="2400" dirty="0"/>
              <a:t>IFK Fjärås Röda tråd</a:t>
            </a:r>
          </a:p>
          <a:p>
            <a:endParaRPr lang="sv-SE" dirty="0"/>
          </a:p>
          <a:p>
            <a:endParaRPr lang="sv-SE" dirty="0"/>
          </a:p>
        </p:txBody>
      </p:sp>
      <p:sp>
        <p:nvSpPr>
          <p:cNvPr id="2" name="Rektangel 1"/>
          <p:cNvSpPr/>
          <p:nvPr/>
        </p:nvSpPr>
        <p:spPr>
          <a:xfrm>
            <a:off x="3330331" y="2930007"/>
            <a:ext cx="6096000" cy="2821285"/>
          </a:xfrm>
          <a:prstGeom prst="rect">
            <a:avLst/>
          </a:prstGeom>
        </p:spPr>
        <p:txBody>
          <a:bodyPr>
            <a:spAutoFit/>
          </a:bodyPr>
          <a:lstStyle/>
          <a:p>
            <a:pPr>
              <a:spcAft>
                <a:spcPts val="1000"/>
              </a:spcAft>
            </a:pPr>
            <a:r>
              <a:rPr lang="sv-SE" dirty="0">
                <a:solidFill>
                  <a:srgbClr val="00000A"/>
                </a:solidFill>
                <a:latin typeface="Calibri" panose="020F0502020204030204" pitchFamily="34" charset="0"/>
                <a:ea typeface="SimSun" panose="02010600030101010101" pitchFamily="2" charset="-122"/>
              </a:rPr>
              <a:t>							 		</a:t>
            </a:r>
          </a:p>
          <a:p>
            <a:pPr>
              <a:spcAft>
                <a:spcPts val="1000"/>
              </a:spcAft>
            </a:pPr>
            <a:r>
              <a:rPr lang="sv-SE" dirty="0">
                <a:solidFill>
                  <a:srgbClr val="00000A"/>
                </a:solidFill>
                <a:latin typeface="Calibri" panose="020F0502020204030204" pitchFamily="34" charset="0"/>
                <a:ea typeface="SimSun" panose="02010600030101010101" pitchFamily="2" charset="-122"/>
              </a:rPr>
              <a:t>Detta Policy dokument skall vara en hjälp och vägledning för ledare , spelare och föräldrar i hur ungdomslagen i IFK FJÄRÅS spelar fotboll.</a:t>
            </a:r>
          </a:p>
          <a:p>
            <a:pPr>
              <a:spcAft>
                <a:spcPts val="1000"/>
              </a:spcAft>
            </a:pPr>
            <a:endParaRPr lang="sv-SE" dirty="0">
              <a:solidFill>
                <a:srgbClr val="00000A"/>
              </a:solidFill>
              <a:latin typeface="Calibri" panose="020F0502020204030204" pitchFamily="34" charset="0"/>
              <a:ea typeface="SimSun" panose="02010600030101010101" pitchFamily="2" charset="-122"/>
            </a:endParaRPr>
          </a:p>
          <a:p>
            <a:pPr>
              <a:spcAft>
                <a:spcPts val="1000"/>
              </a:spcAft>
            </a:pPr>
            <a:r>
              <a:rPr lang="sv-SE" dirty="0">
                <a:solidFill>
                  <a:srgbClr val="00000A"/>
                </a:solidFill>
                <a:latin typeface="Calibri" panose="020F0502020204030204" pitchFamily="34" charset="0"/>
                <a:ea typeface="SimSun" panose="02010600030101010101" pitchFamily="2" charset="-122"/>
                <a:hlinkClick r:id="rId3"/>
              </a:rPr>
              <a:t>http://www.ifkfjaras.nu/Rodatraden/</a:t>
            </a:r>
            <a:endParaRPr lang="sv-SE" dirty="0">
              <a:solidFill>
                <a:srgbClr val="00000A"/>
              </a:solidFill>
              <a:latin typeface="Calibri" panose="020F0502020204030204" pitchFamily="34" charset="0"/>
              <a:ea typeface="SimSun" panose="02010600030101010101" pitchFamily="2" charset="-122"/>
            </a:endParaRPr>
          </a:p>
          <a:p>
            <a:pPr>
              <a:spcAft>
                <a:spcPts val="1000"/>
              </a:spcAft>
            </a:pPr>
            <a:endParaRPr lang="sv-SE" dirty="0">
              <a:solidFill>
                <a:srgbClr val="00000A"/>
              </a:solidFill>
              <a:latin typeface="Calibri" panose="020F0502020204030204" pitchFamily="34" charset="0"/>
              <a:ea typeface="SimSun" panose="02010600030101010101" pitchFamily="2" charset="-122"/>
            </a:endParaRPr>
          </a:p>
        </p:txBody>
      </p:sp>
    </p:spTree>
    <p:extLst>
      <p:ext uri="{BB962C8B-B14F-4D97-AF65-F5344CB8AC3E}">
        <p14:creationId xmlns:p14="http://schemas.microsoft.com/office/powerpoint/2010/main" val="4180410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4" name="Rektangel 3"/>
          <p:cNvSpPr/>
          <p:nvPr/>
        </p:nvSpPr>
        <p:spPr>
          <a:xfrm>
            <a:off x="2162627" y="2327987"/>
            <a:ext cx="8360229" cy="3693319"/>
          </a:xfrm>
          <a:prstGeom prst="rect">
            <a:avLst/>
          </a:prstGeom>
        </p:spPr>
        <p:txBody>
          <a:bodyPr wrap="square">
            <a:spAutoFit/>
          </a:bodyPr>
          <a:lstStyle/>
          <a:p>
            <a:pPr>
              <a:spcAft>
                <a:spcPts val="0"/>
              </a:spcAft>
            </a:pPr>
            <a:r>
              <a:rPr lang="sv-SE" dirty="0">
                <a:solidFill>
                  <a:srgbClr val="00000A"/>
                </a:solidFill>
                <a:latin typeface="Calibri" panose="020F0502020204030204" pitchFamily="34" charset="0"/>
                <a:ea typeface="SimSun" panose="02010600030101010101" pitchFamily="2" charset="-122"/>
              </a:rPr>
              <a:t>VÅR  MÅLSÄTTNING				</a:t>
            </a:r>
          </a:p>
          <a:p>
            <a:pPr>
              <a:spcAft>
                <a:spcPts val="0"/>
              </a:spcAft>
            </a:pPr>
            <a:r>
              <a:rPr lang="sv-SE" dirty="0">
                <a:solidFill>
                  <a:srgbClr val="00000A"/>
                </a:solidFill>
                <a:latin typeface="Calibri" panose="020F0502020204030204" pitchFamily="34" charset="0"/>
                <a:ea typeface="SimSun" panose="02010600030101010101" pitchFamily="2" charset="-122"/>
              </a:rPr>
              <a:t> </a:t>
            </a:r>
          </a:p>
          <a:p>
            <a:pPr>
              <a:spcAft>
                <a:spcPts val="0"/>
              </a:spcAft>
            </a:pPr>
            <a:r>
              <a:rPr lang="sv-SE" dirty="0">
                <a:solidFill>
                  <a:srgbClr val="00000A"/>
                </a:solidFill>
                <a:latin typeface="Calibri" panose="020F0502020204030204" pitchFamily="34" charset="0"/>
                <a:ea typeface="SimSun" panose="02010600030101010101" pitchFamily="2" charset="-122"/>
              </a:rPr>
              <a:t>Ungdomssektions målsättning är att vi skall ha ett flick- och ett pojklag i varje åldersgrupp. Våra ungdomar skall vara välutbildade när de lämnar oss för seniorfotboll.</a:t>
            </a:r>
          </a:p>
          <a:p>
            <a:pPr>
              <a:spcAft>
                <a:spcPts val="0"/>
              </a:spcAft>
            </a:pPr>
            <a:endParaRPr lang="sv-SE" dirty="0">
              <a:solidFill>
                <a:srgbClr val="00000A"/>
              </a:solidFill>
              <a:latin typeface="Calibri" panose="020F0502020204030204" pitchFamily="34" charset="0"/>
              <a:ea typeface="SimSun" panose="02010600030101010101" pitchFamily="2" charset="-122"/>
            </a:endParaRPr>
          </a:p>
          <a:p>
            <a:pPr>
              <a:spcAft>
                <a:spcPts val="0"/>
              </a:spcAft>
            </a:pPr>
            <a:r>
              <a:rPr lang="sv-SE" dirty="0">
                <a:solidFill>
                  <a:srgbClr val="00000A"/>
                </a:solidFill>
                <a:latin typeface="Calibri" panose="020F0502020204030204" pitchFamily="34" charset="0"/>
                <a:ea typeface="SimSun" panose="02010600030101010101" pitchFamily="2" charset="-122"/>
              </a:rPr>
              <a:t>De skall:</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kunna grunderna i fotboll (teknik, anfallsspel och försvarsspel)</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förstå träningens betydelse för utveckling</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ha utvecklat en känsla för lagets betydelse för ens egen utveckling</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vilja vara kvar i fotbollens värld som spelare, ledare eller domare.</a:t>
            </a:r>
          </a:p>
          <a:p>
            <a:pPr>
              <a:spcAft>
                <a:spcPts val="0"/>
              </a:spcAft>
            </a:pPr>
            <a:r>
              <a:rPr lang="sv-SE" dirty="0">
                <a:solidFill>
                  <a:srgbClr val="00000A"/>
                </a:solidFill>
                <a:latin typeface="Calibri" panose="020F0502020204030204" pitchFamily="34" charset="0"/>
                <a:ea typeface="SimSun" panose="02010600030101010101" pitchFamily="2" charset="-122"/>
              </a:rPr>
              <a:t> </a:t>
            </a:r>
          </a:p>
          <a:p>
            <a:pPr>
              <a:spcAft>
                <a:spcPts val="0"/>
              </a:spcAft>
            </a:pPr>
            <a:r>
              <a:rPr lang="sv-SE" dirty="0">
                <a:solidFill>
                  <a:srgbClr val="00000A"/>
                </a:solidFill>
                <a:latin typeface="Calibri" panose="020F0502020204030204" pitchFamily="34" charset="0"/>
                <a:ea typeface="SimSun" panose="02010600030101010101" pitchFamily="2" charset="-122"/>
              </a:rPr>
              <a:t>Grundstenar för att uppnå målsättningen</a:t>
            </a:r>
          </a:p>
          <a:p>
            <a:pPr marL="342900" lvl="0" indent="-342900">
              <a:spcAft>
                <a:spcPts val="0"/>
              </a:spcAft>
              <a:buFont typeface="Symbol" panose="05050102010706020507" pitchFamily="18" charset="2"/>
              <a:buChar char=""/>
            </a:pPr>
            <a:r>
              <a:rPr lang="sv-SE" dirty="0">
                <a:solidFill>
                  <a:srgbClr val="00000A"/>
                </a:solidFill>
                <a:latin typeface="Calibri" panose="020F0502020204030204" pitchFamily="34" charset="0"/>
                <a:ea typeface="SimSun" panose="02010600030101010101" pitchFamily="2" charset="-122"/>
                <a:cs typeface="Symbol" panose="05050102010706020507" pitchFamily="18" charset="2"/>
              </a:rPr>
              <a:t>Klubbkänsla.  Alla ”vi” i IFK FJÄRÅS, inte bara egna laget.</a:t>
            </a:r>
          </a:p>
        </p:txBody>
      </p:sp>
    </p:spTree>
    <p:extLst>
      <p:ext uri="{BB962C8B-B14F-4D97-AF65-F5344CB8AC3E}">
        <p14:creationId xmlns:p14="http://schemas.microsoft.com/office/powerpoint/2010/main" val="2808338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4" name="Rektangel 3"/>
          <p:cNvSpPr/>
          <p:nvPr/>
        </p:nvSpPr>
        <p:spPr>
          <a:xfrm>
            <a:off x="2297622" y="2436669"/>
            <a:ext cx="7953829" cy="2031325"/>
          </a:xfrm>
          <a:prstGeom prst="rect">
            <a:avLst/>
          </a:prstGeom>
        </p:spPr>
        <p:txBody>
          <a:bodyPr wrap="square">
            <a:spAutoFit/>
          </a:bodyPr>
          <a:lstStyle/>
          <a:p>
            <a:pPr>
              <a:spcAft>
                <a:spcPts val="0"/>
              </a:spcAft>
            </a:pPr>
            <a:r>
              <a:rPr lang="sv-SE" dirty="0" smtClean="0">
                <a:solidFill>
                  <a:srgbClr val="00000A"/>
                </a:solidFill>
                <a:latin typeface="Calibri" panose="020F0502020204030204" pitchFamily="34" charset="0"/>
                <a:ea typeface="SimSun" panose="02010600030101010101" pitchFamily="2" charset="-122"/>
              </a:rPr>
              <a:t>SPELIDÈ</a:t>
            </a:r>
            <a:endParaRPr lang="sv-SE" dirty="0">
              <a:solidFill>
                <a:srgbClr val="00000A"/>
              </a:solidFill>
              <a:latin typeface="Calibri" panose="020F0502020204030204" pitchFamily="34" charset="0"/>
              <a:ea typeface="SimSun" panose="02010600030101010101" pitchFamily="2" charset="-122"/>
            </a:endParaRPr>
          </a:p>
          <a:p>
            <a:pPr>
              <a:spcAft>
                <a:spcPts val="0"/>
              </a:spcAft>
            </a:pPr>
            <a:r>
              <a:rPr lang="sv-SE" dirty="0">
                <a:solidFill>
                  <a:srgbClr val="00000A"/>
                </a:solidFill>
                <a:latin typeface="Calibri" panose="020F0502020204030204" pitchFamily="34" charset="0"/>
                <a:ea typeface="SimSun" panose="02010600030101010101" pitchFamily="2" charset="-122"/>
              </a:rPr>
              <a:t> </a:t>
            </a:r>
          </a:p>
          <a:p>
            <a:pPr>
              <a:spcAft>
                <a:spcPts val="0"/>
              </a:spcAft>
            </a:pPr>
            <a:r>
              <a:rPr lang="sv-SE" dirty="0">
                <a:solidFill>
                  <a:srgbClr val="00000A"/>
                </a:solidFill>
                <a:latin typeface="Calibri" panose="020F0502020204030204" pitchFamily="34" charset="0"/>
                <a:ea typeface="SimSun" panose="02010600030101010101" pitchFamily="2" charset="-122"/>
              </a:rPr>
              <a:t>Vi skall ha ett spel som bygger på kortpassningsspel, vilket innebär mycket rörelse.  Spelidén ska stödjas av hela laget från målvakt till forward och ska göra att vi spelar fotboll som är rolig och utmanande för spelarna.  </a:t>
            </a:r>
          </a:p>
          <a:p>
            <a:pPr>
              <a:spcAft>
                <a:spcPts val="0"/>
              </a:spcAft>
            </a:pPr>
            <a:r>
              <a:rPr lang="sv-SE" dirty="0">
                <a:solidFill>
                  <a:srgbClr val="00000A"/>
                </a:solidFill>
                <a:latin typeface="Calibri" panose="020F0502020204030204" pitchFamily="34" charset="0"/>
                <a:ea typeface="SimSun" panose="02010600030101010101" pitchFamily="2" charset="-122"/>
              </a:rPr>
              <a:t>Tack vare kravet på bollbehandling och spelförståelse utvecklar vi också bättre fotbollsspelare.  </a:t>
            </a:r>
          </a:p>
        </p:txBody>
      </p:sp>
    </p:spTree>
    <p:extLst>
      <p:ext uri="{BB962C8B-B14F-4D97-AF65-F5344CB8AC3E}">
        <p14:creationId xmlns:p14="http://schemas.microsoft.com/office/powerpoint/2010/main" val="31924950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0" y="456406"/>
            <a:ext cx="9334500" cy="1143000"/>
          </a:xfrm>
          <a:prstGeom prst="rect">
            <a:avLst/>
          </a:prstGeom>
        </p:spPr>
      </p:pic>
      <p:sp>
        <p:nvSpPr>
          <p:cNvPr id="2" name="Rektangel 1">
            <a:extLst>
              <a:ext uri="{FF2B5EF4-FFF2-40B4-BE49-F238E27FC236}">
                <a16:creationId xmlns:a16="http://schemas.microsoft.com/office/drawing/2014/main" id="{FAF5BE4B-6A2A-4F7A-8C0B-BC60EFEDA810}"/>
              </a:ext>
            </a:extLst>
          </p:cNvPr>
          <p:cNvSpPr/>
          <p:nvPr/>
        </p:nvSpPr>
        <p:spPr>
          <a:xfrm>
            <a:off x="1428750" y="2420353"/>
            <a:ext cx="9975272" cy="3970318"/>
          </a:xfrm>
          <a:prstGeom prst="rect">
            <a:avLst/>
          </a:prstGeom>
        </p:spPr>
        <p:txBody>
          <a:bodyPr wrap="square">
            <a:spAutoFit/>
          </a:bodyPr>
          <a:lstStyle/>
          <a:p>
            <a:r>
              <a:rPr lang="sv-SE" dirty="0"/>
              <a:t>U 8 – 9 år 5-mannafotboll </a:t>
            </a:r>
            <a:endParaRPr lang="sv-SE" dirty="0" smtClean="0"/>
          </a:p>
          <a:p>
            <a:r>
              <a:rPr lang="sv-SE" dirty="0" smtClean="0"/>
              <a:t>Vi </a:t>
            </a:r>
            <a:r>
              <a:rPr lang="sv-SE" dirty="0"/>
              <a:t>tränar en (1) till två (2) gånger i veckan.  </a:t>
            </a:r>
          </a:p>
          <a:p>
            <a:r>
              <a:rPr lang="sv-SE" dirty="0"/>
              <a:t>Var åldersklass för sig.  I åldersgruppen spelar vi med boll-storlek 3. </a:t>
            </a:r>
          </a:p>
          <a:p>
            <a:r>
              <a:rPr lang="sv-SE" dirty="0"/>
              <a:t>Vi deltar i Kungsbackaleken med sammandrag på våren och hösten mot övriga lag i Kungsbacka. </a:t>
            </a:r>
          </a:p>
          <a:p>
            <a:r>
              <a:rPr lang="sv-SE" dirty="0"/>
              <a:t>Minst en ansvarig ungdomsledare per lag ska ha utbildningsnivå AVSPARK eller liknande. </a:t>
            </a:r>
          </a:p>
          <a:p>
            <a:r>
              <a:rPr lang="sv-SE" dirty="0"/>
              <a:t> </a:t>
            </a:r>
          </a:p>
          <a:p>
            <a:r>
              <a:rPr lang="sv-SE" dirty="0"/>
              <a:t>Policy för åldersgruppen är: </a:t>
            </a:r>
          </a:p>
          <a:p>
            <a:r>
              <a:rPr lang="sv-SE" dirty="0"/>
              <a:t>• Alla skall ha lika mycket speltid. Ingen toppning av lagen.  Matchresultaten är inte det viktiga! </a:t>
            </a:r>
          </a:p>
          <a:p>
            <a:r>
              <a:rPr lang="sv-SE" dirty="0"/>
              <a:t>• Alla ska få vara med i startuppställningen under säsongen. </a:t>
            </a:r>
          </a:p>
          <a:p>
            <a:r>
              <a:rPr lang="sv-SE" dirty="0"/>
              <a:t>• Träningen skall bedrivas med boll för att skapa bolltrygga/passningssäkra tekniska spelare. </a:t>
            </a:r>
          </a:p>
          <a:p>
            <a:r>
              <a:rPr lang="sv-SE" dirty="0"/>
              <a:t>• Inga långa utsparkar utan igångsättning sker via utkast från målvakt. </a:t>
            </a:r>
          </a:p>
          <a:p>
            <a:r>
              <a:rPr lang="sv-SE" dirty="0"/>
              <a:t>• Spelarna skall rotera på olika positioner och även prova på målvaktsspel. </a:t>
            </a:r>
          </a:p>
          <a:p>
            <a:r>
              <a:rPr lang="sv-SE" dirty="0"/>
              <a:t>• Grundspelsystem skall vara 2-2 och när tränarna anser att spelarna är mogna är det 1-2-1 som gäller. </a:t>
            </a:r>
          </a:p>
          <a:p>
            <a:r>
              <a:rPr lang="sv-SE" dirty="0"/>
              <a:t> </a:t>
            </a:r>
          </a:p>
        </p:txBody>
      </p:sp>
    </p:spTree>
    <p:extLst>
      <p:ext uri="{BB962C8B-B14F-4D97-AF65-F5344CB8AC3E}">
        <p14:creationId xmlns:p14="http://schemas.microsoft.com/office/powerpoint/2010/main" val="3464551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2615</TotalTime>
  <Words>844</Words>
  <Application>Microsoft Office PowerPoint</Application>
  <PresentationFormat>Bredbild</PresentationFormat>
  <Paragraphs>320</Paragraphs>
  <Slides>28</Slides>
  <Notes>8</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28</vt:i4>
      </vt:variant>
    </vt:vector>
  </HeadingPairs>
  <TitlesOfParts>
    <vt:vector size="35" baseType="lpstr">
      <vt:lpstr>SimSun</vt:lpstr>
      <vt:lpstr>Arial</vt:lpstr>
      <vt:lpstr>Calibri</vt:lpstr>
      <vt:lpstr>Calibri Light</vt:lpstr>
      <vt:lpstr>Courier New</vt:lpstr>
      <vt:lpstr>Symbol</vt:lpstr>
      <vt:lpstr>Office-tema</vt:lpstr>
      <vt:lpstr>IFK Fjärås P-10 Föräldramöte  2018-02-26</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  Frågor?</vt:lpstr>
      <vt:lpstr>Tack för er tid!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P-06</dc:title>
  <dc:creator>Andreas Karlsson</dc:creator>
  <cp:lastModifiedBy>Helmström Christian, Göteborg</cp:lastModifiedBy>
  <cp:revision>57</cp:revision>
  <cp:lastPrinted>2018-02-05T21:06:39Z</cp:lastPrinted>
  <dcterms:created xsi:type="dcterms:W3CDTF">2017-09-04T17:45:53Z</dcterms:created>
  <dcterms:modified xsi:type="dcterms:W3CDTF">2018-02-26T13:37:52Z</dcterms:modified>
</cp:coreProperties>
</file>