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  <p:sldMasterId id="2147483681" r:id="rId6"/>
  </p:sldMasterIdLst>
  <p:notesMasterIdLst>
    <p:notesMasterId r:id="rId20"/>
  </p:notesMasterIdLst>
  <p:handoutMasterIdLst>
    <p:handoutMasterId r:id="rId21"/>
  </p:handoutMasterIdLst>
  <p:sldIdLst>
    <p:sldId id="273" r:id="rId7"/>
    <p:sldId id="258" r:id="rId8"/>
    <p:sldId id="260" r:id="rId9"/>
    <p:sldId id="262" r:id="rId10"/>
    <p:sldId id="263" r:id="rId11"/>
    <p:sldId id="264" r:id="rId12"/>
    <p:sldId id="265" r:id="rId13"/>
    <p:sldId id="266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797675" cy="9928225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FK Fotboll" id="{5B2EA683-9F58-4D28-9EFA-C6B261CE208E}">
          <p14:sldIdLst>
            <p14:sldId id="273"/>
            <p14:sldId id="258"/>
            <p14:sldId id="260"/>
            <p14:sldId id="262"/>
            <p14:sldId id="263"/>
            <p14:sldId id="264"/>
            <p14:sldId id="265"/>
            <p14:sldId id="266"/>
            <p14:sldId id="268"/>
            <p14:sldId id="269"/>
            <p14:sldId id="270"/>
            <p14:sldId id="271"/>
            <p14:sldId id="27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549F"/>
    <a:srgbClr val="6CB5D2"/>
    <a:srgbClr val="6CB5CB"/>
    <a:srgbClr val="DEEBF0"/>
    <a:srgbClr val="D322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631311-E5E2-4584-AC18-1BF0AA6D28D4}" v="1" dt="2026-03-15T15:49:12.1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llanmörkt format 2 - Dekorfär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EC20E35-A176-4012-BC5E-935CFFF8708E}" styleName="Mellanmörkt format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Mellanmörkt format 3 - Dekorfärg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929F9F4-4A8F-4326-A1B4-22849713DDAB}" styleName="Mörkt format 1 - Dekorfärg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7292A2E-F333-43FB-9621-5CBBE7FDCDCB}" styleName="Ljust format 2 - Dekorfärg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gs" Target="tags/tag1.xml"/><Relationship Id="rId27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DDC086-F2B6-4C9D-BE06-B8E230838EAA}" type="datetimeFigureOut">
              <a:rPr lang="en-GB" smtClean="0"/>
              <a:t>15/03/2026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E7A174-BB73-492D-B55D-0A2FFBDB11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53050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D577B0-952E-4BE3-8AD1-B59F5E8A442C}" type="datetimeFigureOut">
              <a:rPr lang="en-GB" smtClean="0"/>
              <a:t>15/03/2026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B066BC-BD21-4669-BC72-CFF33864C1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462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4.png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Bild 1">
    <p:bg bwMode="ltGray"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>
            <a:extLst>
              <a:ext uri="{FF2B5EF4-FFF2-40B4-BE49-F238E27FC236}">
                <a16:creationId xmlns:a16="http://schemas.microsoft.com/office/drawing/2014/main" id="{1D5B1058-5E66-4C7C-B2FF-7417C3A5C577}"/>
              </a:ext>
            </a:extLst>
          </p:cNvPr>
          <p:cNvSpPr/>
          <p:nvPr userDrawn="1"/>
        </p:nvSpPr>
        <p:spPr>
          <a:xfrm>
            <a:off x="0" y="1945875"/>
            <a:ext cx="9144000" cy="1436688"/>
          </a:xfrm>
          <a:prstGeom prst="rect">
            <a:avLst/>
          </a:prstGeom>
          <a:solidFill>
            <a:srgbClr val="0A549F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 spc="300">
              <a:solidFill>
                <a:schemeClr val="bg1"/>
              </a:solidFill>
              <a:latin typeface="Raleway" panose="020B0503030101060003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5230" y="2621022"/>
            <a:ext cx="6858000" cy="3597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cap="none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 err="1"/>
              <a:t>Underrubrik</a:t>
            </a:r>
            <a:endParaRPr lang="en-GB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75230" y="3060868"/>
            <a:ext cx="6858000" cy="2779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20XX-XX-XX</a:t>
            </a:r>
            <a:endParaRPr lang="en-GB"/>
          </a:p>
        </p:txBody>
      </p:sp>
      <p:pic>
        <p:nvPicPr>
          <p:cNvPr id="9" name="Bild 8">
            <a:extLst>
              <a:ext uri="{FF2B5EF4-FFF2-40B4-BE49-F238E27FC236}">
                <a16:creationId xmlns:a16="http://schemas.microsoft.com/office/drawing/2014/main" id="{86B2DEFB-89C8-4B5D-B8B3-18C1B55CA215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433" t="2378" r="8799" b="3524"/>
          <a:stretch/>
        </p:blipFill>
        <p:spPr>
          <a:xfrm>
            <a:off x="7863839" y="246360"/>
            <a:ext cx="976098" cy="1308542"/>
          </a:xfrm>
          <a:prstGeom prst="rect">
            <a:avLst/>
          </a:prstGeom>
        </p:spPr>
      </p:pic>
      <p:sp>
        <p:nvSpPr>
          <p:cNvPr id="8" name="Rubrik 1">
            <a:extLst>
              <a:ext uri="{FF2B5EF4-FFF2-40B4-BE49-F238E27FC236}">
                <a16:creationId xmlns:a16="http://schemas.microsoft.com/office/drawing/2014/main" id="{E4918523-6D99-49BD-80E1-D3D61CF177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230" y="2044975"/>
            <a:ext cx="6858000" cy="526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5023720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49BFCF8-5D20-B245-9966-4B64375EC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41230D5-C3E7-5E4D-B421-E9A941E8B3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87FA8C3-48BE-A049-80D7-5A91027318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3730A05-CA83-054C-B7BF-2E52D16D63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52B4F61E-C2CA-3746-B602-A28F345248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E34B0A04-5E06-9D4F-BDFC-FF27A4D86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64EECAFA-24DD-3748-AC40-80E40877AA8C}" type="datetimeFigureOut">
              <a:rPr lang="sv-SE" smtClean="0"/>
              <a:t>2026-03-15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CB00D5AA-062F-CD44-96AC-71BC3E277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E3CB8F92-1A7F-D147-A065-F4E6F9A19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92634869-E8A9-E54B-9305-75EB7A697D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7317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521362-E349-B94C-8359-61775EFEC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D95329C-3360-7944-B782-1AA3823A18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64EECAFA-24DD-3748-AC40-80E40877AA8C}" type="datetimeFigureOut">
              <a:rPr lang="sv-SE" smtClean="0"/>
              <a:t>2026-03-15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1F9EEAD-A3F2-5C45-B8BD-426744319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5B91289-2E4D-4E45-886D-FB70EBBA6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92634869-E8A9-E54B-9305-75EB7A697D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80482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DB8CCBBC-C617-4642-B0EC-09675EA1ED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64EECAFA-24DD-3748-AC40-80E40877AA8C}" type="datetimeFigureOut">
              <a:rPr lang="sv-SE" smtClean="0"/>
              <a:t>2026-03-15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2115B45A-0C25-B741-85B8-8037E801A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9F26BFC-9594-E34C-8125-BCFBB30D9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92634869-E8A9-E54B-9305-75EB7A697D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2609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19E9E7-C593-DD4D-A2EC-DE3AB93CC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1E2F411-0AA2-414F-81B2-657CD32BB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6EB2C68-D747-F04F-A8D7-A3C6B3142C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5580804-D163-954A-9C9C-914952A19F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64EECAFA-24DD-3748-AC40-80E40877AA8C}" type="datetimeFigureOut">
              <a:rPr lang="sv-SE" smtClean="0"/>
              <a:t>2026-03-15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A9BB3CA-90B5-0D4C-8322-27054FC54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7184A61-E4EA-7E45-8799-B1F03E4E9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92634869-E8A9-E54B-9305-75EB7A697D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313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F04447-4DFC-5E4F-94E5-9F6CBCF62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E1C833AA-105B-C145-AD81-95824D5057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3334D25-1839-644C-BCE0-5BD6247DAC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A3B3226-D237-F545-9D6D-F15147B552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64EECAFA-24DD-3748-AC40-80E40877AA8C}" type="datetimeFigureOut">
              <a:rPr lang="sv-SE" smtClean="0"/>
              <a:t>2026-03-15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DA4A7AA-8C6B-954D-A284-EB501B5A7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0109342-4819-5640-9B7C-98B5BFFCA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92634869-E8A9-E54B-9305-75EB7A697D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72451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466B3E9-1DB7-E641-96C0-8E7C200C6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5CA0C46-9C13-DD4B-81D2-15E62155D0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eaVert"/>
          <a:lstStyle/>
          <a:p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17C56A4-48CF-4548-B7C2-408FA52DD5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64EECAFA-24DD-3748-AC40-80E40877AA8C}" type="datetimeFigureOut">
              <a:rPr lang="sv-SE" smtClean="0"/>
              <a:t>2026-03-15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F10142-1220-5E47-BF5B-105519521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66936CA-5BC6-644A-A3CC-BFB4E6EF6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92634869-E8A9-E54B-9305-75EB7A697D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3948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7EB53DB2-11D6-134E-B4DB-DA46451B8C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  <a:prstGeom prst="rect">
            <a:avLst/>
          </a:prstGeo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8FD1207-9232-7E4A-831F-435473787F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  <a:prstGeom prst="rect">
            <a:avLst/>
          </a:prstGeom>
        </p:spPr>
        <p:txBody>
          <a:bodyPr vert="eaVert"/>
          <a:lstStyle/>
          <a:p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15EB035-1A8D-B94C-A58B-DBD03AC893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64EECAFA-24DD-3748-AC40-80E40877AA8C}" type="datetimeFigureOut">
              <a:rPr lang="sv-SE" smtClean="0"/>
              <a:t>2026-03-15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0E22BD8-6146-744A-8D7C-528C8719B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8AAC41F-73F2-1747-8561-D3B0DF425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92634869-E8A9-E54B-9305-75EB7A697D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0910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Bild 2">
    <p:bg bwMode="ltGray"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>
            <a:extLst>
              <a:ext uri="{FF2B5EF4-FFF2-40B4-BE49-F238E27FC236}">
                <a16:creationId xmlns:a16="http://schemas.microsoft.com/office/drawing/2014/main" id="{80B0EB45-2B42-4C98-8381-95FD17FA1732}"/>
              </a:ext>
            </a:extLst>
          </p:cNvPr>
          <p:cNvSpPr/>
          <p:nvPr userDrawn="1"/>
        </p:nvSpPr>
        <p:spPr>
          <a:xfrm>
            <a:off x="0" y="1945875"/>
            <a:ext cx="9144000" cy="1436688"/>
          </a:xfrm>
          <a:prstGeom prst="rect">
            <a:avLst/>
          </a:prstGeom>
          <a:solidFill>
            <a:srgbClr val="0A549F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 spc="300">
              <a:solidFill>
                <a:schemeClr val="bg1"/>
              </a:solidFill>
              <a:latin typeface="Raleway" panose="020B0503030101060003" pitchFamily="34" charset="0"/>
            </a:endParaRPr>
          </a:p>
        </p:txBody>
      </p:sp>
      <p:pic>
        <p:nvPicPr>
          <p:cNvPr id="9" name="Bild 8">
            <a:extLst>
              <a:ext uri="{FF2B5EF4-FFF2-40B4-BE49-F238E27FC236}">
                <a16:creationId xmlns:a16="http://schemas.microsoft.com/office/drawing/2014/main" id="{86B2DEFB-89C8-4B5D-B8B3-18C1B55CA215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433" t="2378" r="8799" b="3524"/>
          <a:stretch/>
        </p:blipFill>
        <p:spPr>
          <a:xfrm>
            <a:off x="7863839" y="246360"/>
            <a:ext cx="976098" cy="1308542"/>
          </a:xfrm>
          <a:prstGeom prst="rect">
            <a:avLst/>
          </a:prstGeom>
        </p:spPr>
      </p:pic>
      <p:sp>
        <p:nvSpPr>
          <p:cNvPr id="14" name="Subtitle 2">
            <a:extLst>
              <a:ext uri="{FF2B5EF4-FFF2-40B4-BE49-F238E27FC236}">
                <a16:creationId xmlns:a16="http://schemas.microsoft.com/office/drawing/2014/main" id="{AD7D0567-189B-40D3-BA0E-426C248DA3C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5230" y="2621022"/>
            <a:ext cx="6858000" cy="3597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cap="none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 err="1"/>
              <a:t>Underrubrik</a:t>
            </a:r>
            <a:endParaRPr lang="en-GB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31090516-689B-4B4A-A160-4FFB78FF108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5230" y="3060868"/>
            <a:ext cx="6858000" cy="2779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20XX-XX-XX</a:t>
            </a:r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829F8C3-EB7F-4053-9D16-43DAC8A6617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75231" y="2050564"/>
            <a:ext cx="6858000" cy="530398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80FE088C-8EA2-4A80-90BB-D9C9EC792E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230" y="1995703"/>
            <a:ext cx="6858000" cy="526775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80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2996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3 Utan bild">
    <p:bg bwMode="ltGray">
      <p:bgPr>
        <a:solidFill>
          <a:srgbClr val="0A5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>
            <a:extLst>
              <a:ext uri="{FF2B5EF4-FFF2-40B4-BE49-F238E27FC236}">
                <a16:creationId xmlns:a16="http://schemas.microsoft.com/office/drawing/2014/main" id="{FAB565A3-BBFC-4616-98D3-D25C8DFE1D17}"/>
              </a:ext>
            </a:extLst>
          </p:cNvPr>
          <p:cNvSpPr/>
          <p:nvPr userDrawn="1"/>
        </p:nvSpPr>
        <p:spPr>
          <a:xfrm>
            <a:off x="0" y="1929404"/>
            <a:ext cx="9144000" cy="1436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 spc="300">
              <a:solidFill>
                <a:schemeClr val="bg1"/>
              </a:solidFill>
              <a:latin typeface="Raleway" panose="020B0503030101060003" pitchFamily="34" charset="0"/>
            </a:endParaRPr>
          </a:p>
        </p:txBody>
      </p:sp>
      <p:pic>
        <p:nvPicPr>
          <p:cNvPr id="9" name="Bild 8">
            <a:extLst>
              <a:ext uri="{FF2B5EF4-FFF2-40B4-BE49-F238E27FC236}">
                <a16:creationId xmlns:a16="http://schemas.microsoft.com/office/drawing/2014/main" id="{86B2DEFB-89C8-4B5D-B8B3-18C1B55CA215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433" t="2378" r="8799" b="3524"/>
          <a:stretch/>
        </p:blipFill>
        <p:spPr>
          <a:xfrm>
            <a:off x="7863839" y="246360"/>
            <a:ext cx="976098" cy="1308542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734B61DB-E04C-4C41-AD3A-41F9A5236E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5230" y="2621022"/>
            <a:ext cx="6858000" cy="3597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cap="none" baseline="0">
                <a:solidFill>
                  <a:srgbClr val="0A549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 err="1"/>
              <a:t>Underrubrik</a:t>
            </a:r>
            <a:endParaRPr lang="en-GB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35A0350B-A5EE-4052-9FD4-C292EFE990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5230" y="3060868"/>
            <a:ext cx="6858000" cy="2779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A549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20XX-XX-XX</a:t>
            </a:r>
            <a:endParaRPr lang="en-GB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FF94790C-F371-4E35-A0CD-E491D8A162F8}"/>
              </a:ext>
            </a:extLst>
          </p:cNvPr>
          <p:cNvSpPr txBox="1">
            <a:spLocks/>
          </p:cNvSpPr>
          <p:nvPr userDrawn="1"/>
        </p:nvSpPr>
        <p:spPr>
          <a:xfrm>
            <a:off x="375230" y="2212480"/>
            <a:ext cx="6858000" cy="4352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800" kern="1200" cap="none" baseline="0">
                <a:solidFill>
                  <a:srgbClr val="0A549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57175" indent="0" algn="ctr" defTabSz="514350" rtl="0" eaLnBrk="1" latinLnBrk="0" hangingPunct="1">
              <a:lnSpc>
                <a:spcPct val="90000"/>
              </a:lnSpc>
              <a:spcBef>
                <a:spcPts val="281"/>
              </a:spcBef>
              <a:buFontTx/>
              <a:buNone/>
              <a:defRPr sz="1125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+mn-cs"/>
              </a:defRPr>
            </a:lvl2pPr>
            <a:lvl3pPr marL="514350" indent="0" algn="ctr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+mn-cs"/>
              </a:defRPr>
            </a:lvl3pPr>
            <a:lvl4pPr marL="771525" indent="0" algn="ctr" defTabSz="514350" rtl="0" eaLnBrk="1" latinLnBrk="0" hangingPunct="1">
              <a:lnSpc>
                <a:spcPct val="90000"/>
              </a:lnSpc>
              <a:spcBef>
                <a:spcPts val="281"/>
              </a:spcBef>
              <a:buFontTx/>
              <a:buNone/>
              <a:defRPr sz="90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+mn-cs"/>
              </a:defRPr>
            </a:lvl4pPr>
            <a:lvl5pPr marL="1028700" indent="0" algn="ctr" defTabSz="514350" rtl="0" eaLnBrk="1" latinLnBrk="0" hangingPunct="1">
              <a:lnSpc>
                <a:spcPct val="90000"/>
              </a:lnSpc>
              <a:spcBef>
                <a:spcPts val="281"/>
              </a:spcBef>
              <a:buFontTx/>
              <a:buNone/>
              <a:defRPr sz="90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+mn-cs"/>
              </a:defRPr>
            </a:lvl5pPr>
            <a:lvl6pPr marL="1285875" indent="0" algn="ctr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indent="0" algn="ctr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indent="0" algn="ctr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0" algn="ctr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800" b="1"/>
          </a:p>
        </p:txBody>
      </p:sp>
      <p:sp>
        <p:nvSpPr>
          <p:cNvPr id="15" name="Rubrik 1">
            <a:extLst>
              <a:ext uri="{FF2B5EF4-FFF2-40B4-BE49-F238E27FC236}">
                <a16:creationId xmlns:a16="http://schemas.microsoft.com/office/drawing/2014/main" id="{44A330FE-9FC9-423A-BF3C-05ABDA4CDD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230" y="2044975"/>
            <a:ext cx="6858000" cy="526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A549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16527503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Blå Bakgr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04F0029-2F48-45F3-91CA-764992ED62E2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54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3E1F5031-FE3C-46EE-ADA4-B386C0D59990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AFCC0AB-53E1-42E7-BE9C-2A0D4E6EFC2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881" y="214360"/>
            <a:ext cx="6452681" cy="917411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320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RUBRIK</a:t>
            </a:r>
            <a:endParaRPr lang="en-GB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726A996F-BCAB-495B-948A-27FD467CAA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1881" y="1301814"/>
            <a:ext cx="7383646" cy="36578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9138" indent="-27622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74738" indent="-18097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36688" indent="-18097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792288" indent="-176213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Redigera format för bakgrundstext
Nivå två
Nivå tre
Nivå fyra
Nivå fem</a:t>
            </a:r>
          </a:p>
        </p:txBody>
      </p:sp>
      <p:pic>
        <p:nvPicPr>
          <p:cNvPr id="5" name="Bild 4">
            <a:extLst>
              <a:ext uri="{FF2B5EF4-FFF2-40B4-BE49-F238E27FC236}">
                <a16:creationId xmlns:a16="http://schemas.microsoft.com/office/drawing/2014/main" id="{A454BB18-7A2F-44D3-8513-66E1ED2C3D1E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8433" t="2378" r="8799" b="3524"/>
          <a:stretch/>
        </p:blipFill>
        <p:spPr>
          <a:xfrm>
            <a:off x="7880465" y="204796"/>
            <a:ext cx="976098" cy="130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326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Vit Bakgr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3E1F5031-FE3C-46EE-ADA4-B386C0D59990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AFCC0AB-53E1-42E7-BE9C-2A0D4E6EFC2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881" y="214360"/>
            <a:ext cx="6452681" cy="917411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3200" cap="all" baseline="0">
                <a:solidFill>
                  <a:srgbClr val="0A549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RUBRIK</a:t>
            </a:r>
            <a:endParaRPr lang="en-GB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726A996F-BCAB-495B-948A-27FD467CAA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1881" y="1301814"/>
            <a:ext cx="7383646" cy="36578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>
                <a:solidFill>
                  <a:srgbClr val="0A549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9138" indent="-27622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74738" indent="-18097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36688" indent="-180975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792288" indent="-176213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Redigera format för bakgrundstext
Nivå två
Nivå tre
Nivå fyra
Nivå fem</a:t>
            </a:r>
          </a:p>
        </p:txBody>
      </p:sp>
      <p:pic>
        <p:nvPicPr>
          <p:cNvPr id="6" name="Bild 5">
            <a:extLst>
              <a:ext uri="{FF2B5EF4-FFF2-40B4-BE49-F238E27FC236}">
                <a16:creationId xmlns:a16="http://schemas.microsoft.com/office/drawing/2014/main" id="{FAC7CC82-A03A-4D51-B210-758A66A699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776096" y="169395"/>
            <a:ext cx="1199666" cy="141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517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3F9B7E-3EBA-B441-AEAB-0F05341776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CEF27E3-6A40-E343-B5EA-FF5B639EF5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78528CA-D819-3541-A0CD-B7996CF05D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64EECAFA-24DD-3748-AC40-80E40877AA8C}" type="datetimeFigureOut">
              <a:rPr lang="sv-SE" smtClean="0"/>
              <a:t>2026-03-15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8230397-0049-394F-ADD7-27C3578EE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6A8C9B1-6485-9B43-B02B-47E6C7CC2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92634869-E8A9-E54B-9305-75EB7A697D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9578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CBCBB20-75B9-E648-961A-87C5F01B8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DE48942-A4EA-BE46-BF5B-D862BC5DDE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720B0E-0C16-8D43-88C9-A84EFFA6D0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64EECAFA-24DD-3748-AC40-80E40877AA8C}" type="datetimeFigureOut">
              <a:rPr lang="sv-SE" smtClean="0"/>
              <a:t>2026-03-15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48A44B7-92F8-B647-AF2A-0779BB973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8DDBB08-E8FF-204C-A5D0-8D2B61D44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92634869-E8A9-E54B-9305-75EB7A697D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239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883ADD6-8441-474D-93B6-FA40B28F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4BF7BC3-99D2-6944-B11D-79584DBACC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A8D44C6-B842-B241-88D1-63298E8D69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64EECAFA-24DD-3748-AC40-80E40877AA8C}" type="datetimeFigureOut">
              <a:rPr lang="sv-SE" smtClean="0"/>
              <a:t>2026-03-15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E2E3CE-60DB-F44F-8AB1-DF2EF724B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E5427CD-1818-6A4A-A049-6B2C27B8F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92634869-E8A9-E54B-9305-75EB7A697D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6013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101733C-53E8-E24C-B1B5-C868A7CC8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B0023AC-8E7C-BE40-9D39-D6EB201CA7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07DE446-931F-B847-9D04-8A75AF4A1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E8F55E1-1E42-B54E-B17B-711DD661C1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64EECAFA-24DD-3748-AC40-80E40877AA8C}" type="datetimeFigureOut">
              <a:rPr lang="sv-SE" smtClean="0"/>
              <a:t>2026-03-15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75DE032-0207-964C-9A57-1DE480D64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D05AD9C-B6F6-FF4F-AA32-DBC10ABDC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92634869-E8A9-E54B-9305-75EB7A697D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5137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image" Target="../media/image5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1967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7" r:id="rId2"/>
    <p:sldLayoutId id="2147483679" r:id="rId3"/>
    <p:sldLayoutId id="2147483650" r:id="rId4"/>
    <p:sldLayoutId id="2147483680" r:id="rId5"/>
  </p:sldLayoutIdLst>
  <p:hf sldNum="0"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800" b="1" kern="1200" cap="all" baseline="0">
          <a:solidFill>
            <a:schemeClr val="tx1"/>
          </a:solidFill>
          <a:latin typeface="Raleway" panose="020B0503030101060003" pitchFamily="34" charset="0"/>
          <a:ea typeface="+mj-ea"/>
          <a:cs typeface="+mj-cs"/>
        </a:defRPr>
      </a:lvl1pPr>
    </p:titleStyle>
    <p:bodyStyle>
      <a:lvl1pPr marL="268288" indent="-2682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aleway" panose="020B0503030101060003" pitchFamily="34" charset="0"/>
          <a:ea typeface="+mn-ea"/>
          <a:cs typeface="+mn-cs"/>
        </a:defRPr>
      </a:lvl1pPr>
      <a:lvl2pPr marL="719138" indent="-276225" algn="l" defTabSz="514350" rtl="0" eaLnBrk="1" latinLnBrk="0" hangingPunct="1">
        <a:lnSpc>
          <a:spcPct val="90000"/>
        </a:lnSpc>
        <a:spcBef>
          <a:spcPts val="281"/>
        </a:spcBef>
        <a:buFontTx/>
        <a:buChar char="−"/>
        <a:defRPr sz="2000" kern="1200">
          <a:solidFill>
            <a:schemeClr val="tx1"/>
          </a:solidFill>
          <a:latin typeface="Raleway" panose="020B0503030101060003" pitchFamily="34" charset="0"/>
          <a:ea typeface="+mn-ea"/>
          <a:cs typeface="+mn-cs"/>
        </a:defRPr>
      </a:lvl2pPr>
      <a:lvl3pPr marL="1074738" indent="-180975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Raleway" panose="020B0503030101060003" pitchFamily="34" charset="0"/>
          <a:ea typeface="+mn-ea"/>
          <a:cs typeface="+mn-cs"/>
        </a:defRPr>
      </a:lvl3pPr>
      <a:lvl4pPr marL="1436688" indent="-180975" algn="l" defTabSz="514350" rtl="0" eaLnBrk="1" latinLnBrk="0" hangingPunct="1">
        <a:lnSpc>
          <a:spcPct val="90000"/>
        </a:lnSpc>
        <a:spcBef>
          <a:spcPts val="281"/>
        </a:spcBef>
        <a:buFontTx/>
        <a:buChar char="–"/>
        <a:defRPr sz="1400" kern="1200">
          <a:solidFill>
            <a:schemeClr val="tx1"/>
          </a:solidFill>
          <a:latin typeface="Raleway" panose="020B0503030101060003" pitchFamily="34" charset="0"/>
          <a:ea typeface="+mn-ea"/>
          <a:cs typeface="+mn-cs"/>
        </a:defRPr>
      </a:lvl4pPr>
      <a:lvl5pPr marL="1792288" indent="-176213" algn="l" defTabSz="514350" rtl="0" eaLnBrk="1" latinLnBrk="0" hangingPunct="1">
        <a:lnSpc>
          <a:spcPct val="90000"/>
        </a:lnSpc>
        <a:spcBef>
          <a:spcPts val="281"/>
        </a:spcBef>
        <a:buFontTx/>
        <a:buChar char="»"/>
        <a:defRPr sz="1200" kern="1200">
          <a:solidFill>
            <a:schemeClr val="tx1"/>
          </a:solidFill>
          <a:latin typeface="Raleway" panose="020B0503030101060003" pitchFamily="34" charset="0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6" userDrawn="1">
          <p15:clr>
            <a:srgbClr val="F26B43"/>
          </p15:clr>
        </p15:guide>
        <p15:guide id="3" pos="5261" userDrawn="1">
          <p15:clr>
            <a:srgbClr val="F26B43"/>
          </p15:clr>
        </p15:guide>
        <p15:guide id="4" pos="5602" userDrawn="1">
          <p15:clr>
            <a:srgbClr val="F26B43"/>
          </p15:clr>
        </p15:guide>
        <p15:guide id="5" orient="horz" pos="672" userDrawn="1">
          <p15:clr>
            <a:srgbClr val="F26B43"/>
          </p15:clr>
        </p15:guide>
        <p15:guide id="6" orient="horz" pos="2736" userDrawn="1">
          <p15:clr>
            <a:srgbClr val="F26B43"/>
          </p15:clr>
        </p15:guide>
        <p15:guide id="7" orient="horz" pos="534" userDrawn="1">
          <p15:clr>
            <a:srgbClr val="F26B43"/>
          </p15:clr>
        </p15:guide>
        <p15:guide id="8" pos="2880" userDrawn="1">
          <p15:clr>
            <a:srgbClr val="F26B43"/>
          </p15:clr>
        </p15:guide>
        <p15:guide id="9" orient="horz" pos="304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n bild som visar utomhus, person, sport, himmel">
            <a:extLst>
              <a:ext uri="{FF2B5EF4-FFF2-40B4-BE49-F238E27FC236}">
                <a16:creationId xmlns:a16="http://schemas.microsoft.com/office/drawing/2014/main" id="{6D90A93A-EAAC-DB4A-8782-B6447DBBFD6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175" y="0"/>
            <a:ext cx="6850063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70D59E9F-2C28-924E-8A99-4F0430350BE1}"/>
              </a:ext>
            </a:extLst>
          </p:cNvPr>
          <p:cNvSpPr/>
          <p:nvPr userDrawn="1"/>
        </p:nvSpPr>
        <p:spPr>
          <a:xfrm>
            <a:off x="0" y="3706812"/>
            <a:ext cx="9144000" cy="1436688"/>
          </a:xfrm>
          <a:prstGeom prst="rect">
            <a:avLst/>
          </a:prstGeom>
          <a:solidFill>
            <a:srgbClr val="0A549F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 spc="300">
              <a:solidFill>
                <a:schemeClr val="bg1"/>
              </a:solidFill>
              <a:latin typeface="Raleway" panose="020B0503030101060003" pitchFamily="34" charset="0"/>
            </a:endParaRPr>
          </a:p>
        </p:txBody>
      </p:sp>
      <p:pic>
        <p:nvPicPr>
          <p:cNvPr id="9" name="Bild 8">
            <a:extLst>
              <a:ext uri="{FF2B5EF4-FFF2-40B4-BE49-F238E27FC236}">
                <a16:creationId xmlns:a16="http://schemas.microsoft.com/office/drawing/2014/main" id="{061F7F61-B2BC-4547-AC01-71F54350363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946088" y="169395"/>
            <a:ext cx="1199666" cy="141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837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youtube.com/watch?v=lneqz7YF1_c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fsisu.se/distrikt/vastra-gotaland/bidrag-och-stod/stod-till-idrottsforbund-sdf/samsyn/samsyn-vastergotland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fkfalkopingff.se/Document" TargetMode="External"/><Relationship Id="rId2" Type="http://schemas.openxmlformats.org/officeDocument/2006/relationships/hyperlink" Target="https://www.laget.se/IFKFalkopingFF-P2014/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ifkfalkopingff.se/Board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laget.se/IFKFalkopingFF/Document/Download/1542393/9440038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ifkfalkopingff.se/Page/405847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0">
            <a:extLst>
              <a:ext uri="{FF2B5EF4-FFF2-40B4-BE49-F238E27FC236}">
                <a16:creationId xmlns:a16="http://schemas.microsoft.com/office/drawing/2014/main" id="{714CB619-8380-304C-AE71-D4A1CE8A4DF5}"/>
              </a:ext>
            </a:extLst>
          </p:cNvPr>
          <p:cNvSpPr txBox="1">
            <a:spLocks/>
          </p:cNvSpPr>
          <p:nvPr/>
        </p:nvSpPr>
        <p:spPr>
          <a:xfrm>
            <a:off x="1150373" y="3950460"/>
            <a:ext cx="6849151" cy="9400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FÖRÄLDRAINFORMATION 2026</a:t>
            </a:r>
          </a:p>
          <a:p>
            <a:r>
              <a:rPr lang="sv-SE"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P12 – FÖDDA 2014</a:t>
            </a:r>
          </a:p>
        </p:txBody>
      </p:sp>
    </p:spTree>
    <p:extLst>
      <p:ext uri="{BB962C8B-B14F-4D97-AF65-F5344CB8AC3E}">
        <p14:creationId xmlns:p14="http://schemas.microsoft.com/office/powerpoint/2010/main" val="3221218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672DA06-00F7-564C-80EE-64AC04FFAE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881" y="503423"/>
            <a:ext cx="6452681" cy="4320518"/>
          </a:xfrm>
        </p:spPr>
        <p:txBody>
          <a:bodyPr lIns="91440" tIns="45720" rIns="91440" bIns="45720" anchor="t">
            <a:noAutofit/>
          </a:bodyPr>
          <a:lstStyle/>
          <a:p>
            <a:r>
              <a:rPr lang="sv-SE" err="1">
                <a:latin typeface="Arial"/>
                <a:cs typeface="Arial"/>
              </a:rPr>
              <a:t>MATCHEr</a:t>
            </a:r>
            <a:r>
              <a:rPr lang="sv-SE">
                <a:latin typeface="Arial"/>
                <a:cs typeface="Arial"/>
              </a:rPr>
              <a:t> &amp; träning</a:t>
            </a:r>
            <a:br>
              <a:rPr lang="sv-SE">
                <a:latin typeface="Arial"/>
                <a:cs typeface="Arial"/>
              </a:rPr>
            </a:br>
            <a:br>
              <a:rPr lang="sv-SE"/>
            </a:br>
            <a:r>
              <a:rPr lang="sv-SE" sz="1600" b="0">
                <a:latin typeface="Arial"/>
                <a:cs typeface="Arial"/>
              </a:rPr>
              <a:t>* Vi har anmält 2 lag till</a:t>
            </a:r>
            <a:br>
              <a:rPr lang="sv-SE" sz="1600" b="0">
                <a:latin typeface="Arial"/>
                <a:cs typeface="Arial"/>
              </a:rPr>
            </a:br>
            <a:r>
              <a:rPr lang="sv-SE" sz="1600" b="0">
                <a:latin typeface="Arial"/>
                <a:cs typeface="Arial"/>
              </a:rPr>
              <a:t>seriespel på 7 manna.</a:t>
            </a:r>
            <a:br>
              <a:rPr lang="sv-SE" sz="1600" b="0">
                <a:latin typeface="Arial"/>
                <a:cs typeface="Arial"/>
              </a:rPr>
            </a:br>
            <a:r>
              <a:rPr lang="sv-SE" sz="1600" b="0">
                <a:latin typeface="Arial"/>
                <a:cs typeface="Arial"/>
              </a:rPr>
              <a:t>Vi kommer även ha ett lag på 9 manna ihop med p13</a:t>
            </a:r>
            <a:br>
              <a:rPr lang="sv-SE" sz="1600" b="0">
                <a:latin typeface="Arial"/>
                <a:cs typeface="Arial"/>
              </a:rPr>
            </a:br>
            <a:r>
              <a:rPr lang="sv-SE" sz="1600" b="0">
                <a:latin typeface="Arial"/>
                <a:cs typeface="Arial"/>
              </a:rPr>
              <a:t>* Vi tar ut lagen efter tisdagens träning - vi kommer kolla på </a:t>
            </a:r>
            <a:r>
              <a:rPr lang="sv-SE" sz="1600" b="0" err="1">
                <a:latin typeface="Arial"/>
                <a:cs typeface="Arial"/>
              </a:rPr>
              <a:t>träningstatistik</a:t>
            </a:r>
            <a:r>
              <a:rPr lang="sv-SE" sz="1600" b="0">
                <a:latin typeface="Arial"/>
                <a:cs typeface="Arial"/>
              </a:rPr>
              <a:t> innan uttagning</a:t>
            </a:r>
            <a:br>
              <a:rPr lang="sv-SE" sz="1600" b="0">
                <a:latin typeface="Arial"/>
                <a:cs typeface="Arial"/>
              </a:rPr>
            </a:br>
            <a:r>
              <a:rPr lang="sv-SE" sz="1600" b="0">
                <a:latin typeface="Arial"/>
                <a:cs typeface="Arial"/>
              </a:rPr>
              <a:t>* Viktigt att svara på kallelser och lämna kommentar vid Nej</a:t>
            </a:r>
            <a:br>
              <a:rPr lang="sv-SE" sz="1600" b="0">
                <a:latin typeface="Arial"/>
                <a:cs typeface="Arial"/>
              </a:rPr>
            </a:br>
            <a:r>
              <a:rPr lang="sv-SE" sz="1600" b="0">
                <a:latin typeface="Arial"/>
                <a:cs typeface="Arial"/>
              </a:rPr>
              <a:t>* Spel &amp; Medlems avgift är betalda</a:t>
            </a:r>
            <a:endParaRPr lang="sv-SE" sz="1600" b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5B61358-F8F0-1344-82E6-BF4E8BB9A5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1881" y="1066457"/>
            <a:ext cx="7383646" cy="3779835"/>
          </a:xfrm>
        </p:spPr>
        <p:txBody>
          <a:bodyPr/>
          <a:lstStyle/>
          <a:p>
            <a:pPr lvl="0">
              <a:buClr>
                <a:schemeClr val="lt1"/>
              </a:buClr>
              <a:buSzPts val="1600"/>
            </a:pPr>
            <a:endParaRPr lang="sv-SE" sz="1600"/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1143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95C7528-9DA1-3D42-AE52-CC679D87B5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881" y="344144"/>
            <a:ext cx="6452681" cy="4496093"/>
          </a:xfrm>
        </p:spPr>
        <p:txBody>
          <a:bodyPr lIns="91440" tIns="45720" rIns="91440" bIns="45720" anchor="t">
            <a:noAutofit/>
          </a:bodyPr>
          <a:lstStyle/>
          <a:p>
            <a:r>
              <a:rPr lang="sv-SE">
                <a:latin typeface="Arial"/>
                <a:cs typeface="Arial"/>
              </a:rPr>
              <a:t>Cuper 2026</a:t>
            </a:r>
            <a:br>
              <a:rPr lang="sv-SE">
                <a:latin typeface="Arial"/>
                <a:cs typeface="Arial"/>
              </a:rPr>
            </a:br>
            <a:br>
              <a:rPr lang="sv-SE"/>
            </a:br>
            <a:r>
              <a:rPr lang="sv-SE">
                <a:latin typeface="Arial"/>
                <a:cs typeface="Arial"/>
              </a:rPr>
              <a:t>* Lassabollen 18/19 april</a:t>
            </a:r>
            <a:br>
              <a:rPr lang="sv-SE">
                <a:latin typeface="Arial"/>
                <a:cs typeface="Arial"/>
              </a:rPr>
            </a:br>
            <a:r>
              <a:rPr lang="sv-SE">
                <a:latin typeface="Arial"/>
                <a:cs typeface="Arial"/>
              </a:rPr>
              <a:t>* Larv Läger 7-9 aug</a:t>
            </a:r>
            <a:br>
              <a:rPr lang="sv-SE">
                <a:latin typeface="Arial"/>
                <a:cs typeface="Arial"/>
              </a:rPr>
            </a:br>
            <a:r>
              <a:rPr lang="sv-SE">
                <a:latin typeface="Arial"/>
                <a:cs typeface="Arial"/>
              </a:rPr>
              <a:t>* Kick On cup 4-5 okt 9vs9</a:t>
            </a:r>
            <a:endParaRPr lang="sv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62C6D63-F74B-174F-9FA6-810F30A1E6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1881" y="979293"/>
            <a:ext cx="7383646" cy="3980413"/>
          </a:xfrm>
        </p:spPr>
        <p:txBody>
          <a:bodyPr>
            <a:normAutofit/>
          </a:bodyPr>
          <a:lstStyle/>
          <a:p>
            <a:pPr marL="1062038" lvl="1" indent="-342900">
              <a:buFont typeface="Courier New" panose="02070309020205020404" pitchFamily="49" charset="0"/>
              <a:buChar char="o"/>
            </a:pPr>
            <a:endParaRPr lang="sv-SE" sz="180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478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6A577B-953E-A240-A9A7-3824458FCA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>
            <a:noAutofit/>
          </a:bodyPr>
          <a:lstStyle/>
          <a:p>
            <a:r>
              <a:rPr lang="sv-SE">
                <a:latin typeface="Arial"/>
                <a:cs typeface="Arial"/>
              </a:rPr>
              <a:t>träningsläger</a:t>
            </a:r>
            <a:endParaRPr lang="sv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109DDBB-D294-BB46-86E0-FE9C9A2A98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>
            <a:normAutofit/>
          </a:bodyPr>
          <a:lstStyle/>
          <a:p>
            <a:pPr marL="457200" indent="-330200">
              <a:buClr>
                <a:schemeClr val="tx1"/>
              </a:buClr>
              <a:buSzPts val="1600"/>
              <a:buChar char="●"/>
            </a:pPr>
            <a:r>
              <a:rPr lang="sv-SE" sz="2000" u="sng">
                <a:latin typeface="Arial"/>
                <a:cs typeface="Arial"/>
              </a:rPr>
              <a:t>7-9 Augusti v32</a:t>
            </a:r>
            <a:endParaRPr lang="sv-SE" sz="2000" u="sng"/>
          </a:p>
          <a:p>
            <a:pPr marL="457200" indent="-330200">
              <a:buClr>
                <a:schemeClr val="tx1"/>
              </a:buClr>
              <a:buSzPts val="1600"/>
              <a:buChar char="●"/>
            </a:pPr>
            <a:r>
              <a:rPr lang="sv-SE" sz="2000" u="sng">
                <a:latin typeface="Arial"/>
                <a:cs typeface="Arial"/>
              </a:rPr>
              <a:t>Samling 9.00 </a:t>
            </a:r>
            <a:r>
              <a:rPr lang="sv-SE" sz="2000" u="sng" err="1">
                <a:latin typeface="Arial"/>
                <a:cs typeface="Arial"/>
              </a:rPr>
              <a:t>Dotorp</a:t>
            </a:r>
            <a:r>
              <a:rPr lang="sv-SE" sz="2000" u="sng">
                <a:latin typeface="Arial"/>
                <a:cs typeface="Arial"/>
              </a:rPr>
              <a:t> parkering</a:t>
            </a:r>
            <a:endParaRPr lang="sv-SE" sz="2000" u="sng"/>
          </a:p>
          <a:p>
            <a:pPr marL="457200" indent="-330200">
              <a:buClr>
                <a:srgbClr val="2C281E"/>
              </a:buClr>
              <a:buSzPts val="1600"/>
              <a:buChar char="●"/>
            </a:pPr>
            <a:r>
              <a:rPr lang="sv-SE" sz="2000" u="sng">
                <a:latin typeface="Arial"/>
                <a:cs typeface="Arial"/>
              </a:rPr>
              <a:t>Avslut </a:t>
            </a:r>
            <a:r>
              <a:rPr lang="sv-SE" sz="2000" u="sng" err="1">
                <a:latin typeface="Arial"/>
                <a:cs typeface="Arial"/>
              </a:rPr>
              <a:t>kl</a:t>
            </a:r>
            <a:r>
              <a:rPr lang="sv-SE" sz="2000" u="sng">
                <a:latin typeface="Arial"/>
                <a:cs typeface="Arial"/>
              </a:rPr>
              <a:t> 16.00 Larv </a:t>
            </a:r>
            <a:r>
              <a:rPr lang="sv-SE" sz="2000" u="sng" err="1">
                <a:latin typeface="Arial"/>
                <a:cs typeface="Arial"/>
              </a:rPr>
              <a:t>Hedensborg</a:t>
            </a:r>
            <a:endParaRPr lang="sv-SE" sz="2000" u="sng" err="1"/>
          </a:p>
          <a:p>
            <a:pPr marL="457200" indent="-330200">
              <a:buClr>
                <a:srgbClr val="2C281E"/>
              </a:buClr>
              <a:buSzPts val="1600"/>
              <a:buChar char="●"/>
            </a:pPr>
            <a:r>
              <a:rPr lang="sv-SE" sz="2000" u="sng">
                <a:latin typeface="Arial"/>
                <a:cs typeface="Arial"/>
              </a:rPr>
              <a:t>Ledare ansvarar för aktiviteter som träning/match - </a:t>
            </a:r>
            <a:r>
              <a:rPr lang="sv-SE" sz="2000" u="sng" err="1">
                <a:latin typeface="Arial"/>
                <a:cs typeface="Arial"/>
              </a:rPr>
              <a:t>discgolf</a:t>
            </a:r>
            <a:r>
              <a:rPr lang="sv-SE" sz="2000" u="sng">
                <a:latin typeface="Arial"/>
                <a:cs typeface="Arial"/>
              </a:rPr>
              <a:t> – </a:t>
            </a:r>
            <a:r>
              <a:rPr lang="sv-SE" sz="2000" u="sng" err="1">
                <a:latin typeface="Arial"/>
                <a:cs typeface="Arial"/>
              </a:rPr>
              <a:t>bordtennistunering</a:t>
            </a:r>
            <a:r>
              <a:rPr lang="sv-SE" sz="2000" u="sng">
                <a:latin typeface="Arial"/>
                <a:cs typeface="Arial"/>
              </a:rPr>
              <a:t> mm.</a:t>
            </a:r>
            <a:endParaRPr lang="sv-SE" sz="2000" u="sng"/>
          </a:p>
          <a:p>
            <a:pPr marL="457200" indent="-330200">
              <a:buClr>
                <a:srgbClr val="2C281E"/>
              </a:buClr>
              <a:buSzPts val="1600"/>
              <a:buChar char="●"/>
            </a:pPr>
            <a:r>
              <a:rPr lang="sv-SE" sz="2000" u="sng">
                <a:latin typeface="Arial"/>
                <a:cs typeface="Arial"/>
              </a:rPr>
              <a:t>Föräldrar ansvarar för mat/disk/städ Lagföräldrar gör schema</a:t>
            </a:r>
            <a:endParaRPr lang="sv-SE" sz="2000" u="sng"/>
          </a:p>
          <a:p>
            <a:pPr marL="457200" indent="-330200">
              <a:buClr>
                <a:srgbClr val="2C281E"/>
              </a:buClr>
              <a:buSzPts val="1600"/>
              <a:buChar char="●"/>
            </a:pPr>
            <a:r>
              <a:rPr lang="sv-SE" sz="2000" u="sng">
                <a:latin typeface="Arial"/>
                <a:cs typeface="Arial"/>
              </a:rPr>
              <a:t>Packlista samt mer info närmare</a:t>
            </a:r>
            <a:endParaRPr lang="sv-SE" sz="2000" u="sng"/>
          </a:p>
          <a:p>
            <a:pPr marL="457200" indent="-330200">
              <a:buClr>
                <a:srgbClr val="2C281E"/>
              </a:buClr>
              <a:buSzPts val="1600"/>
              <a:buChar char="●"/>
            </a:pPr>
            <a:r>
              <a:rPr lang="sv-SE" sz="2000" u="sng">
                <a:latin typeface="Arial"/>
                <a:cs typeface="Arial"/>
              </a:rPr>
              <a:t>Kostnad 300kr, resterande täcks av lagkassa</a:t>
            </a:r>
            <a:endParaRPr lang="sv-SE" sz="2000" u="sng"/>
          </a:p>
          <a:p>
            <a:pPr marL="342900" indent="-342900">
              <a:buChar char="•"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60291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B3C576E-715F-D14B-B3FE-AFB8AE887A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/>
              <a:t>NU SER VI FRAM EMOT SÄSONGEN 2026!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C9C1F08-C8B1-8A4B-9D76-A07BBF44A3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1881" y="1366703"/>
            <a:ext cx="5002720" cy="2237799"/>
          </a:xfrm>
        </p:spPr>
        <p:txBody>
          <a:bodyPr/>
          <a:lstStyle/>
          <a:p>
            <a:endParaRPr lang="sv-SE"/>
          </a:p>
          <a:p>
            <a:endParaRPr lang="sv-SE"/>
          </a:p>
          <a:p>
            <a:endParaRPr lang="sv-SE"/>
          </a:p>
          <a:p>
            <a:r>
              <a:rPr lang="sv-SE" u="sng">
                <a:solidFill>
                  <a:schemeClr val="hlink"/>
                </a:solidFill>
                <a:latin typeface="+mj-lt"/>
                <a:hlinkClick r:id="rId2"/>
              </a:rPr>
              <a:t>”Tillsammans</a:t>
            </a:r>
            <a:r>
              <a:rPr lang="sv-SE" u="sng">
                <a:solidFill>
                  <a:schemeClr val="hlink"/>
                </a:solidFill>
                <a:latin typeface="+mj-lt"/>
              </a:rPr>
              <a:t>”</a:t>
            </a:r>
            <a:r>
              <a:rPr lang="sv-SE">
                <a:latin typeface="+mj-lt"/>
              </a:rPr>
              <a:t> – IFK Falköping FF</a:t>
            </a:r>
          </a:p>
          <a:p>
            <a:endParaRPr lang="sv-SE"/>
          </a:p>
        </p:txBody>
      </p:sp>
      <p:sp>
        <p:nvSpPr>
          <p:cNvPr id="4" name="Film 3">
            <a:hlinkClick r:id="rId2" highlightClick="1"/>
            <a:extLst>
              <a:ext uri="{FF2B5EF4-FFF2-40B4-BE49-F238E27FC236}">
                <a16:creationId xmlns:a16="http://schemas.microsoft.com/office/drawing/2014/main" id="{B1953C08-7902-C541-8007-6667F3D30073}"/>
              </a:ext>
            </a:extLst>
          </p:cNvPr>
          <p:cNvSpPr/>
          <p:nvPr/>
        </p:nvSpPr>
        <p:spPr>
          <a:xfrm>
            <a:off x="578070" y="1479832"/>
            <a:ext cx="1042416" cy="1042416"/>
          </a:xfrm>
          <a:prstGeom prst="actionButtonMovi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pic>
        <p:nvPicPr>
          <p:cNvPr id="5" name="Google Shape;159;p19">
            <a:extLst>
              <a:ext uri="{FF2B5EF4-FFF2-40B4-BE49-F238E27FC236}">
                <a16:creationId xmlns:a16="http://schemas.microsoft.com/office/drawing/2014/main" id="{D3309E53-CF41-024E-A3BC-D23A207C652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74601" y="1479832"/>
            <a:ext cx="2175329" cy="29352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1104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56;g2cbac18d6aa_0_12">
            <a:extLst>
              <a:ext uri="{FF2B5EF4-FFF2-40B4-BE49-F238E27FC236}">
                <a16:creationId xmlns:a16="http://schemas.microsoft.com/office/drawing/2014/main" id="{79589041-BF9F-304A-A0D8-56D50D26D1C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3970" y="162446"/>
            <a:ext cx="6373776" cy="47250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8254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3B35B03-CBCE-764B-A7E7-7358747997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/>
              <a:t>Ledare 2026</a:t>
            </a: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F21147BB-D365-0449-9C51-B2DD9168AA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7436474"/>
              </p:ext>
            </p:extLst>
          </p:nvPr>
        </p:nvGraphicFramePr>
        <p:xfrm>
          <a:off x="471881" y="1259471"/>
          <a:ext cx="7091091" cy="2921853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2363697">
                  <a:extLst>
                    <a:ext uri="{9D8B030D-6E8A-4147-A177-3AD203B41FA5}">
                      <a16:colId xmlns:a16="http://schemas.microsoft.com/office/drawing/2014/main" val="1547099044"/>
                    </a:ext>
                  </a:extLst>
                </a:gridCol>
                <a:gridCol w="2357676">
                  <a:extLst>
                    <a:ext uri="{9D8B030D-6E8A-4147-A177-3AD203B41FA5}">
                      <a16:colId xmlns:a16="http://schemas.microsoft.com/office/drawing/2014/main" val="1199220332"/>
                    </a:ext>
                  </a:extLst>
                </a:gridCol>
                <a:gridCol w="2369718">
                  <a:extLst>
                    <a:ext uri="{9D8B030D-6E8A-4147-A177-3AD203B41FA5}">
                      <a16:colId xmlns:a16="http://schemas.microsoft.com/office/drawing/2014/main" val="3251453237"/>
                    </a:ext>
                  </a:extLst>
                </a:gridCol>
              </a:tblGrid>
              <a:tr h="286779">
                <a:tc>
                  <a:txBody>
                    <a:bodyPr/>
                    <a:lstStyle/>
                    <a:p>
                      <a:r>
                        <a:rPr lang="sv-SE" sz="1200"/>
                        <a:t>LEDARE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200"/>
                        <a:t>TELEFON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200"/>
                        <a:t>MEJL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575882"/>
                  </a:ext>
                </a:extLst>
              </a:tr>
              <a:tr h="286779">
                <a:tc>
                  <a:txBody>
                    <a:bodyPr/>
                    <a:lstStyle/>
                    <a:p>
                      <a:r>
                        <a:rPr lang="sv-SE" sz="1200"/>
                        <a:t>Rickard </a:t>
                      </a:r>
                      <a:r>
                        <a:rPr lang="sv-SE" sz="1200" err="1"/>
                        <a:t>Hjerp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sz="1200"/>
                        <a:t>076-241 48 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sz="1200"/>
                        <a:t>richardhjerp@hotmail.com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29015771"/>
                  </a:ext>
                </a:extLst>
              </a:tr>
              <a:tr h="286779">
                <a:tc>
                  <a:txBody>
                    <a:bodyPr/>
                    <a:lstStyle/>
                    <a:p>
                      <a:r>
                        <a:rPr lang="sv-SE" sz="1200"/>
                        <a:t>Zandra Gustavsson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sz="1200"/>
                        <a:t>076-809 92 41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514350" rtl="0" eaLnBrk="1" latinLnBrk="0" hangingPunct="1"/>
                      <a:r>
                        <a:rPr lang="sv-SE" sz="12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zandra_gustavsson@hotmail.com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0341996"/>
                  </a:ext>
                </a:extLst>
              </a:tr>
              <a:tr h="286779">
                <a:tc>
                  <a:txBody>
                    <a:bodyPr/>
                    <a:lstStyle/>
                    <a:p>
                      <a:r>
                        <a:rPr lang="sv-SE" sz="1200"/>
                        <a:t>Ola Andersson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sz="1200"/>
                        <a:t>073-612 00 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sz="1200"/>
                        <a:t>chippen_500@hotmail.com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35487853"/>
                  </a:ext>
                </a:extLst>
              </a:tr>
              <a:tr h="286779">
                <a:tc>
                  <a:txBody>
                    <a:bodyPr/>
                    <a:lstStyle/>
                    <a:p>
                      <a:r>
                        <a:rPr lang="sv-SE" sz="1200"/>
                        <a:t>Joakim Ekholm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sz="1200"/>
                        <a:t>0736234809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67522469"/>
                  </a:ext>
                </a:extLst>
              </a:tr>
              <a:tr h="286779">
                <a:tc>
                  <a:txBody>
                    <a:bodyPr/>
                    <a:lstStyle/>
                    <a:p>
                      <a:r>
                        <a:rPr lang="sv-SE" sz="1200"/>
                        <a:t>Patrik </a:t>
                      </a:r>
                      <a:r>
                        <a:rPr lang="sv-SE" sz="1200" err="1"/>
                        <a:t>Vilsson</a:t>
                      </a:r>
                      <a:r>
                        <a:rPr lang="sv-SE" sz="1200"/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sz="1200"/>
                        <a:t>0706917119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sv-SE" sz="12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9161523"/>
                  </a:ext>
                </a:extLst>
              </a:tr>
              <a:tr h="286779">
                <a:tc>
                  <a:txBody>
                    <a:bodyPr/>
                    <a:lstStyle/>
                    <a:p>
                      <a:r>
                        <a:rPr lang="sv-SE" sz="1200"/>
                        <a:t>Stefan Johansson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sz="1200"/>
                        <a:t>0702940116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sv-SE" sz="12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9010099"/>
                  </a:ext>
                </a:extLst>
              </a:tr>
              <a:tr h="286779">
                <a:tc>
                  <a:txBody>
                    <a:bodyPr/>
                    <a:lstStyle/>
                    <a:p>
                      <a:r>
                        <a:rPr lang="sv-SE" sz="1200"/>
                        <a:t>Michael Svensson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sz="1200"/>
                        <a:t>073-022 47 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sz="1200"/>
                        <a:t>msven07@hotmail.com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7646980"/>
                  </a:ext>
                </a:extLst>
              </a:tr>
              <a:tr h="286779">
                <a:tc>
                  <a:txBody>
                    <a:bodyPr/>
                    <a:lstStyle/>
                    <a:p>
                      <a:r>
                        <a:rPr lang="sv-SE" sz="1200"/>
                        <a:t>Patrik Pettersson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sz="1200"/>
                        <a:t>073-831 13 37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sz="1200"/>
                        <a:t>patrikpettersson87@hotmail.com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428378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4681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73145F-1196-6148-A1E4-F2D53DB79A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/>
              <a:t>Utdrag ur samsyn falköping 2020-11-04</a:t>
            </a:r>
          </a:p>
        </p:txBody>
      </p:sp>
      <p:pic>
        <p:nvPicPr>
          <p:cNvPr id="4" name="Google Shape;83;p7">
            <a:extLst>
              <a:ext uri="{FF2B5EF4-FFF2-40B4-BE49-F238E27FC236}">
                <a16:creationId xmlns:a16="http://schemas.microsoft.com/office/drawing/2014/main" id="{9FE40F1E-F172-7A48-BFB2-450C53AA117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3960" y="1354905"/>
            <a:ext cx="6387521" cy="3482562"/>
          </a:xfrm>
          <a:prstGeom prst="rect">
            <a:avLst/>
          </a:prstGeom>
          <a:noFill/>
          <a:ln w="952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" name="Google Shape;84;p7">
            <a:hlinkClick r:id="rId3"/>
            <a:extLst>
              <a:ext uri="{FF2B5EF4-FFF2-40B4-BE49-F238E27FC236}">
                <a16:creationId xmlns:a16="http://schemas.microsoft.com/office/drawing/2014/main" id="{EC2C082D-2795-6F48-822D-5ADB3F4EE81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60337" y="1794411"/>
            <a:ext cx="1635602" cy="21788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0937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EF004B-35C9-6C47-872F-A1FA5B0712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881" y="214360"/>
            <a:ext cx="6452681" cy="685863"/>
          </a:xfrm>
        </p:spPr>
        <p:txBody>
          <a:bodyPr/>
          <a:lstStyle/>
          <a:p>
            <a:r>
              <a:rPr lang="sv-SE" err="1"/>
              <a:t>Informatinssidor</a:t>
            </a:r>
            <a:endParaRPr lang="sv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9E9BC7B-3180-4D40-B36B-2CC145E9F2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1881" y="1445342"/>
            <a:ext cx="7383646" cy="3514364"/>
          </a:xfrm>
        </p:spPr>
        <p:txBody>
          <a:bodyPr>
            <a:normAutofit/>
          </a:bodyPr>
          <a:lstStyle/>
          <a:p>
            <a:r>
              <a:rPr lang="sv-SE" sz="16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Vårt lag P12</a:t>
            </a:r>
          </a:p>
          <a:p>
            <a:r>
              <a:rPr lang="sv-SE" sz="1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https://www.laget.se/IFKFalkopingFF-P2014/</a:t>
            </a:r>
            <a:br>
              <a:rPr lang="sv-SE" sz="1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sv-SE" sz="16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sz="16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Blå Tråden, Verksamhetsberättelse och Verksamhetsplan</a:t>
            </a:r>
          </a:p>
          <a:p>
            <a:r>
              <a:rPr lang="sv-SE" sz="1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https://www.ifkfalkopingff.se/Document</a:t>
            </a:r>
            <a:br>
              <a:rPr lang="sv-SE" sz="1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sv-SE" sz="16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sz="16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Kansli och styrelse</a:t>
            </a:r>
          </a:p>
          <a:p>
            <a:r>
              <a:rPr lang="sv-SE" sz="1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https://www.ifkfalkopingff.se/Board</a:t>
            </a:r>
            <a:endParaRPr lang="sv-SE" sz="16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sv-SE" sz="16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489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5AEFEF-9570-EF4F-990E-6639C083F9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881" y="302847"/>
            <a:ext cx="6452681" cy="546657"/>
          </a:xfrm>
        </p:spPr>
        <p:txBody>
          <a:bodyPr anchor="t"/>
          <a:lstStyle/>
          <a:p>
            <a:r>
              <a:rPr lang="sv-SE"/>
              <a:t>Utdrag ur blå tråden </a:t>
            </a:r>
          </a:p>
        </p:txBody>
      </p:sp>
      <p:pic>
        <p:nvPicPr>
          <p:cNvPr id="5" name="Google Shape;98;p6">
            <a:hlinkClick r:id="rId2"/>
            <a:extLst>
              <a:ext uri="{FF2B5EF4-FFF2-40B4-BE49-F238E27FC236}">
                <a16:creationId xmlns:a16="http://schemas.microsoft.com/office/drawing/2014/main" id="{263E1AFF-E9A3-904E-8143-54BC6295A97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2234" y="993557"/>
            <a:ext cx="1839465" cy="2596076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FB9AA5DE-EE94-6DCF-677D-6ADE79B589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7826" y="844429"/>
            <a:ext cx="4962173" cy="399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348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F0A584-6C22-8445-980A-2000734FFB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881" y="214360"/>
            <a:ext cx="6452681" cy="494477"/>
          </a:xfrm>
        </p:spPr>
        <p:txBody>
          <a:bodyPr/>
          <a:lstStyle/>
          <a:p>
            <a:r>
              <a:rPr lang="sv-SE" sz="2500"/>
              <a:t>Medlems- och spelaravgifter 2026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1ECEC05-0AFE-D070-BDAF-83E7EE7BC0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655" y="1208458"/>
            <a:ext cx="3539216" cy="3603918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E4E61472-52BA-4429-9691-CB1F6E64B3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6897" y="1208458"/>
            <a:ext cx="3446898" cy="3916930"/>
          </a:xfrm>
          <a:prstGeom prst="rect">
            <a:avLst/>
          </a:prstGeom>
        </p:spPr>
      </p:pic>
      <p:sp>
        <p:nvSpPr>
          <p:cNvPr id="12" name="textruta 11">
            <a:extLst>
              <a:ext uri="{FF2B5EF4-FFF2-40B4-BE49-F238E27FC236}">
                <a16:creationId xmlns:a16="http://schemas.microsoft.com/office/drawing/2014/main" id="{96827441-6E91-B2A2-CFB9-08B4E9BEC402}"/>
              </a:ext>
            </a:extLst>
          </p:cNvPr>
          <p:cNvSpPr txBox="1"/>
          <p:nvPr/>
        </p:nvSpPr>
        <p:spPr>
          <a:xfrm>
            <a:off x="556444" y="772639"/>
            <a:ext cx="6134986" cy="260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100" b="1"/>
              <a:t>Hemsidan/Medlemsinformation: </a:t>
            </a:r>
            <a:r>
              <a:rPr lang="sv-SE" sz="1100">
                <a:hlinkClick r:id="rId4"/>
              </a:rPr>
              <a:t>https://www.ifkfalkopingff.se/Page/405847</a:t>
            </a:r>
            <a:endParaRPr lang="sv-SE" sz="1100"/>
          </a:p>
        </p:txBody>
      </p:sp>
    </p:spTree>
    <p:extLst>
      <p:ext uri="{BB962C8B-B14F-4D97-AF65-F5344CB8AC3E}">
        <p14:creationId xmlns:p14="http://schemas.microsoft.com/office/powerpoint/2010/main" val="1043819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60E93F-13C8-E749-ABE7-FC034D2C0E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881" y="214360"/>
            <a:ext cx="6452681" cy="728393"/>
          </a:xfrm>
        </p:spPr>
        <p:txBody>
          <a:bodyPr/>
          <a:lstStyle/>
          <a:p>
            <a:r>
              <a:rPr lang="sv-SE" err="1"/>
              <a:t>LAGFÖRÄLDrar</a:t>
            </a:r>
            <a:r>
              <a:rPr lang="sv-SE"/>
              <a:t> 2026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C7BBF56-EC71-F242-9304-A877F4AC15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1881" y="1301814"/>
            <a:ext cx="7383646" cy="1739098"/>
          </a:xfrm>
        </p:spPr>
        <p:txBody>
          <a:bodyPr>
            <a:normAutofit fontScale="850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>
                <a:solidFill>
                  <a:schemeClr val="tx1"/>
                </a:solidFill>
              </a:rPr>
              <a:t>Schema och planering för kiosken på </a:t>
            </a:r>
            <a:r>
              <a:rPr lang="sv-SE" sz="1800" err="1">
                <a:solidFill>
                  <a:schemeClr val="tx1"/>
                </a:solidFill>
              </a:rPr>
              <a:t>dotorp</a:t>
            </a:r>
            <a:r>
              <a:rPr lang="sv-SE" sz="1800">
                <a:solidFill>
                  <a:schemeClr val="tx1"/>
                </a:solidFill>
              </a:rPr>
              <a:t>/hemmamatcher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>
                <a:solidFill>
                  <a:schemeClr val="tx1"/>
                </a:solidFill>
              </a:rPr>
              <a:t>Schema och planering för matchvärdar vid hemmamatcher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>
                <a:solidFill>
                  <a:schemeClr val="tx1"/>
                </a:solidFill>
              </a:rPr>
              <a:t>Schema för tvätt av matchställ vid hemma och bortamatcher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>
                <a:solidFill>
                  <a:schemeClr val="tx1"/>
                </a:solidFill>
              </a:rPr>
              <a:t>Schema för bollkallar vid Seniormatcher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>
                <a:solidFill>
                  <a:schemeClr val="tx1"/>
                </a:solidFill>
              </a:rPr>
              <a:t>Bemanna städuppgifter vid Klassbollen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>
                <a:solidFill>
                  <a:schemeClr val="tx1"/>
                </a:solidFill>
              </a:rPr>
              <a:t>Planera/Fördela kringuppgifter vid träningsläger i Larv augusti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>
                <a:solidFill>
                  <a:schemeClr val="tx1"/>
                </a:solidFill>
              </a:rPr>
              <a:t>Behjälpliga vid utskick och kallelser i samråd med Ledare</a:t>
            </a:r>
            <a:endParaRPr lang="sv-SE" sz="1800"/>
          </a:p>
          <a:p>
            <a:endParaRPr lang="sv-SE" sz="1800"/>
          </a:p>
          <a:p>
            <a:endParaRPr lang="sv-SE" sz="1800"/>
          </a:p>
          <a:p>
            <a:endParaRPr lang="sv-SE" sz="180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0078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181B4B-8472-6B4B-A265-576F6AA8E1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881" y="361843"/>
            <a:ext cx="6452681" cy="942581"/>
          </a:xfrm>
        </p:spPr>
        <p:txBody>
          <a:bodyPr lIns="91440" tIns="45720" rIns="91440" bIns="45720" anchor="t">
            <a:noAutofit/>
          </a:bodyPr>
          <a:lstStyle/>
          <a:p>
            <a:r>
              <a:rPr lang="sv-SE">
                <a:latin typeface="Arial"/>
                <a:cs typeface="Arial"/>
              </a:rPr>
              <a:t>Träning 2026 </a:t>
            </a:r>
            <a:br>
              <a:rPr lang="sv-SE">
                <a:latin typeface="Arial"/>
                <a:cs typeface="Arial"/>
              </a:rPr>
            </a:br>
            <a:r>
              <a:rPr lang="sv-SE">
                <a:latin typeface="Arial"/>
                <a:cs typeface="Arial"/>
              </a:rPr>
              <a:t>Ansökta tider</a:t>
            </a:r>
            <a:endParaRPr lang="sv-SE"/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BE4D62B5-93FB-1543-BE35-ABACB9CF39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2730613"/>
              </p:ext>
            </p:extLst>
          </p:nvPr>
        </p:nvGraphicFramePr>
        <p:xfrm>
          <a:off x="471880" y="1372422"/>
          <a:ext cx="7091807" cy="3141852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294978">
                  <a:extLst>
                    <a:ext uri="{9D8B030D-6E8A-4147-A177-3AD203B41FA5}">
                      <a16:colId xmlns:a16="http://schemas.microsoft.com/office/drawing/2014/main" val="3958904613"/>
                    </a:ext>
                  </a:extLst>
                </a:gridCol>
                <a:gridCol w="853187">
                  <a:extLst>
                    <a:ext uri="{9D8B030D-6E8A-4147-A177-3AD203B41FA5}">
                      <a16:colId xmlns:a16="http://schemas.microsoft.com/office/drawing/2014/main" val="285440254"/>
                    </a:ext>
                  </a:extLst>
                </a:gridCol>
                <a:gridCol w="1161786">
                  <a:extLst>
                    <a:ext uri="{9D8B030D-6E8A-4147-A177-3AD203B41FA5}">
                      <a16:colId xmlns:a16="http://schemas.microsoft.com/office/drawing/2014/main" val="3476661437"/>
                    </a:ext>
                  </a:extLst>
                </a:gridCol>
                <a:gridCol w="1276754">
                  <a:extLst>
                    <a:ext uri="{9D8B030D-6E8A-4147-A177-3AD203B41FA5}">
                      <a16:colId xmlns:a16="http://schemas.microsoft.com/office/drawing/2014/main" val="1547099044"/>
                    </a:ext>
                  </a:extLst>
                </a:gridCol>
                <a:gridCol w="2505102">
                  <a:extLst>
                    <a:ext uri="{9D8B030D-6E8A-4147-A177-3AD203B41FA5}">
                      <a16:colId xmlns:a16="http://schemas.microsoft.com/office/drawing/2014/main" val="1199220332"/>
                    </a:ext>
                  </a:extLst>
                </a:gridCol>
              </a:tblGrid>
              <a:tr h="455612">
                <a:tc>
                  <a:txBody>
                    <a:bodyPr/>
                    <a:lstStyle/>
                    <a:p>
                      <a:r>
                        <a:rPr lang="sv-SE"/>
                        <a:t>MÅNAD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/>
                        <a:t>DAGAR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/>
                        <a:t>TIDER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/>
                        <a:t>VAR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/>
                        <a:t>KOMMENTAR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575882"/>
                  </a:ext>
                </a:extLst>
              </a:tr>
              <a:tr h="246155">
                <a:tc rowSpan="2">
                  <a:txBody>
                    <a:bodyPr/>
                    <a:lstStyle/>
                    <a:p>
                      <a:r>
                        <a:rPr lang="sv-SE"/>
                        <a:t>Maj  </a:t>
                      </a:r>
                      <a:r>
                        <a:rPr lang="sv-SE" err="1"/>
                        <a:t>Sept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29015771"/>
                  </a:ext>
                </a:extLst>
              </a:tr>
              <a:tr h="560687"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/>
                        <a:t>Måndagar    17.15-18:45   </a:t>
                      </a:r>
                      <a:r>
                        <a:rPr lang="sv-SE" err="1"/>
                        <a:t>Odenvi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0341996"/>
                  </a:ext>
                </a:extLst>
              </a:tr>
              <a:tr h="626466">
                <a:tc rowSpan="2">
                  <a:txBody>
                    <a:bodyPr/>
                    <a:lstStyle/>
                    <a:p>
                      <a:r>
                        <a:rPr lang="sv-SE"/>
                        <a:t>Maj-september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v-SE"/>
                        <a:t>Tisdagar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/>
                        <a:t> 18:30-20:00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/>
                        <a:t>Dotorp plan D &amp; E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r>
                        <a:rPr lang="sv-SE"/>
                        <a:t>Start 30 april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2806004"/>
                  </a:ext>
                </a:extLst>
              </a:tr>
              <a:tr h="626466"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/>
                        <a:t>Torsdagar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/>
                        <a:t> 18:30-20:00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/>
                        <a:t>Dotorp plan D &amp; E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80944187"/>
                  </a:ext>
                </a:extLst>
              </a:tr>
              <a:tr h="626466">
                <a:tc>
                  <a:txBody>
                    <a:bodyPr/>
                    <a:lstStyle/>
                    <a:p>
                      <a:r>
                        <a:rPr lang="sv-SE"/>
                        <a:t>Oktober-December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sv-SE"/>
                        <a:t>Söndagar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/>
                        <a:t>17:00-18:30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/>
                        <a:t>Ållevi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anchor="ctr">
                    <a:lnT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5349388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442594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1854e34831a959837f80a29d52291f61af343b"/>
</p:tagLst>
</file>

<file path=ppt/theme/theme1.xml><?xml version="1.0" encoding="utf-8"?>
<a:theme xmlns:a="http://schemas.openxmlformats.org/drawingml/2006/main" name="IFK Fotboll">
  <a:themeElements>
    <a:clrScheme name="Centiro">
      <a:dk1>
        <a:srgbClr val="2C281E"/>
      </a:dk1>
      <a:lt1>
        <a:sysClr val="window" lastClr="FFFFFF"/>
      </a:lt1>
      <a:dk2>
        <a:srgbClr val="D41200"/>
      </a:dk2>
      <a:lt2>
        <a:srgbClr val="C2BFB1"/>
      </a:lt2>
      <a:accent1>
        <a:srgbClr val="D41200"/>
      </a:accent1>
      <a:accent2>
        <a:srgbClr val="8FB550"/>
      </a:accent2>
      <a:accent3>
        <a:srgbClr val="E97338"/>
      </a:accent3>
      <a:accent4>
        <a:srgbClr val="6CB5CB"/>
      </a:accent4>
      <a:accent5>
        <a:srgbClr val="84785A"/>
      </a:accent5>
      <a:accent6>
        <a:srgbClr val="E8CF40"/>
      </a:accent6>
      <a:hlink>
        <a:srgbClr val="005CDB"/>
      </a:hlink>
      <a:folHlink>
        <a:srgbClr val="780F5C"/>
      </a:folHlink>
    </a:clrScheme>
    <a:fontScheme name="Anpassat 2">
      <a:majorFont>
        <a:latin typeface="Raleway Medium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FK 2021 PPT-Mall.potx" id="{04035547-9B9F-412F-ABDB-7F08908D7521}" vid="{3834190C-DC37-4DA5-B770-F70B2AA29E0F}"/>
    </a:ext>
  </a:extLst>
</a:theme>
</file>

<file path=ppt/theme/theme2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entiro">
      <a:dk1>
        <a:sysClr val="windowText" lastClr="000000"/>
      </a:dk1>
      <a:lt1>
        <a:sysClr val="window" lastClr="FFFFFF"/>
      </a:lt1>
      <a:dk2>
        <a:srgbClr val="DEEBF0"/>
      </a:dk2>
      <a:lt2>
        <a:srgbClr val="E7E6E6"/>
      </a:lt2>
      <a:accent1>
        <a:srgbClr val="71B1C8"/>
      </a:accent1>
      <a:accent2>
        <a:srgbClr val="E21F1E"/>
      </a:accent2>
      <a:accent3>
        <a:srgbClr val="9FAD1E"/>
      </a:accent3>
      <a:accent4>
        <a:srgbClr val="16EDF1"/>
      </a:accent4>
      <a:accent5>
        <a:srgbClr val="4A666A"/>
      </a:accent5>
      <a:accent6>
        <a:srgbClr val="D2CFC6"/>
      </a:accent6>
      <a:hlink>
        <a:srgbClr val="0563C1"/>
      </a:hlink>
      <a:folHlink>
        <a:srgbClr val="954F72"/>
      </a:folHlink>
    </a:clrScheme>
    <a:fontScheme name="Centiro">
      <a:majorFont>
        <a:latin typeface="Proxima Nova Lt"/>
        <a:ea typeface=""/>
        <a:cs typeface=""/>
      </a:majorFont>
      <a:minorFont>
        <a:latin typeface="Proxima Nova R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Centiro">
      <a:dk1>
        <a:sysClr val="windowText" lastClr="000000"/>
      </a:dk1>
      <a:lt1>
        <a:sysClr val="window" lastClr="FFFFFF"/>
      </a:lt1>
      <a:dk2>
        <a:srgbClr val="DEEBF0"/>
      </a:dk2>
      <a:lt2>
        <a:srgbClr val="E7E6E6"/>
      </a:lt2>
      <a:accent1>
        <a:srgbClr val="71B1C8"/>
      </a:accent1>
      <a:accent2>
        <a:srgbClr val="E21F1E"/>
      </a:accent2>
      <a:accent3>
        <a:srgbClr val="9FAD1E"/>
      </a:accent3>
      <a:accent4>
        <a:srgbClr val="16EDF1"/>
      </a:accent4>
      <a:accent5>
        <a:srgbClr val="4A666A"/>
      </a:accent5>
      <a:accent6>
        <a:srgbClr val="D2CFC6"/>
      </a:accent6>
      <a:hlink>
        <a:srgbClr val="0563C1"/>
      </a:hlink>
      <a:folHlink>
        <a:srgbClr val="954F72"/>
      </a:folHlink>
    </a:clrScheme>
    <a:fontScheme name="Centiro">
      <a:majorFont>
        <a:latin typeface="Proxima Nova Lt"/>
        <a:ea typeface=""/>
        <a:cs typeface=""/>
      </a:majorFont>
      <a:minorFont>
        <a:latin typeface="Proxima Nova R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entiro">
    <a:dk1>
      <a:srgbClr val="2C281E"/>
    </a:dk1>
    <a:lt1>
      <a:sysClr val="window" lastClr="FFFFFF"/>
    </a:lt1>
    <a:dk2>
      <a:srgbClr val="D41200"/>
    </a:dk2>
    <a:lt2>
      <a:srgbClr val="C2BFB1"/>
    </a:lt2>
    <a:accent1>
      <a:srgbClr val="D41200"/>
    </a:accent1>
    <a:accent2>
      <a:srgbClr val="8FB550"/>
    </a:accent2>
    <a:accent3>
      <a:srgbClr val="E97338"/>
    </a:accent3>
    <a:accent4>
      <a:srgbClr val="6CB5CB"/>
    </a:accent4>
    <a:accent5>
      <a:srgbClr val="84785A"/>
    </a:accent5>
    <a:accent6>
      <a:srgbClr val="E8CF40"/>
    </a:accent6>
    <a:hlink>
      <a:srgbClr val="005CDB"/>
    </a:hlink>
    <a:folHlink>
      <a:srgbClr val="780F5C"/>
    </a:folHlink>
  </a:clrScheme>
</a:themeOverride>
</file>

<file path=ppt/theme/themeOverride2.xml><?xml version="1.0" encoding="utf-8"?>
<a:themeOverride xmlns:a="http://schemas.openxmlformats.org/drawingml/2006/main">
  <a:clrScheme name="Centiro">
    <a:dk1>
      <a:srgbClr val="2C281E"/>
    </a:dk1>
    <a:lt1>
      <a:sysClr val="window" lastClr="FFFFFF"/>
    </a:lt1>
    <a:dk2>
      <a:srgbClr val="D41200"/>
    </a:dk2>
    <a:lt2>
      <a:srgbClr val="C2BFB1"/>
    </a:lt2>
    <a:accent1>
      <a:srgbClr val="D41200"/>
    </a:accent1>
    <a:accent2>
      <a:srgbClr val="8FB550"/>
    </a:accent2>
    <a:accent3>
      <a:srgbClr val="E97338"/>
    </a:accent3>
    <a:accent4>
      <a:srgbClr val="6CB5CB"/>
    </a:accent4>
    <a:accent5>
      <a:srgbClr val="84785A"/>
    </a:accent5>
    <a:accent6>
      <a:srgbClr val="E8CF40"/>
    </a:accent6>
    <a:hlink>
      <a:srgbClr val="005CDB"/>
    </a:hlink>
    <a:folHlink>
      <a:srgbClr val="780F5C"/>
    </a:folHlink>
  </a:clrScheme>
</a:themeOverride>
</file>

<file path=ppt/theme/themeOverride3.xml><?xml version="1.0" encoding="utf-8"?>
<a:themeOverride xmlns:a="http://schemas.openxmlformats.org/drawingml/2006/main">
  <a:clrScheme name="Centiro">
    <a:dk1>
      <a:srgbClr val="2C281E"/>
    </a:dk1>
    <a:lt1>
      <a:sysClr val="window" lastClr="FFFFFF"/>
    </a:lt1>
    <a:dk2>
      <a:srgbClr val="D41200"/>
    </a:dk2>
    <a:lt2>
      <a:srgbClr val="C2BFB1"/>
    </a:lt2>
    <a:accent1>
      <a:srgbClr val="D41200"/>
    </a:accent1>
    <a:accent2>
      <a:srgbClr val="8FB550"/>
    </a:accent2>
    <a:accent3>
      <a:srgbClr val="E97338"/>
    </a:accent3>
    <a:accent4>
      <a:srgbClr val="6CB5CB"/>
    </a:accent4>
    <a:accent5>
      <a:srgbClr val="84785A"/>
    </a:accent5>
    <a:accent6>
      <a:srgbClr val="E8CF40"/>
    </a:accent6>
    <a:hlink>
      <a:srgbClr val="005CDB"/>
    </a:hlink>
    <a:folHlink>
      <a:srgbClr val="780F5C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_dlc_DocId xmlns="34b06f9f-1fca-4e62-abc3-9d808f0af40f">PV2C6FAX2Y2K-751987344-1385</_dlc_DocId>
    <_dlc_DocIdUrl xmlns="34b06f9f-1fca-4e62-abc3-9d808f0af40f">
      <Url>https://centirosolutions.sharepoint.com/team/CarrierCare/_layouts/15/DocIdRedir.aspx?ID=PV2C6FAX2Y2K-751987344-1385</Url>
      <Description>PV2C6FAX2Y2K-751987344-1385</Description>
    </_dlc_DocIdUrl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DF9792BA3585349BFBD6860E7ACBEA5" ma:contentTypeVersion="4" ma:contentTypeDescription="Create a new document." ma:contentTypeScope="" ma:versionID="b511e489364ace13875f2412ada743f5">
  <xsd:schema xmlns:xsd="http://www.w3.org/2001/XMLSchema" xmlns:xs="http://www.w3.org/2001/XMLSchema" xmlns:p="http://schemas.microsoft.com/office/2006/metadata/properties" xmlns:ns1="http://schemas.microsoft.com/sharepoint/v3" xmlns:ns2="34b06f9f-1fca-4e62-abc3-9d808f0af40f" xmlns:ns3="c617310b-2349-4642-aa86-269b38ae53d7" targetNamespace="http://schemas.microsoft.com/office/2006/metadata/properties" ma:root="true" ma:fieldsID="b9ef631a68f87b6dca6e806f085a6142" ns1:_="" ns2:_="" ns3:_="">
    <xsd:import namespace="http://schemas.microsoft.com/sharepoint/v3"/>
    <xsd:import namespace="34b06f9f-1fca-4e62-abc3-9d808f0af40f"/>
    <xsd:import namespace="c617310b-2349-4642-aa86-269b38ae53d7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1:PublishingStartDate" minOccurs="0"/>
                <xsd:element ref="ns1:PublishingExpirationDate" minOccurs="0"/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1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12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b06f9f-1fca-4e62-abc3-9d808f0af40f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3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17310b-2349-4642-aa86-269b38ae53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5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113AD1C-D137-4FDA-8333-27BE17F5011A}">
  <ds:schemaRefs>
    <ds:schemaRef ds:uri="34b06f9f-1fca-4e62-abc3-9d808f0af40f"/>
    <ds:schemaRef ds:uri="c617310b-2349-4642-aa86-269b38ae53d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D521A5C-1CA8-485D-9202-F8305EC0D261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EB245430-906D-446C-9BE1-6BE5E007D22F}">
  <ds:schemaRefs>
    <ds:schemaRef ds:uri="34b06f9f-1fca-4e62-abc3-9d808f0af40f"/>
    <ds:schemaRef ds:uri="c617310b-2349-4642-aa86-269b38ae53d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FA1AB651-406E-48FA-871C-080B0A4E5D2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IFK Fotboll</Template>
  <Application>Microsoft Office PowerPoint</Application>
  <PresentationFormat>Bildspel på skärmen (16:9)</PresentationFormat>
  <Slides>13</Slides>
  <Notes>0</Notes>
  <HiddenSlides>0</HiddenSlides>
  <ScaleCrop>false</ScaleCrop>
  <HeadingPairs>
    <vt:vector size="4" baseType="variant">
      <vt:variant>
        <vt:lpstr>Tema</vt:lpstr>
      </vt:variant>
      <vt:variant>
        <vt:i4>2</vt:i4>
      </vt:variant>
      <vt:variant>
        <vt:lpstr>Bildrubriker</vt:lpstr>
      </vt:variant>
      <vt:variant>
        <vt:i4>13</vt:i4>
      </vt:variant>
    </vt:vector>
  </HeadingPairs>
  <TitlesOfParts>
    <vt:vector size="15" baseType="lpstr">
      <vt:lpstr>IFK Fotboll</vt:lpstr>
      <vt:lpstr>Anpassad formgivning</vt:lpstr>
      <vt:lpstr>PowerPoint-presentation</vt:lpstr>
      <vt:lpstr>PowerPoint-presentation</vt:lpstr>
      <vt:lpstr>Ledare 2026</vt:lpstr>
      <vt:lpstr>Utdrag ur samsyn falköping 2020-11-04</vt:lpstr>
      <vt:lpstr>Informatinssidor</vt:lpstr>
      <vt:lpstr>Utdrag ur blå tråden </vt:lpstr>
      <vt:lpstr>Medlems- och spelaravgifter 2026</vt:lpstr>
      <vt:lpstr>LAGFÖRÄLDrar 2026</vt:lpstr>
      <vt:lpstr>Träning 2026  Ansökta tider</vt:lpstr>
      <vt:lpstr>MATCHEr &amp; träning  * Vi har anmält 2 lag till seriespel på 7 manna. Vi kommer även ha ett lag på 9 manna ihop med p13 * Vi tar ut lagen efter tisdagens träning - vi kommer kolla på träningstatistik innan uttagning * Viktigt att svara på kallelser och lämna kommentar vid Nej * Spel &amp; Medlems avgift är betalda</vt:lpstr>
      <vt:lpstr>Cuper 2026  * Lassabollen 18/19 april * Larv Läger 7-9 aug * Kick On cup 4-5 okt 9vs9</vt:lpstr>
      <vt:lpstr>träningsläger</vt:lpstr>
      <vt:lpstr>NU SER VI FRAM EMOT SÄSONGEN 2026!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Microsoft Office User</dc:creator>
  <cp:revision>2</cp:revision>
  <dcterms:created xsi:type="dcterms:W3CDTF">2025-03-11T06:25:29Z</dcterms:created>
  <dcterms:modified xsi:type="dcterms:W3CDTF">2026-03-15T18:13:49Z</dcterms:modified>
</cp:coreProperties>
</file>