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1" r:id="rId6"/>
  </p:sldMasterIdLst>
  <p:notesMasterIdLst>
    <p:notesMasterId r:id="rId20"/>
  </p:notesMasterIdLst>
  <p:handoutMasterIdLst>
    <p:handoutMasterId r:id="rId21"/>
  </p:handoutMasterIdLst>
  <p:sldIdLst>
    <p:sldId id="273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797675" cy="992822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FK Fotboll" id="{5B2EA683-9F58-4D28-9EFA-C6B261CE208E}">
          <p14:sldIdLst>
            <p14:sldId id="273"/>
            <p14:sldId id="258"/>
            <p14:sldId id="260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49F"/>
    <a:srgbClr val="6CB5D2"/>
    <a:srgbClr val="6CB5CB"/>
    <a:srgbClr val="DEEBF0"/>
    <a:srgbClr val="D32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31311-E5E2-4584-AC18-1BF0AA6D28D4}" v="1" dt="2026-03-15T15:49:12.1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DC086-F2B6-4C9D-BE06-B8E230838EAA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7A174-BB73-492D-B55D-0A2FFBDB11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0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577B0-952E-4BE3-8AD1-B59F5E8A442C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066BC-BD21-4669-BC72-CFF33864C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46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1">
    <p:bg bwMode="ltGray"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1D5B1058-5E66-4C7C-B2FF-7417C3A5C577}"/>
              </a:ext>
            </a:extLst>
          </p:cNvPr>
          <p:cNvSpPr/>
          <p:nvPr userDrawn="1"/>
        </p:nvSpPr>
        <p:spPr>
          <a:xfrm>
            <a:off x="0" y="1945875"/>
            <a:ext cx="9144000" cy="1436688"/>
          </a:xfrm>
          <a:prstGeom prst="rect">
            <a:avLst/>
          </a:prstGeom>
          <a:solidFill>
            <a:srgbClr val="0A549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spc="3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5230" y="2621022"/>
            <a:ext cx="6858000" cy="35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err="1"/>
              <a:t>Underrubrik</a:t>
            </a:r>
            <a:endParaRPr lang="en-GB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75230" y="3060868"/>
            <a:ext cx="6858000" cy="277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20XX-XX-XX</a:t>
            </a:r>
            <a:endParaRPr lang="en-GB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86B2DEFB-89C8-4B5D-B8B3-18C1B55CA21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433" t="2378" r="8799" b="3524"/>
          <a:stretch/>
        </p:blipFill>
        <p:spPr>
          <a:xfrm>
            <a:off x="7863839" y="246360"/>
            <a:ext cx="976098" cy="1308542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E4918523-6D99-49BD-80E1-D3D61CF17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30" y="2044975"/>
            <a:ext cx="6858000" cy="526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502372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9BFCF8-5D20-B245-9966-4B64375E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41230D5-C3E7-5E4D-B421-E9A941E8B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87FA8C3-48BE-A049-80D7-5A9102731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730A05-CA83-054C-B7BF-2E52D16D6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2B4F61E-C2CA-3746-B602-A28F34524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34B0A04-5E06-9D4F-BDFC-FF27A4D8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B00D5AA-062F-CD44-96AC-71BC3E277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3CB8F92-1A7F-D147-A065-F4E6F9A1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317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521362-E349-B94C-8359-61775EFEC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D95329C-3360-7944-B782-1AA3823A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1F9EEAD-A3F2-5C45-B8BD-42674431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5B91289-2E4D-4E45-886D-FB70EBBA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04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B8CCBBC-C617-4642-B0EC-09675EA1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115B45A-0C25-B741-85B8-8037E801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9F26BFC-9594-E34C-8125-BCFBB30D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60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19E9E7-C593-DD4D-A2EC-DE3AB93C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E2F411-0AA2-414F-81B2-657CD32BB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EB2C68-D747-F04F-A8D7-A3C6B3142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580804-D163-954A-9C9C-914952A1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9BB3CA-90B5-0D4C-8322-27054FC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7184A61-E4EA-7E45-8799-B1F03E4E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31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F04447-4DFC-5E4F-94E5-9F6CBCF6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1C833AA-105B-C145-AD81-95824D505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334D25-1839-644C-BCE0-5BD6247DA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3B3226-D237-F545-9D6D-F15147B5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A4A7AA-8C6B-954D-A284-EB501B5A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0109342-4819-5640-9B7C-98B5BFFC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24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66B3E9-1DB7-E641-96C0-8E7C200C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5CA0C46-9C13-DD4B-81D2-15E62155D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7C56A4-48CF-4548-B7C2-408FA52D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F10142-1220-5E47-BF5B-105519521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6936CA-5BC6-644A-A3CC-BFB4E6EF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9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EB53DB2-11D6-134E-B4DB-DA46451B8C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8FD1207-9232-7E4A-831F-435473787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5EB035-1A8D-B94C-A58B-DBD03AC89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E22BD8-6146-744A-8D7C-528C8719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AAC41F-73F2-1747-8561-D3B0DF42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91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Bild 2">
    <p:bg bwMode="ltGray"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80B0EB45-2B42-4C98-8381-95FD17FA1732}"/>
              </a:ext>
            </a:extLst>
          </p:cNvPr>
          <p:cNvSpPr/>
          <p:nvPr userDrawn="1"/>
        </p:nvSpPr>
        <p:spPr>
          <a:xfrm>
            <a:off x="0" y="1945875"/>
            <a:ext cx="9144000" cy="1436688"/>
          </a:xfrm>
          <a:prstGeom prst="rect">
            <a:avLst/>
          </a:prstGeom>
          <a:solidFill>
            <a:srgbClr val="0A549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spc="3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86B2DEFB-89C8-4B5D-B8B3-18C1B55CA21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433" t="2378" r="8799" b="3524"/>
          <a:stretch/>
        </p:blipFill>
        <p:spPr>
          <a:xfrm>
            <a:off x="7863839" y="246360"/>
            <a:ext cx="976098" cy="13085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AD7D0567-189B-40D3-BA0E-426C248DA3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5230" y="2621022"/>
            <a:ext cx="6858000" cy="35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err="1"/>
              <a:t>Underrubrik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1090516-689B-4B4A-A160-4FFB78FF10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230" y="3060868"/>
            <a:ext cx="6858000" cy="277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20XX-XX-XX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829F8C3-EB7F-4053-9D16-43DAC8A661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231" y="2050564"/>
            <a:ext cx="6858000" cy="53039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0FE088C-8EA2-4A80-90BB-D9C9EC792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30" y="1995703"/>
            <a:ext cx="6858000" cy="52677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9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3 Utan bild">
    <p:bg bwMode="ltGray">
      <p:bgPr>
        <a:solidFill>
          <a:srgbClr val="0A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FAB565A3-BBFC-4616-98D3-D25C8DFE1D17}"/>
              </a:ext>
            </a:extLst>
          </p:cNvPr>
          <p:cNvSpPr/>
          <p:nvPr userDrawn="1"/>
        </p:nvSpPr>
        <p:spPr>
          <a:xfrm>
            <a:off x="0" y="1929404"/>
            <a:ext cx="9144000" cy="143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spc="3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86B2DEFB-89C8-4B5D-B8B3-18C1B55CA21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433" t="2378" r="8799" b="3524"/>
          <a:stretch/>
        </p:blipFill>
        <p:spPr>
          <a:xfrm>
            <a:off x="7863839" y="246360"/>
            <a:ext cx="976098" cy="130854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734B61DB-E04C-4C41-AD3A-41F9A5236E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5230" y="2621022"/>
            <a:ext cx="6858000" cy="359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rgbClr val="0A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err="1"/>
              <a:t>Underrubrik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5A0350B-A5EE-4052-9FD4-C292EFE990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230" y="3060868"/>
            <a:ext cx="6858000" cy="277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A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20XX-XX-XX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F94790C-F371-4E35-A0CD-E491D8A162F8}"/>
              </a:ext>
            </a:extLst>
          </p:cNvPr>
          <p:cNvSpPr txBox="1">
            <a:spLocks/>
          </p:cNvSpPr>
          <p:nvPr userDrawn="1"/>
        </p:nvSpPr>
        <p:spPr>
          <a:xfrm>
            <a:off x="375230" y="2212480"/>
            <a:ext cx="6858000" cy="435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 cap="none" baseline="0">
                <a:solidFill>
                  <a:srgbClr val="0A549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Tx/>
              <a:buNone/>
              <a:defRPr sz="1125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Tx/>
              <a:buNone/>
              <a:defRPr sz="9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Tx/>
              <a:buNone/>
              <a:defRPr sz="9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+mn-cs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b="1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44A330FE-9FC9-423A-BF3C-05ABDA4CD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230" y="2044975"/>
            <a:ext cx="6858000" cy="526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52750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Blå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04F0029-2F48-45F3-91CA-764992ED62E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A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E1F5031-FE3C-46EE-ADA4-B386C0D5999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FCC0AB-53E1-42E7-BE9C-2A0D4E6EFC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881" y="214360"/>
            <a:ext cx="6452681" cy="9174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RUBRIK</a:t>
            </a:r>
            <a:endParaRPr lang="en-GB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26A996F-BCAB-495B-948A-27FD467CA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301814"/>
            <a:ext cx="7383646" cy="3657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27622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6688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2288" indent="-17621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A454BB18-7A2F-44D3-8513-66E1ED2C3D1E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8433" t="2378" r="8799" b="3524"/>
          <a:stretch/>
        </p:blipFill>
        <p:spPr>
          <a:xfrm>
            <a:off x="7880465" y="204796"/>
            <a:ext cx="976098" cy="13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2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Vit Bak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E1F5031-FE3C-46EE-ADA4-B386C0D5999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FCC0AB-53E1-42E7-BE9C-2A0D4E6EFC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881" y="214360"/>
            <a:ext cx="6452681" cy="9174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cap="all" baseline="0">
                <a:solidFill>
                  <a:srgbClr val="0A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RUBRIK</a:t>
            </a:r>
            <a:endParaRPr lang="en-GB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26A996F-BCAB-495B-948A-27FD467CA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301814"/>
            <a:ext cx="7383646" cy="3657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0A54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9138" indent="-27622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4738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6688" indent="-180975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2288" indent="-176213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FAC7CC82-A03A-4D51-B210-758A66A699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76096" y="169395"/>
            <a:ext cx="1199666" cy="14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3F9B7E-3EBA-B441-AEAB-0F0534177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CEF27E3-6A40-E343-B5EA-FF5B639EF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8528CA-D819-3541-A0CD-B7996CF0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230397-0049-394F-ADD7-27C3578E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A8C9B1-6485-9B43-B02B-47E6C7CC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57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BCBB20-75B9-E648-961A-87C5F01B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E48942-A4EA-BE46-BF5B-D862BC5DD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720B0E-0C16-8D43-88C9-A84EFFA6D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8A44B7-92F8-B647-AF2A-0779BB973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DDBB08-E8FF-204C-A5D0-8D2B61D4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23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83ADD6-8441-474D-93B6-FA40B28F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BF7BC3-99D2-6944-B11D-79584DBAC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8D44C6-B842-B241-88D1-63298E8D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E2E3CE-60DB-F44F-8AB1-DF2EF724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5427CD-1818-6A4A-A049-6B2C27B8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01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01733C-53E8-E24C-B1B5-C868A7CC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0023AC-8E7C-BE40-9D39-D6EB201CA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07DE446-931F-B847-9D04-8A75AF4A1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E8F55E1-1E42-B54E-B17B-711DD661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4EECAFA-24DD-3748-AC40-80E40877AA8C}" type="datetimeFigureOut">
              <a:rPr lang="sv-SE" smtClean="0"/>
              <a:t>2026-03-15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75DE032-0207-964C-9A57-1DE480D6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05AD9C-B6F6-FF4F-AA32-DBC10ABD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92634869-E8A9-E54B-9305-75EB7A697D3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13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6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9" r:id="rId3"/>
    <p:sldLayoutId id="2147483650" r:id="rId4"/>
    <p:sldLayoutId id="2147483680" r:id="rId5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268288" indent="-2682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1pPr>
      <a:lvl2pPr marL="719138" indent="-276225" algn="l" defTabSz="514350" rtl="0" eaLnBrk="1" latinLnBrk="0" hangingPunct="1">
        <a:lnSpc>
          <a:spcPct val="90000"/>
        </a:lnSpc>
        <a:spcBef>
          <a:spcPts val="281"/>
        </a:spcBef>
        <a:buFontTx/>
        <a:buChar char="−"/>
        <a:defRPr sz="20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2pPr>
      <a:lvl3pPr marL="1074738" indent="-180975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3pPr>
      <a:lvl4pPr marL="1436688" indent="-180975" algn="l" defTabSz="514350" rtl="0" eaLnBrk="1" latinLnBrk="0" hangingPunct="1">
        <a:lnSpc>
          <a:spcPct val="90000"/>
        </a:lnSpc>
        <a:spcBef>
          <a:spcPts val="281"/>
        </a:spcBef>
        <a:buFontTx/>
        <a:buChar char="–"/>
        <a:defRPr sz="14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4pPr>
      <a:lvl5pPr marL="1792288" indent="-176213" algn="l" defTabSz="514350" rtl="0" eaLnBrk="1" latinLnBrk="0" hangingPunct="1">
        <a:lnSpc>
          <a:spcPct val="90000"/>
        </a:lnSpc>
        <a:spcBef>
          <a:spcPts val="281"/>
        </a:spcBef>
        <a:buFontTx/>
        <a:buChar char="»"/>
        <a:defRPr sz="12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6" userDrawn="1">
          <p15:clr>
            <a:srgbClr val="F26B43"/>
          </p15:clr>
        </p15:guide>
        <p15:guide id="3" pos="5261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672" userDrawn="1">
          <p15:clr>
            <a:srgbClr val="F26B43"/>
          </p15:clr>
        </p15:guide>
        <p15:guide id="6" orient="horz" pos="2736" userDrawn="1">
          <p15:clr>
            <a:srgbClr val="F26B43"/>
          </p15:clr>
        </p15:guide>
        <p15:guide id="7" orient="horz" pos="534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orient="horz" pos="30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 bild som visar utomhus, person, sport, himmel">
            <a:extLst>
              <a:ext uri="{FF2B5EF4-FFF2-40B4-BE49-F238E27FC236}">
                <a16:creationId xmlns:a16="http://schemas.microsoft.com/office/drawing/2014/main" id="{6D90A93A-EAAC-DB4A-8782-B6447DBBFD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0"/>
            <a:ext cx="68500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0D59E9F-2C28-924E-8A99-4F0430350BE1}"/>
              </a:ext>
            </a:extLst>
          </p:cNvPr>
          <p:cNvSpPr/>
          <p:nvPr userDrawn="1"/>
        </p:nvSpPr>
        <p:spPr>
          <a:xfrm>
            <a:off x="0" y="3706812"/>
            <a:ext cx="9144000" cy="1436688"/>
          </a:xfrm>
          <a:prstGeom prst="rect">
            <a:avLst/>
          </a:prstGeom>
          <a:solidFill>
            <a:srgbClr val="0A549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spc="30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61F7F61-B2BC-4547-AC01-71F54350363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46088" y="169395"/>
            <a:ext cx="1199666" cy="14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neqz7YF1_c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sisu.se/distrikt/vastra-gotaland/bidrag-och-stod/stod-till-idrottsforbund-sdf/samsyn/samsyn-vastergotlan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kfalkopingff.se/Document" TargetMode="External"/><Relationship Id="rId2" Type="http://schemas.openxmlformats.org/officeDocument/2006/relationships/hyperlink" Target="https://www.laget.se/IFKFalkopingFF-P2014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fkfalkopingff.se/Boar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aget.se/IFKFalkopingFF/Document/Download/1542393/944003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ifkfalkopingff.se/Page/40584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0">
            <a:extLst>
              <a:ext uri="{FF2B5EF4-FFF2-40B4-BE49-F238E27FC236}">
                <a16:creationId xmlns:a16="http://schemas.microsoft.com/office/drawing/2014/main" id="{714CB619-8380-304C-AE71-D4A1CE8A4DF5}"/>
              </a:ext>
            </a:extLst>
          </p:cNvPr>
          <p:cNvSpPr txBox="1">
            <a:spLocks/>
          </p:cNvSpPr>
          <p:nvPr/>
        </p:nvSpPr>
        <p:spPr>
          <a:xfrm>
            <a:off x="1150373" y="3950460"/>
            <a:ext cx="6849151" cy="940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FÖRÄLDRAINFORMATION 2026</a:t>
            </a:r>
          </a:p>
          <a:p>
            <a:r>
              <a:rPr lang="sv-SE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P12 – FÖDDA 2014</a:t>
            </a:r>
          </a:p>
        </p:txBody>
      </p:sp>
    </p:spTree>
    <p:extLst>
      <p:ext uri="{BB962C8B-B14F-4D97-AF65-F5344CB8AC3E}">
        <p14:creationId xmlns:p14="http://schemas.microsoft.com/office/powerpoint/2010/main" val="322121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72DA06-00F7-564C-80EE-64AC04FFA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503423"/>
            <a:ext cx="6452681" cy="4320518"/>
          </a:xfrm>
        </p:spPr>
        <p:txBody>
          <a:bodyPr lIns="91440" tIns="45720" rIns="91440" bIns="45720" anchor="t">
            <a:noAutofit/>
          </a:bodyPr>
          <a:lstStyle/>
          <a:p>
            <a:r>
              <a:rPr lang="sv-SE" err="1">
                <a:latin typeface="Arial"/>
                <a:cs typeface="Arial"/>
              </a:rPr>
              <a:t>MATCHEr</a:t>
            </a:r>
            <a:r>
              <a:rPr lang="sv-SE">
                <a:latin typeface="Arial"/>
                <a:cs typeface="Arial"/>
              </a:rPr>
              <a:t> &amp; träning</a:t>
            </a:r>
            <a:br>
              <a:rPr lang="sv-SE">
                <a:latin typeface="Arial"/>
                <a:cs typeface="Arial"/>
              </a:rPr>
            </a:br>
            <a:br>
              <a:rPr lang="sv-SE"/>
            </a:br>
            <a:r>
              <a:rPr lang="sv-SE" sz="1600" b="0">
                <a:latin typeface="Arial"/>
                <a:cs typeface="Arial"/>
              </a:rPr>
              <a:t>* Vi har anmält 2 lag till</a:t>
            </a:r>
            <a:br>
              <a:rPr lang="sv-SE" sz="1600" b="0">
                <a:latin typeface="Arial"/>
                <a:cs typeface="Arial"/>
              </a:rPr>
            </a:br>
            <a:r>
              <a:rPr lang="sv-SE" sz="1600" b="0">
                <a:latin typeface="Arial"/>
                <a:cs typeface="Arial"/>
              </a:rPr>
              <a:t>seriespel på 7 manna.</a:t>
            </a:r>
            <a:br>
              <a:rPr lang="sv-SE" sz="1600" b="0">
                <a:latin typeface="Arial"/>
                <a:cs typeface="Arial"/>
              </a:rPr>
            </a:br>
            <a:r>
              <a:rPr lang="sv-SE" sz="1600" b="0">
                <a:latin typeface="Arial"/>
                <a:cs typeface="Arial"/>
              </a:rPr>
              <a:t>Vi kommer även ha ett lag på 9 manna ihop med p13</a:t>
            </a:r>
            <a:br>
              <a:rPr lang="sv-SE" sz="1600" b="0">
                <a:latin typeface="Arial"/>
                <a:cs typeface="Arial"/>
              </a:rPr>
            </a:br>
            <a:r>
              <a:rPr lang="sv-SE" sz="1600" b="0">
                <a:latin typeface="Arial"/>
                <a:cs typeface="Arial"/>
              </a:rPr>
              <a:t>* Vi tar ut lagen efter tisdagens träning - vi kommer kolla på </a:t>
            </a:r>
            <a:r>
              <a:rPr lang="sv-SE" sz="1600" b="0" err="1">
                <a:latin typeface="Arial"/>
                <a:cs typeface="Arial"/>
              </a:rPr>
              <a:t>träningstatistik</a:t>
            </a:r>
            <a:r>
              <a:rPr lang="sv-SE" sz="1600" b="0">
                <a:latin typeface="Arial"/>
                <a:cs typeface="Arial"/>
              </a:rPr>
              <a:t> innan uttagning</a:t>
            </a:r>
            <a:br>
              <a:rPr lang="sv-SE" sz="1600" b="0">
                <a:latin typeface="Arial"/>
                <a:cs typeface="Arial"/>
              </a:rPr>
            </a:br>
            <a:r>
              <a:rPr lang="sv-SE" sz="1600" b="0">
                <a:latin typeface="Arial"/>
                <a:cs typeface="Arial"/>
              </a:rPr>
              <a:t>* Viktigt att svara på kallelser och lämna kommentar vid Nej</a:t>
            </a:r>
            <a:br>
              <a:rPr lang="sv-SE" sz="1600" b="0">
                <a:latin typeface="Arial"/>
                <a:cs typeface="Arial"/>
              </a:rPr>
            </a:br>
            <a:r>
              <a:rPr lang="sv-SE" sz="1600" b="0">
                <a:latin typeface="Arial"/>
                <a:cs typeface="Arial"/>
              </a:rPr>
              <a:t>* Spel &amp; Medlems avgift är betalda</a:t>
            </a:r>
            <a:endParaRPr lang="sv-SE" sz="1600" b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B61358-F8F0-1344-82E6-BF4E8BB9A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066457"/>
            <a:ext cx="7383646" cy="3779835"/>
          </a:xfrm>
        </p:spPr>
        <p:txBody>
          <a:bodyPr/>
          <a:lstStyle/>
          <a:p>
            <a:pPr lvl="0">
              <a:buClr>
                <a:schemeClr val="lt1"/>
              </a:buClr>
              <a:buSzPts val="1600"/>
            </a:pPr>
            <a:endParaRPr lang="sv-SE" sz="1600"/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143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5C7528-9DA1-3D42-AE52-CC679D87B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344144"/>
            <a:ext cx="6452681" cy="4496093"/>
          </a:xfrm>
        </p:spPr>
        <p:txBody>
          <a:bodyPr lIns="91440" tIns="45720" rIns="91440" bIns="45720" anchor="t">
            <a:noAutofit/>
          </a:bodyPr>
          <a:lstStyle/>
          <a:p>
            <a:r>
              <a:rPr lang="sv-SE">
                <a:latin typeface="Arial"/>
                <a:cs typeface="Arial"/>
              </a:rPr>
              <a:t>Cuper 2026</a:t>
            </a:r>
            <a:br>
              <a:rPr lang="sv-SE">
                <a:latin typeface="Arial"/>
                <a:cs typeface="Arial"/>
              </a:rPr>
            </a:br>
            <a:br>
              <a:rPr lang="sv-SE"/>
            </a:br>
            <a:r>
              <a:rPr lang="sv-SE">
                <a:latin typeface="Arial"/>
                <a:cs typeface="Arial"/>
              </a:rPr>
              <a:t>* Lassabollen 18/19 april</a:t>
            </a:r>
            <a:br>
              <a:rPr lang="sv-SE">
                <a:latin typeface="Arial"/>
                <a:cs typeface="Arial"/>
              </a:rPr>
            </a:br>
            <a:r>
              <a:rPr lang="sv-SE">
                <a:latin typeface="Arial"/>
                <a:cs typeface="Arial"/>
              </a:rPr>
              <a:t>* Larv Läger 7-9 aug</a:t>
            </a:r>
            <a:br>
              <a:rPr lang="sv-SE">
                <a:latin typeface="Arial"/>
                <a:cs typeface="Arial"/>
              </a:rPr>
            </a:br>
            <a:r>
              <a:rPr lang="sv-SE">
                <a:latin typeface="Arial"/>
                <a:cs typeface="Arial"/>
              </a:rPr>
              <a:t>* Kick On cup 4-5 okt 9vs9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2C6D63-F74B-174F-9FA6-810F30A1E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979293"/>
            <a:ext cx="7383646" cy="3980413"/>
          </a:xfrm>
        </p:spPr>
        <p:txBody>
          <a:bodyPr>
            <a:normAutofit/>
          </a:bodyPr>
          <a:lstStyle/>
          <a:p>
            <a:pPr marL="1062038" lvl="1" indent="-342900">
              <a:buFont typeface="Courier New" panose="02070309020205020404" pitchFamily="49" charset="0"/>
              <a:buChar char="o"/>
            </a:pPr>
            <a:endParaRPr lang="sv-SE" sz="180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7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6A577B-953E-A240-A9A7-3824458FCA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>
            <a:noAutofit/>
          </a:bodyPr>
          <a:lstStyle/>
          <a:p>
            <a:r>
              <a:rPr lang="sv-SE">
                <a:latin typeface="Arial"/>
                <a:cs typeface="Arial"/>
              </a:rPr>
              <a:t>träningsläger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09DDBB-D294-BB46-86E0-FE9C9A2A9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457200" indent="-330200">
              <a:buClr>
                <a:schemeClr val="tx1"/>
              </a:buClr>
              <a:buSzPts val="1600"/>
              <a:buChar char="●"/>
            </a:pPr>
            <a:r>
              <a:rPr lang="sv-SE" sz="2000" u="sng">
                <a:latin typeface="Arial"/>
                <a:cs typeface="Arial"/>
              </a:rPr>
              <a:t>7-9 Augusti v32</a:t>
            </a:r>
            <a:endParaRPr lang="sv-SE" sz="2000" u="sng"/>
          </a:p>
          <a:p>
            <a:pPr marL="457200" indent="-330200">
              <a:buClr>
                <a:schemeClr val="tx1"/>
              </a:buClr>
              <a:buSzPts val="1600"/>
              <a:buChar char="●"/>
            </a:pPr>
            <a:r>
              <a:rPr lang="sv-SE" sz="2000" u="sng">
                <a:latin typeface="Arial"/>
                <a:cs typeface="Arial"/>
              </a:rPr>
              <a:t>Samling 9.00 </a:t>
            </a:r>
            <a:r>
              <a:rPr lang="sv-SE" sz="2000" u="sng" err="1">
                <a:latin typeface="Arial"/>
                <a:cs typeface="Arial"/>
              </a:rPr>
              <a:t>Dotorp</a:t>
            </a:r>
            <a:r>
              <a:rPr lang="sv-SE" sz="2000" u="sng">
                <a:latin typeface="Arial"/>
                <a:cs typeface="Arial"/>
              </a:rPr>
              <a:t> parkering</a:t>
            </a:r>
            <a:endParaRPr lang="sv-SE" sz="2000" u="sng"/>
          </a:p>
          <a:p>
            <a:pPr marL="457200" indent="-330200">
              <a:buClr>
                <a:srgbClr val="2C281E"/>
              </a:buClr>
              <a:buSzPts val="1600"/>
              <a:buChar char="●"/>
            </a:pPr>
            <a:r>
              <a:rPr lang="sv-SE" sz="2000" u="sng">
                <a:latin typeface="Arial"/>
                <a:cs typeface="Arial"/>
              </a:rPr>
              <a:t>Avslut </a:t>
            </a:r>
            <a:r>
              <a:rPr lang="sv-SE" sz="2000" u="sng" err="1">
                <a:latin typeface="Arial"/>
                <a:cs typeface="Arial"/>
              </a:rPr>
              <a:t>kl</a:t>
            </a:r>
            <a:r>
              <a:rPr lang="sv-SE" sz="2000" u="sng">
                <a:latin typeface="Arial"/>
                <a:cs typeface="Arial"/>
              </a:rPr>
              <a:t> 16.00 Larv </a:t>
            </a:r>
            <a:r>
              <a:rPr lang="sv-SE" sz="2000" u="sng" err="1">
                <a:latin typeface="Arial"/>
                <a:cs typeface="Arial"/>
              </a:rPr>
              <a:t>Hedensborg</a:t>
            </a:r>
            <a:endParaRPr lang="sv-SE" sz="2000" u="sng" err="1"/>
          </a:p>
          <a:p>
            <a:pPr marL="457200" indent="-330200">
              <a:buClr>
                <a:srgbClr val="2C281E"/>
              </a:buClr>
              <a:buSzPts val="1600"/>
              <a:buChar char="●"/>
            </a:pPr>
            <a:r>
              <a:rPr lang="sv-SE" sz="2000" u="sng">
                <a:latin typeface="Arial"/>
                <a:cs typeface="Arial"/>
              </a:rPr>
              <a:t>Ledare ansvarar för aktiviteter som träning/match - </a:t>
            </a:r>
            <a:r>
              <a:rPr lang="sv-SE" sz="2000" u="sng" err="1">
                <a:latin typeface="Arial"/>
                <a:cs typeface="Arial"/>
              </a:rPr>
              <a:t>discgolf</a:t>
            </a:r>
            <a:r>
              <a:rPr lang="sv-SE" sz="2000" u="sng">
                <a:latin typeface="Arial"/>
                <a:cs typeface="Arial"/>
              </a:rPr>
              <a:t> – </a:t>
            </a:r>
            <a:r>
              <a:rPr lang="sv-SE" sz="2000" u="sng" err="1">
                <a:latin typeface="Arial"/>
                <a:cs typeface="Arial"/>
              </a:rPr>
              <a:t>bordtennistunering</a:t>
            </a:r>
            <a:r>
              <a:rPr lang="sv-SE" sz="2000" u="sng">
                <a:latin typeface="Arial"/>
                <a:cs typeface="Arial"/>
              </a:rPr>
              <a:t> mm.</a:t>
            </a:r>
            <a:endParaRPr lang="sv-SE" sz="2000" u="sng"/>
          </a:p>
          <a:p>
            <a:pPr marL="457200" indent="-330200">
              <a:buClr>
                <a:srgbClr val="2C281E"/>
              </a:buClr>
              <a:buSzPts val="1600"/>
              <a:buChar char="●"/>
            </a:pPr>
            <a:r>
              <a:rPr lang="sv-SE" sz="2000" u="sng">
                <a:latin typeface="Arial"/>
                <a:cs typeface="Arial"/>
              </a:rPr>
              <a:t>Föräldrar ansvarar för mat/disk/städ Lagföräldrar gör schema</a:t>
            </a:r>
            <a:endParaRPr lang="sv-SE" sz="2000" u="sng"/>
          </a:p>
          <a:p>
            <a:pPr marL="457200" indent="-330200">
              <a:buClr>
                <a:srgbClr val="2C281E"/>
              </a:buClr>
              <a:buSzPts val="1600"/>
              <a:buChar char="●"/>
            </a:pPr>
            <a:r>
              <a:rPr lang="sv-SE" sz="2000" u="sng">
                <a:latin typeface="Arial"/>
                <a:cs typeface="Arial"/>
              </a:rPr>
              <a:t>Packlista samt mer info närmare</a:t>
            </a:r>
            <a:endParaRPr lang="sv-SE" sz="2000" u="sng"/>
          </a:p>
          <a:p>
            <a:pPr marL="457200" indent="-330200">
              <a:buClr>
                <a:srgbClr val="2C281E"/>
              </a:buClr>
              <a:buSzPts val="1600"/>
              <a:buChar char="●"/>
            </a:pPr>
            <a:r>
              <a:rPr lang="sv-SE" sz="2000" u="sng">
                <a:latin typeface="Arial"/>
                <a:cs typeface="Arial"/>
              </a:rPr>
              <a:t>Kostnad 300kr, resterande täcks av lagkassa</a:t>
            </a:r>
            <a:endParaRPr lang="sv-SE" sz="2000" u="sng"/>
          </a:p>
          <a:p>
            <a:pPr marL="342900" indent="-342900">
              <a:buChar char="•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02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3C576E-715F-D14B-B3FE-AFB8AE887A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NU SER VI FRAM EMOT SÄSONGEN 2026!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C9C1F08-C8B1-8A4B-9D76-A07BBF44A3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366703"/>
            <a:ext cx="5002720" cy="2237799"/>
          </a:xfrm>
        </p:spPr>
        <p:txBody>
          <a:bodyPr/>
          <a:lstStyle/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 u="sng">
                <a:solidFill>
                  <a:schemeClr val="hlink"/>
                </a:solidFill>
                <a:latin typeface="+mj-lt"/>
                <a:hlinkClick r:id="rId2"/>
              </a:rPr>
              <a:t>”Tillsammans</a:t>
            </a:r>
            <a:r>
              <a:rPr lang="sv-SE" u="sng">
                <a:solidFill>
                  <a:schemeClr val="hlink"/>
                </a:solidFill>
                <a:latin typeface="+mj-lt"/>
              </a:rPr>
              <a:t>”</a:t>
            </a:r>
            <a:r>
              <a:rPr lang="sv-SE">
                <a:latin typeface="+mj-lt"/>
              </a:rPr>
              <a:t> – IFK Falköping FF</a:t>
            </a:r>
          </a:p>
          <a:p>
            <a:endParaRPr lang="sv-SE"/>
          </a:p>
        </p:txBody>
      </p:sp>
      <p:sp>
        <p:nvSpPr>
          <p:cNvPr id="4" name="Film 3">
            <a:hlinkClick r:id="rId2" highlightClick="1"/>
            <a:extLst>
              <a:ext uri="{FF2B5EF4-FFF2-40B4-BE49-F238E27FC236}">
                <a16:creationId xmlns:a16="http://schemas.microsoft.com/office/drawing/2014/main" id="{B1953C08-7902-C541-8007-6667F3D30073}"/>
              </a:ext>
            </a:extLst>
          </p:cNvPr>
          <p:cNvSpPr/>
          <p:nvPr/>
        </p:nvSpPr>
        <p:spPr>
          <a:xfrm>
            <a:off x="578070" y="1479832"/>
            <a:ext cx="1042416" cy="1042416"/>
          </a:xfrm>
          <a:prstGeom prst="actionButtonMovi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pic>
        <p:nvPicPr>
          <p:cNvPr id="5" name="Google Shape;159;p19">
            <a:extLst>
              <a:ext uri="{FF2B5EF4-FFF2-40B4-BE49-F238E27FC236}">
                <a16:creationId xmlns:a16="http://schemas.microsoft.com/office/drawing/2014/main" id="{D3309E53-CF41-024E-A3BC-D23A207C65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601" y="1479832"/>
            <a:ext cx="2175329" cy="2935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10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6;g2cbac18d6aa_0_12">
            <a:extLst>
              <a:ext uri="{FF2B5EF4-FFF2-40B4-BE49-F238E27FC236}">
                <a16:creationId xmlns:a16="http://schemas.microsoft.com/office/drawing/2014/main" id="{79589041-BF9F-304A-A0D8-56D50D26D1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970" y="162446"/>
            <a:ext cx="6373776" cy="472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254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B35B03-CBCE-764B-A7E7-735874799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Ledare 2026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F21147BB-D365-0449-9C51-B2DD9168A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436474"/>
              </p:ext>
            </p:extLst>
          </p:nvPr>
        </p:nvGraphicFramePr>
        <p:xfrm>
          <a:off x="471881" y="1259471"/>
          <a:ext cx="7091091" cy="292185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363697">
                  <a:extLst>
                    <a:ext uri="{9D8B030D-6E8A-4147-A177-3AD203B41FA5}">
                      <a16:colId xmlns:a16="http://schemas.microsoft.com/office/drawing/2014/main" val="1547099044"/>
                    </a:ext>
                  </a:extLst>
                </a:gridCol>
                <a:gridCol w="2357676">
                  <a:extLst>
                    <a:ext uri="{9D8B030D-6E8A-4147-A177-3AD203B41FA5}">
                      <a16:colId xmlns:a16="http://schemas.microsoft.com/office/drawing/2014/main" val="1199220332"/>
                    </a:ext>
                  </a:extLst>
                </a:gridCol>
                <a:gridCol w="2369718">
                  <a:extLst>
                    <a:ext uri="{9D8B030D-6E8A-4147-A177-3AD203B41FA5}">
                      <a16:colId xmlns:a16="http://schemas.microsoft.com/office/drawing/2014/main" val="3251453237"/>
                    </a:ext>
                  </a:extLst>
                </a:gridCol>
              </a:tblGrid>
              <a:tr h="286779">
                <a:tc>
                  <a:txBody>
                    <a:bodyPr/>
                    <a:lstStyle/>
                    <a:p>
                      <a:r>
                        <a:rPr lang="sv-SE" sz="1200"/>
                        <a:t>LEDARE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TELEFON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MEJL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5882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/>
                        <a:t>Rickard </a:t>
                      </a:r>
                      <a:r>
                        <a:rPr lang="sv-SE" sz="1200" err="1"/>
                        <a:t>Hjerp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076-241 48 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richardhjerp@hotmail.com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015771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/>
                        <a:t>Zandra Gustavsson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076-809 92 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514350" rtl="0" eaLnBrk="1" latinLnBrk="0" hangingPunct="1"/>
                      <a:r>
                        <a:rPr lang="sv-SE" sz="12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zandra_gustavsson@hotmail.com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341996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/>
                        <a:t>Ola Andersson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073-612 00 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chippen_500@hotmail.com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5487853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/>
                        <a:t>Joakim Ekholm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0736234809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522469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/>
                        <a:t>Patrik </a:t>
                      </a:r>
                      <a:r>
                        <a:rPr lang="sv-SE" sz="1200" err="1"/>
                        <a:t>Vilsson</a:t>
                      </a:r>
                      <a:r>
                        <a:rPr lang="sv-SE" sz="120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0706917119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161523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/>
                        <a:t>Stefan Johansson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0702940116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9010099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/>
                        <a:t>Michael Svensson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073-022 47 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msven07@hotmail.com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646980"/>
                  </a:ext>
                </a:extLst>
              </a:tr>
              <a:tr h="286779">
                <a:tc>
                  <a:txBody>
                    <a:bodyPr/>
                    <a:lstStyle/>
                    <a:p>
                      <a:r>
                        <a:rPr lang="sv-SE" sz="1200"/>
                        <a:t>Patrik Pettersson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073-831 13 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patrikpettersson87@hotmail.com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837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68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73145F-1196-6148-A1E4-F2D53DB79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Utdrag ur samsyn falköping 2020-11-04</a:t>
            </a:r>
          </a:p>
        </p:txBody>
      </p:sp>
      <p:pic>
        <p:nvPicPr>
          <p:cNvPr id="4" name="Google Shape;83;p7">
            <a:extLst>
              <a:ext uri="{FF2B5EF4-FFF2-40B4-BE49-F238E27FC236}">
                <a16:creationId xmlns:a16="http://schemas.microsoft.com/office/drawing/2014/main" id="{9FE40F1E-F172-7A48-BFB2-450C53AA11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3960" y="1354905"/>
            <a:ext cx="6387521" cy="348256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84;p7">
            <a:hlinkClick r:id="rId3"/>
            <a:extLst>
              <a:ext uri="{FF2B5EF4-FFF2-40B4-BE49-F238E27FC236}">
                <a16:creationId xmlns:a16="http://schemas.microsoft.com/office/drawing/2014/main" id="{EC2C082D-2795-6F48-822D-5ADB3F4EE81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0337" y="1794411"/>
            <a:ext cx="1635602" cy="2178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93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EF004B-35C9-6C47-872F-A1FA5B071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214360"/>
            <a:ext cx="6452681" cy="685863"/>
          </a:xfrm>
        </p:spPr>
        <p:txBody>
          <a:bodyPr/>
          <a:lstStyle/>
          <a:p>
            <a:r>
              <a:rPr lang="sv-SE" err="1"/>
              <a:t>Informatinssidor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E9BC7B-3180-4D40-B36B-2CC145E9F2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445342"/>
            <a:ext cx="7383646" cy="3514364"/>
          </a:xfrm>
        </p:spPr>
        <p:txBody>
          <a:bodyPr>
            <a:normAutofit/>
          </a:bodyPr>
          <a:lstStyle/>
          <a:p>
            <a:r>
              <a:rPr lang="sv-SE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Vårt lag P12</a:t>
            </a:r>
          </a:p>
          <a:p>
            <a:r>
              <a:rPr lang="sv-SE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https://www.laget.se/IFKFalkopingFF-P2014/</a:t>
            </a:r>
            <a:br>
              <a:rPr lang="sv-SE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Blå Tråden, Verksamhetsberättelse och Verksamhetsplan</a:t>
            </a:r>
          </a:p>
          <a:p>
            <a:r>
              <a:rPr lang="sv-SE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https://www.ifkfalkopingff.se/Document</a:t>
            </a:r>
            <a:br>
              <a:rPr lang="sv-SE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16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Kansli och styrelse</a:t>
            </a:r>
          </a:p>
          <a:p>
            <a:r>
              <a:rPr lang="sv-SE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https://www.ifkfalkopingff.se/Board</a:t>
            </a:r>
            <a:endParaRPr lang="sv-SE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8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5AEFEF-9570-EF4F-990E-6639C083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302847"/>
            <a:ext cx="6452681" cy="546657"/>
          </a:xfrm>
        </p:spPr>
        <p:txBody>
          <a:bodyPr anchor="t"/>
          <a:lstStyle/>
          <a:p>
            <a:r>
              <a:rPr lang="sv-SE"/>
              <a:t>Utdrag ur blå tråden </a:t>
            </a:r>
          </a:p>
        </p:txBody>
      </p:sp>
      <p:pic>
        <p:nvPicPr>
          <p:cNvPr id="5" name="Google Shape;98;p6">
            <a:hlinkClick r:id="rId2"/>
            <a:extLst>
              <a:ext uri="{FF2B5EF4-FFF2-40B4-BE49-F238E27FC236}">
                <a16:creationId xmlns:a16="http://schemas.microsoft.com/office/drawing/2014/main" id="{263E1AFF-E9A3-904E-8143-54BC6295A9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234" y="993557"/>
            <a:ext cx="1839465" cy="25960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B9AA5DE-EE94-6DCF-677D-6ADE79B58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826" y="844429"/>
            <a:ext cx="4962173" cy="39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4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F0A584-6C22-8445-980A-2000734FF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214360"/>
            <a:ext cx="6452681" cy="494477"/>
          </a:xfrm>
        </p:spPr>
        <p:txBody>
          <a:bodyPr/>
          <a:lstStyle/>
          <a:p>
            <a:r>
              <a:rPr lang="sv-SE" sz="2500"/>
              <a:t>Medlems- och spelaravgifter 2026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1ECEC05-0AFE-D070-BDAF-83E7EE7BC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55" y="1208458"/>
            <a:ext cx="3539216" cy="360391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4E61472-52BA-4429-9691-CB1F6E64B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897" y="1208458"/>
            <a:ext cx="3446898" cy="3916930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96827441-6E91-B2A2-CFB9-08B4E9BEC402}"/>
              </a:ext>
            </a:extLst>
          </p:cNvPr>
          <p:cNvSpPr txBox="1"/>
          <p:nvPr/>
        </p:nvSpPr>
        <p:spPr>
          <a:xfrm>
            <a:off x="556444" y="772639"/>
            <a:ext cx="6134986" cy="26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b="1"/>
              <a:t>Hemsidan/Medlemsinformation: </a:t>
            </a:r>
            <a:r>
              <a:rPr lang="sv-SE" sz="1100">
                <a:hlinkClick r:id="rId4"/>
              </a:rPr>
              <a:t>https://www.ifkfalkopingff.se/Page/405847</a:t>
            </a:r>
            <a:endParaRPr lang="sv-SE" sz="1100"/>
          </a:p>
        </p:txBody>
      </p:sp>
    </p:spTree>
    <p:extLst>
      <p:ext uri="{BB962C8B-B14F-4D97-AF65-F5344CB8AC3E}">
        <p14:creationId xmlns:p14="http://schemas.microsoft.com/office/powerpoint/2010/main" val="104381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60E93F-13C8-E749-ABE7-FC034D2C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214360"/>
            <a:ext cx="6452681" cy="728393"/>
          </a:xfrm>
        </p:spPr>
        <p:txBody>
          <a:bodyPr/>
          <a:lstStyle/>
          <a:p>
            <a:r>
              <a:rPr lang="sv-SE" err="1"/>
              <a:t>LAGFÖRÄLDrar</a:t>
            </a:r>
            <a:r>
              <a:rPr lang="sv-SE"/>
              <a:t> 2026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7BBF56-EC71-F242-9304-A877F4AC1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881" y="1301814"/>
            <a:ext cx="7383646" cy="1739098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Schema och planering för kiosken på </a:t>
            </a:r>
            <a:r>
              <a:rPr lang="sv-SE" sz="1800" err="1">
                <a:solidFill>
                  <a:schemeClr val="tx1"/>
                </a:solidFill>
              </a:rPr>
              <a:t>dotorp</a:t>
            </a:r>
            <a:r>
              <a:rPr lang="sv-SE" sz="1800">
                <a:solidFill>
                  <a:schemeClr val="tx1"/>
                </a:solidFill>
              </a:rPr>
              <a:t>/hemmamatcher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Schema och planering för matchvärdar vid hemmamatcher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Schema för tvätt av matchställ vid hemma och bortamatcher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Schema för bollkallar vid Seniormatcher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Bemanna städuppgifter vid Klassbollen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Planera/Fördela kringuppgifter vid träningsläger i Larv augusti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solidFill>
                  <a:schemeClr val="tx1"/>
                </a:solidFill>
              </a:rPr>
              <a:t>Behjälpliga vid utskick och kallelser i samråd med Ledare</a:t>
            </a:r>
            <a:endParaRPr lang="sv-SE" sz="1800"/>
          </a:p>
          <a:p>
            <a:endParaRPr lang="sv-SE" sz="1800"/>
          </a:p>
          <a:p>
            <a:endParaRPr lang="sv-SE" sz="1800"/>
          </a:p>
          <a:p>
            <a:endParaRPr lang="sv-SE" sz="18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007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181B4B-8472-6B4B-A265-576F6AA8E1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361843"/>
            <a:ext cx="6452681" cy="942581"/>
          </a:xfrm>
        </p:spPr>
        <p:txBody>
          <a:bodyPr lIns="91440" tIns="45720" rIns="91440" bIns="45720" anchor="t">
            <a:noAutofit/>
          </a:bodyPr>
          <a:lstStyle/>
          <a:p>
            <a:r>
              <a:rPr lang="sv-SE">
                <a:latin typeface="Arial"/>
                <a:cs typeface="Arial"/>
              </a:rPr>
              <a:t>Träning 2026 </a:t>
            </a:r>
            <a:br>
              <a:rPr lang="sv-SE">
                <a:latin typeface="Arial"/>
                <a:cs typeface="Arial"/>
              </a:rPr>
            </a:br>
            <a:r>
              <a:rPr lang="sv-SE">
                <a:latin typeface="Arial"/>
                <a:cs typeface="Arial"/>
              </a:rPr>
              <a:t>Ansökta tider</a:t>
            </a:r>
            <a:endParaRPr lang="sv-SE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BE4D62B5-93FB-1543-BE35-ABACB9CF3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730613"/>
              </p:ext>
            </p:extLst>
          </p:nvPr>
        </p:nvGraphicFramePr>
        <p:xfrm>
          <a:off x="471880" y="1372422"/>
          <a:ext cx="7091807" cy="31418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94978">
                  <a:extLst>
                    <a:ext uri="{9D8B030D-6E8A-4147-A177-3AD203B41FA5}">
                      <a16:colId xmlns:a16="http://schemas.microsoft.com/office/drawing/2014/main" val="3958904613"/>
                    </a:ext>
                  </a:extLst>
                </a:gridCol>
                <a:gridCol w="853187">
                  <a:extLst>
                    <a:ext uri="{9D8B030D-6E8A-4147-A177-3AD203B41FA5}">
                      <a16:colId xmlns:a16="http://schemas.microsoft.com/office/drawing/2014/main" val="285440254"/>
                    </a:ext>
                  </a:extLst>
                </a:gridCol>
                <a:gridCol w="1161786">
                  <a:extLst>
                    <a:ext uri="{9D8B030D-6E8A-4147-A177-3AD203B41FA5}">
                      <a16:colId xmlns:a16="http://schemas.microsoft.com/office/drawing/2014/main" val="3476661437"/>
                    </a:ext>
                  </a:extLst>
                </a:gridCol>
                <a:gridCol w="1276754">
                  <a:extLst>
                    <a:ext uri="{9D8B030D-6E8A-4147-A177-3AD203B41FA5}">
                      <a16:colId xmlns:a16="http://schemas.microsoft.com/office/drawing/2014/main" val="1547099044"/>
                    </a:ext>
                  </a:extLst>
                </a:gridCol>
                <a:gridCol w="2505102">
                  <a:extLst>
                    <a:ext uri="{9D8B030D-6E8A-4147-A177-3AD203B41FA5}">
                      <a16:colId xmlns:a16="http://schemas.microsoft.com/office/drawing/2014/main" val="1199220332"/>
                    </a:ext>
                  </a:extLst>
                </a:gridCol>
              </a:tblGrid>
              <a:tr h="455612">
                <a:tc>
                  <a:txBody>
                    <a:bodyPr/>
                    <a:lstStyle/>
                    <a:p>
                      <a:r>
                        <a:rPr lang="sv-SE"/>
                        <a:t>MÅNAD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/>
                        <a:t>DAGAR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/>
                        <a:t>TIDER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/>
                        <a:t>VAR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/>
                        <a:t>KOMMENTAR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75882"/>
                  </a:ext>
                </a:extLst>
              </a:tr>
              <a:tr h="246155">
                <a:tc rowSpan="2">
                  <a:txBody>
                    <a:bodyPr/>
                    <a:lstStyle/>
                    <a:p>
                      <a:r>
                        <a:rPr lang="sv-SE"/>
                        <a:t>Maj  </a:t>
                      </a:r>
                      <a:r>
                        <a:rPr lang="sv-SE" err="1"/>
                        <a:t>Sept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9015771"/>
                  </a:ext>
                </a:extLst>
              </a:tr>
              <a:tr h="56068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Måndagar    17.15-18:45   </a:t>
                      </a:r>
                      <a:r>
                        <a:rPr lang="sv-SE" err="1"/>
                        <a:t>Odenvi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341996"/>
                  </a:ext>
                </a:extLst>
              </a:tr>
              <a:tr h="626466">
                <a:tc rowSpan="2">
                  <a:txBody>
                    <a:bodyPr/>
                    <a:lstStyle/>
                    <a:p>
                      <a:r>
                        <a:rPr lang="sv-SE"/>
                        <a:t>Maj-september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/>
                        <a:t>Tisdagar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 18:30-20:00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Dotorp plan D &amp; 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sv-SE"/>
                        <a:t>Start 30 april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806004"/>
                  </a:ext>
                </a:extLst>
              </a:tr>
              <a:tr h="62646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Torsdagar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 18:30-20:00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Dotorp plan D &amp; 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0944187"/>
                  </a:ext>
                </a:extLst>
              </a:tr>
              <a:tr h="626466">
                <a:tc>
                  <a:txBody>
                    <a:bodyPr/>
                    <a:lstStyle/>
                    <a:p>
                      <a:r>
                        <a:rPr lang="sv-SE"/>
                        <a:t>Oktober-December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v-SE"/>
                        <a:t>Söndagar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17:00-18:30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/>
                        <a:t>Ållevi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anchor="ctr"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3493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259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54e34831a959837f80a29d52291f61af343b"/>
</p:tagLst>
</file>

<file path=ppt/theme/theme1.xml><?xml version="1.0" encoding="utf-8"?>
<a:theme xmlns:a="http://schemas.openxmlformats.org/drawingml/2006/main" name="IFK Fotboll">
  <a:themeElements>
    <a:clrScheme name="Centiro">
      <a:dk1>
        <a:srgbClr val="2C281E"/>
      </a:dk1>
      <a:lt1>
        <a:sysClr val="window" lastClr="FFFFFF"/>
      </a:lt1>
      <a:dk2>
        <a:srgbClr val="D41200"/>
      </a:dk2>
      <a:lt2>
        <a:srgbClr val="C2BFB1"/>
      </a:lt2>
      <a:accent1>
        <a:srgbClr val="D41200"/>
      </a:accent1>
      <a:accent2>
        <a:srgbClr val="8FB550"/>
      </a:accent2>
      <a:accent3>
        <a:srgbClr val="E97338"/>
      </a:accent3>
      <a:accent4>
        <a:srgbClr val="6CB5CB"/>
      </a:accent4>
      <a:accent5>
        <a:srgbClr val="84785A"/>
      </a:accent5>
      <a:accent6>
        <a:srgbClr val="E8CF40"/>
      </a:accent6>
      <a:hlink>
        <a:srgbClr val="005CDB"/>
      </a:hlink>
      <a:folHlink>
        <a:srgbClr val="780F5C"/>
      </a:folHlink>
    </a:clrScheme>
    <a:fontScheme name="Anpassat 2">
      <a:majorFont>
        <a:latin typeface="Raleway Medium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FK 2021 PPT-Mall.potx" id="{04035547-9B9F-412F-ABDB-7F08908D7521}" vid="{3834190C-DC37-4DA5-B770-F70B2AA29E0F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entiro">
      <a:dk1>
        <a:sysClr val="windowText" lastClr="000000"/>
      </a:dk1>
      <a:lt1>
        <a:sysClr val="window" lastClr="FFFFFF"/>
      </a:lt1>
      <a:dk2>
        <a:srgbClr val="DEEBF0"/>
      </a:dk2>
      <a:lt2>
        <a:srgbClr val="E7E6E6"/>
      </a:lt2>
      <a:accent1>
        <a:srgbClr val="71B1C8"/>
      </a:accent1>
      <a:accent2>
        <a:srgbClr val="E21F1E"/>
      </a:accent2>
      <a:accent3>
        <a:srgbClr val="9FAD1E"/>
      </a:accent3>
      <a:accent4>
        <a:srgbClr val="16EDF1"/>
      </a:accent4>
      <a:accent5>
        <a:srgbClr val="4A666A"/>
      </a:accent5>
      <a:accent6>
        <a:srgbClr val="D2CFC6"/>
      </a:accent6>
      <a:hlink>
        <a:srgbClr val="0563C1"/>
      </a:hlink>
      <a:folHlink>
        <a:srgbClr val="954F72"/>
      </a:folHlink>
    </a:clrScheme>
    <a:fontScheme name="Centiro">
      <a:majorFont>
        <a:latin typeface="Proxima Nova Lt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entiro">
      <a:dk1>
        <a:sysClr val="windowText" lastClr="000000"/>
      </a:dk1>
      <a:lt1>
        <a:sysClr val="window" lastClr="FFFFFF"/>
      </a:lt1>
      <a:dk2>
        <a:srgbClr val="DEEBF0"/>
      </a:dk2>
      <a:lt2>
        <a:srgbClr val="E7E6E6"/>
      </a:lt2>
      <a:accent1>
        <a:srgbClr val="71B1C8"/>
      </a:accent1>
      <a:accent2>
        <a:srgbClr val="E21F1E"/>
      </a:accent2>
      <a:accent3>
        <a:srgbClr val="9FAD1E"/>
      </a:accent3>
      <a:accent4>
        <a:srgbClr val="16EDF1"/>
      </a:accent4>
      <a:accent5>
        <a:srgbClr val="4A666A"/>
      </a:accent5>
      <a:accent6>
        <a:srgbClr val="D2CFC6"/>
      </a:accent6>
      <a:hlink>
        <a:srgbClr val="0563C1"/>
      </a:hlink>
      <a:folHlink>
        <a:srgbClr val="954F72"/>
      </a:folHlink>
    </a:clrScheme>
    <a:fontScheme name="Centiro">
      <a:majorFont>
        <a:latin typeface="Proxima Nova Lt"/>
        <a:ea typeface=""/>
        <a:cs typeface=""/>
      </a:majorFont>
      <a:minorFont>
        <a:latin typeface="Proxima Nova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entiro">
    <a:dk1>
      <a:srgbClr val="2C281E"/>
    </a:dk1>
    <a:lt1>
      <a:sysClr val="window" lastClr="FFFFFF"/>
    </a:lt1>
    <a:dk2>
      <a:srgbClr val="D41200"/>
    </a:dk2>
    <a:lt2>
      <a:srgbClr val="C2BFB1"/>
    </a:lt2>
    <a:accent1>
      <a:srgbClr val="D41200"/>
    </a:accent1>
    <a:accent2>
      <a:srgbClr val="8FB550"/>
    </a:accent2>
    <a:accent3>
      <a:srgbClr val="E97338"/>
    </a:accent3>
    <a:accent4>
      <a:srgbClr val="6CB5CB"/>
    </a:accent4>
    <a:accent5>
      <a:srgbClr val="84785A"/>
    </a:accent5>
    <a:accent6>
      <a:srgbClr val="E8CF40"/>
    </a:accent6>
    <a:hlink>
      <a:srgbClr val="005CDB"/>
    </a:hlink>
    <a:folHlink>
      <a:srgbClr val="780F5C"/>
    </a:folHlink>
  </a:clrScheme>
</a:themeOverride>
</file>

<file path=ppt/theme/themeOverride2.xml><?xml version="1.0" encoding="utf-8"?>
<a:themeOverride xmlns:a="http://schemas.openxmlformats.org/drawingml/2006/main">
  <a:clrScheme name="Centiro">
    <a:dk1>
      <a:srgbClr val="2C281E"/>
    </a:dk1>
    <a:lt1>
      <a:sysClr val="window" lastClr="FFFFFF"/>
    </a:lt1>
    <a:dk2>
      <a:srgbClr val="D41200"/>
    </a:dk2>
    <a:lt2>
      <a:srgbClr val="C2BFB1"/>
    </a:lt2>
    <a:accent1>
      <a:srgbClr val="D41200"/>
    </a:accent1>
    <a:accent2>
      <a:srgbClr val="8FB550"/>
    </a:accent2>
    <a:accent3>
      <a:srgbClr val="E97338"/>
    </a:accent3>
    <a:accent4>
      <a:srgbClr val="6CB5CB"/>
    </a:accent4>
    <a:accent5>
      <a:srgbClr val="84785A"/>
    </a:accent5>
    <a:accent6>
      <a:srgbClr val="E8CF40"/>
    </a:accent6>
    <a:hlink>
      <a:srgbClr val="005CDB"/>
    </a:hlink>
    <a:folHlink>
      <a:srgbClr val="780F5C"/>
    </a:folHlink>
  </a:clrScheme>
</a:themeOverride>
</file>

<file path=ppt/theme/themeOverride3.xml><?xml version="1.0" encoding="utf-8"?>
<a:themeOverride xmlns:a="http://schemas.openxmlformats.org/drawingml/2006/main">
  <a:clrScheme name="Centiro">
    <a:dk1>
      <a:srgbClr val="2C281E"/>
    </a:dk1>
    <a:lt1>
      <a:sysClr val="window" lastClr="FFFFFF"/>
    </a:lt1>
    <a:dk2>
      <a:srgbClr val="D41200"/>
    </a:dk2>
    <a:lt2>
      <a:srgbClr val="C2BFB1"/>
    </a:lt2>
    <a:accent1>
      <a:srgbClr val="D41200"/>
    </a:accent1>
    <a:accent2>
      <a:srgbClr val="8FB550"/>
    </a:accent2>
    <a:accent3>
      <a:srgbClr val="E97338"/>
    </a:accent3>
    <a:accent4>
      <a:srgbClr val="6CB5CB"/>
    </a:accent4>
    <a:accent5>
      <a:srgbClr val="84785A"/>
    </a:accent5>
    <a:accent6>
      <a:srgbClr val="E8CF40"/>
    </a:accent6>
    <a:hlink>
      <a:srgbClr val="005CDB"/>
    </a:hlink>
    <a:folHlink>
      <a:srgbClr val="780F5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4b06f9f-1fca-4e62-abc3-9d808f0af40f">PV2C6FAX2Y2K-751987344-1385</_dlc_DocId>
    <_dlc_DocIdUrl xmlns="34b06f9f-1fca-4e62-abc3-9d808f0af40f">
      <Url>https://centirosolutions.sharepoint.com/team/CarrierCare/_layouts/15/DocIdRedir.aspx?ID=PV2C6FAX2Y2K-751987344-1385</Url>
      <Description>PV2C6FAX2Y2K-751987344-1385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9792BA3585349BFBD6860E7ACBEA5" ma:contentTypeVersion="4" ma:contentTypeDescription="Create a new document." ma:contentTypeScope="" ma:versionID="b511e489364ace13875f2412ada743f5">
  <xsd:schema xmlns:xsd="http://www.w3.org/2001/XMLSchema" xmlns:xs="http://www.w3.org/2001/XMLSchema" xmlns:p="http://schemas.microsoft.com/office/2006/metadata/properties" xmlns:ns1="http://schemas.microsoft.com/sharepoint/v3" xmlns:ns2="34b06f9f-1fca-4e62-abc3-9d808f0af40f" xmlns:ns3="c617310b-2349-4642-aa86-269b38ae53d7" targetNamespace="http://schemas.microsoft.com/office/2006/metadata/properties" ma:root="true" ma:fieldsID="b9ef631a68f87b6dca6e806f085a6142" ns1:_="" ns2:_="" ns3:_="">
    <xsd:import namespace="http://schemas.microsoft.com/sharepoint/v3"/>
    <xsd:import namespace="34b06f9f-1fca-4e62-abc3-9d808f0af40f"/>
    <xsd:import namespace="c617310b-2349-4642-aa86-269b38ae53d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06f9f-1fca-4e62-abc3-9d808f0af40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7310b-2349-4642-aa86-269b38ae53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13AD1C-D137-4FDA-8333-27BE17F5011A}">
  <ds:schemaRefs>
    <ds:schemaRef ds:uri="34b06f9f-1fca-4e62-abc3-9d808f0af40f"/>
    <ds:schemaRef ds:uri="c617310b-2349-4642-aa86-269b38ae53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D521A5C-1CA8-485D-9202-F8305EC0D26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B245430-906D-446C-9BE1-6BE5E007D22F}">
  <ds:schemaRefs>
    <ds:schemaRef ds:uri="34b06f9f-1fca-4e62-abc3-9d808f0af40f"/>
    <ds:schemaRef ds:uri="c617310b-2349-4642-aa86-269b38ae53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FA1AB651-406E-48FA-871C-080B0A4E5D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IFK Fotboll</Template>
  <Application>Microsoft Office PowerPoint</Application>
  <PresentationFormat>Bildspel på skärmen (16:9)</PresentationFormat>
  <Slides>13</Slides>
  <Notes>0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5" baseType="lpstr">
      <vt:lpstr>IFK Fotboll</vt:lpstr>
      <vt:lpstr>Anpassad formgivning</vt:lpstr>
      <vt:lpstr>PowerPoint-presentation</vt:lpstr>
      <vt:lpstr>PowerPoint-presentation</vt:lpstr>
      <vt:lpstr>Ledare 2026</vt:lpstr>
      <vt:lpstr>Utdrag ur samsyn falköping 2020-11-04</vt:lpstr>
      <vt:lpstr>Informatinssidor</vt:lpstr>
      <vt:lpstr>Utdrag ur blå tråden </vt:lpstr>
      <vt:lpstr>Medlems- och spelaravgifter 2026</vt:lpstr>
      <vt:lpstr>LAGFÖRÄLDrar 2026</vt:lpstr>
      <vt:lpstr>Träning 2026  Ansökta tider</vt:lpstr>
      <vt:lpstr>MATCHEr &amp; träning  * Vi har anmält 2 lag till seriespel på 7 manna. Vi kommer även ha ett lag på 9 manna ihop med p13 * Vi tar ut lagen efter tisdagens träning - vi kommer kolla på träningstatistik innan uttagning * Viktigt att svara på kallelser och lämna kommentar vid Nej * Spel &amp; Medlems avgift är betalda</vt:lpstr>
      <vt:lpstr>Cuper 2026  * Lassabollen 18/19 april * Larv Läger 7-9 aug * Kick On cup 4-5 okt 9vs9</vt:lpstr>
      <vt:lpstr>träningsläger</vt:lpstr>
      <vt:lpstr>NU SER VI FRAM EMOT SÄSONGEN 2026!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revision>2</cp:revision>
  <dcterms:created xsi:type="dcterms:W3CDTF">2025-03-11T06:25:29Z</dcterms:created>
  <dcterms:modified xsi:type="dcterms:W3CDTF">2026-03-15T18:13:49Z</dcterms:modified>
</cp:coreProperties>
</file>