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797675" cy="992822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FK Fotboll" id="{5B2EA683-9F58-4D28-9EFA-C6B261CE208E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F"/>
    <a:srgbClr val="6CB5D2"/>
    <a:srgbClr val="6CB5CB"/>
    <a:srgbClr val="DEEBF0"/>
    <a:srgbClr val="D3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82339" autoAdjust="0"/>
  </p:normalViewPr>
  <p:slideViewPr>
    <p:cSldViewPr snapToGrid="0">
      <p:cViewPr varScale="1">
        <p:scale>
          <a:sx n="216" d="100"/>
          <a:sy n="216" d="100"/>
        </p:scale>
        <p:origin x="6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5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C086-F2B6-4C9D-BE06-B8E230838EAA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A174-BB73-492D-B55D-0A2FFBDB11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0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77B0-952E-4BE3-8AD1-B59F5E8A442C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66BC-BD21-4669-BC72-CFF33864C1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66BC-BD21-4669-BC72-CFF33864C1D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24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1">
    <p:bg bwMode="ltGray"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D5B1058-5E66-4C7C-B2FF-7417C3A5C577}"/>
              </a:ext>
            </a:extLst>
          </p:cNvPr>
          <p:cNvSpPr/>
          <p:nvPr userDrawn="1"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err="1"/>
              <a:t>Underrubrik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20XX-XX-XX</a:t>
            </a:r>
            <a:endParaRPr lang="en-GB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4918523-6D99-49BD-80E1-D3D61CF17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37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2">
    <p:bg bwMode="ltGray"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80B0EB45-2B42-4C98-8381-95FD17FA1732}"/>
              </a:ext>
            </a:extLst>
          </p:cNvPr>
          <p:cNvSpPr/>
          <p:nvPr userDrawn="1"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D7D0567-189B-40D3-BA0E-426C248DA3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err="1"/>
              <a:t>Underrubrik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090516-689B-4B4A-A160-4FFB78FF10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20XX-XX-XX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29F8C3-EB7F-4053-9D16-43DAC8A661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5231" y="2050564"/>
            <a:ext cx="6858000" cy="53039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0FE088C-8EA2-4A80-90BB-D9C9EC792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1995703"/>
            <a:ext cx="6858000" cy="5267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9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Utan bild">
    <p:bg bwMode="ltGray">
      <p:bgPr>
        <a:solidFill>
          <a:srgbClr val="0A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FAB565A3-BBFC-4616-98D3-D25C8DFE1D17}"/>
              </a:ext>
            </a:extLst>
          </p:cNvPr>
          <p:cNvSpPr/>
          <p:nvPr userDrawn="1"/>
        </p:nvSpPr>
        <p:spPr>
          <a:xfrm>
            <a:off x="0" y="1929404"/>
            <a:ext cx="9144000" cy="1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34B61DB-E04C-4C41-AD3A-41F9A5236E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err="1"/>
              <a:t>Underrubrik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A0350B-A5EE-4052-9FD4-C292EFE99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20XX-XX-XX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F94790C-F371-4E35-A0CD-E491D8A162F8}"/>
              </a:ext>
            </a:extLst>
          </p:cNvPr>
          <p:cNvSpPr txBox="1">
            <a:spLocks/>
          </p:cNvSpPr>
          <p:nvPr userDrawn="1"/>
        </p:nvSpPr>
        <p:spPr>
          <a:xfrm>
            <a:off x="375230" y="2212480"/>
            <a:ext cx="6858000" cy="435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rgbClr val="0A54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125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9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9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4A330FE-9FC9-423A-BF3C-05ABDA4C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75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04F0029-2F48-45F3-91CA-764992ED62E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1F5031-FE3C-46EE-ADA4-B386C0D599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FCC0AB-53E1-42E7-BE9C-2A0D4E6EF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81" y="214360"/>
            <a:ext cx="6452681" cy="9174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RUBRIK</a:t>
            </a:r>
            <a:endParaRPr lang="en-GB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26A996F-BCAB-495B-948A-27FD467CA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1762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454BB18-7A2F-44D3-8513-66E1ED2C3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433" t="2378" r="8799" b="3524"/>
          <a:stretch/>
        </p:blipFill>
        <p:spPr>
          <a:xfrm>
            <a:off x="7880465" y="204796"/>
            <a:ext cx="976098" cy="13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1F5031-FE3C-46EE-ADA4-B386C0D599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FCC0AB-53E1-42E7-BE9C-2A0D4E6EF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81" y="214360"/>
            <a:ext cx="6452681" cy="9174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cap="all" baseline="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RUBRIK</a:t>
            </a:r>
            <a:endParaRPr lang="en-GB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26A996F-BCAB-495B-948A-27FD467CA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1762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AC7CC82-A03A-4D51-B210-758A66A69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096" y="169395"/>
            <a:ext cx="1199666" cy="14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50" r:id="rId4"/>
    <p:sldLayoutId id="2147483680" r:id="rId5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68288" indent="-2682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719138" indent="-276225" algn="l" defTabSz="514350" rtl="0" eaLnBrk="1" latinLnBrk="0" hangingPunct="1">
        <a:lnSpc>
          <a:spcPct val="90000"/>
        </a:lnSpc>
        <a:spcBef>
          <a:spcPts val="281"/>
        </a:spcBef>
        <a:buFontTx/>
        <a:buChar char="−"/>
        <a:defRPr sz="20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2pPr>
      <a:lvl3pPr marL="1074738" indent="-180975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3pPr>
      <a:lvl4pPr marL="1436688" indent="-180975" algn="l" defTabSz="514350" rtl="0" eaLnBrk="1" latinLnBrk="0" hangingPunct="1">
        <a:lnSpc>
          <a:spcPct val="90000"/>
        </a:lnSpc>
        <a:spcBef>
          <a:spcPts val="281"/>
        </a:spcBef>
        <a:buFontTx/>
        <a:buChar char="–"/>
        <a:defRPr sz="1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4pPr>
      <a:lvl5pPr marL="1792288" indent="-176213" algn="l" defTabSz="514350" rtl="0" eaLnBrk="1" latinLnBrk="0" hangingPunct="1">
        <a:lnSpc>
          <a:spcPct val="90000"/>
        </a:lnSpc>
        <a:spcBef>
          <a:spcPts val="281"/>
        </a:spcBef>
        <a:buFontTx/>
        <a:buChar char="»"/>
        <a:defRPr sz="12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6" userDrawn="1">
          <p15:clr>
            <a:srgbClr val="F26B43"/>
          </p15:clr>
        </p15:guide>
        <p15:guide id="3" pos="5261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672" userDrawn="1">
          <p15:clr>
            <a:srgbClr val="F26B43"/>
          </p15:clr>
        </p15:guide>
        <p15:guide id="6" orient="horz" pos="2736" userDrawn="1">
          <p15:clr>
            <a:srgbClr val="F26B43"/>
          </p15:clr>
        </p15:guide>
        <p15:guide id="7" orient="horz" pos="534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orient="horz" pos="3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lassbollen.se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gelandaif.se/fargelandacup/" TargetMode="External"/><Relationship Id="rId2" Type="http://schemas.openxmlformats.org/officeDocument/2006/relationships/hyperlink" Target="https://www.cupmate.nu/cup/lassacupen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forening/spelarovergangar/registrera-spelare/" TargetMode="External"/><Relationship Id="rId2" Type="http://schemas.openxmlformats.org/officeDocument/2006/relationships/hyperlink" Target="https://minfotboll.svenskfotboll.s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neqz7YF1_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IFKFalkopingFF-P2014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sisu.se/distrikt/vastra-gotaland/bidrag-och-stod/stod-till-idrottsforbund-sdf/samsyn/samsyn-vastergotlan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kfalkopingff.se/Document" TargetMode="External"/><Relationship Id="rId2" Type="http://schemas.openxmlformats.org/officeDocument/2006/relationships/hyperlink" Target="https://www.laget.se/IFKFalkopingFF-P2014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fkfalkopingff.se/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FalkopingFF/Document/Download/1542393/94400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kfalkopingff.se/Page/40584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AFC06F9-D0DF-4A2D-88C6-9F9EC81D0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2025-03-20</a:t>
            </a:r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E50BFDB2-53D6-4B9B-9A40-2A2D07980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Föräldrainformation 2025</a:t>
            </a:r>
            <a:br>
              <a:rPr lang="sv-SE" dirty="0"/>
            </a:br>
            <a:r>
              <a:rPr lang="sv-SE" dirty="0"/>
              <a:t>P11 – födda 2014</a:t>
            </a:r>
          </a:p>
        </p:txBody>
      </p:sp>
    </p:spTree>
    <p:extLst>
      <p:ext uri="{BB962C8B-B14F-4D97-AF65-F5344CB8AC3E}">
        <p14:creationId xmlns:p14="http://schemas.microsoft.com/office/powerpoint/2010/main" val="215840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E93F-13C8-E749-ABE7-FC034D2C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LAGFÖRÄLDER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7BBF56-EC71-F242-9304-A877F4AC1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1429587"/>
          </a:xfrm>
        </p:spPr>
        <p:txBody>
          <a:bodyPr/>
          <a:lstStyle/>
          <a:p>
            <a:r>
              <a:rPr lang="sv-SE" sz="1800" dirty="0">
                <a:solidFill>
                  <a:schemeClr val="tx1"/>
                </a:solidFill>
              </a:rPr>
              <a:t>Vi har en lagförälder (Cicci), vi behöver en till…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Schema för kiosken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Schema för tvätt av matchställ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Schema för bollkallar: 5 matcher, 8 grabbar per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D1809C8B-D198-A742-839A-DF8CBB2252CD}"/>
              </a:ext>
            </a:extLst>
          </p:cNvPr>
          <p:cNvSpPr/>
          <p:nvPr/>
        </p:nvSpPr>
        <p:spPr>
          <a:xfrm>
            <a:off x="418852" y="2790396"/>
            <a:ext cx="7436675" cy="21532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Clr>
                <a:schemeClr val="lt1"/>
              </a:buClr>
              <a:buSzPts val="1600"/>
            </a:pPr>
            <a:r>
              <a:rPr lang="sv-SE" sz="1600" dirty="0">
                <a:solidFill>
                  <a:schemeClr val="bg1"/>
                </a:solidFill>
              </a:rPr>
              <a:t>Styrelsen vill utveckla organisation och arbetssätt inom föreningen 2025, genom att bland annat involvera LAGFÖRÄLDRAR på ett tydligare sätt i det löpande arbetet, exempelvis planera och genomföra Barn &amp; Ungdomsavslutningen, IFK-dagen och Klassbollen.</a:t>
            </a:r>
          </a:p>
          <a:p>
            <a:pPr lvl="0">
              <a:buClr>
                <a:schemeClr val="lt1"/>
              </a:buClr>
              <a:buSzPts val="1600"/>
            </a:pPr>
            <a:endParaRPr lang="sv-SE" sz="1600" dirty="0">
              <a:solidFill>
                <a:schemeClr val="bg1"/>
              </a:solidFill>
            </a:endParaRPr>
          </a:p>
          <a:p>
            <a:pPr lvl="0">
              <a:buClr>
                <a:schemeClr val="lt1"/>
              </a:buClr>
              <a:buSzPts val="1600"/>
            </a:pPr>
            <a:r>
              <a:rPr lang="sv-SE" sz="1600" dirty="0">
                <a:solidFill>
                  <a:schemeClr val="bg1"/>
                </a:solidFill>
              </a:rPr>
              <a:t>Är du intresserad av att aktivt hjälpa till för att utveckla föreningen? 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Prata med oss efter mötet!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9007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C84D36-8E73-184E-A4C4-7E9ACA443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ARBETSINSATSER FÖR FÖRÄLDRAR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11EF5A-4BB1-8C4D-A3C1-66DCDDA06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lvl="0" indent="-285750"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Klassbollen 24-25 maj (</a:t>
            </a:r>
            <a:r>
              <a:rPr lang="sv-SE" sz="1800" dirty="0">
                <a:solidFill>
                  <a:schemeClr val="tx1"/>
                </a:solidFill>
                <a:hlinkClick r:id="rId2"/>
              </a:rPr>
              <a:t>https://www.klassbollen.se</a:t>
            </a:r>
            <a:r>
              <a:rPr lang="sv-SE" sz="1800" dirty="0">
                <a:solidFill>
                  <a:schemeClr val="tx1"/>
                </a:solidFill>
              </a:rPr>
              <a:t>) 	</a:t>
            </a:r>
          </a:p>
          <a:p>
            <a:pPr marL="285750" lvl="0" indent="-285750"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Funktionärer A-lagets hemmamatch mot Ekedalen 27 september</a:t>
            </a:r>
          </a:p>
          <a:p>
            <a:pPr marL="285750" lvl="0" indent="-285750"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Tvätt av matchställ (tvättschema kommer vid kallelse till match)</a:t>
            </a:r>
            <a:endParaRPr lang="sv-SE" sz="1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Hemmamatcher på Dotorp</a:t>
            </a:r>
          </a:p>
          <a:p>
            <a:pPr marL="1004888" lvl="1" indent="-285750">
              <a:buSzPts val="1600"/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tx1"/>
                </a:solidFill>
              </a:rPr>
              <a:t>Kioskverksamhet (2 föräldrar per match)</a:t>
            </a:r>
          </a:p>
          <a:p>
            <a:pPr marL="1004888" lvl="1" indent="-285750">
              <a:buSzPts val="1600"/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tx1"/>
                </a:solidFill>
              </a:rPr>
              <a:t>Matchvärd (1-2 föräldrar): Välkomna motståndare och domare, hålla koll på publiken vid behov</a:t>
            </a:r>
          </a:p>
          <a:p>
            <a:pPr marL="1004888" lvl="1" indent="-285750">
              <a:buSzPts val="1600"/>
              <a:buFont typeface="Courier New" panose="02070309020205020404" pitchFamily="49" charset="0"/>
              <a:buChar char="o"/>
            </a:pPr>
            <a:r>
              <a:rPr lang="sv-SE" sz="1400" dirty="0">
                <a:solidFill>
                  <a:schemeClr val="tx1"/>
                </a:solidFill>
              </a:rPr>
              <a:t>Ställa fram och tillbaka målen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79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81B4B-8472-6B4B-A265-576F6AA8E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61843"/>
            <a:ext cx="6452681" cy="511261"/>
          </a:xfrm>
        </p:spPr>
        <p:txBody>
          <a:bodyPr anchor="t"/>
          <a:lstStyle/>
          <a:p>
            <a:r>
              <a:rPr lang="sv-SE" dirty="0"/>
              <a:t>Träning 2025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E4D62B5-93FB-1543-BE35-ABACB9CF3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21820"/>
              </p:ext>
            </p:extLst>
          </p:nvPr>
        </p:nvGraphicFramePr>
        <p:xfrm>
          <a:off x="471880" y="1005799"/>
          <a:ext cx="6914111" cy="19474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2530">
                  <a:extLst>
                    <a:ext uri="{9D8B030D-6E8A-4147-A177-3AD203B41FA5}">
                      <a16:colId xmlns:a16="http://schemas.microsoft.com/office/drawing/2014/main" val="3958904613"/>
                    </a:ext>
                  </a:extLst>
                </a:gridCol>
                <a:gridCol w="831809">
                  <a:extLst>
                    <a:ext uri="{9D8B030D-6E8A-4147-A177-3AD203B41FA5}">
                      <a16:colId xmlns:a16="http://schemas.microsoft.com/office/drawing/2014/main" val="285440254"/>
                    </a:ext>
                  </a:extLst>
                </a:gridCol>
                <a:gridCol w="1132676">
                  <a:extLst>
                    <a:ext uri="{9D8B030D-6E8A-4147-A177-3AD203B41FA5}">
                      <a16:colId xmlns:a16="http://schemas.microsoft.com/office/drawing/2014/main" val="3476661437"/>
                    </a:ext>
                  </a:extLst>
                </a:gridCol>
                <a:gridCol w="1244764">
                  <a:extLst>
                    <a:ext uri="{9D8B030D-6E8A-4147-A177-3AD203B41FA5}">
                      <a16:colId xmlns:a16="http://schemas.microsoft.com/office/drawing/2014/main" val="1547099044"/>
                    </a:ext>
                  </a:extLst>
                </a:gridCol>
                <a:gridCol w="2442332">
                  <a:extLst>
                    <a:ext uri="{9D8B030D-6E8A-4147-A177-3AD203B41FA5}">
                      <a16:colId xmlns:a16="http://schemas.microsoft.com/office/drawing/2014/main" val="1199220332"/>
                    </a:ext>
                  </a:extLst>
                </a:gridCol>
              </a:tblGrid>
              <a:tr h="286779">
                <a:tc>
                  <a:txBody>
                    <a:bodyPr/>
                    <a:lstStyle/>
                    <a:p>
                      <a:r>
                        <a:rPr lang="sv-SE" dirty="0"/>
                        <a:t>MÅNAD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DAGAR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TIDER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KOMMENTAR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5882"/>
                  </a:ext>
                </a:extLst>
              </a:tr>
              <a:tr h="286779">
                <a:tc rowSpan="2">
                  <a:txBody>
                    <a:bodyPr/>
                    <a:lstStyle/>
                    <a:p>
                      <a:r>
                        <a:rPr lang="sv-SE" dirty="0"/>
                        <a:t>Mars-april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Onsdagar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15:45-17:00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Ållevi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5771"/>
                  </a:ext>
                </a:extLst>
              </a:tr>
              <a:tr h="28677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Lördagar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15:45-17:00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Ållevi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Tre onsdagar i slutet av april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41996"/>
                  </a:ext>
                </a:extLst>
              </a:tr>
              <a:tr h="286779">
                <a:tc rowSpan="2">
                  <a:txBody>
                    <a:bodyPr/>
                    <a:lstStyle/>
                    <a:p>
                      <a:r>
                        <a:rPr lang="sv-SE" dirty="0"/>
                        <a:t>Maj-september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Måndagar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17:15-18:45 el. 18:30-20:00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Dotorp plan D &amp; 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sv-SE" dirty="0"/>
                        <a:t>Start 29 april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06004"/>
                  </a:ext>
                </a:extLst>
              </a:tr>
              <a:tr h="28677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Onsdagar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17:15-18:45 el. 18:30-20:00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Dotorp plan D &amp; 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944187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dirty="0"/>
                        <a:t>Oktober-november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Fredagar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17:00-18:30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Ållevi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34938800"/>
                  </a:ext>
                </a:extLst>
              </a:tr>
            </a:tbl>
          </a:graphicData>
        </a:graphic>
      </p:graphicFrame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3A923504-DCDA-0643-A026-A839FEA5DBAA}"/>
              </a:ext>
            </a:extLst>
          </p:cNvPr>
          <p:cNvSpPr/>
          <p:nvPr/>
        </p:nvSpPr>
        <p:spPr>
          <a:xfrm>
            <a:off x="471880" y="3120021"/>
            <a:ext cx="6914111" cy="16289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330200">
              <a:spcBef>
                <a:spcPts val="563"/>
              </a:spcBef>
              <a:buSzPts val="1600"/>
              <a:buChar char="•"/>
            </a:pPr>
            <a:r>
              <a:rPr lang="sv-SE" sz="1200" dirty="0"/>
              <a:t>Spelare har benskydd + vattenflaska</a:t>
            </a:r>
          </a:p>
          <a:p>
            <a:pPr marL="457200" lvl="0" indent="-330200">
              <a:spcBef>
                <a:spcPts val="563"/>
              </a:spcBef>
              <a:buSzPts val="1600"/>
              <a:buChar char="•"/>
            </a:pPr>
            <a:r>
              <a:rPr lang="sv-SE" sz="1200" dirty="0"/>
              <a:t>Ni behöver lämna ett JA/NEJ vid träning via kallelse</a:t>
            </a:r>
            <a:endParaRPr lang="sv-SE" sz="1200" dirty="0">
              <a:solidFill>
                <a:srgbClr val="FF0000"/>
              </a:solidFill>
            </a:endParaRPr>
          </a:p>
          <a:p>
            <a:pPr marL="457200" lvl="0" indent="-330200">
              <a:spcBef>
                <a:spcPts val="563"/>
              </a:spcBef>
              <a:buSzPts val="1600"/>
              <a:buChar char="•"/>
            </a:pPr>
            <a:r>
              <a:rPr lang="sv-SE" sz="1200" dirty="0"/>
              <a:t>Kom i tid till träning</a:t>
            </a:r>
          </a:p>
          <a:p>
            <a:pPr marL="457200" lvl="0" indent="-330200">
              <a:spcBef>
                <a:spcPts val="563"/>
              </a:spcBef>
              <a:buSzPts val="1600"/>
              <a:buChar char="•"/>
            </a:pPr>
            <a:r>
              <a:rPr lang="sv-SE" sz="1200" dirty="0"/>
              <a:t>Träning: flytta lagdelar, spelbarhet (komma ur press genom att rulla boll), spelform 2-3-1, ledare är  aktiva i övningarna </a:t>
            </a:r>
          </a:p>
          <a:p>
            <a:pPr marL="457200" lvl="0" indent="-330200">
              <a:spcBef>
                <a:spcPts val="563"/>
              </a:spcBef>
              <a:buSzPts val="1600"/>
              <a:buChar char="•"/>
            </a:pPr>
            <a:r>
              <a:rPr lang="sv-SE" sz="1200" dirty="0"/>
              <a:t>Samarbete P12 och P10 där ledare och spelare ges möjlighet att delta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0442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2DA06-00F7-564C-80EE-64AC04FFA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503423"/>
            <a:ext cx="6452681" cy="481764"/>
          </a:xfrm>
        </p:spPr>
        <p:txBody>
          <a:bodyPr anchor="t"/>
          <a:lstStyle/>
          <a:p>
            <a:r>
              <a:rPr lang="sv-SE" dirty="0"/>
              <a:t>MATCHER 7-manna spel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B61358-F8F0-1344-82E6-BF4E8BB9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179871"/>
            <a:ext cx="7383646" cy="377983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60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har anmält tre lag till seriespel (7-manna = 7 mot 7) </a:t>
            </a:r>
          </a:p>
          <a:p>
            <a:pPr marL="1062037" lvl="1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o"/>
            </a:pPr>
            <a:r>
              <a:rPr lang="sv-SE" sz="1200" dirty="0">
                <a:solidFill>
                  <a:schemeClr val="tx1"/>
                </a:solidFill>
              </a:rPr>
              <a:t>IFK Falköping Blå</a:t>
            </a:r>
          </a:p>
          <a:p>
            <a:pPr marL="1062037" lvl="1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o"/>
            </a:pPr>
            <a:r>
              <a:rPr lang="sv-SE" sz="1200" dirty="0">
                <a:solidFill>
                  <a:schemeClr val="tx1"/>
                </a:solidFill>
              </a:rPr>
              <a:t>IFK Falköping Blåvit</a:t>
            </a:r>
          </a:p>
          <a:p>
            <a:pPr marL="1062037" lvl="1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o"/>
            </a:pPr>
            <a:r>
              <a:rPr lang="sv-SE" sz="1200" dirty="0">
                <a:solidFill>
                  <a:schemeClr val="tx1"/>
                </a:solidFill>
              </a:rPr>
              <a:t>IFK Falköping Vit</a:t>
            </a:r>
          </a:p>
          <a:p>
            <a:pPr marL="1062037" lvl="1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o"/>
            </a:pPr>
            <a:r>
              <a:rPr lang="sv-SE" sz="1200" dirty="0">
                <a:solidFill>
                  <a:schemeClr val="tx1"/>
                </a:solidFill>
              </a:rPr>
              <a:t>Två lag i nivå 2 och ett lag i nivå 3 (nivåindelning, ej fasta lag utan rotation efter X antal matcher t ex vår/höst)</a:t>
            </a:r>
          </a:p>
          <a:p>
            <a:pPr marL="342900" lvl="0" indent="-342900">
              <a:lnSpc>
                <a:spcPct val="115000"/>
              </a:lnSpc>
              <a:buSzPts val="160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Kallelse skickas ut till aktuella spelare inför match – om man inte svarar på kallelse kommer andra spelare kallas</a:t>
            </a:r>
            <a:endParaRPr lang="sv-SE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15000"/>
              </a:lnSpc>
              <a:buSzPts val="160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Ombyte till matchställ och dusch efter match sker i omklädningsrum</a:t>
            </a:r>
            <a:endParaRPr lang="sv-SE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15000"/>
              </a:lnSpc>
              <a:buSzPts val="160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Var och en tar ansvar för att man har någon att åka med till bortamatch, detta ska vara löst innan samlingen</a:t>
            </a:r>
          </a:p>
          <a:p>
            <a:pPr marL="342900" lvl="0" indent="-342900">
              <a:lnSpc>
                <a:spcPct val="115000"/>
              </a:lnSpc>
              <a:buSzPts val="160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Samarbete P12 och P10 där ledare och alla spelare ges möjlighet att delta</a:t>
            </a:r>
          </a:p>
          <a:p>
            <a:pPr lvl="0">
              <a:buClr>
                <a:schemeClr val="lt1"/>
              </a:buClr>
              <a:buSzPts val="1600"/>
            </a:pPr>
            <a:endParaRPr lang="sv-SE" sz="1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14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C7528-9DA1-3D42-AE52-CC679D87B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44144"/>
            <a:ext cx="6452681" cy="517160"/>
          </a:xfrm>
        </p:spPr>
        <p:txBody>
          <a:bodyPr anchor="t"/>
          <a:lstStyle/>
          <a:p>
            <a:r>
              <a:rPr lang="sv-SE" dirty="0"/>
              <a:t>Cuper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2C6D63-F74B-174F-9FA6-810F30A1E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979293"/>
            <a:ext cx="7383646" cy="39804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Lassabollen i Ulricehamn söndag 13 april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  <a:hlinkClick r:id="rId2"/>
              </a:rPr>
              <a:t>https://www.cupmate.nu/cup/lassacupen</a:t>
            </a:r>
            <a:endParaRPr lang="sv-SE" sz="1600" dirty="0">
              <a:solidFill>
                <a:schemeClr val="tx1"/>
              </a:solidFill>
            </a:endParaRP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3 lag anmälda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4 matcher (1 X 25 minuter)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Information om samlings- och matchtider kommer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Deltagande förutsätter att avgifter är betalda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endParaRPr lang="sv-S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Färgelanda Cup 8-10 augusti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  <a:hlinkClick r:id="rId3"/>
              </a:rPr>
              <a:t>https://www.fargelandaif.se/fargelandacup/</a:t>
            </a:r>
            <a:endParaRPr lang="sv-SE" sz="1600" dirty="0">
              <a:solidFill>
                <a:schemeClr val="tx1"/>
              </a:solidFill>
            </a:endParaRP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1 lag anmält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r>
              <a:rPr lang="sv-SE" sz="1600" dirty="0">
                <a:solidFill>
                  <a:schemeClr val="tx1"/>
                </a:solidFill>
              </a:rPr>
              <a:t>Mer information kommer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endParaRPr lang="sv-SE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Borås Arena Cup lördag 11 oktober</a:t>
            </a:r>
          </a:p>
          <a:p>
            <a:pPr marL="1062038" lvl="1" indent="-342900">
              <a:buFont typeface="Courier New" panose="02070309020205020404" pitchFamily="49" charset="0"/>
              <a:buChar char="o"/>
            </a:pPr>
            <a:endParaRPr lang="sv-S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A577B-953E-A240-A9A7-3824458FC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Appen min fotboll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09DDBB-D294-BB46-86E0-FE9C9A2A9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330200">
              <a:buClr>
                <a:schemeClr val="tx1"/>
              </a:buClr>
              <a:buSzPts val="1600"/>
              <a:buChar char="●"/>
            </a:pPr>
            <a:r>
              <a:rPr lang="sv-SE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https://minfotboll.svenskfotboll.se/</a:t>
            </a:r>
            <a:br>
              <a:rPr lang="sv-SE" sz="2000" u="sng" dirty="0"/>
            </a:br>
            <a:endParaRPr lang="sv-SE" sz="2000" dirty="0"/>
          </a:p>
          <a:p>
            <a:pPr marL="457200" lvl="0" indent="-330200">
              <a:spcBef>
                <a:spcPts val="0"/>
              </a:spcBef>
              <a:buClr>
                <a:schemeClr val="tx1"/>
              </a:buClr>
              <a:buSzPts val="1600"/>
              <a:buChar char="●"/>
            </a:pPr>
            <a:r>
              <a:rPr lang="sv-SE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Registrering</a:t>
            </a:r>
            <a:r>
              <a:rPr lang="sv-SE" sz="2000" dirty="0">
                <a:solidFill>
                  <a:schemeClr val="tx1"/>
                </a:solidFill>
              </a:rPr>
              <a:t> av spelare hos SvFF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Google Shape;151;g1f50bbfb6ec_0_10">
            <a:extLst>
              <a:ext uri="{FF2B5EF4-FFF2-40B4-BE49-F238E27FC236}">
                <a16:creationId xmlns:a16="http://schemas.microsoft.com/office/drawing/2014/main" id="{EE3E26B1-A8A2-1D48-B2D5-1CD1C2DC14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7041" y="531579"/>
            <a:ext cx="2419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2;g1f50bbfb6ec_0_10">
            <a:extLst>
              <a:ext uri="{FF2B5EF4-FFF2-40B4-BE49-F238E27FC236}">
                <a16:creationId xmlns:a16="http://schemas.microsoft.com/office/drawing/2014/main" id="{051DD8CF-59E7-4648-9869-6B52ADE9A4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7041" y="1107918"/>
            <a:ext cx="2419350" cy="3624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02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C576E-715F-D14B-B3FE-AFB8AE887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NU SER VI FRAM EMOT SÄSONGEN 2025!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9C1F08-C8B1-8A4B-9D76-A07BBF44A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66703"/>
            <a:ext cx="5002720" cy="2237799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u="sng" dirty="0">
                <a:solidFill>
                  <a:schemeClr val="hlink"/>
                </a:solidFill>
                <a:latin typeface="+mj-lt"/>
                <a:hlinkClick r:id="rId2"/>
              </a:rPr>
              <a:t>”Tillsammans</a:t>
            </a:r>
            <a:r>
              <a:rPr lang="sv-SE" u="sng" dirty="0">
                <a:solidFill>
                  <a:schemeClr val="hlink"/>
                </a:solidFill>
                <a:latin typeface="+mj-lt"/>
              </a:rPr>
              <a:t>”</a:t>
            </a:r>
            <a:r>
              <a:rPr lang="sv-SE" dirty="0">
                <a:latin typeface="+mj-lt"/>
              </a:rPr>
              <a:t> – IFK Falköping FF</a:t>
            </a:r>
          </a:p>
          <a:p>
            <a:endParaRPr lang="sv-SE" dirty="0"/>
          </a:p>
        </p:txBody>
      </p:sp>
      <p:sp>
        <p:nvSpPr>
          <p:cNvPr id="4" name="Film 3">
            <a:hlinkClick r:id="rId2" highlightClick="1"/>
            <a:extLst>
              <a:ext uri="{FF2B5EF4-FFF2-40B4-BE49-F238E27FC236}">
                <a16:creationId xmlns:a16="http://schemas.microsoft.com/office/drawing/2014/main" id="{B1953C08-7902-C541-8007-6667F3D30073}"/>
              </a:ext>
            </a:extLst>
          </p:cNvPr>
          <p:cNvSpPr/>
          <p:nvPr/>
        </p:nvSpPr>
        <p:spPr>
          <a:xfrm>
            <a:off x="578070" y="1479832"/>
            <a:ext cx="1042416" cy="1042416"/>
          </a:xfrm>
          <a:prstGeom prst="actionButtonMovi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Google Shape;159;p19">
            <a:extLst>
              <a:ext uri="{FF2B5EF4-FFF2-40B4-BE49-F238E27FC236}">
                <a16:creationId xmlns:a16="http://schemas.microsoft.com/office/drawing/2014/main" id="{D3309E53-CF41-024E-A3BC-D23A207C65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601" y="1479832"/>
            <a:ext cx="2175329" cy="293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10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g2cbac18d6aa_0_12">
            <a:extLst>
              <a:ext uri="{FF2B5EF4-FFF2-40B4-BE49-F238E27FC236}">
                <a16:creationId xmlns:a16="http://schemas.microsoft.com/office/drawing/2014/main" id="{79589041-BF9F-304A-A0D8-56D50D26D1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970" y="162446"/>
            <a:ext cx="6373776" cy="472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2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C5EFA-8ADA-2C40-8C5F-2C490F605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IFK FALKÖPING P11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CB3D2-F92D-E84B-A56A-A3458EE39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5256393" cy="3657892"/>
          </a:xfrm>
        </p:spPr>
        <p:txBody>
          <a:bodyPr anchor="ctr"/>
          <a:lstStyle/>
          <a:p>
            <a:pPr algn="ctr"/>
            <a:r>
              <a:rPr lang="sv-SE" dirty="0"/>
              <a:t>LAGBILD</a:t>
            </a:r>
          </a:p>
        </p:txBody>
      </p: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2DD6FABE-D899-3446-ACD6-59F4763CFD19}"/>
              </a:ext>
            </a:extLst>
          </p:cNvPr>
          <p:cNvSpPr/>
          <p:nvPr/>
        </p:nvSpPr>
        <p:spPr>
          <a:xfrm>
            <a:off x="7368294" y="1740308"/>
            <a:ext cx="1569228" cy="12447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2025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8 ledare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36 spelare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+ föräldrar</a:t>
            </a:r>
          </a:p>
        </p:txBody>
      </p:sp>
    </p:spTree>
    <p:extLst>
      <p:ext uri="{BB962C8B-B14F-4D97-AF65-F5344CB8AC3E}">
        <p14:creationId xmlns:p14="http://schemas.microsoft.com/office/powerpoint/2010/main" val="164476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35B03-CBCE-764B-A7E7-735874799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Kontakta oss gärna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21147BB-D365-0449-9C51-B2DD9168A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85630"/>
              </p:ext>
            </p:extLst>
          </p:nvPr>
        </p:nvGraphicFramePr>
        <p:xfrm>
          <a:off x="471881" y="1259471"/>
          <a:ext cx="7091091" cy="258101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63697">
                  <a:extLst>
                    <a:ext uri="{9D8B030D-6E8A-4147-A177-3AD203B41FA5}">
                      <a16:colId xmlns:a16="http://schemas.microsoft.com/office/drawing/2014/main" val="1547099044"/>
                    </a:ext>
                  </a:extLst>
                </a:gridCol>
                <a:gridCol w="2357676">
                  <a:extLst>
                    <a:ext uri="{9D8B030D-6E8A-4147-A177-3AD203B41FA5}">
                      <a16:colId xmlns:a16="http://schemas.microsoft.com/office/drawing/2014/main" val="1199220332"/>
                    </a:ext>
                  </a:extLst>
                </a:gridCol>
                <a:gridCol w="2369718">
                  <a:extLst>
                    <a:ext uri="{9D8B030D-6E8A-4147-A177-3AD203B41FA5}">
                      <a16:colId xmlns:a16="http://schemas.microsoft.com/office/drawing/2014/main" val="3251453237"/>
                    </a:ext>
                  </a:extLst>
                </a:gridCol>
              </a:tblGrid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LEDARE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TELEFON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MEJL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5882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Richard Hjerp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076-241 48 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richardhjerp@hotmail.com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5771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Zandra Gustavsson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076-809 92 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zandra_gustavsson@hotmail.com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41996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Ola Andersson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073-612 00 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chippen_500@hotmail.com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487853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Micaela Kullman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073-656 80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micaela_kullman@hotmail.com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522469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George Sandborg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073-504 15 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georgesandborg@gmail.com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161523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Johan Klahr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070-388 22 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johan@tinter.se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010099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Michael Svensson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073-022 47 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msven07@hotmail.com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646980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 dirty="0"/>
                        <a:t>Patrik Pettersson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073-831 13 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patrikpettersson87@hotmail.com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837827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2E453D24-69EE-2441-8404-B3FC2188C3F0}"/>
              </a:ext>
            </a:extLst>
          </p:cNvPr>
          <p:cNvSpPr txBox="1"/>
          <p:nvPr/>
        </p:nvSpPr>
        <p:spPr>
          <a:xfrm>
            <a:off x="471881" y="4017460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Hemsidan: </a:t>
            </a:r>
            <a:r>
              <a:rPr lang="sv-SE" dirty="0">
                <a:hlinkClick r:id="rId2"/>
              </a:rPr>
              <a:t>https://www.laget.se/IFKFalkopingFF-P2014/</a:t>
            </a: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468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12796-7A7F-174B-8C87-834FAAB25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Vem ansvar för vad?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FF314E2-55BA-EA41-B7CE-D6095EB0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86586"/>
              </p:ext>
            </p:extLst>
          </p:nvPr>
        </p:nvGraphicFramePr>
        <p:xfrm>
          <a:off x="471881" y="1259471"/>
          <a:ext cx="7167784" cy="172067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91946">
                  <a:extLst>
                    <a:ext uri="{9D8B030D-6E8A-4147-A177-3AD203B41FA5}">
                      <a16:colId xmlns:a16="http://schemas.microsoft.com/office/drawing/2014/main" val="3958904613"/>
                    </a:ext>
                  </a:extLst>
                </a:gridCol>
                <a:gridCol w="1791946">
                  <a:extLst>
                    <a:ext uri="{9D8B030D-6E8A-4147-A177-3AD203B41FA5}">
                      <a16:colId xmlns:a16="http://schemas.microsoft.com/office/drawing/2014/main" val="1547099044"/>
                    </a:ext>
                  </a:extLst>
                </a:gridCol>
                <a:gridCol w="1787381">
                  <a:extLst>
                    <a:ext uri="{9D8B030D-6E8A-4147-A177-3AD203B41FA5}">
                      <a16:colId xmlns:a16="http://schemas.microsoft.com/office/drawing/2014/main" val="1199220332"/>
                    </a:ext>
                  </a:extLst>
                </a:gridCol>
                <a:gridCol w="1796511">
                  <a:extLst>
                    <a:ext uri="{9D8B030D-6E8A-4147-A177-3AD203B41FA5}">
                      <a16:colId xmlns:a16="http://schemas.microsoft.com/office/drawing/2014/main" val="3251453237"/>
                    </a:ext>
                  </a:extLst>
                </a:gridCol>
              </a:tblGrid>
              <a:tr h="286779">
                <a:tc>
                  <a:txBody>
                    <a:bodyPr/>
                    <a:lstStyle/>
                    <a:p>
                      <a:r>
                        <a:rPr lang="sv-SE" dirty="0"/>
                        <a:t>VAD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VEM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TELEFON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MEJL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5882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dirty="0"/>
                        <a:t>Träningar och matcher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5771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dirty="0"/>
                        <a:t>Föräldragrupp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Cecilia Johansson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endParaRPr lang="sv-SE" sz="1013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41996"/>
                  </a:ext>
                </a:extLst>
              </a:tr>
              <a:tr h="286779">
                <a:tc rowSpan="3">
                  <a:txBody>
                    <a:bodyPr/>
                    <a:lstStyle/>
                    <a:p>
                      <a:r>
                        <a:rPr lang="sv-SE" dirty="0"/>
                        <a:t>Ledare som håller kontakt med föräldragrupp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487853"/>
                  </a:ext>
                </a:extLst>
              </a:tr>
              <a:tr h="28677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522469"/>
                  </a:ext>
                </a:extLst>
              </a:tr>
              <a:tr h="28677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16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3145F-1196-6148-A1E4-F2D53DB79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Utdrag ur samsyn falköping 2020-11-04</a:t>
            </a:r>
          </a:p>
        </p:txBody>
      </p:sp>
      <p:pic>
        <p:nvPicPr>
          <p:cNvPr id="4" name="Google Shape;83;p7">
            <a:extLst>
              <a:ext uri="{FF2B5EF4-FFF2-40B4-BE49-F238E27FC236}">
                <a16:creationId xmlns:a16="http://schemas.microsoft.com/office/drawing/2014/main" id="{9FE40F1E-F172-7A48-BFB2-450C53AA11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960" y="1354905"/>
            <a:ext cx="6387521" cy="34825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84;p7">
            <a:hlinkClick r:id="rId3"/>
            <a:extLst>
              <a:ext uri="{FF2B5EF4-FFF2-40B4-BE49-F238E27FC236}">
                <a16:creationId xmlns:a16="http://schemas.microsoft.com/office/drawing/2014/main" id="{EC2C082D-2795-6F48-822D-5ADB3F4EE8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0337" y="1794411"/>
            <a:ext cx="1635602" cy="217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3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EF004B-35C9-6C47-872F-A1FA5B071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hittar du på föreningens hemsida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E9BC7B-3180-4D40-B36B-2CC145E9F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445342"/>
            <a:ext cx="7383646" cy="35143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+mj-lt"/>
              </a:rPr>
              <a:t>Vårt lag: </a:t>
            </a:r>
            <a:r>
              <a:rPr lang="sv-SE" sz="1600" dirty="0">
                <a:latin typeface="+mj-lt"/>
                <a:hlinkClick r:id="rId2"/>
              </a:rPr>
              <a:t>https://www.laget.se/IFKFalkopingFF-P2014/</a:t>
            </a:r>
            <a:br>
              <a:rPr lang="sv-SE" sz="1600" dirty="0">
                <a:latin typeface="+mj-lt"/>
              </a:rPr>
            </a:br>
            <a:endParaRPr lang="sv-SE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+mj-lt"/>
              </a:rPr>
              <a:t>Blå Tråden: </a:t>
            </a:r>
            <a:r>
              <a:rPr lang="sv-SE" sz="1600" dirty="0">
                <a:latin typeface="+mj-lt"/>
                <a:hlinkClick r:id="rId3"/>
              </a:rPr>
              <a:t>https://www.ifkfalkopingff.se/Document</a:t>
            </a:r>
            <a:br>
              <a:rPr lang="sv-SE" sz="1600" dirty="0">
                <a:latin typeface="+mj-lt"/>
              </a:rPr>
            </a:br>
            <a:endParaRPr lang="sv-SE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+mj-lt"/>
              </a:rPr>
              <a:t>Verksamhetsberättelse 2024: </a:t>
            </a:r>
            <a:r>
              <a:rPr lang="sv-SE" sz="1600" dirty="0">
                <a:hlinkClick r:id="rId3"/>
              </a:rPr>
              <a:t>https://www.ifkfalkopingff.se/Document</a:t>
            </a:r>
            <a:endParaRPr lang="sv-SE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+mj-lt"/>
              </a:rPr>
              <a:t>Verksamhetsplan 2025: </a:t>
            </a:r>
            <a:r>
              <a:rPr lang="sv-SE" sz="1600" dirty="0">
                <a:hlinkClick r:id="rId3"/>
              </a:rPr>
              <a:t>https://www.ifkfalkopingff.se/Document</a:t>
            </a:r>
            <a:br>
              <a:rPr lang="sv-SE" sz="1600" dirty="0"/>
            </a:b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+mj-lt"/>
              </a:rPr>
              <a:t>Kansli och styrelsen: </a:t>
            </a:r>
            <a:r>
              <a:rPr lang="sv-SE" sz="1600" dirty="0">
                <a:latin typeface="+mj-lt"/>
                <a:hlinkClick r:id="rId4"/>
              </a:rPr>
              <a:t>https://www.ifkfalkopingff.se/Board</a:t>
            </a:r>
            <a:endParaRPr lang="sv-SE" sz="1600" dirty="0">
              <a:latin typeface="+mj-lt"/>
            </a:endParaRPr>
          </a:p>
          <a:p>
            <a:endParaRPr lang="sv-SE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48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AEFEF-9570-EF4F-990E-6639C083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02847"/>
            <a:ext cx="6452681" cy="546657"/>
          </a:xfrm>
        </p:spPr>
        <p:txBody>
          <a:bodyPr anchor="t"/>
          <a:lstStyle/>
          <a:p>
            <a:r>
              <a:rPr lang="sv-SE" dirty="0"/>
              <a:t>Utdrag ur blå tråden 2024</a:t>
            </a:r>
          </a:p>
        </p:txBody>
      </p:sp>
      <p:pic>
        <p:nvPicPr>
          <p:cNvPr id="4" name="Google Shape;99;p6">
            <a:extLst>
              <a:ext uri="{FF2B5EF4-FFF2-40B4-BE49-F238E27FC236}">
                <a16:creationId xmlns:a16="http://schemas.microsoft.com/office/drawing/2014/main" id="{904F9C4F-0901-9A4A-9203-46286A60AC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4461" y="990188"/>
            <a:ext cx="4770528" cy="38416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5" name="Google Shape;98;p6">
            <a:hlinkClick r:id="rId3"/>
            <a:extLst>
              <a:ext uri="{FF2B5EF4-FFF2-40B4-BE49-F238E27FC236}">
                <a16:creationId xmlns:a16="http://schemas.microsoft.com/office/drawing/2014/main" id="{263E1AFF-E9A3-904E-8143-54BC6295A9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234" y="993557"/>
            <a:ext cx="1839465" cy="25960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9234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0A584-6C22-8445-980A-2000734FF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Medlems- och spelaravgifter 2025</a:t>
            </a:r>
          </a:p>
        </p:txBody>
      </p:sp>
      <p:pic>
        <p:nvPicPr>
          <p:cNvPr id="4" name="Google Shape;106;g2cc08d3eb9d_0_0">
            <a:extLst>
              <a:ext uri="{FF2B5EF4-FFF2-40B4-BE49-F238E27FC236}">
                <a16:creationId xmlns:a16="http://schemas.microsoft.com/office/drawing/2014/main" id="{8F51E2DC-ECDD-E14B-B731-08803917C6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138" y="1207423"/>
            <a:ext cx="3527815" cy="344882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50A849E5-D205-E34C-A2F5-86E4B31E05A6}"/>
              </a:ext>
            </a:extLst>
          </p:cNvPr>
          <p:cNvSpPr/>
          <p:nvPr/>
        </p:nvSpPr>
        <p:spPr>
          <a:xfrm>
            <a:off x="4371420" y="1208458"/>
            <a:ext cx="3433426" cy="25553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dirty="0">
                <a:solidFill>
                  <a:schemeClr val="bg1"/>
                </a:solidFill>
              </a:rPr>
              <a:t>Vad innebär det för oss?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Medlemsavgift: 550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chemeClr val="bg1"/>
                </a:solidFill>
              </a:rPr>
              <a:t>Familj: 900 kr</a:t>
            </a:r>
            <a:endParaRPr lang="sv-S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Spelaravgift 10-12 år: 1 050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Rabatthäften: 260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Totalt: 1 860 kr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B35826-8FC7-4D48-8CAB-E4D46C7D4049}"/>
              </a:ext>
            </a:extLst>
          </p:cNvPr>
          <p:cNvSpPr txBox="1"/>
          <p:nvPr/>
        </p:nvSpPr>
        <p:spPr>
          <a:xfrm>
            <a:off x="4389117" y="4182638"/>
            <a:ext cx="329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Hemsidan/Medlemsinformation: </a:t>
            </a:r>
            <a:br>
              <a:rPr lang="sv-SE" sz="1400" dirty="0"/>
            </a:br>
            <a:r>
              <a:rPr lang="sv-SE" sz="1400" dirty="0">
                <a:hlinkClick r:id="rId3"/>
              </a:rPr>
              <a:t>https://www.ifkfalkopingff.se/Page/405847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43819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4e34831a959837f80a29d52291f61af343b"/>
</p:tagLst>
</file>

<file path=ppt/theme/theme1.xml><?xml version="1.0" encoding="utf-8"?>
<a:theme xmlns:a="http://schemas.openxmlformats.org/drawingml/2006/main" name="IFK Fotboll">
  <a:themeElements>
    <a:clrScheme name="Centiro">
      <a:dk1>
        <a:srgbClr val="2C281E"/>
      </a:dk1>
      <a:lt1>
        <a:sysClr val="window" lastClr="FFFFFF"/>
      </a:lt1>
      <a:dk2>
        <a:srgbClr val="D41200"/>
      </a:dk2>
      <a:lt2>
        <a:srgbClr val="C2BFB1"/>
      </a:lt2>
      <a:accent1>
        <a:srgbClr val="D41200"/>
      </a:accent1>
      <a:accent2>
        <a:srgbClr val="8FB550"/>
      </a:accent2>
      <a:accent3>
        <a:srgbClr val="E97338"/>
      </a:accent3>
      <a:accent4>
        <a:srgbClr val="6CB5CB"/>
      </a:accent4>
      <a:accent5>
        <a:srgbClr val="84785A"/>
      </a:accent5>
      <a:accent6>
        <a:srgbClr val="E8CF40"/>
      </a:accent6>
      <a:hlink>
        <a:srgbClr val="005CDB"/>
      </a:hlink>
      <a:folHlink>
        <a:srgbClr val="780F5C"/>
      </a:folHlink>
    </a:clrScheme>
    <a:fontScheme name="Anpassat 2">
      <a:majorFont>
        <a:latin typeface="Raleway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FK 2021 PPT-Mall.potx" id="{04035547-9B9F-412F-ABDB-7F08908D7521}" vid="{3834190C-DC37-4DA5-B770-F70B2AA29E0F}"/>
    </a:ext>
  </a:extLst>
</a:theme>
</file>

<file path=ppt/theme/theme2.xml><?xml version="1.0" encoding="utf-8"?>
<a:theme xmlns:a="http://schemas.openxmlformats.org/drawingml/2006/main" name="Office Theme">
  <a:themeElements>
    <a:clrScheme name="Centiro">
      <a:dk1>
        <a:sysClr val="windowText" lastClr="000000"/>
      </a:dk1>
      <a:lt1>
        <a:sysClr val="window" lastClr="FFFFFF"/>
      </a:lt1>
      <a:dk2>
        <a:srgbClr val="DEEBF0"/>
      </a:dk2>
      <a:lt2>
        <a:srgbClr val="E7E6E6"/>
      </a:lt2>
      <a:accent1>
        <a:srgbClr val="71B1C8"/>
      </a:accent1>
      <a:accent2>
        <a:srgbClr val="E21F1E"/>
      </a:accent2>
      <a:accent3>
        <a:srgbClr val="9FAD1E"/>
      </a:accent3>
      <a:accent4>
        <a:srgbClr val="16EDF1"/>
      </a:accent4>
      <a:accent5>
        <a:srgbClr val="4A666A"/>
      </a:accent5>
      <a:accent6>
        <a:srgbClr val="D2CFC6"/>
      </a:accent6>
      <a:hlink>
        <a:srgbClr val="0563C1"/>
      </a:hlink>
      <a:folHlink>
        <a:srgbClr val="954F72"/>
      </a:folHlink>
    </a:clrScheme>
    <a:fontScheme name="Centiro">
      <a:majorFont>
        <a:latin typeface="Proxima Nova Lt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entiro">
      <a:dk1>
        <a:sysClr val="windowText" lastClr="000000"/>
      </a:dk1>
      <a:lt1>
        <a:sysClr val="window" lastClr="FFFFFF"/>
      </a:lt1>
      <a:dk2>
        <a:srgbClr val="DEEBF0"/>
      </a:dk2>
      <a:lt2>
        <a:srgbClr val="E7E6E6"/>
      </a:lt2>
      <a:accent1>
        <a:srgbClr val="71B1C8"/>
      </a:accent1>
      <a:accent2>
        <a:srgbClr val="E21F1E"/>
      </a:accent2>
      <a:accent3>
        <a:srgbClr val="9FAD1E"/>
      </a:accent3>
      <a:accent4>
        <a:srgbClr val="16EDF1"/>
      </a:accent4>
      <a:accent5>
        <a:srgbClr val="4A666A"/>
      </a:accent5>
      <a:accent6>
        <a:srgbClr val="D2CFC6"/>
      </a:accent6>
      <a:hlink>
        <a:srgbClr val="0563C1"/>
      </a:hlink>
      <a:folHlink>
        <a:srgbClr val="954F72"/>
      </a:folHlink>
    </a:clrScheme>
    <a:fontScheme name="Centiro">
      <a:majorFont>
        <a:latin typeface="Proxima Nova Lt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2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3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9792BA3585349BFBD6860E7ACBEA5" ma:contentTypeVersion="4" ma:contentTypeDescription="Create a new document." ma:contentTypeScope="" ma:versionID="b511e489364ace13875f2412ada743f5">
  <xsd:schema xmlns:xsd="http://www.w3.org/2001/XMLSchema" xmlns:xs="http://www.w3.org/2001/XMLSchema" xmlns:p="http://schemas.microsoft.com/office/2006/metadata/properties" xmlns:ns1="http://schemas.microsoft.com/sharepoint/v3" xmlns:ns2="34b06f9f-1fca-4e62-abc3-9d808f0af40f" xmlns:ns3="c617310b-2349-4642-aa86-269b38ae53d7" targetNamespace="http://schemas.microsoft.com/office/2006/metadata/properties" ma:root="true" ma:fieldsID="b9ef631a68f87b6dca6e806f085a6142" ns1:_="" ns2:_="" ns3:_="">
    <xsd:import namespace="http://schemas.microsoft.com/sharepoint/v3"/>
    <xsd:import namespace="34b06f9f-1fca-4e62-abc3-9d808f0af40f"/>
    <xsd:import namespace="c617310b-2349-4642-aa86-269b38ae5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6f9f-1fca-4e62-abc3-9d808f0af4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7310b-2349-4642-aa86-269b38ae5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4b06f9f-1fca-4e62-abc3-9d808f0af40f">PV2C6FAX2Y2K-751987344-1385</_dlc_DocId>
    <_dlc_DocIdUrl xmlns="34b06f9f-1fca-4e62-abc3-9d808f0af40f">
      <Url>https://centirosolutions.sharepoint.com/team/CarrierCare/_layouts/15/DocIdRedir.aspx?ID=PV2C6FAX2Y2K-751987344-1385</Url>
      <Description>PV2C6FAX2Y2K-751987344-1385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45430-906D-446C-9BE1-6BE5E007D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b06f9f-1fca-4e62-abc3-9d808f0af40f"/>
    <ds:schemaRef ds:uri="c617310b-2349-4642-aa86-269b38ae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521A5C-1CA8-485D-9202-F8305EC0D2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113AD1C-D137-4FDA-8333-27BE17F5011A}">
  <ds:schemaRefs>
    <ds:schemaRef ds:uri="34b06f9f-1fca-4e62-abc3-9d808f0af40f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617310b-2349-4642-aa86-269b38ae53d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A1AB651-406E-48FA-871C-080B0A4E5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IFK Fotboll</Template>
  <TotalTime>4982</TotalTime>
  <Words>755</Words>
  <Application>Microsoft Macintosh PowerPoint</Application>
  <PresentationFormat>Bildspel på skärmen (16:9)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Proxima Nova Rg</vt:lpstr>
      <vt:lpstr>Raleway</vt:lpstr>
      <vt:lpstr>Raleway Medium</vt:lpstr>
      <vt:lpstr>IFK Fotboll</vt:lpstr>
      <vt:lpstr>Föräldrainformation 2025 P11 – födda 2014</vt:lpstr>
      <vt:lpstr>PowerPoint-presentation</vt:lpstr>
      <vt:lpstr>IFK FALKÖPING P11</vt:lpstr>
      <vt:lpstr>Kontakta oss gärna</vt:lpstr>
      <vt:lpstr>Vem ansvar för vad?</vt:lpstr>
      <vt:lpstr>Utdrag ur samsyn falköping 2020-11-04</vt:lpstr>
      <vt:lpstr>Information hittar du på föreningens hemsida</vt:lpstr>
      <vt:lpstr>Utdrag ur blå tråden 2024</vt:lpstr>
      <vt:lpstr>Medlems- och spelaravgifter 2025</vt:lpstr>
      <vt:lpstr>LAGFÖRÄLDER</vt:lpstr>
      <vt:lpstr>ARBETSINSATSER FÖR FÖRÄLDRAR 2025</vt:lpstr>
      <vt:lpstr>Träning 2025</vt:lpstr>
      <vt:lpstr>MATCHER 7-manna spel</vt:lpstr>
      <vt:lpstr>Cuper 2025</vt:lpstr>
      <vt:lpstr>Appen min fotboll</vt:lpstr>
      <vt:lpstr>NU SER VI FRAM EMOT SÄSONGEN 2025!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Microsoft Office User</cp:lastModifiedBy>
  <cp:revision>25</cp:revision>
  <dcterms:created xsi:type="dcterms:W3CDTF">2025-03-11T06:25:29Z</dcterms:created>
  <dcterms:modified xsi:type="dcterms:W3CDTF">2025-03-19T13:31:20Z</dcterms:modified>
</cp:coreProperties>
</file>