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themeOverride+xml" PartName="/ppt/theme/themeOverride3.xml"/>
  <Override ContentType="application/vnd.openxmlformats-officedocument.themeOverride+xml" PartName="/ppt/theme/themeOverride2.xml"/>
  <Override ContentType="application/vnd.openxmlformats-officedocument.themeOverride+xml" PartName="/ppt/theme/themeOverrid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5143500" cx="9144000"/>
  <p:notesSz cx="6797675" cy="9928225"/>
  <p:embeddedFontLst>
    <p:embeddedFont>
      <p:font typeface="Raleway"/>
      <p:regular r:id="rId20"/>
      <p:bold r:id="rId21"/>
      <p:italic r:id="rId22"/>
      <p:boldItalic r:id="rId23"/>
    </p:embeddedFont>
    <p:embeddedFont>
      <p:font typeface="Proxima Nova"/>
      <p:regular r:id="rId24"/>
      <p:bold r:id="rId25"/>
      <p:italic r:id="rId26"/>
      <p:boldItalic r:id="rId27"/>
    </p:embeddedFont>
    <p:embeddedFont>
      <p:font typeface="Raleway Medium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2" roundtripDataSignature="AMtx7mgUAeb/avnKjH+vpIhbjy1LM8FvA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8AA0E37-C887-479D-8BAA-4B4CEF8C1FE2}">
  <a:tblStyle styleId="{38AA0E37-C887-479D-8BAA-4B4CEF8C1FE2}" styleName="Table_0">
    <a:wholeTbl>
      <a:tcTxStyle b="off" i="off">
        <a:font>
          <a:latin typeface="Raleway"/>
          <a:ea typeface="Raleway"/>
          <a:cs typeface="Raleway"/>
        </a:font>
        <a:schemeClr val="dk1"/>
      </a:tcTxStyle>
      <a:tcStyle>
        <a:tcBdr>
          <a:left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>
          <a:top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bottom>
        </a:tcBdr>
      </a:tcStyle>
    </a:band1H>
    <a:band2H>
      <a:tcTxStyle/>
    </a:band2H>
    <a:band1V>
      <a:tcTxStyle/>
      <a:tcStyle>
        <a:tcBdr>
          <a:left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right>
        </a:tcBdr>
      </a:tcStyle>
    </a:band1V>
    <a:band2V>
      <a:tcTxStyle/>
      <a:tcStyle>
        <a:tcBdr>
          <a:left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right>
        </a:tcBdr>
      </a:tcStyle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508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top>
        </a:tcBdr>
      </a:tcStyle>
    </a:lastRow>
    <a:seCell>
      <a:tcTxStyle/>
    </a:seCell>
    <a:swCell>
      <a:tcTxStyle/>
    </a:swCell>
    <a:firstRow>
      <a:tcTxStyle b="on" i="off">
        <a:font>
          <a:latin typeface="Raleway"/>
          <a:ea typeface="Raleway"/>
          <a:cs typeface="Raleway"/>
        </a:font>
        <a:schemeClr val="lt1"/>
      </a:tcTxStyle>
      <a:tcStyle>
        <a:fill>
          <a:solidFill>
            <a:schemeClr val="accent4"/>
          </a:solidFill>
        </a:fill>
      </a:tcStyle>
    </a:firstRow>
    <a:neCell>
      <a:tcTxStyle/>
    </a:neCell>
    <a:nwCell>
      <a:tcTxStyle/>
    </a:nwCell>
  </a:tblStyle>
  <a:tblStyle styleId="{FF66F5C7-969C-4194-9273-8EB7F2070C6F}" styleName="Table_1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regular.fntdata"/><Relationship Id="rId22" Type="http://schemas.openxmlformats.org/officeDocument/2006/relationships/font" Target="fonts/Raleway-italic.fntdata"/><Relationship Id="rId21" Type="http://schemas.openxmlformats.org/officeDocument/2006/relationships/font" Target="fonts/Raleway-bold.fntdata"/><Relationship Id="rId24" Type="http://schemas.openxmlformats.org/officeDocument/2006/relationships/font" Target="fonts/ProximaNova-regular.fntdata"/><Relationship Id="rId23" Type="http://schemas.openxmlformats.org/officeDocument/2006/relationships/font" Target="fonts/Raleway-boldItalic.fnt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ProximaNova-italic.fntdata"/><Relationship Id="rId25" Type="http://schemas.openxmlformats.org/officeDocument/2006/relationships/font" Target="fonts/ProximaNova-bold.fntdata"/><Relationship Id="rId28" Type="http://schemas.openxmlformats.org/officeDocument/2006/relationships/font" Target="fonts/RalewayMedium-regular.fntdata"/><Relationship Id="rId27" Type="http://schemas.openxmlformats.org/officeDocument/2006/relationships/font" Target="fonts/ProximaNova-bold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RalewayMedium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RalewayMedium-boldItalic.fntdata"/><Relationship Id="rId30" Type="http://schemas.openxmlformats.org/officeDocument/2006/relationships/font" Target="fonts/RalewayMedium-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32" Type="http://customschemas.google.com/relationships/presentationmetadata" Target="meta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50443" y="0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sv-SE" sz="12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:notes"/>
          <p:cNvSpPr txBox="1"/>
          <p:nvPr>
            <p:ph idx="1" type="body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Detta dokument kommer även läggas upp på vår sida på Laget.se</a:t>
            </a:r>
            <a:endParaRPr/>
          </a:p>
        </p:txBody>
      </p:sp>
      <p:sp>
        <p:nvSpPr>
          <p:cNvPr id="116" name="Google Shape;116;p1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0:notes"/>
          <p:cNvSpPr txBox="1"/>
          <p:nvPr>
            <p:ph idx="1" type="body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0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:notes"/>
          <p:cNvSpPr txBox="1"/>
          <p:nvPr>
            <p:ph idx="1" type="body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1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2:notes"/>
          <p:cNvSpPr txBox="1"/>
          <p:nvPr>
            <p:ph idx="1" type="body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2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3:notes"/>
          <p:cNvSpPr txBox="1"/>
          <p:nvPr>
            <p:ph idx="1" type="body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3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:notes"/>
          <p:cNvSpPr txBox="1"/>
          <p:nvPr>
            <p:ph idx="1" type="body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2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:notes"/>
          <p:cNvSpPr txBox="1"/>
          <p:nvPr>
            <p:ph idx="1" type="body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3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:notes"/>
          <p:cNvSpPr txBox="1"/>
          <p:nvPr>
            <p:ph idx="1" type="body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4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:notes"/>
          <p:cNvSpPr txBox="1"/>
          <p:nvPr>
            <p:ph idx="1" type="body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5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:notes"/>
          <p:cNvSpPr txBox="1"/>
          <p:nvPr>
            <p:ph idx="1" type="body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6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:notes"/>
          <p:cNvSpPr txBox="1"/>
          <p:nvPr>
            <p:ph idx="1" type="body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Samma avgifter som förra året förutom att familjerabatten höjts 50kr, IFK är anslutna till fritidskortet</a:t>
            </a:r>
            <a:endParaRPr/>
          </a:p>
        </p:txBody>
      </p:sp>
      <p:sp>
        <p:nvSpPr>
          <p:cNvPr id="159" name="Google Shape;159;p7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8:notes"/>
          <p:cNvSpPr txBox="1"/>
          <p:nvPr>
            <p:ph idx="1" type="body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8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9:notes"/>
          <p:cNvSpPr txBox="1"/>
          <p:nvPr>
            <p:ph idx="1" type="body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9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Relationship Id="rId3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m" type="blank">
  <p:cSld name="BLANK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5"/>
          <p:cNvSpPr txBox="1"/>
          <p:nvPr>
            <p:ph idx="10" type="dt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15"/>
          <p:cNvSpPr txBox="1"/>
          <p:nvPr>
            <p:ph idx="11" type="ftr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p15"/>
          <p:cNvSpPr txBox="1"/>
          <p:nvPr>
            <p:ph idx="12" type="sldNum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lodrät text" type="vertTx">
  <p:cSld name="VERTICAL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0"/>
          <p:cNvSpPr txBox="1"/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2" name="Google Shape;72;p30"/>
          <p:cNvSpPr txBox="1"/>
          <p:nvPr>
            <p:ph idx="1" type="body"/>
          </p:nvPr>
        </p:nvSpPr>
        <p:spPr>
          <a:xfrm rot="5400000">
            <a:off x="2940844" y="-942181"/>
            <a:ext cx="3262312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30"/>
          <p:cNvSpPr txBox="1"/>
          <p:nvPr>
            <p:ph idx="10" type="dt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30"/>
          <p:cNvSpPr txBox="1"/>
          <p:nvPr>
            <p:ph idx="11" type="ftr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Google Shape;75;p30"/>
          <p:cNvSpPr txBox="1"/>
          <p:nvPr>
            <p:ph idx="12" type="sldNum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drät rubrik och text" type="vertTitleAndTx">
  <p:cSld name="VERTICAL_TITLE_AND_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1"/>
          <p:cNvSpPr txBox="1"/>
          <p:nvPr>
            <p:ph type="title"/>
          </p:nvPr>
        </p:nvSpPr>
        <p:spPr>
          <a:xfrm rot="5400000">
            <a:off x="5350669" y="1467644"/>
            <a:ext cx="4357687" cy="1971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8" name="Google Shape;78;p31"/>
          <p:cNvSpPr txBox="1"/>
          <p:nvPr>
            <p:ph idx="1" type="body"/>
          </p:nvPr>
        </p:nvSpPr>
        <p:spPr>
          <a:xfrm rot="5400000">
            <a:off x="1331119" y="-427831"/>
            <a:ext cx="4357687" cy="5762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31"/>
          <p:cNvSpPr txBox="1"/>
          <p:nvPr>
            <p:ph idx="10" type="dt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Google Shape;80;p31"/>
          <p:cNvSpPr txBox="1"/>
          <p:nvPr>
            <p:ph idx="11" type="ftr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p31"/>
          <p:cNvSpPr txBox="1"/>
          <p:nvPr>
            <p:ph idx="12" type="sldNum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nehåll Vit Bakgrund">
  <p:cSld name="Innehåll Vit Bakgrund">
    <p:bg>
      <p:bgPr>
        <a:solidFill>
          <a:schemeClr val="lt1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5" name="Google Shape;85;p17"/>
          <p:cNvSpPr txBox="1"/>
          <p:nvPr>
            <p:ph type="ctrTitle"/>
          </p:nvPr>
        </p:nvSpPr>
        <p:spPr>
          <a:xfrm>
            <a:off x="471881" y="214360"/>
            <a:ext cx="6452681" cy="917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549F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0A549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6" name="Google Shape;86;p17"/>
          <p:cNvSpPr txBox="1"/>
          <p:nvPr>
            <p:ph idx="1" type="body"/>
          </p:nvPr>
        </p:nvSpPr>
        <p:spPr>
          <a:xfrm>
            <a:off x="471881" y="1301814"/>
            <a:ext cx="7383646" cy="36578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0A549F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A549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2925" lvl="5" marL="2743200" marR="0" rtl="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b="0" i="0" sz="1013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-292925" lvl="6" marL="3200400" marR="0" rtl="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b="0" i="0" sz="1013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-292925" lvl="7" marL="3657600" marR="0" rtl="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b="0" i="0" sz="1013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-292925" lvl="8" marL="4114800" marR="0" rtl="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b="0" i="0" sz="1013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87" name="Google Shape;87;p17"/>
          <p:cNvSpPr/>
          <p:nvPr/>
        </p:nvSpPr>
        <p:spPr>
          <a:xfrm>
            <a:off x="7776096" y="169395"/>
            <a:ext cx="1199666" cy="141460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ro Bild 1">
  <p:cSld name="Intro Bild 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/>
          <p:nvPr/>
        </p:nvSpPr>
        <p:spPr>
          <a:xfrm>
            <a:off x="0" y="1945875"/>
            <a:ext cx="9144000" cy="1436688"/>
          </a:xfrm>
          <a:prstGeom prst="rect">
            <a:avLst/>
          </a:prstGeom>
          <a:solidFill>
            <a:srgbClr val="0A549F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0" name="Google Shape;90;p18"/>
          <p:cNvSpPr txBox="1"/>
          <p:nvPr>
            <p:ph idx="1" type="subTitle"/>
          </p:nvPr>
        </p:nvSpPr>
        <p:spPr>
          <a:xfrm>
            <a:off x="375230" y="2621022"/>
            <a:ext cx="6858000" cy="359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Font typeface="Raleway"/>
              <a:buNone/>
              <a:defRPr b="0" i="0" sz="1125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marR="0" rtl="0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None/>
              <a:defRPr b="0" i="0" sz="1013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marR="0" rtl="0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900"/>
              <a:buFont typeface="Raleway"/>
              <a:buNone/>
              <a:defRPr b="0" i="0" sz="9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marR="0" rtl="0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900"/>
              <a:buFont typeface="Raleway"/>
              <a:buNone/>
              <a:defRPr b="0" i="0" sz="9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marR="0" rtl="0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marR="0" rtl="0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marR="0" rtl="0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marR="0" rtl="0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91" name="Google Shape;91;p18"/>
          <p:cNvSpPr txBox="1"/>
          <p:nvPr>
            <p:ph idx="2" type="body"/>
          </p:nvPr>
        </p:nvSpPr>
        <p:spPr>
          <a:xfrm>
            <a:off x="375230" y="3060868"/>
            <a:ext cx="6858000" cy="2779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"/>
              <a:buChar char="−"/>
              <a:defRPr b="0" i="0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–"/>
              <a:defRPr b="0"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-304800" lvl="4" marL="2286000" marR="0" rtl="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Char char="»"/>
              <a:defRPr b="0" i="0" sz="1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-292925" lvl="5" marL="2743200" marR="0" rtl="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b="0" i="0" sz="1013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-292925" lvl="6" marL="3200400" marR="0" rtl="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b="0" i="0" sz="1013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-292925" lvl="7" marL="3657600" marR="0" rtl="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b="0" i="0" sz="1013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-292925" lvl="8" marL="4114800" marR="0" rtl="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b="0" i="0" sz="1013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92" name="Google Shape;92;p18"/>
          <p:cNvSpPr/>
          <p:nvPr/>
        </p:nvSpPr>
        <p:spPr>
          <a:xfrm>
            <a:off x="7863839" y="246360"/>
            <a:ext cx="976098" cy="1308542"/>
          </a:xfrm>
          <a:prstGeom prst="rect">
            <a:avLst/>
          </a:prstGeom>
          <a:noFill/>
          <a:ln>
            <a:noFill/>
          </a:ln>
        </p:spPr>
      </p:sp>
      <p:sp>
        <p:nvSpPr>
          <p:cNvPr id="93" name="Google Shape;93;p18"/>
          <p:cNvSpPr txBox="1"/>
          <p:nvPr>
            <p:ph type="ctrTitle"/>
          </p:nvPr>
        </p:nvSpPr>
        <p:spPr>
          <a:xfrm>
            <a:off x="375230" y="2044975"/>
            <a:ext cx="6858000" cy="526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ro Bild 2">
  <p:cSld name="Intro Bild 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/>
          <p:nvPr/>
        </p:nvSpPr>
        <p:spPr>
          <a:xfrm>
            <a:off x="0" y="1945875"/>
            <a:ext cx="9144000" cy="1436688"/>
          </a:xfrm>
          <a:prstGeom prst="rect">
            <a:avLst/>
          </a:prstGeom>
          <a:solidFill>
            <a:srgbClr val="0A549F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6" name="Google Shape;96;p19"/>
          <p:cNvSpPr/>
          <p:nvPr/>
        </p:nvSpPr>
        <p:spPr>
          <a:xfrm>
            <a:off x="7863839" y="246360"/>
            <a:ext cx="976098" cy="1308542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19"/>
          <p:cNvSpPr txBox="1"/>
          <p:nvPr>
            <p:ph idx="1" type="subTitle"/>
          </p:nvPr>
        </p:nvSpPr>
        <p:spPr>
          <a:xfrm>
            <a:off x="375230" y="2621022"/>
            <a:ext cx="6858000" cy="359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Font typeface="Raleway"/>
              <a:buNone/>
              <a:defRPr b="0" i="0" sz="1125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marR="0" rtl="0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None/>
              <a:defRPr b="0" i="0" sz="1013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marR="0" rtl="0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900"/>
              <a:buFont typeface="Raleway"/>
              <a:buNone/>
              <a:defRPr b="0" i="0" sz="9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marR="0" rtl="0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900"/>
              <a:buFont typeface="Raleway"/>
              <a:buNone/>
              <a:defRPr b="0" i="0" sz="9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marR="0" rtl="0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marR="0" rtl="0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marR="0" rtl="0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marR="0" rtl="0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98" name="Google Shape;98;p19"/>
          <p:cNvSpPr txBox="1"/>
          <p:nvPr>
            <p:ph idx="2" type="body"/>
          </p:nvPr>
        </p:nvSpPr>
        <p:spPr>
          <a:xfrm>
            <a:off x="375230" y="3060868"/>
            <a:ext cx="6858000" cy="2779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"/>
              <a:buChar char="−"/>
              <a:defRPr b="0" i="0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–"/>
              <a:defRPr b="0"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-304800" lvl="4" marL="2286000" marR="0" rtl="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Char char="»"/>
              <a:defRPr b="0" i="0" sz="1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-292925" lvl="5" marL="2743200" marR="0" rtl="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b="0" i="0" sz="1013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-292925" lvl="6" marL="3200400" marR="0" rtl="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b="0" i="0" sz="1013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-292925" lvl="7" marL="3657600" marR="0" rtl="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b="0" i="0" sz="1013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-292925" lvl="8" marL="4114800" marR="0" rtl="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b="0" i="0" sz="1013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pic>
        <p:nvPicPr>
          <p:cNvPr id="99" name="Google Shape;99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5231" y="2050564"/>
            <a:ext cx="6858000" cy="530398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9"/>
          <p:cNvSpPr txBox="1"/>
          <p:nvPr>
            <p:ph type="ctrTitle"/>
          </p:nvPr>
        </p:nvSpPr>
        <p:spPr>
          <a:xfrm>
            <a:off x="375230" y="1995703"/>
            <a:ext cx="6858000" cy="5267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ro 3 Utan bild">
  <p:cSld name="Intro 3 Utan bild">
    <p:bg>
      <p:bgPr>
        <a:solidFill>
          <a:srgbClr val="0A549F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/>
          <p:nvPr/>
        </p:nvSpPr>
        <p:spPr>
          <a:xfrm>
            <a:off x="0" y="1929404"/>
            <a:ext cx="9144000" cy="14366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3" name="Google Shape;103;p20"/>
          <p:cNvSpPr/>
          <p:nvPr/>
        </p:nvSpPr>
        <p:spPr>
          <a:xfrm>
            <a:off x="7863839" y="246360"/>
            <a:ext cx="976098" cy="1308542"/>
          </a:xfrm>
          <a:prstGeom prst="rect">
            <a:avLst/>
          </a:prstGeom>
          <a:noFill/>
          <a:ln>
            <a:noFill/>
          </a:ln>
        </p:spPr>
      </p:sp>
      <p:sp>
        <p:nvSpPr>
          <p:cNvPr id="104" name="Google Shape;104;p20"/>
          <p:cNvSpPr txBox="1"/>
          <p:nvPr>
            <p:ph idx="1" type="subTitle"/>
          </p:nvPr>
        </p:nvSpPr>
        <p:spPr>
          <a:xfrm>
            <a:off x="375230" y="2621022"/>
            <a:ext cx="6858000" cy="359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0A549F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A549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Font typeface="Raleway"/>
              <a:buNone/>
              <a:defRPr b="0" i="0" sz="1125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marR="0" rtl="0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None/>
              <a:defRPr b="0" i="0" sz="1013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marR="0" rtl="0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900"/>
              <a:buFont typeface="Raleway"/>
              <a:buNone/>
              <a:defRPr b="0" i="0" sz="9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marR="0" rtl="0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900"/>
              <a:buFont typeface="Raleway"/>
              <a:buNone/>
              <a:defRPr b="0" i="0" sz="9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marR="0" rtl="0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marR="0" rtl="0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marR="0" rtl="0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marR="0" rtl="0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05" name="Google Shape;105;p20"/>
          <p:cNvSpPr txBox="1"/>
          <p:nvPr>
            <p:ph idx="2" type="body"/>
          </p:nvPr>
        </p:nvSpPr>
        <p:spPr>
          <a:xfrm>
            <a:off x="375230" y="3060868"/>
            <a:ext cx="6858000" cy="2779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0A549F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A549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"/>
              <a:buChar char="−"/>
              <a:defRPr b="0" i="0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–"/>
              <a:defRPr b="0"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-304800" lvl="4" marL="2286000" marR="0" rtl="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Char char="»"/>
              <a:defRPr b="0" i="0" sz="1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-292925" lvl="5" marL="2743200" marR="0" rtl="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b="0" i="0" sz="1013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-292925" lvl="6" marL="3200400" marR="0" rtl="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b="0" i="0" sz="1013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-292925" lvl="7" marL="3657600" marR="0" rtl="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b="0" i="0" sz="1013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-292925" lvl="8" marL="4114800" marR="0" rtl="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b="0" i="0" sz="1013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06" name="Google Shape;106;p20"/>
          <p:cNvSpPr txBox="1"/>
          <p:nvPr/>
        </p:nvSpPr>
        <p:spPr>
          <a:xfrm>
            <a:off x="375230" y="2212480"/>
            <a:ext cx="6858000" cy="4352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549F"/>
              </a:buClr>
              <a:buSzPts val="2800"/>
              <a:buFont typeface="Arial"/>
              <a:buNone/>
            </a:pPr>
            <a:r>
              <a:t/>
            </a:r>
            <a:endParaRPr b="1" sz="2800" cap="none">
              <a:solidFill>
                <a:srgbClr val="0A549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20"/>
          <p:cNvSpPr txBox="1"/>
          <p:nvPr>
            <p:ph type="ctrTitle"/>
          </p:nvPr>
        </p:nvSpPr>
        <p:spPr>
          <a:xfrm>
            <a:off x="375230" y="2044975"/>
            <a:ext cx="6858000" cy="526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549F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A549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nehåll Blå Bakgrund">
  <p:cSld name="Innehåll Blå Bakgrund">
    <p:bg>
      <p:bgPr>
        <a:solidFill>
          <a:schemeClr val="lt1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A549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0" name="Google Shape;110;p2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1" name="Google Shape;111;p21"/>
          <p:cNvSpPr txBox="1"/>
          <p:nvPr>
            <p:ph type="ctrTitle"/>
          </p:nvPr>
        </p:nvSpPr>
        <p:spPr>
          <a:xfrm>
            <a:off x="471881" y="214360"/>
            <a:ext cx="6452681" cy="917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2" name="Google Shape;112;p21"/>
          <p:cNvSpPr txBox="1"/>
          <p:nvPr>
            <p:ph idx="1" type="body"/>
          </p:nvPr>
        </p:nvSpPr>
        <p:spPr>
          <a:xfrm>
            <a:off x="471881" y="1301814"/>
            <a:ext cx="7383646" cy="36578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2925" lvl="5" marL="2743200" marR="0" rtl="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b="0" i="0" sz="1013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-292925" lvl="6" marL="3200400" marR="0" rtl="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b="0" i="0" sz="1013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-292925" lvl="7" marL="3657600" marR="0" rtl="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b="0" i="0" sz="1013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-292925" lvl="8" marL="4114800" marR="0" rtl="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b="0" i="0" sz="1013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13" name="Google Shape;113;p21"/>
          <p:cNvSpPr/>
          <p:nvPr/>
        </p:nvSpPr>
        <p:spPr>
          <a:xfrm>
            <a:off x="7880465" y="204796"/>
            <a:ext cx="976098" cy="130854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bild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2"/>
          <p:cNvSpPr txBox="1"/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" name="Google Shape;19;p22"/>
          <p:cNvSpPr txBox="1"/>
          <p:nvPr>
            <p:ph idx="1" type="subTitle"/>
          </p:nvPr>
        </p:nvSpPr>
        <p:spPr>
          <a:xfrm>
            <a:off x="1143000" y="2701925"/>
            <a:ext cx="6858000" cy="1241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22"/>
          <p:cNvSpPr txBox="1"/>
          <p:nvPr>
            <p:ph idx="10" type="dt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22"/>
          <p:cNvSpPr txBox="1"/>
          <p:nvPr>
            <p:ph idx="11" type="ftr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22"/>
          <p:cNvSpPr txBox="1"/>
          <p:nvPr>
            <p:ph idx="12" type="sldNum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innehåll" type="obj">
  <p:cSld name="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3"/>
          <p:cNvSpPr txBox="1"/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5" name="Google Shape;25;p23"/>
          <p:cNvSpPr txBox="1"/>
          <p:nvPr>
            <p:ph idx="1" type="body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23"/>
          <p:cNvSpPr txBox="1"/>
          <p:nvPr>
            <p:ph idx="10" type="dt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23"/>
          <p:cNvSpPr txBox="1"/>
          <p:nvPr>
            <p:ph idx="11" type="ftr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23"/>
          <p:cNvSpPr txBox="1"/>
          <p:nvPr>
            <p:ph idx="12" type="sldNum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vsnittsrubrik" type="secHead">
  <p:cSld name="SECTION_HEADER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4"/>
          <p:cNvSpPr txBox="1"/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1" name="Google Shape;31;p24"/>
          <p:cNvSpPr txBox="1"/>
          <p:nvPr>
            <p:ph idx="1" type="body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24"/>
          <p:cNvSpPr txBox="1"/>
          <p:nvPr>
            <p:ph idx="10" type="dt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24"/>
          <p:cNvSpPr txBox="1"/>
          <p:nvPr>
            <p:ph idx="11" type="ftr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24"/>
          <p:cNvSpPr txBox="1"/>
          <p:nvPr>
            <p:ph idx="12" type="sldNum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vå delar" type="twoObj">
  <p:cSld name="TWO_OBJECT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5"/>
          <p:cNvSpPr txBox="1"/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7" name="Google Shape;37;p25"/>
          <p:cNvSpPr txBox="1"/>
          <p:nvPr>
            <p:ph idx="1" type="body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25"/>
          <p:cNvSpPr txBox="1"/>
          <p:nvPr>
            <p:ph idx="2" type="body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25"/>
          <p:cNvSpPr txBox="1"/>
          <p:nvPr>
            <p:ph idx="10" type="dt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25"/>
          <p:cNvSpPr txBox="1"/>
          <p:nvPr>
            <p:ph idx="11" type="ftr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25"/>
          <p:cNvSpPr txBox="1"/>
          <p:nvPr>
            <p:ph idx="12" type="sldNum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ämförelse" type="twoTxTwoObj">
  <p:cSld name="TWO_OBJECTS_WITH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6"/>
          <p:cNvSpPr txBox="1"/>
          <p:nvPr>
            <p:ph type="title"/>
          </p:nvPr>
        </p:nvSpPr>
        <p:spPr>
          <a:xfrm>
            <a:off x="630238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4" name="Google Shape;44;p26"/>
          <p:cNvSpPr txBox="1"/>
          <p:nvPr>
            <p:ph idx="1" type="body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26"/>
          <p:cNvSpPr txBox="1"/>
          <p:nvPr>
            <p:ph idx="2" type="body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26"/>
          <p:cNvSpPr txBox="1"/>
          <p:nvPr>
            <p:ph idx="3" type="body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26"/>
          <p:cNvSpPr txBox="1"/>
          <p:nvPr>
            <p:ph idx="4" type="body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26"/>
          <p:cNvSpPr txBox="1"/>
          <p:nvPr>
            <p:ph idx="10" type="dt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Google Shape;49;p26"/>
          <p:cNvSpPr txBox="1"/>
          <p:nvPr>
            <p:ph idx="11" type="ftr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Google Shape;50;p26"/>
          <p:cNvSpPr txBox="1"/>
          <p:nvPr>
            <p:ph idx="12" type="sldNum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ast rubrik" type="titleOnly">
  <p:cSld name="TITLE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7"/>
          <p:cNvSpPr txBox="1"/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3" name="Google Shape;53;p27"/>
          <p:cNvSpPr txBox="1"/>
          <p:nvPr>
            <p:ph idx="10" type="dt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27"/>
          <p:cNvSpPr txBox="1"/>
          <p:nvPr>
            <p:ph idx="11" type="ftr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27"/>
          <p:cNvSpPr txBox="1"/>
          <p:nvPr>
            <p:ph idx="12" type="sldNum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med bildtext" type="objTx">
  <p:cSld name="OBJECT_WITH_CAPTION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8"/>
          <p:cNvSpPr txBox="1"/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8" name="Google Shape;58;p28"/>
          <p:cNvSpPr txBox="1"/>
          <p:nvPr>
            <p:ph idx="1" type="body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28"/>
          <p:cNvSpPr txBox="1"/>
          <p:nvPr>
            <p:ph idx="2" type="body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28"/>
          <p:cNvSpPr txBox="1"/>
          <p:nvPr>
            <p:ph idx="10" type="dt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28"/>
          <p:cNvSpPr txBox="1"/>
          <p:nvPr>
            <p:ph idx="11" type="ftr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28"/>
          <p:cNvSpPr txBox="1"/>
          <p:nvPr>
            <p:ph idx="12" type="sldNum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 med bildtext" type="picTx">
  <p:cSld name="PICTURE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9"/>
          <p:cNvSpPr txBox="1"/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5" name="Google Shape;65;p29"/>
          <p:cNvSpPr/>
          <p:nvPr>
            <p:ph idx="2" type="pic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29"/>
          <p:cNvSpPr txBox="1"/>
          <p:nvPr>
            <p:ph idx="1" type="body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29"/>
          <p:cNvSpPr txBox="1"/>
          <p:nvPr>
            <p:ph idx="10" type="dt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29"/>
          <p:cNvSpPr txBox="1"/>
          <p:nvPr>
            <p:ph idx="11" type="ftr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29"/>
          <p:cNvSpPr txBox="1"/>
          <p:nvPr>
            <p:ph idx="12" type="sldNum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n bild som visar utomhus, person, sport, himmel" id="10" name="Google Shape;10;p1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146175" y="0"/>
            <a:ext cx="685006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4"/>
          <p:cNvSpPr/>
          <p:nvPr/>
        </p:nvSpPr>
        <p:spPr>
          <a:xfrm>
            <a:off x="0" y="3706812"/>
            <a:ext cx="9144000" cy="1436688"/>
          </a:xfrm>
          <a:prstGeom prst="rect">
            <a:avLst/>
          </a:prstGeom>
          <a:solidFill>
            <a:srgbClr val="0A549F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50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" name="Google Shape;12;p14"/>
          <p:cNvSpPr/>
          <p:nvPr/>
        </p:nvSpPr>
        <p:spPr>
          <a:xfrm>
            <a:off x="7946088" y="169395"/>
            <a:ext cx="1199666" cy="1414606"/>
          </a:xfrm>
          <a:prstGeom prst="rect">
            <a:avLst/>
          </a:prstGeom>
          <a:noFill/>
          <a:ln>
            <a:noFill/>
          </a:ln>
        </p:spPr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620">
          <p15:clr>
            <a:srgbClr val="F26B43"/>
          </p15:clr>
        </p15:guide>
        <p15:guide id="2" pos="286">
          <p15:clr>
            <a:srgbClr val="F26B43"/>
          </p15:clr>
        </p15:guide>
        <p15:guide id="3" pos="5261">
          <p15:clr>
            <a:srgbClr val="F26B43"/>
          </p15:clr>
        </p15:guide>
        <p15:guide id="4" pos="5602">
          <p15:clr>
            <a:srgbClr val="F26B43"/>
          </p15:clr>
        </p15:guide>
        <p15:guide id="5" orient="horz" pos="672">
          <p15:clr>
            <a:srgbClr val="F26B43"/>
          </p15:clr>
        </p15:guide>
        <p15:guide id="6" orient="horz" pos="2736">
          <p15:clr>
            <a:srgbClr val="F26B43"/>
          </p15:clr>
        </p15:guide>
        <p15:guide id="7" orient="horz" pos="534">
          <p15:clr>
            <a:srgbClr val="F26B43"/>
          </p15:clr>
        </p15:guide>
        <p15:guide id="8" pos="2880">
          <p15:clr>
            <a:srgbClr val="F26B43"/>
          </p15:clr>
        </p15:guide>
        <p15:guide id="9" orient="horz" pos="304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www.youtube.com/watch?v=lneqz7YF1_c" TargetMode="External"/><Relationship Id="rId4" Type="http://schemas.openxmlformats.org/officeDocument/2006/relationships/hyperlink" Target="https://www.youtube.com/watch?v=lneqz7YF1_c" TargetMode="External"/><Relationship Id="rId5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hyperlink" Target="https://www.rfsisu.se/distrikt/vastra-gotaland/bidrag-och-stod/stod-till-idrottsforbund-sdf/samsyn/samsyn-vastergotland" TargetMode="External"/><Relationship Id="rId5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laget.se/IFKFalkopingFF-P2014/" TargetMode="External"/><Relationship Id="rId4" Type="http://schemas.openxmlformats.org/officeDocument/2006/relationships/hyperlink" Target="https://www.ifkfalkopingff.se/Document" TargetMode="External"/><Relationship Id="rId5" Type="http://schemas.openxmlformats.org/officeDocument/2006/relationships/hyperlink" Target="https://www.ifkfalkopingff.se/Board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laget.se/IFKFalkopingFF/Document/Download/1542393/9440038" TargetMode="External"/><Relationship Id="rId4" Type="http://schemas.openxmlformats.org/officeDocument/2006/relationships/image" Target="../media/image10.png"/><Relationship Id="rId5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5.png"/><Relationship Id="rId5" Type="http://schemas.openxmlformats.org/officeDocument/2006/relationships/hyperlink" Target="https://www.ifkfalkopingff.se/Page/405847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"/>
          <p:cNvSpPr txBox="1"/>
          <p:nvPr/>
        </p:nvSpPr>
        <p:spPr>
          <a:xfrm>
            <a:off x="1150373" y="3950460"/>
            <a:ext cx="6849151" cy="940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sv-SE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FÖRÄLDRAINFORMATION 2026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sv-SE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P1</a:t>
            </a:r>
            <a:r>
              <a:rPr lang="sv-SE" sz="3200">
                <a:solidFill>
                  <a:schemeClr val="lt1"/>
                </a:solidFill>
              </a:rPr>
              <a:t>3</a:t>
            </a:r>
            <a:r>
              <a:rPr lang="sv-SE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– FÖDDA 201</a:t>
            </a:r>
            <a:r>
              <a:rPr lang="sv-SE" sz="3200">
                <a:solidFill>
                  <a:schemeClr val="lt1"/>
                </a:solidFill>
              </a:rPr>
              <a:t>3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0"/>
          <p:cNvSpPr txBox="1"/>
          <p:nvPr>
            <p:ph type="ctrTitle"/>
          </p:nvPr>
        </p:nvSpPr>
        <p:spPr>
          <a:xfrm>
            <a:off x="454025" y="149250"/>
            <a:ext cx="6452700" cy="49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549F"/>
              </a:buClr>
              <a:buSzPts val="3200"/>
              <a:buFont typeface="Arial"/>
              <a:buNone/>
            </a:pPr>
            <a:r>
              <a:rPr lang="sv-SE"/>
              <a:t>Seriespel</a:t>
            </a:r>
            <a:br>
              <a:rPr lang="sv-SE">
                <a:latin typeface="Arial"/>
                <a:ea typeface="Arial"/>
                <a:cs typeface="Arial"/>
                <a:sym typeface="Arial"/>
              </a:rPr>
            </a:br>
            <a:endParaRPr/>
          </a:p>
          <a:p>
            <a:pPr indent="-330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sv-SE" sz="1600"/>
              <a:t>Trupp 34st. Ny ledare Kristian. Nya barn Leon J, Lucas, Ture, Aron och tyvärr har Melvin slutat</a:t>
            </a:r>
            <a:endParaRPr sz="16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549F"/>
              </a:buClr>
              <a:buSzPts val="3200"/>
              <a:buFont typeface="Arial"/>
              <a:buNone/>
            </a:pPr>
            <a:r>
              <a:rPr lang="sv-SE"/>
              <a:t> </a:t>
            </a:r>
            <a:r>
              <a:rPr b="0" lang="sv-SE" sz="1600">
                <a:latin typeface="Arial"/>
                <a:ea typeface="Arial"/>
                <a:cs typeface="Arial"/>
                <a:sym typeface="Arial"/>
              </a:rPr>
              <a:t>* </a:t>
            </a:r>
            <a:r>
              <a:rPr b="0" lang="sv-SE" sz="1600"/>
              <a:t>Vi har anmält 3 lag till seriespel 9vs9, ett av lagen är </a:t>
            </a:r>
            <a:r>
              <a:rPr b="0" lang="sv-SE" sz="1600"/>
              <a:t>gemensamt</a:t>
            </a:r>
            <a:r>
              <a:rPr b="0" lang="sv-SE" sz="1600"/>
              <a:t> med P12.</a:t>
            </a:r>
            <a:br>
              <a:rPr b="0" lang="sv-SE" sz="1600">
                <a:latin typeface="Arial"/>
                <a:ea typeface="Arial"/>
                <a:cs typeface="Arial"/>
                <a:sym typeface="Arial"/>
              </a:rPr>
            </a:br>
            <a:endParaRPr b="0" sz="1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549F"/>
              </a:buClr>
              <a:buSzPts val="3200"/>
              <a:buFont typeface="Arial"/>
              <a:buNone/>
            </a:pPr>
            <a:r>
              <a:rPr b="0" lang="sv-SE" sz="1600">
                <a:latin typeface="Arial"/>
                <a:ea typeface="Arial"/>
                <a:cs typeface="Arial"/>
                <a:sym typeface="Arial"/>
              </a:rPr>
              <a:t> * </a:t>
            </a:r>
            <a:r>
              <a:rPr b="0" lang="sv-SE" sz="1600"/>
              <a:t>Kallelser till match kommer efter tisdagens träning, vi kommer kolla på träningsstatistik</a:t>
            </a:r>
            <a:br>
              <a:rPr b="0" lang="sv-SE" sz="1600">
                <a:latin typeface="Arial"/>
                <a:ea typeface="Arial"/>
                <a:cs typeface="Arial"/>
                <a:sym typeface="Arial"/>
              </a:rPr>
            </a:br>
            <a:endParaRPr b="0" sz="1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549F"/>
              </a:buClr>
              <a:buSzPts val="3200"/>
              <a:buFont typeface="Arial"/>
              <a:buNone/>
            </a:pPr>
            <a:r>
              <a:rPr b="0" lang="sv-SE" sz="1600">
                <a:latin typeface="Arial"/>
                <a:ea typeface="Arial"/>
                <a:cs typeface="Arial"/>
                <a:sym typeface="Arial"/>
              </a:rPr>
              <a:t>  * </a:t>
            </a:r>
            <a:r>
              <a:rPr b="0" lang="sv-SE" sz="1600"/>
              <a:t>Viktigt att svara på kallelser, vid ett Nej: gärna en kommentar varför</a:t>
            </a:r>
            <a:br>
              <a:rPr b="0" lang="sv-SE" sz="1600">
                <a:latin typeface="Arial"/>
                <a:ea typeface="Arial"/>
                <a:cs typeface="Arial"/>
                <a:sym typeface="Arial"/>
              </a:rPr>
            </a:br>
            <a:endParaRPr b="0" sz="1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549F"/>
              </a:buClr>
              <a:buSzPts val="3200"/>
              <a:buFont typeface="Arial"/>
              <a:buNone/>
            </a:pPr>
            <a:r>
              <a:rPr b="0" lang="sv-SE" sz="1600"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0" lang="sv-SE" sz="1600"/>
              <a:t>* Spel och medlemsavgifter är betalda</a:t>
            </a:r>
            <a:endParaRPr b="0" sz="1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549F"/>
              </a:buClr>
              <a:buSzPts val="3200"/>
              <a:buFont typeface="Arial"/>
              <a:buNone/>
            </a:pPr>
            <a:r>
              <a:t/>
            </a:r>
            <a:endParaRPr b="0" sz="16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549F"/>
              </a:buClr>
              <a:buSzPts val="3200"/>
              <a:buFont typeface="Arial"/>
              <a:buNone/>
            </a:pPr>
            <a:r>
              <a:t/>
            </a:r>
            <a:endParaRPr b="0" sz="1600"/>
          </a:p>
          <a:p>
            <a:pPr indent="-330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0" lang="sv-SE" sz="1600"/>
              <a:t>Domar utb 31/3 18-19.30 hotell falköping (5 &amp; 7 manna)ledare på plats</a:t>
            </a:r>
            <a:endParaRPr b="0" sz="1600"/>
          </a:p>
          <a:p>
            <a:pPr indent="-330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0" lang="sv-SE" sz="1600"/>
              <a:t>Träningsmatch 29/3 habo</a:t>
            </a:r>
            <a:endParaRPr b="0" sz="1600"/>
          </a:p>
        </p:txBody>
      </p:sp>
      <p:sp>
        <p:nvSpPr>
          <p:cNvPr id="182" name="Google Shape;182;p10"/>
          <p:cNvSpPr txBox="1"/>
          <p:nvPr>
            <p:ph idx="1" type="body"/>
          </p:nvPr>
        </p:nvSpPr>
        <p:spPr>
          <a:xfrm>
            <a:off x="471881" y="1066457"/>
            <a:ext cx="7383646" cy="3779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0A549F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1"/>
          <p:cNvSpPr txBox="1"/>
          <p:nvPr>
            <p:ph type="ctrTitle"/>
          </p:nvPr>
        </p:nvSpPr>
        <p:spPr>
          <a:xfrm>
            <a:off x="471881" y="344144"/>
            <a:ext cx="6452681" cy="44960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549F"/>
              </a:buClr>
              <a:buSzPts val="3200"/>
              <a:buFont typeface="Arial"/>
              <a:buNone/>
            </a:pPr>
            <a:r>
              <a:rPr lang="sv-SE"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sv-SE"/>
              <a:t>uper</a:t>
            </a:r>
            <a:r>
              <a:rPr lang="sv-SE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v-SE"/>
              <a:t>&amp; Övrigt</a:t>
            </a:r>
            <a:br>
              <a:rPr lang="sv-SE">
                <a:latin typeface="Arial"/>
                <a:ea typeface="Arial"/>
                <a:cs typeface="Arial"/>
                <a:sym typeface="Arial"/>
              </a:rPr>
            </a:br>
            <a:endParaRPr/>
          </a:p>
          <a:p>
            <a:pPr indent="-4318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ial"/>
              <a:buChar char="●"/>
            </a:pPr>
            <a:r>
              <a:rPr lang="sv-SE">
                <a:latin typeface="Arial"/>
                <a:ea typeface="Arial"/>
                <a:cs typeface="Arial"/>
                <a:sym typeface="Arial"/>
              </a:rPr>
              <a:t>LASSABOLLEN 18 APRIL - 2 lag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318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sv-SE"/>
              <a:t>VFF läger v 27 Mån-Ons  Ulricehamn (Träning &amp; Teori)  öppnar i April (2100kr)</a:t>
            </a:r>
            <a:endParaRPr/>
          </a:p>
          <a:p>
            <a:pPr indent="-4318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sv-SE">
                <a:latin typeface="Arial"/>
                <a:ea typeface="Arial"/>
                <a:cs typeface="Arial"/>
                <a:sym typeface="Arial"/>
              </a:rPr>
              <a:t>L</a:t>
            </a:r>
            <a:r>
              <a:rPr lang="sv-SE"/>
              <a:t>arv läger</a:t>
            </a:r>
            <a:r>
              <a:rPr lang="sv-SE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v-SE"/>
              <a:t>v31</a:t>
            </a:r>
            <a:endParaRPr/>
          </a:p>
          <a:p>
            <a:pPr indent="-4318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ial"/>
              <a:buChar char="●"/>
            </a:pPr>
            <a:r>
              <a:rPr lang="sv-SE">
                <a:latin typeface="Arial"/>
                <a:ea typeface="Arial"/>
                <a:cs typeface="Arial"/>
                <a:sym typeface="Arial"/>
              </a:rPr>
              <a:t>KICK ON CUP </a:t>
            </a:r>
            <a:r>
              <a:rPr lang="sv-SE"/>
              <a:t>3-4</a:t>
            </a:r>
            <a:r>
              <a:rPr lang="sv-SE">
                <a:latin typeface="Arial"/>
                <a:ea typeface="Arial"/>
                <a:cs typeface="Arial"/>
                <a:sym typeface="Arial"/>
              </a:rPr>
              <a:t> OKT </a:t>
            </a:r>
            <a:r>
              <a:rPr lang="sv-SE"/>
              <a:t>2 lag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318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sv-SE"/>
              <a:t>Ny spel/träningsmodell i IFK  presenteras på kickoffen</a:t>
            </a:r>
            <a:endParaRPr/>
          </a:p>
        </p:txBody>
      </p:sp>
      <p:sp>
        <p:nvSpPr>
          <p:cNvPr id="188" name="Google Shape;188;p11"/>
          <p:cNvSpPr txBox="1"/>
          <p:nvPr>
            <p:ph idx="1" type="body"/>
          </p:nvPr>
        </p:nvSpPr>
        <p:spPr>
          <a:xfrm>
            <a:off x="471875" y="590324"/>
            <a:ext cx="7383600" cy="43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1" marL="106203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rier New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190500" lvl="0" marL="342900" rtl="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0A549F"/>
              </a:buClr>
              <a:buSzPts val="24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2"/>
          <p:cNvSpPr txBox="1"/>
          <p:nvPr>
            <p:ph type="ctrTitle"/>
          </p:nvPr>
        </p:nvSpPr>
        <p:spPr>
          <a:xfrm>
            <a:off x="471881" y="214360"/>
            <a:ext cx="6452681" cy="917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549F"/>
              </a:buClr>
              <a:buSzPts val="3200"/>
              <a:buFont typeface="Arial"/>
              <a:buNone/>
            </a:pPr>
            <a:r>
              <a:rPr lang="sv-SE">
                <a:latin typeface="Arial"/>
                <a:ea typeface="Arial"/>
                <a:cs typeface="Arial"/>
                <a:sym typeface="Arial"/>
              </a:rPr>
              <a:t>TRÄNINGSLÄGER</a:t>
            </a:r>
            <a:endParaRPr/>
          </a:p>
        </p:txBody>
      </p:sp>
      <p:sp>
        <p:nvSpPr>
          <p:cNvPr id="194" name="Google Shape;194;p12"/>
          <p:cNvSpPr txBox="1"/>
          <p:nvPr>
            <p:ph idx="1" type="body"/>
          </p:nvPr>
        </p:nvSpPr>
        <p:spPr>
          <a:xfrm>
            <a:off x="471881" y="1301814"/>
            <a:ext cx="7383646" cy="36578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30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sv-SE" sz="2000" u="sng"/>
              <a:t>Helgen v31</a:t>
            </a:r>
            <a:endParaRPr sz="2000" u="sng"/>
          </a:p>
          <a:p>
            <a:pPr indent="-330200" lvl="0" marL="457200" rtl="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sv-SE" sz="2000" u="sng">
                <a:latin typeface="Arial"/>
                <a:ea typeface="Arial"/>
                <a:cs typeface="Arial"/>
                <a:sym typeface="Arial"/>
              </a:rPr>
              <a:t>Samling 9.00 Dotorp parkering</a:t>
            </a:r>
            <a:endParaRPr sz="2000" u="sng"/>
          </a:p>
          <a:p>
            <a:pPr indent="-330200" lvl="0" marL="457200" rtl="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2C281E"/>
              </a:buClr>
              <a:buSzPts val="1600"/>
              <a:buChar char="●"/>
            </a:pPr>
            <a:r>
              <a:rPr lang="sv-SE" sz="2000" u="sng">
                <a:latin typeface="Arial"/>
                <a:ea typeface="Arial"/>
                <a:cs typeface="Arial"/>
                <a:sym typeface="Arial"/>
              </a:rPr>
              <a:t>Avslut kl 16.00 Larv Hedensborg</a:t>
            </a:r>
            <a:endParaRPr sz="2000" u="sng"/>
          </a:p>
          <a:p>
            <a:pPr indent="-330200" lvl="0" marL="457200" rtl="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2C281E"/>
              </a:buClr>
              <a:buSzPts val="1600"/>
              <a:buChar char="●"/>
            </a:pPr>
            <a:r>
              <a:rPr lang="sv-SE" sz="2000" u="sng">
                <a:latin typeface="Arial"/>
                <a:ea typeface="Arial"/>
                <a:cs typeface="Arial"/>
                <a:sym typeface="Arial"/>
              </a:rPr>
              <a:t>Ledare ansvarar för aktiviteter som träning/match - discgolf – bordtennisturnering m</a:t>
            </a:r>
            <a:r>
              <a:rPr lang="sv-SE" sz="2000" u="sng"/>
              <a:t>.m</a:t>
            </a:r>
            <a:endParaRPr sz="2000" u="sng"/>
          </a:p>
          <a:p>
            <a:pPr indent="-330200" lvl="0" marL="457200" rtl="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2C281E"/>
              </a:buClr>
              <a:buSzPts val="1600"/>
              <a:buChar char="●"/>
            </a:pPr>
            <a:r>
              <a:rPr lang="sv-SE" sz="2000" u="sng">
                <a:latin typeface="Arial"/>
                <a:ea typeface="Arial"/>
                <a:cs typeface="Arial"/>
                <a:sym typeface="Arial"/>
              </a:rPr>
              <a:t>Föräldrar ansvarar för mat/disk/städ Lagföräldrar gör schema</a:t>
            </a:r>
            <a:endParaRPr sz="2000" u="sng"/>
          </a:p>
          <a:p>
            <a:pPr indent="-330200" lvl="0" marL="457200" rtl="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2C281E"/>
              </a:buClr>
              <a:buSzPts val="1600"/>
              <a:buChar char="●"/>
            </a:pPr>
            <a:r>
              <a:rPr lang="sv-SE" sz="2000" u="sng">
                <a:latin typeface="Arial"/>
                <a:ea typeface="Arial"/>
                <a:cs typeface="Arial"/>
                <a:sym typeface="Arial"/>
              </a:rPr>
              <a:t>Packlista samt mer info närmare</a:t>
            </a:r>
            <a:endParaRPr sz="2000" u="sng"/>
          </a:p>
          <a:p>
            <a:pPr indent="-330200" lvl="0" marL="457200" rtl="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2C281E"/>
              </a:buClr>
              <a:buSzPts val="1600"/>
              <a:buChar char="●"/>
            </a:pPr>
            <a:r>
              <a:rPr lang="sv-SE" sz="2000" u="sng">
                <a:latin typeface="Arial"/>
                <a:ea typeface="Arial"/>
                <a:cs typeface="Arial"/>
                <a:sym typeface="Arial"/>
              </a:rPr>
              <a:t>Kostnad 300kr, resterande täcks av lagkassa</a:t>
            </a:r>
            <a:endParaRPr sz="2000" u="sng"/>
          </a:p>
          <a:p>
            <a:pPr indent="-190500" lvl="0" marL="342900" rtl="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0A549F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3"/>
          <p:cNvSpPr txBox="1"/>
          <p:nvPr>
            <p:ph type="ctrTitle"/>
          </p:nvPr>
        </p:nvSpPr>
        <p:spPr>
          <a:xfrm>
            <a:off x="471881" y="214360"/>
            <a:ext cx="6452681" cy="917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549F"/>
              </a:buClr>
              <a:buSzPts val="3200"/>
              <a:buFont typeface="Arial"/>
              <a:buNone/>
            </a:pPr>
            <a:r>
              <a:rPr lang="sv-SE"/>
              <a:t>NU SER VI FRAM EMOT SÄSONGEN 2026!</a:t>
            </a:r>
            <a:endParaRPr/>
          </a:p>
        </p:txBody>
      </p:sp>
      <p:sp>
        <p:nvSpPr>
          <p:cNvPr id="200" name="Google Shape;200;p13"/>
          <p:cNvSpPr txBox="1"/>
          <p:nvPr>
            <p:ph idx="1" type="body"/>
          </p:nvPr>
        </p:nvSpPr>
        <p:spPr>
          <a:xfrm>
            <a:off x="471881" y="1366703"/>
            <a:ext cx="5002720" cy="2237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549F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0A549F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0A549F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</a:pPr>
            <a:r>
              <a:rPr lang="sv-SE" u="sng">
                <a:solidFill>
                  <a:schemeClr val="hlink"/>
                </a:solidFill>
                <a:latin typeface="Raleway Medium"/>
                <a:ea typeface="Raleway Medium"/>
                <a:cs typeface="Raleway Medium"/>
                <a:sym typeface="Raleway Medium"/>
                <a:hlinkClick r:id="rId3"/>
              </a:rPr>
              <a:t>”Tillsammans</a:t>
            </a:r>
            <a:r>
              <a:rPr lang="sv-SE" u="sng">
                <a:solidFill>
                  <a:schemeClr val="hlink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”</a:t>
            </a:r>
            <a:r>
              <a:rPr lang="sv-SE">
                <a:latin typeface="Raleway Medium"/>
                <a:ea typeface="Raleway Medium"/>
                <a:cs typeface="Raleway Medium"/>
                <a:sym typeface="Raleway Medium"/>
              </a:rPr>
              <a:t> – IFK Falköping FF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0A549F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201" name="Google Shape;201;p13">
            <a:hlinkClick r:id="rId4"/>
          </p:cNvPr>
          <p:cNvSpPr/>
          <p:nvPr/>
        </p:nvSpPr>
        <p:spPr>
          <a:xfrm>
            <a:off x="578070" y="1479832"/>
            <a:ext cx="1042416" cy="1042416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15000" y="37000"/>
                </a:moveTo>
                <a:lnTo>
                  <a:pt x="15000" y="54813"/>
                </a:lnTo>
                <a:lnTo>
                  <a:pt x="21063" y="54813"/>
                </a:lnTo>
                <a:lnTo>
                  <a:pt x="22938" y="52779"/>
                </a:lnTo>
                <a:lnTo>
                  <a:pt x="24688" y="52779"/>
                </a:lnTo>
                <a:lnTo>
                  <a:pt x="24688" y="79967"/>
                </a:lnTo>
                <a:lnTo>
                  <a:pt x="85875" y="79967"/>
                </a:lnTo>
                <a:lnTo>
                  <a:pt x="85875" y="70592"/>
                </a:lnTo>
                <a:lnTo>
                  <a:pt x="95563" y="70592"/>
                </a:lnTo>
                <a:lnTo>
                  <a:pt x="100813" y="75750"/>
                </a:lnTo>
                <a:lnTo>
                  <a:pt x="105000" y="75750"/>
                </a:lnTo>
                <a:lnTo>
                  <a:pt x="105000" y="42625"/>
                </a:lnTo>
                <a:lnTo>
                  <a:pt x="100813" y="42625"/>
                </a:lnTo>
                <a:lnTo>
                  <a:pt x="97188" y="46217"/>
                </a:lnTo>
                <a:lnTo>
                  <a:pt x="85875" y="46217"/>
                </a:lnTo>
                <a:lnTo>
                  <a:pt x="85875" y="42625"/>
                </a:lnTo>
                <a:lnTo>
                  <a:pt x="82313" y="38875"/>
                </a:lnTo>
                <a:lnTo>
                  <a:pt x="22938" y="38875"/>
                </a:lnTo>
                <a:lnTo>
                  <a:pt x="21063" y="37000"/>
                </a:lnTo>
                <a:close/>
              </a:path>
              <a:path extrusionOk="0" fill="darken" h="120000" w="120000">
                <a:moveTo>
                  <a:pt x="15000" y="37000"/>
                </a:moveTo>
                <a:lnTo>
                  <a:pt x="15000" y="54813"/>
                </a:lnTo>
                <a:lnTo>
                  <a:pt x="21063" y="54813"/>
                </a:lnTo>
                <a:lnTo>
                  <a:pt x="22938" y="52779"/>
                </a:lnTo>
                <a:lnTo>
                  <a:pt x="24688" y="52779"/>
                </a:lnTo>
                <a:lnTo>
                  <a:pt x="24688" y="79967"/>
                </a:lnTo>
                <a:lnTo>
                  <a:pt x="85875" y="79967"/>
                </a:lnTo>
                <a:lnTo>
                  <a:pt x="85875" y="70592"/>
                </a:lnTo>
                <a:lnTo>
                  <a:pt x="95563" y="70592"/>
                </a:lnTo>
                <a:lnTo>
                  <a:pt x="100813" y="75750"/>
                </a:lnTo>
                <a:lnTo>
                  <a:pt x="105000" y="75750"/>
                </a:lnTo>
                <a:lnTo>
                  <a:pt x="105000" y="42625"/>
                </a:lnTo>
                <a:lnTo>
                  <a:pt x="100813" y="42625"/>
                </a:lnTo>
                <a:lnTo>
                  <a:pt x="97188" y="46217"/>
                </a:lnTo>
                <a:lnTo>
                  <a:pt x="85875" y="46217"/>
                </a:lnTo>
                <a:lnTo>
                  <a:pt x="85875" y="42625"/>
                </a:lnTo>
                <a:lnTo>
                  <a:pt x="82313" y="38875"/>
                </a:lnTo>
                <a:lnTo>
                  <a:pt x="22938" y="38875"/>
                </a:lnTo>
                <a:lnTo>
                  <a:pt x="21063" y="37000"/>
                </a:lnTo>
                <a:close/>
              </a:path>
              <a:path extrusionOk="0" fill="none" h="120000" w="120000">
                <a:moveTo>
                  <a:pt x="15000" y="37000"/>
                </a:moveTo>
                <a:lnTo>
                  <a:pt x="21063" y="37000"/>
                </a:lnTo>
                <a:lnTo>
                  <a:pt x="22938" y="38875"/>
                </a:lnTo>
                <a:lnTo>
                  <a:pt x="82313" y="38875"/>
                </a:lnTo>
                <a:lnTo>
                  <a:pt x="85875" y="42625"/>
                </a:lnTo>
                <a:lnTo>
                  <a:pt x="85875" y="46217"/>
                </a:lnTo>
                <a:lnTo>
                  <a:pt x="97188" y="46217"/>
                </a:lnTo>
                <a:lnTo>
                  <a:pt x="100813" y="42625"/>
                </a:lnTo>
                <a:lnTo>
                  <a:pt x="105000" y="42625"/>
                </a:lnTo>
                <a:lnTo>
                  <a:pt x="105000" y="75750"/>
                </a:lnTo>
                <a:lnTo>
                  <a:pt x="100813" y="75750"/>
                </a:lnTo>
                <a:lnTo>
                  <a:pt x="95563" y="70592"/>
                </a:lnTo>
                <a:lnTo>
                  <a:pt x="85875" y="70592"/>
                </a:lnTo>
                <a:lnTo>
                  <a:pt x="85875" y="79967"/>
                </a:lnTo>
                <a:lnTo>
                  <a:pt x="24688" y="79967"/>
                </a:lnTo>
                <a:lnTo>
                  <a:pt x="24688" y="52779"/>
                </a:lnTo>
                <a:lnTo>
                  <a:pt x="22938" y="52779"/>
                </a:lnTo>
                <a:lnTo>
                  <a:pt x="21063" y="54813"/>
                </a:lnTo>
                <a:lnTo>
                  <a:pt x="15000" y="54813"/>
                </a:lnTo>
                <a:close/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02" name="Google Shape;202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74601" y="1479832"/>
            <a:ext cx="2175329" cy="29352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3970" y="162446"/>
            <a:ext cx="6373776" cy="4725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"/>
          <p:cNvSpPr txBox="1"/>
          <p:nvPr>
            <p:ph type="ctrTitle"/>
          </p:nvPr>
        </p:nvSpPr>
        <p:spPr>
          <a:xfrm>
            <a:off x="457684" y="152390"/>
            <a:ext cx="6452700" cy="1084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549F"/>
              </a:buClr>
              <a:buSzPts val="3200"/>
              <a:buFont typeface="Arial"/>
              <a:buNone/>
            </a:pPr>
            <a:r>
              <a:rPr lang="sv-SE"/>
              <a:t>LEDARE 2026</a:t>
            </a:r>
            <a:endParaRPr/>
          </a:p>
        </p:txBody>
      </p:sp>
      <p:graphicFrame>
        <p:nvGraphicFramePr>
          <p:cNvPr id="129" name="Google Shape;129;p3"/>
          <p:cNvGraphicFramePr/>
          <p:nvPr/>
        </p:nvGraphicFramePr>
        <p:xfrm>
          <a:off x="471881" y="125947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{38AA0E37-C887-479D-8BAA-4B4CEF8C1FE2}</a:tableStyleId>
              </a:tblPr>
              <a:tblGrid>
                <a:gridCol w="2363700"/>
                <a:gridCol w="2357675"/>
                <a:gridCol w="2369725"/>
              </a:tblGrid>
              <a:tr h="2867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200" u="none" cap="none" strike="noStrike"/>
                        <a:t>LEDARE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200"/>
                        <a:t>TELEFON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200"/>
                        <a:t>MEJL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0070C0"/>
                    </a:solidFill>
                  </a:tcPr>
                </a:tc>
              </a:tr>
              <a:tr h="2867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200"/>
                        <a:t>Rickard Hjerp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200"/>
                        <a:t>076-241 48 92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200"/>
                        <a:t>richardhjerp@hotmail.com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2867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200"/>
                        <a:t>Håkan Lundblad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05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0706187792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2867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200"/>
                        <a:t>Per Westerberg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05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0735041408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2867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/>
                        <a:t>Daniel Westermark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05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0702306066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13"/>
                    </a:p>
                  </a:txBody>
                  <a:tcPr marT="45725" marB="45725" marR="91450" marL="91450" anchor="ctr"/>
                </a:tc>
              </a:tr>
              <a:tr h="2867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200"/>
                        <a:t>Linus Thorstensson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05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0702098601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45725" marB="45725" marR="91450" marL="91450" anchor="ctr"/>
                </a:tc>
              </a:tr>
              <a:tr h="2867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200"/>
                        <a:t>Fredrik Öhgren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45725" marB="45725" marR="91450" marL="91450" anchor="ctr"/>
                </a:tc>
              </a:tr>
              <a:tr h="2867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200"/>
                        <a:t>Kristian Jonsson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2867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graphicFrame>
        <p:nvGraphicFramePr>
          <p:cNvPr id="130" name="Google Shape;130;p3"/>
          <p:cNvGraphicFramePr/>
          <p:nvPr/>
        </p:nvGraphicFramePr>
        <p:xfrm>
          <a:off x="152400" y="152400"/>
          <a:ext cx="3000000" cy="3000000"/>
        </p:xfrm>
        <a:graphic>
          <a:graphicData uri="http://schemas.openxmlformats.org/drawingml/2006/table">
            <a:tbl>
              <a:tblPr>
                <a:solidFill>
                  <a:srgbClr val="FFFFFF"/>
                </a:solidFill>
                <a:tableStyleId>{FF66F5C7-969C-4194-9273-8EB7F2070C6F}</a:tableStyleId>
              </a:tblPr>
              <a:tblGrid>
                <a:gridCol w="19050"/>
              </a:tblGrid>
              <a:tr h="19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31" name="Google Shape;131;p3"/>
          <p:cNvSpPr txBox="1"/>
          <p:nvPr/>
        </p:nvSpPr>
        <p:spPr>
          <a:xfrm>
            <a:off x="304800" y="3048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32" name="Google Shape;132;p3"/>
          <p:cNvGraphicFramePr/>
          <p:nvPr/>
        </p:nvGraphicFramePr>
        <p:xfrm>
          <a:off x="304800" y="304800"/>
          <a:ext cx="3000000" cy="3000000"/>
        </p:xfrm>
        <a:graphic>
          <a:graphicData uri="http://schemas.openxmlformats.org/drawingml/2006/table">
            <a:tbl>
              <a:tblPr>
                <a:solidFill>
                  <a:srgbClr val="FFFFFF"/>
                </a:solidFill>
                <a:tableStyleId>{FF66F5C7-969C-4194-9273-8EB7F2070C6F}</a:tableStyleId>
              </a:tblPr>
              <a:tblGrid>
                <a:gridCol w="19050"/>
              </a:tblGrid>
              <a:tr h="19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33" name="Google Shape;133;p3"/>
          <p:cNvSpPr txBox="1"/>
          <p:nvPr/>
        </p:nvSpPr>
        <p:spPr>
          <a:xfrm>
            <a:off x="-1402725" y="301800"/>
            <a:ext cx="11141400" cy="484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34" name="Google Shape;134;p3"/>
          <p:cNvGraphicFramePr/>
          <p:nvPr/>
        </p:nvGraphicFramePr>
        <p:xfrm>
          <a:off x="-2436700" y="548600"/>
          <a:ext cx="3000000" cy="3000000"/>
        </p:xfrm>
        <a:graphic>
          <a:graphicData uri="http://schemas.openxmlformats.org/drawingml/2006/table">
            <a:tbl>
              <a:tblPr>
                <a:solidFill>
                  <a:srgbClr val="FFFFFF"/>
                </a:solidFill>
                <a:tableStyleId>{FF66F5C7-969C-4194-9273-8EB7F2070C6F}</a:tableStyleId>
              </a:tblPr>
              <a:tblGrid>
                <a:gridCol w="1934800"/>
              </a:tblGrid>
              <a:tr h="152400">
                <a:tc>
                  <a:txBody>
                    <a:bodyPr/>
                    <a:lstStyle/>
                    <a:p>
                      <a:pPr indent="0" lvl="0" marL="0" marR="292100" rtl="0" algn="l">
                        <a:lnSpc>
                          <a:spcPct val="170000"/>
                        </a:lnSpc>
                        <a:spcBef>
                          <a:spcPts val="1500"/>
                        </a:spcBef>
                        <a:spcAft>
                          <a:spcPts val="1500"/>
                        </a:spcAft>
                        <a:buNone/>
                      </a:pPr>
                      <a:r>
                        <a:rPr lang="sv-SE" sz="1050">
                          <a:highlight>
                            <a:srgbClr val="FFFFFF"/>
                          </a:highlight>
                        </a:rPr>
                        <a:t>2</a:t>
                      </a:r>
                      <a:endParaRPr sz="1050"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135" name="Google Shape;135;p3"/>
          <p:cNvGraphicFramePr/>
          <p:nvPr/>
        </p:nvGraphicFramePr>
        <p:xfrm>
          <a:off x="-2158075" y="82863"/>
          <a:ext cx="3000000" cy="3000000"/>
        </p:xfrm>
        <a:graphic>
          <a:graphicData uri="http://schemas.openxmlformats.org/drawingml/2006/table">
            <a:tbl>
              <a:tblPr>
                <a:solidFill>
                  <a:srgbClr val="FFFFFF"/>
                </a:solidFill>
                <a:tableStyleId>{FF66F5C7-969C-4194-9273-8EB7F2070C6F}</a:tableStyleId>
              </a:tblPr>
              <a:tblGrid>
                <a:gridCol w="382850"/>
              </a:tblGrid>
              <a:tr h="110475">
                <a:tc>
                  <a:txBody>
                    <a:bodyPr/>
                    <a:lstStyle/>
                    <a:p>
                      <a:pPr indent="0" lvl="0" marL="0" marR="292100" rtl="0" algn="l">
                        <a:lnSpc>
                          <a:spcPct val="170000"/>
                        </a:lnSpc>
                        <a:spcBef>
                          <a:spcPts val="1500"/>
                        </a:spcBef>
                        <a:spcAft>
                          <a:spcPts val="1500"/>
                        </a:spcAft>
                        <a:buNone/>
                      </a:pPr>
                      <a:r>
                        <a:rPr lang="sv-SE" sz="1050">
                          <a:highlight>
                            <a:srgbClr val="FFFFFF"/>
                          </a:highlight>
                        </a:rPr>
                        <a:t>2</a:t>
                      </a:r>
                      <a:endParaRPr sz="1050"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36" name="Google Shape;136;p3"/>
          <p:cNvSpPr txBox="1"/>
          <p:nvPr/>
        </p:nvSpPr>
        <p:spPr>
          <a:xfrm>
            <a:off x="8231100" y="15462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"/>
          <p:cNvSpPr txBox="1"/>
          <p:nvPr>
            <p:ph type="ctrTitle"/>
          </p:nvPr>
        </p:nvSpPr>
        <p:spPr>
          <a:xfrm>
            <a:off x="471881" y="214360"/>
            <a:ext cx="6452681" cy="917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549F"/>
              </a:buClr>
              <a:buSzPts val="3200"/>
              <a:buFont typeface="Arial"/>
              <a:buNone/>
            </a:pPr>
            <a:r>
              <a:rPr lang="sv-SE"/>
              <a:t>UTDRAG UR SAMSYN FALKÖPING 2020-11-04</a:t>
            </a:r>
            <a:endParaRPr/>
          </a:p>
        </p:txBody>
      </p:sp>
      <p:pic>
        <p:nvPicPr>
          <p:cNvPr id="142" name="Google Shape;14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3960" y="1354905"/>
            <a:ext cx="6387521" cy="3482562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43" name="Google Shape;143;p4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60337" y="1794411"/>
            <a:ext cx="1635602" cy="21788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"/>
          <p:cNvSpPr txBox="1"/>
          <p:nvPr>
            <p:ph type="ctrTitle"/>
          </p:nvPr>
        </p:nvSpPr>
        <p:spPr>
          <a:xfrm>
            <a:off x="471881" y="214360"/>
            <a:ext cx="6452681" cy="6858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549F"/>
              </a:buClr>
              <a:buSzPts val="3200"/>
              <a:buFont typeface="Arial"/>
              <a:buNone/>
            </a:pPr>
            <a:r>
              <a:rPr lang="sv-SE"/>
              <a:t>INFORMATINSSIDOR</a:t>
            </a:r>
            <a:endParaRPr/>
          </a:p>
        </p:txBody>
      </p:sp>
      <p:sp>
        <p:nvSpPr>
          <p:cNvPr id="149" name="Google Shape;149;p5"/>
          <p:cNvSpPr txBox="1"/>
          <p:nvPr>
            <p:ph idx="1" type="body"/>
          </p:nvPr>
        </p:nvSpPr>
        <p:spPr>
          <a:xfrm>
            <a:off x="471881" y="1445342"/>
            <a:ext cx="7383646" cy="35143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sv-S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Vårt lag P13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0A549F"/>
              </a:buClr>
              <a:buSzPts val="1600"/>
              <a:buNone/>
            </a:pPr>
            <a:r>
              <a:rPr lang="sv-SE" sz="16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https://www.laget.se/IFKFalkopingFF-P2013/</a:t>
            </a:r>
            <a:br>
              <a:rPr lang="sv-SE" sz="1600">
                <a:latin typeface="Calibri"/>
                <a:ea typeface="Calibri"/>
                <a:cs typeface="Calibri"/>
                <a:sym typeface="Calibri"/>
              </a:rPr>
            </a:b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sv-S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Blå Tråden, Verksamhetsberättelse och Verksamhetsplan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0A549F"/>
              </a:buClr>
              <a:buSzPts val="1600"/>
              <a:buNone/>
            </a:pPr>
            <a:r>
              <a:rPr lang="sv-SE" sz="16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https://www.ifkfalkopingff.se/Document</a:t>
            </a:r>
            <a:br>
              <a:rPr lang="sv-SE" sz="1600">
                <a:latin typeface="Calibri"/>
                <a:ea typeface="Calibri"/>
                <a:cs typeface="Calibri"/>
                <a:sym typeface="Calibri"/>
              </a:rPr>
            </a:b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sv-S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Kansli och styrelse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0A549F"/>
              </a:buClr>
              <a:buSzPts val="1600"/>
              <a:buNone/>
            </a:pPr>
            <a:r>
              <a:rPr lang="sv-SE" sz="16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https://www.ifkfalkopingff.se/Board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0A549F"/>
              </a:buClr>
              <a:buSzPts val="1600"/>
              <a:buNone/>
            </a:pPr>
            <a:r>
              <a:t/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215900" lvl="0" marL="342900" rtl="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0A549F"/>
              </a:buClr>
              <a:buSzPts val="2000"/>
              <a:buFont typeface="Arial"/>
              <a:buNone/>
            </a:pPr>
            <a:r>
              <a:t/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"/>
          <p:cNvSpPr txBox="1"/>
          <p:nvPr>
            <p:ph type="ctrTitle"/>
          </p:nvPr>
        </p:nvSpPr>
        <p:spPr>
          <a:xfrm>
            <a:off x="471881" y="302847"/>
            <a:ext cx="6452681" cy="5466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549F"/>
              </a:buClr>
              <a:buSzPts val="3200"/>
              <a:buFont typeface="Arial"/>
              <a:buNone/>
            </a:pPr>
            <a:r>
              <a:rPr lang="sv-SE"/>
              <a:t>UTDRAG UR BLÅ TRÅDEN </a:t>
            </a:r>
            <a:endParaRPr/>
          </a:p>
        </p:txBody>
      </p:sp>
      <p:pic>
        <p:nvPicPr>
          <p:cNvPr id="155" name="Google Shape;155;p6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2234" y="993557"/>
            <a:ext cx="1839465" cy="2596076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56" name="Google Shape;156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57826" y="844429"/>
            <a:ext cx="4962173" cy="3996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7"/>
          <p:cNvSpPr txBox="1"/>
          <p:nvPr>
            <p:ph type="ctrTitle"/>
          </p:nvPr>
        </p:nvSpPr>
        <p:spPr>
          <a:xfrm>
            <a:off x="471881" y="214360"/>
            <a:ext cx="6452681" cy="49447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549F"/>
              </a:buClr>
              <a:buSzPts val="2500"/>
              <a:buFont typeface="Arial"/>
              <a:buNone/>
            </a:pPr>
            <a:r>
              <a:rPr lang="sv-SE" sz="2500"/>
              <a:t>MEDLEMS- OCH SPELARAVGIFTER 2026</a:t>
            </a:r>
            <a:endParaRPr/>
          </a:p>
        </p:txBody>
      </p:sp>
      <p:pic>
        <p:nvPicPr>
          <p:cNvPr id="162" name="Google Shape;16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0655" y="1208458"/>
            <a:ext cx="3539216" cy="3603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36897" y="1208458"/>
            <a:ext cx="3446898" cy="391693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7"/>
          <p:cNvSpPr txBox="1"/>
          <p:nvPr/>
        </p:nvSpPr>
        <p:spPr>
          <a:xfrm>
            <a:off x="556444" y="772639"/>
            <a:ext cx="6134986" cy="2606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11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Hemsidan/Medlemsinformation: </a:t>
            </a:r>
            <a:r>
              <a:rPr lang="sv-SE" sz="1100" u="sng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https://www.ifkfalkopingff.se/Page/405847</a:t>
            </a:r>
            <a:endParaRPr sz="11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8"/>
          <p:cNvSpPr txBox="1"/>
          <p:nvPr>
            <p:ph type="ctrTitle"/>
          </p:nvPr>
        </p:nvSpPr>
        <p:spPr>
          <a:xfrm>
            <a:off x="471881" y="231114"/>
            <a:ext cx="6452700" cy="728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549F"/>
              </a:buClr>
              <a:buSzPts val="3200"/>
              <a:buFont typeface="Arial"/>
              <a:buNone/>
            </a:pPr>
            <a:r>
              <a:rPr lang="sv-SE"/>
              <a:t>LAGFÖRÄLDRAR 2026</a:t>
            </a:r>
            <a:endParaRPr/>
          </a:p>
        </p:txBody>
      </p:sp>
      <p:sp>
        <p:nvSpPr>
          <p:cNvPr id="170" name="Google Shape;170;p8"/>
          <p:cNvSpPr txBox="1"/>
          <p:nvPr>
            <p:ph idx="1" type="body"/>
          </p:nvPr>
        </p:nvSpPr>
        <p:spPr>
          <a:xfrm>
            <a:off x="471875" y="1301829"/>
            <a:ext cx="7383600" cy="23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-268605" lvl="0" marL="2857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sv-SE" sz="1800">
                <a:solidFill>
                  <a:schemeClr val="dk1"/>
                </a:solidFill>
              </a:rPr>
              <a:t>Schema och planering för kiosken på dotorp/hemmamatcher ??</a:t>
            </a:r>
            <a:endParaRPr/>
          </a:p>
          <a:p>
            <a:pPr indent="-268605" lvl="0" marL="285750" rtl="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sv-SE" sz="1800">
                <a:solidFill>
                  <a:schemeClr val="dk1"/>
                </a:solidFill>
              </a:rPr>
              <a:t>Schema och planering för matchvärdar/linjen (inkast) vid hemmamatcher</a:t>
            </a:r>
            <a:endParaRPr/>
          </a:p>
          <a:p>
            <a:pPr indent="-268605" lvl="0" marL="285750" rtl="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sv-SE" sz="1800">
                <a:solidFill>
                  <a:schemeClr val="dk1"/>
                </a:solidFill>
              </a:rPr>
              <a:t>Schema för tvätt av matchställ vid hemma och bortamatcher</a:t>
            </a:r>
            <a:endParaRPr/>
          </a:p>
          <a:p>
            <a:pPr indent="-268605" lvl="0" marL="285750" rtl="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sv-SE" sz="1800">
                <a:solidFill>
                  <a:schemeClr val="dk1"/>
                </a:solidFill>
              </a:rPr>
              <a:t>Bemanna Hemma match A laget 15/5  5st</a:t>
            </a:r>
            <a:endParaRPr/>
          </a:p>
          <a:p>
            <a:pPr indent="-268605" lvl="0" marL="285750" rtl="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sv-SE" sz="1800">
                <a:solidFill>
                  <a:schemeClr val="dk1"/>
                </a:solidFill>
              </a:rPr>
              <a:t>Bemanna vid Klassbollen?</a:t>
            </a:r>
            <a:endParaRPr/>
          </a:p>
          <a:p>
            <a:pPr indent="-268605" lvl="0" marL="285750" rtl="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sv-SE" sz="1800">
                <a:solidFill>
                  <a:schemeClr val="dk1"/>
                </a:solidFill>
              </a:rPr>
              <a:t>Planera/Fördela kringuppgifter vid träningsläger i Larv v31 2026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0A549F"/>
              </a:buClr>
              <a:buSzPct val="100000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0A549F"/>
              </a:buClr>
              <a:buSzPct val="100000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0A549F"/>
              </a:buClr>
              <a:buSzPct val="100000"/>
              <a:buNone/>
            </a:pPr>
            <a:r>
              <a:t/>
            </a:r>
            <a:endParaRPr sz="1800"/>
          </a:p>
          <a:p>
            <a:pPr indent="-213359" lvl="0" marL="342900" rtl="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0A549F"/>
              </a:buClr>
              <a:buSzPct val="1000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9"/>
          <p:cNvSpPr txBox="1"/>
          <p:nvPr>
            <p:ph type="ctrTitle"/>
          </p:nvPr>
        </p:nvSpPr>
        <p:spPr>
          <a:xfrm>
            <a:off x="471881" y="361843"/>
            <a:ext cx="6452681" cy="9425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549F"/>
              </a:buClr>
              <a:buSzPts val="3200"/>
              <a:buFont typeface="Arial"/>
              <a:buNone/>
            </a:pPr>
            <a:r>
              <a:rPr lang="sv-SE">
                <a:latin typeface="Arial"/>
                <a:ea typeface="Arial"/>
                <a:cs typeface="Arial"/>
                <a:sym typeface="Arial"/>
              </a:rPr>
              <a:t>TRÄNING 2026 </a:t>
            </a:r>
            <a:br>
              <a:rPr lang="sv-SE">
                <a:latin typeface="Arial"/>
                <a:ea typeface="Arial"/>
                <a:cs typeface="Arial"/>
                <a:sym typeface="Arial"/>
              </a:rPr>
            </a:br>
            <a:r>
              <a:rPr lang="sv-SE">
                <a:latin typeface="Arial"/>
                <a:ea typeface="Arial"/>
                <a:cs typeface="Arial"/>
                <a:sym typeface="Arial"/>
              </a:rPr>
              <a:t>ANSÖKTA TIDER</a:t>
            </a:r>
            <a:endParaRPr/>
          </a:p>
        </p:txBody>
      </p:sp>
      <p:graphicFrame>
        <p:nvGraphicFramePr>
          <p:cNvPr id="176" name="Google Shape;176;p9"/>
          <p:cNvGraphicFramePr/>
          <p:nvPr/>
        </p:nvGraphicFramePr>
        <p:xfrm>
          <a:off x="471880" y="137242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{38AA0E37-C887-479D-8BAA-4B4CEF8C1FE2}</a:tableStyleId>
              </a:tblPr>
              <a:tblGrid>
                <a:gridCol w="1294975"/>
                <a:gridCol w="853175"/>
                <a:gridCol w="1161775"/>
                <a:gridCol w="1276750"/>
                <a:gridCol w="2505100"/>
              </a:tblGrid>
              <a:tr h="455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013"/>
                        <a:t>MÅNAD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013"/>
                        <a:t>DAGAR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013"/>
                        <a:t>TIDER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013"/>
                        <a:t>VAR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013"/>
                        <a:t>KOMMENTAR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0070C0"/>
                    </a:solidFill>
                  </a:tcPr>
                </a:tc>
              </a:tr>
              <a:tr h="246150">
                <a:tc row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013"/>
                        <a:t>Maj  Sept</a:t>
                      </a:r>
                      <a:endParaRPr/>
                    </a:p>
                  </a:txBody>
                  <a:tcPr marT="45725" marB="45725" marR="91450" marL="91450" anchor="ctr">
                    <a:lnB cap="flat" cmpd="sng" w="12700">
                      <a:solidFill>
                        <a:srgbClr val="C3E1E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13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Raleway"/>
                        <a:buNone/>
                      </a:pPr>
                      <a:r>
                        <a:t/>
                      </a:r>
                      <a:endParaRPr sz="1013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13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13"/>
                    </a:p>
                  </a:txBody>
                  <a:tcPr marT="45725" marB="45725" marR="91450" marL="91450" anchor="ctr"/>
                </a:tc>
              </a:tr>
              <a:tr h="5606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013"/>
                        <a:t>Måndagar    17.15-18:45   Odenvi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13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13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13"/>
                    </a:p>
                  </a:txBody>
                  <a:tcPr marT="45725" marB="45725" marR="91450" marL="91450" anchor="ctr"/>
                </a:tc>
              </a:tr>
              <a:tr h="626475">
                <a:tc row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013"/>
                        <a:t>Maj-september</a:t>
                      </a:r>
                      <a:endParaRPr/>
                    </a:p>
                  </a:txBody>
                  <a:tcPr marT="45725" marB="45725" marR="91450" marL="91450" anchor="ctr">
                    <a:lnT cap="flat" cmpd="sng" w="12700">
                      <a:solidFill>
                        <a:srgbClr val="C3E1E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3E1E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013"/>
                        <a:t>Tisdagar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013"/>
                        <a:t> 17.15-18:45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013"/>
                        <a:t>Dotorp plan B</a:t>
                      </a:r>
                      <a:endParaRPr/>
                    </a:p>
                  </a:txBody>
                  <a:tcPr marT="45725" marB="45725" marR="91450" marL="91450" anchor="ctr"/>
                </a:tc>
                <a:tc row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013"/>
                        <a:t>Start 30 april</a:t>
                      </a:r>
                      <a:endParaRPr/>
                    </a:p>
                  </a:txBody>
                  <a:tcPr marT="45725" marB="45725" marR="91450" marL="91450" anchor="ctr">
                    <a:lnB cap="flat" cmpd="sng" w="12700">
                      <a:solidFill>
                        <a:srgbClr val="C3E1E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64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013"/>
                        <a:t>Torsdagar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Raleway"/>
                        <a:buNone/>
                      </a:pPr>
                      <a:r>
                        <a:rPr lang="sv-SE" sz="1013"/>
                        <a:t> 17:15-18:45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Raleway"/>
                        <a:buNone/>
                      </a:pPr>
                      <a:r>
                        <a:rPr lang="sv-SE" sz="1013"/>
                        <a:t>Dotorp plan B</a:t>
                      </a:r>
                      <a:endParaRPr/>
                    </a:p>
                  </a:txBody>
                  <a:tcPr marT="45725" marB="45725" marR="91450" marL="91450" anchor="ctr"/>
                </a:tc>
                <a:tc vMerge="1"/>
              </a:tr>
              <a:tr h="6264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013"/>
                        <a:t>Oktober-December</a:t>
                      </a:r>
                      <a:endParaRPr/>
                    </a:p>
                  </a:txBody>
                  <a:tcPr marT="45725" marB="45725" marR="91450" marL="91450" anchor="ctr">
                    <a:lnT cap="flat" cmpd="sng" w="12700">
                      <a:solidFill>
                        <a:srgbClr val="C3E1E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013"/>
                        <a:t>Söndagar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013"/>
                        <a:t>17:00-18:30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013"/>
                        <a:t>Ållevi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13"/>
                    </a:p>
                  </a:txBody>
                  <a:tcPr marT="45725" marB="45725" marR="91450" marL="91450" anchor="ctr">
                    <a:lnT cap="flat" cmpd="sng" w="12700">
                      <a:solidFill>
                        <a:srgbClr val="C3E1E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IFK Fotboll">
  <a:themeElements>
    <a:clrScheme name="Centiro">
      <a:dk1>
        <a:srgbClr val="2C281E"/>
      </a:dk1>
      <a:lt1>
        <a:srgbClr val="FFFFFF"/>
      </a:lt1>
      <a:dk2>
        <a:srgbClr val="D41200"/>
      </a:dk2>
      <a:lt2>
        <a:srgbClr val="C2BFB1"/>
      </a:lt2>
      <a:accent1>
        <a:srgbClr val="D41200"/>
      </a:accent1>
      <a:accent2>
        <a:srgbClr val="8FB550"/>
      </a:accent2>
      <a:accent3>
        <a:srgbClr val="E97338"/>
      </a:accent3>
      <a:accent4>
        <a:srgbClr val="6CB5CB"/>
      </a:accent4>
      <a:accent5>
        <a:srgbClr val="84785A"/>
      </a:accent5>
      <a:accent6>
        <a:srgbClr val="E8CF40"/>
      </a:accent6>
      <a:hlink>
        <a:srgbClr val="005CDB"/>
      </a:hlink>
      <a:folHlink>
        <a:srgbClr val="780F5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Centiro">
      <a:dk1>
        <a:srgbClr val="000000"/>
      </a:dk1>
      <a:lt1>
        <a:srgbClr val="FFFFFF"/>
      </a:lt1>
      <a:dk2>
        <a:srgbClr val="DEEBF0"/>
      </a:dk2>
      <a:lt2>
        <a:srgbClr val="E7E6E6"/>
      </a:lt2>
      <a:accent1>
        <a:srgbClr val="71B1C8"/>
      </a:accent1>
      <a:accent2>
        <a:srgbClr val="E21F1E"/>
      </a:accent2>
      <a:accent3>
        <a:srgbClr val="9FAD1E"/>
      </a:accent3>
      <a:accent4>
        <a:srgbClr val="16EDF1"/>
      </a:accent4>
      <a:accent5>
        <a:srgbClr val="4A666A"/>
      </a:accent5>
      <a:accent6>
        <a:srgbClr val="D2CFC6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Anpassad formgivning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Override1.xml><?xml version="1.0" encoding="utf-8"?>
<a:themeOverride xmlns:a="http://schemas.openxmlformats.org/drawingml/2006/main" xmlns:r="http://schemas.openxmlformats.org/officeDocument/2006/relationships">
  <a:clrScheme name="Centiro">
    <a:dk1>
      <a:srgbClr val="2C281E"/>
    </a:dk1>
    <a:lt1>
      <a:srgbClr val="FFFFFF"/>
    </a:lt1>
    <a:dk2>
      <a:srgbClr val="D41200"/>
    </a:dk2>
    <a:lt2>
      <a:srgbClr val="C2BFB1"/>
    </a:lt2>
    <a:accent1>
      <a:srgbClr val="D41200"/>
    </a:accent1>
    <a:accent2>
      <a:srgbClr val="8FB550"/>
    </a:accent2>
    <a:accent3>
      <a:srgbClr val="E97338"/>
    </a:accent3>
    <a:accent4>
      <a:srgbClr val="6CB5CB"/>
    </a:accent4>
    <a:accent5>
      <a:srgbClr val="84785A"/>
    </a:accent5>
    <a:accent6>
      <a:srgbClr val="E8CF40"/>
    </a:accent6>
    <a:hlink>
      <a:srgbClr val="005CDB"/>
    </a:hlink>
    <a:folHlink>
      <a:srgbClr val="780F5C"/>
    </a:folHlink>
  </a:clrScheme>
</a:themeOverride>
</file>

<file path=ppt/theme/themeOverride2.xml><?xml version="1.0" encoding="utf-8"?>
<a:themeOverride xmlns:a="http://schemas.openxmlformats.org/drawingml/2006/main" xmlns:r="http://schemas.openxmlformats.org/officeDocument/2006/relationships">
  <a:clrScheme name="Centiro">
    <a:dk1>
      <a:srgbClr val="2C281E"/>
    </a:dk1>
    <a:lt1>
      <a:srgbClr val="FFFFFF"/>
    </a:lt1>
    <a:dk2>
      <a:srgbClr val="D41200"/>
    </a:dk2>
    <a:lt2>
      <a:srgbClr val="C2BFB1"/>
    </a:lt2>
    <a:accent1>
      <a:srgbClr val="D41200"/>
    </a:accent1>
    <a:accent2>
      <a:srgbClr val="8FB550"/>
    </a:accent2>
    <a:accent3>
      <a:srgbClr val="E97338"/>
    </a:accent3>
    <a:accent4>
      <a:srgbClr val="6CB5CB"/>
    </a:accent4>
    <a:accent5>
      <a:srgbClr val="84785A"/>
    </a:accent5>
    <a:accent6>
      <a:srgbClr val="E8CF40"/>
    </a:accent6>
    <a:hlink>
      <a:srgbClr val="005CDB"/>
    </a:hlink>
    <a:folHlink>
      <a:srgbClr val="780F5C"/>
    </a:folHlink>
  </a:clrScheme>
</a:themeOverride>
</file>

<file path=ppt/theme/themeOverride3.xml><?xml version="1.0" encoding="utf-8"?>
<a:themeOverride xmlns:a="http://schemas.openxmlformats.org/drawingml/2006/main" xmlns:r="http://schemas.openxmlformats.org/officeDocument/2006/relationships">
  <a:clrScheme name="Centiro">
    <a:dk1>
      <a:srgbClr val="2C281E"/>
    </a:dk1>
    <a:lt1>
      <a:srgbClr val="FFFFFF"/>
    </a:lt1>
    <a:dk2>
      <a:srgbClr val="D41200"/>
    </a:dk2>
    <a:lt2>
      <a:srgbClr val="C2BFB1"/>
    </a:lt2>
    <a:accent1>
      <a:srgbClr val="D41200"/>
    </a:accent1>
    <a:accent2>
      <a:srgbClr val="8FB550"/>
    </a:accent2>
    <a:accent3>
      <a:srgbClr val="E97338"/>
    </a:accent3>
    <a:accent4>
      <a:srgbClr val="6CB5CB"/>
    </a:accent4>
    <a:accent5>
      <a:srgbClr val="84785A"/>
    </a:accent5>
    <a:accent6>
      <a:srgbClr val="E8CF40"/>
    </a:accent6>
    <a:hlink>
      <a:srgbClr val="005CDB"/>
    </a:hlink>
    <a:folHlink>
      <a:srgbClr val="780F5C"/>
    </a:folHlink>
  </a:clrScheme>
</a:themeOverrid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2025-03-11T06:25:29Z</dcterms:created>
  <dc:creator>Microsoft Office User</dc:creator>
</cp:coreProperties>
</file>