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8" r:id="rId3"/>
    <p:sldId id="259" r:id="rId4"/>
    <p:sldId id="269" r:id="rId5"/>
    <p:sldId id="261" r:id="rId6"/>
    <p:sldId id="267" r:id="rId7"/>
    <p:sldId id="271" r:id="rId8"/>
    <p:sldId id="270" r:id="rId9"/>
    <p:sldId id="274" r:id="rId10"/>
    <p:sldId id="272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D85"/>
    <a:srgbClr val="D0DDE2"/>
    <a:srgbClr val="E4D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1B3D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LÄGGA TILL RUBRIK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lägga till underrubrik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1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tvåde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CC0DD2BF-57F8-4015-8853-9AC390996619}"/>
              </a:ext>
            </a:extLst>
          </p:cNvPr>
          <p:cNvSpPr/>
          <p:nvPr userDrawn="1"/>
        </p:nvSpPr>
        <p:spPr>
          <a:xfrm>
            <a:off x="-66502" y="0"/>
            <a:ext cx="5046562" cy="6846951"/>
          </a:xfrm>
          <a:prstGeom prst="rect">
            <a:avLst/>
          </a:prstGeom>
          <a:solidFill>
            <a:srgbClr val="1B3D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C8507A6-E57B-48DA-B85B-80A954C5AC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757" y="1525460"/>
            <a:ext cx="4114800" cy="1898015"/>
          </a:xfrm>
        </p:spPr>
        <p:txBody>
          <a:bodyPr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LÄGGA TILL RUBRIK</a:t>
            </a:r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2184B397-22FE-48F4-AF24-3BC52A455F12}"/>
              </a:ext>
            </a:extLst>
          </p:cNvPr>
          <p:cNvCxnSpPr>
            <a:cxnSpLocks/>
          </p:cNvCxnSpPr>
          <p:nvPr userDrawn="1"/>
        </p:nvCxnSpPr>
        <p:spPr>
          <a:xfrm>
            <a:off x="432250" y="3577444"/>
            <a:ext cx="425958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1">
            <a:extLst>
              <a:ext uri="{FF2B5EF4-FFF2-40B4-BE49-F238E27FC236}">
                <a16:creationId xmlns:a16="http://schemas.microsoft.com/office/drawing/2014/main" id="{3D497A2E-7530-4F5F-9F25-1FF82DA39F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17" y="1411386"/>
            <a:ext cx="3722366" cy="4024178"/>
          </a:xfrm>
          <a:prstGeom prst="rect">
            <a:avLst/>
          </a:prstGeom>
        </p:spPr>
      </p:pic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0B25C3EC-AFAC-4F04-886B-7ABBFB1A581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15938" y="3768725"/>
            <a:ext cx="4114800" cy="1246188"/>
          </a:xfrm>
        </p:spPr>
        <p:txBody>
          <a:bodyPr>
            <a:noAutofit/>
          </a:bodyPr>
          <a:lstStyle>
            <a:lvl1pPr marL="0" indent="0" algn="ctr">
              <a:buNone/>
              <a:defRPr lang="sv-SE" sz="2400" kern="1200" dirty="0" smtClean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2463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tt avsnitt">
    <p:bg>
      <p:bgPr>
        <a:solidFill>
          <a:srgbClr val="1B3D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460883-9990-4632-A3E2-85C315FDC7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lägga till avsnittsrubrik</a:t>
            </a:r>
          </a:p>
        </p:txBody>
      </p:sp>
    </p:spTree>
    <p:extLst>
      <p:ext uri="{BB962C8B-B14F-4D97-AF65-F5344CB8AC3E}">
        <p14:creationId xmlns:p14="http://schemas.microsoft.com/office/powerpoint/2010/main" val="97523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D37FF2-8C68-4A9C-B763-090A0A66D001}"/>
              </a:ext>
            </a:extLst>
          </p:cNvPr>
          <p:cNvSpPr/>
          <p:nvPr userDrawn="1"/>
        </p:nvSpPr>
        <p:spPr>
          <a:xfrm>
            <a:off x="0" y="6200775"/>
            <a:ext cx="12192000" cy="657225"/>
          </a:xfrm>
          <a:prstGeom prst="rect">
            <a:avLst/>
          </a:prstGeom>
          <a:solidFill>
            <a:srgbClr val="1B3D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9995704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9995704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Klicka här för att lägga till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645D5E-6BA7-44ED-8E6B-7874BD907448}" type="datetimeFigureOut">
              <a:rPr lang="sv-SE" smtClean="0"/>
              <a:pPr/>
              <a:t>2023-09-03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D0F4A8-667D-480C-A8E7-505DF672AF7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Picture 41">
            <a:extLst>
              <a:ext uri="{FF2B5EF4-FFF2-40B4-BE49-F238E27FC236}">
                <a16:creationId xmlns:a16="http://schemas.microsoft.com/office/drawing/2014/main" id="{DD23C406-D5BD-4283-AC84-F17078B34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904" y="445075"/>
            <a:ext cx="1078235" cy="116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05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26A6E3-9EEC-4026-B242-23BDE6BBD25D}"/>
              </a:ext>
            </a:extLst>
          </p:cNvPr>
          <p:cNvSpPr/>
          <p:nvPr userDrawn="1"/>
        </p:nvSpPr>
        <p:spPr>
          <a:xfrm>
            <a:off x="0" y="6200775"/>
            <a:ext cx="12192000" cy="657225"/>
          </a:xfrm>
          <a:prstGeom prst="rect">
            <a:avLst/>
          </a:prstGeom>
          <a:solidFill>
            <a:srgbClr val="1B3D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9976482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642482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Klicka här för att lägga till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4642482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Klicka här för att lägga till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645D5E-6BA7-44ED-8E6B-7874BD907448}" type="datetimeFigureOut">
              <a:rPr lang="sv-SE" smtClean="0"/>
              <a:pPr/>
              <a:t>2023-09-03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D0F4A8-667D-480C-A8E7-505DF672AF7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41">
            <a:extLst>
              <a:ext uri="{FF2B5EF4-FFF2-40B4-BE49-F238E27FC236}">
                <a16:creationId xmlns:a16="http://schemas.microsoft.com/office/drawing/2014/main" id="{3C24FD3E-B5F5-4C13-89E6-D71C46BC54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904" y="445075"/>
            <a:ext cx="1078235" cy="116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43E0E53-7152-4E92-90DB-B8F455A0709F}"/>
              </a:ext>
            </a:extLst>
          </p:cNvPr>
          <p:cNvSpPr/>
          <p:nvPr userDrawn="1"/>
        </p:nvSpPr>
        <p:spPr>
          <a:xfrm>
            <a:off x="0" y="6200775"/>
            <a:ext cx="12192000" cy="657225"/>
          </a:xfrm>
          <a:prstGeom prst="rect">
            <a:avLst/>
          </a:prstGeom>
          <a:solidFill>
            <a:srgbClr val="1B3D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9976482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645D5E-6BA7-44ED-8E6B-7874BD907448}" type="datetimeFigureOut">
              <a:rPr lang="sv-SE" smtClean="0"/>
              <a:pPr/>
              <a:t>2023-09-03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D0F4A8-667D-480C-A8E7-505DF672AF7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41">
            <a:extLst>
              <a:ext uri="{FF2B5EF4-FFF2-40B4-BE49-F238E27FC236}">
                <a16:creationId xmlns:a16="http://schemas.microsoft.com/office/drawing/2014/main" id="{1898073E-BE8B-410F-A3C6-79F01A6F6F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904" y="445075"/>
            <a:ext cx="1078235" cy="116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75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18FD6B3-3853-4178-80FC-91FE7BB7CEE3}"/>
              </a:ext>
            </a:extLst>
          </p:cNvPr>
          <p:cNvSpPr/>
          <p:nvPr userDrawn="1"/>
        </p:nvSpPr>
        <p:spPr>
          <a:xfrm>
            <a:off x="0" y="6200775"/>
            <a:ext cx="12192000" cy="657225"/>
          </a:xfrm>
          <a:prstGeom prst="rect">
            <a:avLst/>
          </a:prstGeom>
          <a:solidFill>
            <a:srgbClr val="1B3D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645D5E-6BA7-44ED-8E6B-7874BD907448}" type="datetimeFigureOut">
              <a:rPr lang="sv-SE" smtClean="0"/>
              <a:pPr/>
              <a:t>2023-09-03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D0F4A8-667D-480C-A8E7-505DF672AF7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Picture 41">
            <a:extLst>
              <a:ext uri="{FF2B5EF4-FFF2-40B4-BE49-F238E27FC236}">
                <a16:creationId xmlns:a16="http://schemas.microsoft.com/office/drawing/2014/main" id="{A49E8A52-008B-4545-9B03-ABAC92E7CF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904" y="445075"/>
            <a:ext cx="1078235" cy="116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818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45D5E-6BA7-44ED-8E6B-7874BD907448}" type="datetimeFigureOut">
              <a:rPr lang="sv-SE" smtClean="0"/>
              <a:t>2023-09-03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F4A8-667D-480C-A8E7-505DF672A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060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0" r:id="rId2"/>
    <p:sldLayoutId id="2147483681" r:id="rId3"/>
    <p:sldLayoutId id="2147483674" r:id="rId4"/>
    <p:sldLayoutId id="2147483676" r:id="rId5"/>
    <p:sldLayoutId id="2147483678" r:id="rId6"/>
    <p:sldLayoutId id="214748367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Tw Cen MT Condensed (Rubriker)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E2BC9-2B03-4B8A-B10A-2CEE890F5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FÖRÄLDRAMÖTE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CBF9A-7628-4C8D-8990-42EEADB7BFC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P13 / P 12 / P 11 </a:t>
            </a:r>
          </a:p>
          <a:p>
            <a:r>
              <a:rPr lang="sv-SE" dirty="0"/>
              <a:t>2010 / 2011 / 2012</a:t>
            </a:r>
          </a:p>
        </p:txBody>
      </p:sp>
    </p:spTree>
    <p:extLst>
      <p:ext uri="{BB962C8B-B14F-4D97-AF65-F5344CB8AC3E}">
        <p14:creationId xmlns:p14="http://schemas.microsoft.com/office/powerpoint/2010/main" val="372483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701DCD-5D46-E58F-B367-5BAE88CC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- matcher och 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9C77AC-F8D6-6C60-0FBB-C5B80B290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26496" cy="4351338"/>
          </a:xfrm>
        </p:spPr>
        <p:txBody>
          <a:bodyPr>
            <a:normAutofit/>
          </a:bodyPr>
          <a:lstStyle/>
          <a:p>
            <a:r>
              <a:rPr lang="sv-SE" dirty="0"/>
              <a:t>Spel på </a:t>
            </a:r>
            <a:r>
              <a:rPr lang="sv-SE" dirty="0" err="1"/>
              <a:t>storplan</a:t>
            </a:r>
            <a:r>
              <a:rPr lang="sv-SE" dirty="0"/>
              <a:t>, målvakt + 5 utespelare ????</a:t>
            </a:r>
          </a:p>
          <a:p>
            <a:r>
              <a:rPr lang="sv-SE" dirty="0"/>
              <a:t>Match ungefär två gånger i månaden. </a:t>
            </a:r>
          </a:p>
          <a:p>
            <a:r>
              <a:rPr lang="sv-SE" dirty="0"/>
              <a:t>Spelschema kommer på laget.se </a:t>
            </a:r>
          </a:p>
          <a:p>
            <a:r>
              <a:rPr lang="sv-SE" dirty="0"/>
              <a:t>Boka upp matchhelgerna</a:t>
            </a:r>
          </a:p>
          <a:p>
            <a:r>
              <a:rPr lang="sv-SE" dirty="0"/>
              <a:t>Körschema – spelarna åker tillsammans</a:t>
            </a:r>
          </a:p>
          <a:p>
            <a:r>
              <a:rPr lang="sv-SE" dirty="0"/>
              <a:t>Föräldrar får gärna följa med</a:t>
            </a:r>
          </a:p>
          <a:p>
            <a:r>
              <a:rPr lang="sv-SE" dirty="0"/>
              <a:t>Alla duschar på plats efteråt</a:t>
            </a:r>
          </a:p>
          <a:p>
            <a:r>
              <a:rPr lang="sv-SE" dirty="0"/>
              <a:t>Åker tillsammans hem</a:t>
            </a:r>
          </a:p>
          <a:p>
            <a:endParaRPr lang="sv-SE" dirty="0"/>
          </a:p>
          <a:p>
            <a:r>
              <a:rPr lang="sv-SE" dirty="0"/>
              <a:t>Cup – Hallbybollen + </a:t>
            </a:r>
            <a:r>
              <a:rPr lang="sv-SE" dirty="0" err="1"/>
              <a:t>ev</a:t>
            </a:r>
            <a:r>
              <a:rPr lang="sv-SE" dirty="0"/>
              <a:t> en till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4554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68B6-0CC5-4528-94B3-025812DBA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Gemensamma arbeten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A7B6B-4BD7-4724-A86A-4315F4A09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sv-SE" sz="2000" dirty="0">
                <a:solidFill>
                  <a:srgbClr val="1B3D85"/>
                </a:solidFill>
              </a:rPr>
              <a:t>Vi hjälps åt!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Olika uppdrag för att klara driften och ekonomin av föreningen</a:t>
            </a:r>
          </a:p>
          <a:p>
            <a:pPr marL="914400" lvl="1" indent="-457200">
              <a:spcBef>
                <a:spcPts val="600"/>
              </a:spcBef>
              <a:buFont typeface="Tw Cen MT" panose="020B0602020104020603" pitchFamily="34" charset="0"/>
              <a:buChar char="–"/>
              <a:defRPr/>
            </a:pPr>
            <a:r>
              <a:rPr lang="sv-SE" sz="1600" dirty="0"/>
              <a:t>Utdelning Kyrknyckeln</a:t>
            </a:r>
          </a:p>
          <a:p>
            <a:pPr marL="914400" lvl="1" indent="-457200">
              <a:spcBef>
                <a:spcPts val="600"/>
              </a:spcBef>
              <a:buFont typeface="Tw Cen MT" panose="020B0602020104020603" pitchFamily="34" charset="0"/>
              <a:buChar char="–"/>
              <a:defRPr/>
            </a:pPr>
            <a:r>
              <a:rPr lang="sv-SE" sz="1600" dirty="0"/>
              <a:t>Bingolotter vid jul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Gemensam försäljning</a:t>
            </a:r>
            <a:endParaRPr lang="sv-SE" sz="1600" dirty="0">
              <a:latin typeface="+mj-lt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Tw Cen MT" panose="020B0602020104020603" pitchFamily="34" charset="0"/>
              <a:buChar char="–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Bingolottos julkalender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sv-SE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Städning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Kiosk vid hemmamatcher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Körschema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 err="1"/>
              <a:t>Tvättschema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9375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275B-00DD-492C-982D-2D6DFC3F8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IFK:s föräldragrupp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07797-05D8-486A-85D5-7F0C9ABD2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None/>
            </a:pPr>
            <a:r>
              <a:rPr lang="sv-SE" dirty="0">
                <a:solidFill>
                  <a:srgbClr val="1B3D85"/>
                </a:solidFill>
              </a:rPr>
              <a:t>Föräldraguppsträff 1-2 ggr per säsong</a:t>
            </a:r>
          </a:p>
          <a:p>
            <a:r>
              <a:rPr lang="sv-SE" dirty="0"/>
              <a:t>Föräldrarepresentanter från varje lag</a:t>
            </a:r>
          </a:p>
          <a:p>
            <a:r>
              <a:rPr lang="sv-SE" dirty="0"/>
              <a:t>Stort stöd till ledarna och spelarna</a:t>
            </a:r>
          </a:p>
          <a:p>
            <a:r>
              <a:rPr lang="sv-SE" dirty="0"/>
              <a:t>Fixa kioskschema, </a:t>
            </a:r>
            <a:r>
              <a:rPr lang="sv-SE" dirty="0" err="1"/>
              <a:t>tvättschema</a:t>
            </a:r>
            <a:r>
              <a:rPr lang="sv-SE" dirty="0"/>
              <a:t>, försäljningar, </a:t>
            </a:r>
            <a:r>
              <a:rPr lang="sv-SE" dirty="0" err="1"/>
              <a:t>ev</a:t>
            </a:r>
            <a:r>
              <a:rPr lang="sv-SE" dirty="0"/>
              <a:t> aktiviteter för laget. </a:t>
            </a:r>
          </a:p>
        </p:txBody>
      </p:sp>
    </p:spTree>
    <p:extLst>
      <p:ext uri="{BB962C8B-B14F-4D97-AF65-F5344CB8AC3E}">
        <p14:creationId xmlns:p14="http://schemas.microsoft.com/office/powerpoint/2010/main" val="384486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5C783B-66D7-3A11-CEEA-6F3C6A8F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Dagordning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64741C5-256F-7586-E4CE-E1AD28C58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2131"/>
            <a:ext cx="3162300" cy="3233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Gemensam info</a:t>
            </a:r>
          </a:p>
          <a:p>
            <a:r>
              <a:rPr lang="sv-SE" dirty="0"/>
              <a:t>Föreningen – styrelsen</a:t>
            </a:r>
          </a:p>
          <a:p>
            <a:r>
              <a:rPr lang="sv-SE" dirty="0"/>
              <a:t>Värdegrundsplan</a:t>
            </a:r>
          </a:p>
          <a:p>
            <a:r>
              <a:rPr lang="sv-SE" dirty="0" err="1"/>
              <a:t>Föräldrarrollen</a:t>
            </a:r>
            <a:endParaRPr lang="sv-SE" dirty="0"/>
          </a:p>
          <a:p>
            <a:r>
              <a:rPr lang="sv-SE" dirty="0"/>
              <a:t>Laget.se</a:t>
            </a:r>
          </a:p>
          <a:p>
            <a:r>
              <a:rPr lang="sv-SE" dirty="0"/>
              <a:t>Säsongen – lagen </a:t>
            </a:r>
          </a:p>
          <a:p>
            <a:r>
              <a:rPr lang="sv-SE" dirty="0"/>
              <a:t>Träningar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52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4" descr="Hierarchy Level 3 Item 1">
            <a:extLst>
              <a:ext uri="{FF2B5EF4-FFF2-40B4-BE49-F238E27FC236}">
                <a16:creationId xmlns:a16="http://schemas.microsoft.com/office/drawing/2014/main" id="{2F38F522-03ED-ECD7-EABB-FF0F6EB48399}"/>
              </a:ext>
            </a:extLst>
          </p:cNvPr>
          <p:cNvSpPr/>
          <p:nvPr/>
        </p:nvSpPr>
        <p:spPr>
          <a:xfrm>
            <a:off x="7590156" y="5380948"/>
            <a:ext cx="1437480" cy="829352"/>
          </a:xfrm>
          <a:prstGeom prst="rect">
            <a:avLst/>
          </a:prstGeom>
          <a:solidFill>
            <a:srgbClr val="CEDBE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dirty="0">
                <a:solidFill>
                  <a:schemeClr val="tx1"/>
                </a:solidFill>
                <a:cs typeface="Calibri" panose="020F0502020204030204" pitchFamily="34" charset="0"/>
              </a:rPr>
              <a:t>KIOSK</a:t>
            </a:r>
            <a:endParaRPr lang="en-US" sz="100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cxnSp>
        <p:nvCxnSpPr>
          <p:cNvPr id="46" name="Connector: Elbow 27">
            <a:extLst>
              <a:ext uri="{FF2B5EF4-FFF2-40B4-BE49-F238E27FC236}">
                <a16:creationId xmlns:a16="http://schemas.microsoft.com/office/drawing/2014/main" id="{82C2BB8F-CB30-47CD-B88F-D533ED3F8360}"/>
              </a:ext>
            </a:extLst>
          </p:cNvPr>
          <p:cNvCxnSpPr>
            <a:cxnSpLocks/>
            <a:endCxn id="6" idx="1"/>
          </p:cNvCxnSpPr>
          <p:nvPr/>
        </p:nvCxnSpPr>
        <p:spPr>
          <a:xfrm rot="16200000" flipH="1">
            <a:off x="5799777" y="2367082"/>
            <a:ext cx="858752" cy="568268"/>
          </a:xfrm>
          <a:prstGeom prst="bentConnector2">
            <a:avLst/>
          </a:prstGeom>
          <a:solidFill>
            <a:srgbClr val="CEDBE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E77B361-74CC-4F9D-B931-4F629B35D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Organisation</a:t>
            </a:r>
            <a:br>
              <a:rPr lang="sv-SE" dirty="0"/>
            </a:br>
            <a:endParaRPr lang="sv-SE" dirty="0"/>
          </a:p>
        </p:txBody>
      </p:sp>
      <p:cxnSp>
        <p:nvCxnSpPr>
          <p:cNvPr id="19" name="Connector: Elbow 27">
            <a:extLst>
              <a:ext uri="{FF2B5EF4-FFF2-40B4-BE49-F238E27FC236}">
                <a16:creationId xmlns:a16="http://schemas.microsoft.com/office/drawing/2014/main" id="{A13D923B-1521-4A43-A0DB-A31ADFF5B096}"/>
              </a:ext>
            </a:extLst>
          </p:cNvPr>
          <p:cNvCxnSpPr>
            <a:cxnSpLocks/>
          </p:cNvCxnSpPr>
          <p:nvPr/>
        </p:nvCxnSpPr>
        <p:spPr>
          <a:xfrm rot="5400000">
            <a:off x="4309442" y="1911129"/>
            <a:ext cx="1404398" cy="2051866"/>
          </a:xfrm>
          <a:prstGeom prst="bentConnector3">
            <a:avLst>
              <a:gd name="adj1" fmla="val 82396"/>
            </a:avLst>
          </a:prstGeom>
          <a:solidFill>
            <a:srgbClr val="CEDBE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Elbow 27">
            <a:extLst>
              <a:ext uri="{FF2B5EF4-FFF2-40B4-BE49-F238E27FC236}">
                <a16:creationId xmlns:a16="http://schemas.microsoft.com/office/drawing/2014/main" id="{58E8AB6F-7648-48C3-8378-8BC219B96878}"/>
              </a:ext>
            </a:extLst>
          </p:cNvPr>
          <p:cNvCxnSpPr>
            <a:cxnSpLocks/>
          </p:cNvCxnSpPr>
          <p:nvPr/>
        </p:nvCxnSpPr>
        <p:spPr>
          <a:xfrm rot="5400000">
            <a:off x="5009564" y="2605013"/>
            <a:ext cx="1402620" cy="653400"/>
          </a:xfrm>
          <a:prstGeom prst="bentConnector3">
            <a:avLst>
              <a:gd name="adj1" fmla="val 83261"/>
            </a:avLst>
          </a:prstGeom>
          <a:solidFill>
            <a:srgbClr val="CEDBE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0623B5F-231A-4ABE-9146-BFEFE35F6088}"/>
              </a:ext>
            </a:extLst>
          </p:cNvPr>
          <p:cNvGrpSpPr/>
          <p:nvPr/>
        </p:nvGrpSpPr>
        <p:grpSpPr>
          <a:xfrm>
            <a:off x="1838429" y="81411"/>
            <a:ext cx="8603591" cy="6128889"/>
            <a:chOff x="2230313" y="-618386"/>
            <a:chExt cx="8603591" cy="547951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FCF0CB4-2D4A-44FD-82BA-661845B15975}"/>
                </a:ext>
              </a:extLst>
            </p:cNvPr>
            <p:cNvGrpSpPr/>
            <p:nvPr/>
          </p:nvGrpSpPr>
          <p:grpSpPr>
            <a:xfrm>
              <a:off x="2230313" y="-618386"/>
              <a:ext cx="8603591" cy="5479517"/>
              <a:chOff x="1504662" y="-414224"/>
              <a:chExt cx="9463950" cy="5479517"/>
            </a:xfrm>
            <a:solidFill>
              <a:srgbClr val="CEDBE1"/>
            </a:solidFill>
          </p:grpSpPr>
          <p:sp>
            <p:nvSpPr>
              <p:cNvPr id="5" name="Rectangle 4" descr="Hierarchy Level 1">
                <a:extLst>
                  <a:ext uri="{FF2B5EF4-FFF2-40B4-BE49-F238E27FC236}">
                    <a16:creationId xmlns:a16="http://schemas.microsoft.com/office/drawing/2014/main" id="{3AEB6E4B-11A0-4959-990D-6B9DB41F8459}"/>
                  </a:ext>
                </a:extLst>
              </p:cNvPr>
              <p:cNvSpPr/>
              <p:nvPr/>
            </p:nvSpPr>
            <p:spPr>
              <a:xfrm>
                <a:off x="4368447" y="-414224"/>
                <a:ext cx="3592660" cy="2299422"/>
              </a:xfrm>
              <a:prstGeom prst="rect">
                <a:avLst/>
              </a:prstGeom>
              <a:grpFill/>
              <a:ln>
                <a:noFill/>
              </a:ln>
              <a:effectLst/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rgbClr r="0" g="0" b="0"/>
              </a:lnRef>
              <a:fillRef idx="2">
                <a:scrgbClr r="0" g="0" b="0"/>
              </a:fillRef>
              <a:effectRef idx="1">
                <a:scrgbClr r="0" g="0" b="0"/>
              </a:effectRef>
              <a:fontRef idx="minor">
                <a:schemeClr val="dk1"/>
              </a:fontRef>
            </p:style>
            <p:txBody>
              <a:bodyPr spcFirstLastPara="0" vert="horz" wrap="square" lIns="8255" tIns="8255" rIns="8255" bIns="8255" numCol="1" spcCol="1270" anchor="ctr" anchorCtr="0">
                <a:noAutofit/>
              </a:bodyPr>
              <a:lstStyle/>
              <a:p>
                <a:pPr lvl="1" defTabSz="57785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endParaRPr lang="en-US" sz="1100" b="1" dirty="0">
                  <a:solidFill>
                    <a:schemeClr val="tx1"/>
                  </a:solidFill>
                  <a:cs typeface="Calibri" panose="020F0502020204030204" pitchFamily="34" charset="0"/>
                </a:endParaRPr>
              </a:p>
              <a:p>
                <a:pPr lvl="1" defTabSz="577850">
                  <a:lnSpc>
                    <a:spcPct val="90000"/>
                  </a:lnSpc>
                  <a:spcBef>
                    <a:spcPct val="0"/>
                  </a:spcBef>
                  <a:spcAft>
                    <a:spcPts val="600"/>
                  </a:spcAft>
                </a:pPr>
                <a:endParaRPr lang="en-US" sz="1100" b="1" dirty="0">
                  <a:solidFill>
                    <a:schemeClr val="tx1"/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6" name="Rectangle 5" descr="Hierarchy Sub Level">
                <a:extLst>
                  <a:ext uri="{FF2B5EF4-FFF2-40B4-BE49-F238E27FC236}">
                    <a16:creationId xmlns:a16="http://schemas.microsoft.com/office/drawing/2014/main" id="{7CB26B51-B2FF-409B-AC07-5739FB38C099}"/>
                  </a:ext>
                </a:extLst>
              </p:cNvPr>
              <p:cNvSpPr/>
              <p:nvPr/>
            </p:nvSpPr>
            <p:spPr>
              <a:xfrm>
                <a:off x="6647006" y="1955538"/>
                <a:ext cx="2182215" cy="623296"/>
              </a:xfrm>
              <a:prstGeom prst="rect">
                <a:avLst/>
              </a:prstGeom>
              <a:grpFill/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rgbClr r="0" g="0" b="0"/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8255" tIns="8255" rIns="8255" bIns="8255" numCol="1" spcCol="1270" anchor="ctr" anchorCtr="0">
                <a:noAutofit/>
              </a:bodyPr>
              <a:lstStyle/>
              <a:p>
                <a:pPr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ADMINISTRATION/IT (KANSLI)</a:t>
                </a:r>
              </a:p>
            </p:txBody>
          </p:sp>
          <p:sp>
            <p:nvSpPr>
              <p:cNvPr id="7" name="Rectangle 6" descr="Hierarchy Level 3 Item 1">
                <a:extLst>
                  <a:ext uri="{FF2B5EF4-FFF2-40B4-BE49-F238E27FC236}">
                    <a16:creationId xmlns:a16="http://schemas.microsoft.com/office/drawing/2014/main" id="{E611A27E-7494-40E6-A17A-DAD413FA1441}"/>
                  </a:ext>
                </a:extLst>
              </p:cNvPr>
              <p:cNvSpPr/>
              <p:nvPr/>
            </p:nvSpPr>
            <p:spPr>
              <a:xfrm>
                <a:off x="1504662" y="4312256"/>
                <a:ext cx="1581228" cy="743802"/>
              </a:xfrm>
              <a:prstGeom prst="rect">
                <a:avLst/>
              </a:prstGeom>
              <a:grpFill/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rgbClr r="0" g="0" b="0"/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" tIns="108000" rIns="72000" bIns="0" numCol="1" spcCol="1270" anchor="t" anchorCtr="0"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HANDBOLLSSKOLAN</a:t>
                </a:r>
                <a:endParaRPr lang="en-US" sz="1000" dirty="0">
                  <a:solidFill>
                    <a:schemeClr val="tx1"/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9" name="Rectangle 8" descr="Hierarchy Level 2 Item 1">
                <a:extLst>
                  <a:ext uri="{FF2B5EF4-FFF2-40B4-BE49-F238E27FC236}">
                    <a16:creationId xmlns:a16="http://schemas.microsoft.com/office/drawing/2014/main" id="{84D891CE-9EAC-433E-B789-2343A8C7D599}"/>
                  </a:ext>
                </a:extLst>
              </p:cNvPr>
              <p:cNvSpPr/>
              <p:nvPr/>
            </p:nvSpPr>
            <p:spPr>
              <a:xfrm>
                <a:off x="1505809" y="3146718"/>
                <a:ext cx="1581228" cy="1089000"/>
              </a:xfrm>
              <a:prstGeom prst="rect">
                <a:avLst/>
              </a:prstGeom>
              <a:grpFill/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rgbClr r="0" g="0" b="0"/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" tIns="108000" rIns="72000" bIns="0" numCol="1" spcCol="1270" anchor="t" anchorCtr="0">
                <a:noAutofit/>
              </a:bodyPr>
              <a:lstStyle/>
              <a:p>
                <a:pPr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UTVECKLING UTBILDNING</a:t>
                </a:r>
              </a:p>
            </p:txBody>
          </p:sp>
          <p:sp>
            <p:nvSpPr>
              <p:cNvPr id="10" name="Rectangle 9" descr="Hierarchy Level 2 Item 2">
                <a:extLst>
                  <a:ext uri="{FF2B5EF4-FFF2-40B4-BE49-F238E27FC236}">
                    <a16:creationId xmlns:a16="http://schemas.microsoft.com/office/drawing/2014/main" id="{90D8C2B3-2344-4314-ADE4-6675960DE1FD}"/>
                  </a:ext>
                </a:extLst>
              </p:cNvPr>
              <p:cNvSpPr/>
              <p:nvPr/>
            </p:nvSpPr>
            <p:spPr>
              <a:xfrm>
                <a:off x="3188985" y="3148496"/>
                <a:ext cx="1437480" cy="1089000"/>
              </a:xfrm>
              <a:prstGeom prst="rect">
                <a:avLst/>
              </a:prstGeom>
              <a:grpFill/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rgbClr r="0" g="0" b="0"/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" tIns="108000" rIns="72000" bIns="0" numCol="1" spcCol="1270" anchor="t" anchorCtr="0"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ARRANGEMANG</a:t>
                </a:r>
                <a:endParaRPr lang="en-US" sz="1000" dirty="0">
                  <a:solidFill>
                    <a:schemeClr val="tx1"/>
                  </a:solidFill>
                  <a:cs typeface="Calibri" panose="020F0502020204030204" pitchFamily="34" charset="0"/>
                </a:endParaRPr>
              </a:p>
              <a:p>
                <a:pPr algn="ctr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100" dirty="0" err="1">
                    <a:solidFill>
                      <a:schemeClr val="tx1"/>
                    </a:solidFill>
                    <a:cs typeface="Calibri" panose="020F0502020204030204" pitchFamily="34" charset="0"/>
                  </a:rPr>
                  <a:t>Cuper</a:t>
                </a:r>
                <a:b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</a:b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USM</a:t>
                </a:r>
              </a:p>
              <a:p>
                <a:pPr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050" dirty="0">
                  <a:solidFill>
                    <a:schemeClr val="tx1"/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11" name="Rectangle 10" descr="Hierarchy Level 2 Item 3">
                <a:extLst>
                  <a:ext uri="{FF2B5EF4-FFF2-40B4-BE49-F238E27FC236}">
                    <a16:creationId xmlns:a16="http://schemas.microsoft.com/office/drawing/2014/main" id="{1F15A13C-E746-47D0-9AF2-DD072B849097}"/>
                  </a:ext>
                </a:extLst>
              </p:cNvPr>
              <p:cNvSpPr/>
              <p:nvPr/>
            </p:nvSpPr>
            <p:spPr>
              <a:xfrm>
                <a:off x="4727298" y="3146718"/>
                <a:ext cx="1437480" cy="1089000"/>
              </a:xfrm>
              <a:prstGeom prst="rect">
                <a:avLst/>
              </a:prstGeom>
              <a:grpFill/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rgbClr r="0" g="0" b="0"/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" tIns="108000" rIns="72000" bIns="0" numCol="1" spcCol="1270" anchor="t" anchorCtr="0">
                <a:noAutofit/>
              </a:bodyPr>
              <a:lstStyle/>
              <a:p>
                <a:pPr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SPONSRING</a:t>
                </a:r>
                <a:b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</a:b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MARKNAD</a:t>
                </a:r>
              </a:p>
            </p:txBody>
          </p:sp>
          <p:sp>
            <p:nvSpPr>
              <p:cNvPr id="12" name="Rectangle 11" descr="Hierarchy Level 2 Item 4">
                <a:extLst>
                  <a:ext uri="{FF2B5EF4-FFF2-40B4-BE49-F238E27FC236}">
                    <a16:creationId xmlns:a16="http://schemas.microsoft.com/office/drawing/2014/main" id="{10CCE274-48F7-4E28-9FEB-CCF42640E5FC}"/>
                  </a:ext>
                </a:extLst>
              </p:cNvPr>
              <p:cNvSpPr/>
              <p:nvPr/>
            </p:nvSpPr>
            <p:spPr>
              <a:xfrm>
                <a:off x="6275738" y="3135747"/>
                <a:ext cx="1437480" cy="1089000"/>
              </a:xfrm>
              <a:prstGeom prst="rect">
                <a:avLst/>
              </a:prstGeom>
              <a:grpFill/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rgbClr r="0" g="0" b="0"/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" tIns="108000" rIns="72000" bIns="0" numCol="1" spcCol="1270" anchor="t" anchorCtr="0">
                <a:noAutofit/>
              </a:bodyPr>
              <a:lstStyle/>
              <a:p>
                <a:pPr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TÄVLING</a:t>
                </a:r>
                <a:endParaRPr lang="en-US" sz="1050" dirty="0">
                  <a:solidFill>
                    <a:schemeClr val="tx1"/>
                  </a:solidFill>
                  <a:cs typeface="Calibri" panose="020F0502020204030204" pitchFamily="34" charset="0"/>
                </a:endParaRPr>
              </a:p>
              <a:p>
                <a:pPr algn="ctr" defTabSz="57785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en-US" sz="1100" dirty="0" err="1">
                    <a:solidFill>
                      <a:schemeClr val="tx1"/>
                    </a:solidFill>
                    <a:cs typeface="Calibri" panose="020F0502020204030204" pitchFamily="34" charset="0"/>
                  </a:rPr>
                  <a:t>Domare</a:t>
                </a:r>
                <a:endParaRPr lang="en-US" sz="1100" dirty="0">
                  <a:solidFill>
                    <a:schemeClr val="tx1"/>
                  </a:solidFill>
                  <a:cs typeface="Calibri" panose="020F0502020204030204" pitchFamily="34" charset="0"/>
                </a:endParaRPr>
              </a:p>
              <a:p>
                <a:pPr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dirty="0" err="1">
                    <a:solidFill>
                      <a:schemeClr val="tx1"/>
                    </a:solidFill>
                    <a:cs typeface="Calibri" panose="020F0502020204030204" pitchFamily="34" charset="0"/>
                  </a:rPr>
                  <a:t>Funktionärer</a:t>
                </a:r>
                <a:endParaRPr lang="en-US" sz="1050" dirty="0">
                  <a:solidFill>
                    <a:schemeClr val="tx1"/>
                  </a:solidFill>
                  <a:cs typeface="Calibri" panose="020F0502020204030204" pitchFamily="34" charset="0"/>
                </a:endParaRPr>
              </a:p>
            </p:txBody>
          </p:sp>
          <p:sp>
            <p:nvSpPr>
              <p:cNvPr id="13" name="Rectangle 12" descr="Hierarchy Level 2 Item 5">
                <a:extLst>
                  <a:ext uri="{FF2B5EF4-FFF2-40B4-BE49-F238E27FC236}">
                    <a16:creationId xmlns:a16="http://schemas.microsoft.com/office/drawing/2014/main" id="{7D60A4BB-8FF8-44E8-BEC4-6F453D80950C}"/>
                  </a:ext>
                </a:extLst>
              </p:cNvPr>
              <p:cNvSpPr/>
              <p:nvPr/>
            </p:nvSpPr>
            <p:spPr>
              <a:xfrm>
                <a:off x="7831562" y="3127585"/>
                <a:ext cx="1581228" cy="1089000"/>
              </a:xfrm>
              <a:prstGeom prst="rect">
                <a:avLst/>
              </a:prstGeom>
              <a:grpFill/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rgbClr r="0" g="0" b="0"/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" tIns="108000" rIns="72000" bIns="0" numCol="1" spcCol="1270" anchor="t" anchorCtr="0">
                <a:noAutofit/>
              </a:bodyPr>
              <a:lstStyle/>
              <a:p>
                <a:pPr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FÖRÄLDRAGRUPP </a:t>
                </a:r>
                <a:b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</a:b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PRAKTISKA ARBETEN</a:t>
                </a:r>
              </a:p>
            </p:txBody>
          </p:sp>
          <p:sp>
            <p:nvSpPr>
              <p:cNvPr id="14" name="Rectangle 13" descr="Hierarchy Level 2 Item 6">
                <a:extLst>
                  <a:ext uri="{FF2B5EF4-FFF2-40B4-BE49-F238E27FC236}">
                    <a16:creationId xmlns:a16="http://schemas.microsoft.com/office/drawing/2014/main" id="{C94F6CD2-20C7-461A-80CE-A02E6D12EC39}"/>
                  </a:ext>
                </a:extLst>
              </p:cNvPr>
              <p:cNvSpPr/>
              <p:nvPr/>
            </p:nvSpPr>
            <p:spPr>
              <a:xfrm>
                <a:off x="9531132" y="3130438"/>
                <a:ext cx="1437480" cy="1089000"/>
              </a:xfrm>
              <a:prstGeom prst="rect">
                <a:avLst/>
              </a:prstGeom>
              <a:grpFill/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rgbClr r="0" g="0" b="0"/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" tIns="108000" rIns="72000" bIns="0" numCol="1" spcCol="1270" anchor="t" anchorCtr="0">
                <a:noAutofit/>
              </a:bodyPr>
              <a:lstStyle/>
              <a:p>
                <a:pPr algn="ctr" defTabSz="577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MATERIAL </a:t>
                </a:r>
                <a:b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</a:b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FÖRRÅD</a:t>
                </a:r>
              </a:p>
            </p:txBody>
          </p:sp>
          <p:sp>
            <p:nvSpPr>
              <p:cNvPr id="15" name="Rectangle 14" descr="Hierarchy Level 3 Item 1">
                <a:extLst>
                  <a:ext uri="{FF2B5EF4-FFF2-40B4-BE49-F238E27FC236}">
                    <a16:creationId xmlns:a16="http://schemas.microsoft.com/office/drawing/2014/main" id="{8E377679-9FA1-4641-84E8-E7ABB48B044C}"/>
                  </a:ext>
                </a:extLst>
              </p:cNvPr>
              <p:cNvSpPr/>
              <p:nvPr/>
            </p:nvSpPr>
            <p:spPr>
              <a:xfrm>
                <a:off x="3188985" y="4321491"/>
                <a:ext cx="1437480" cy="743802"/>
              </a:xfrm>
              <a:prstGeom prst="rect">
                <a:avLst/>
              </a:prstGeom>
              <a:grpFill/>
              <a:scene3d>
                <a:camera prst="orthographicFront"/>
                <a:lightRig rig="flat" dir="t"/>
              </a:scene3d>
              <a:sp3d prstMaterial="dkEdge"/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2">
                <a:scrgbClr r="0" g="0" b="0"/>
              </a:fillRef>
              <a:effectRef idx="1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72000" tIns="108000" rIns="72000" bIns="0" numCol="1" spcCol="1270" anchor="t" anchorCtr="0"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SUMMERCAMP</a:t>
                </a:r>
                <a:endParaRPr lang="en-US" sz="1000" dirty="0">
                  <a:solidFill>
                    <a:schemeClr val="tx1"/>
                  </a:solidFill>
                  <a:cs typeface="Calibri" panose="020F0502020204030204" pitchFamily="34" charset="0"/>
                </a:endParaRPr>
              </a:p>
            </p:txBody>
          </p:sp>
          <p:cxnSp>
            <p:nvCxnSpPr>
              <p:cNvPr id="16" name="Connector: Elbow 15">
                <a:extLst>
                  <a:ext uri="{FF2B5EF4-FFF2-40B4-BE49-F238E27FC236}">
                    <a16:creationId xmlns:a16="http://schemas.microsoft.com/office/drawing/2014/main" id="{8037F138-BEDD-4AFC-B256-95865E9F0C67}"/>
                  </a:ext>
                </a:extLst>
              </p:cNvPr>
              <p:cNvCxnSpPr>
                <a:cxnSpLocks/>
                <a:stCxn id="14" idx="0"/>
                <a:endCxn id="9" idx="0"/>
              </p:cNvCxnSpPr>
              <p:nvPr/>
            </p:nvCxnSpPr>
            <p:spPr>
              <a:xfrm rot="16200000" flipH="1" flipV="1">
                <a:off x="6265008" y="-838146"/>
                <a:ext cx="16280" cy="7953449"/>
              </a:xfrm>
              <a:prstGeom prst="bentConnector3">
                <a:avLst>
                  <a:gd name="adj1" fmla="val -1461486"/>
                </a:avLst>
              </a:prstGeom>
              <a:grp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ruta 160">
              <a:extLst>
                <a:ext uri="{FF2B5EF4-FFF2-40B4-BE49-F238E27FC236}">
                  <a16:creationId xmlns:a16="http://schemas.microsoft.com/office/drawing/2014/main" id="{943970A9-4861-413C-850C-C108DF9B69EF}"/>
                </a:ext>
              </a:extLst>
            </p:cNvPr>
            <p:cNvSpPr txBox="1"/>
            <p:nvPr/>
          </p:nvSpPr>
          <p:spPr>
            <a:xfrm>
              <a:off x="6563725" y="-372530"/>
              <a:ext cx="1418315" cy="1898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Patrick Petersson</a:t>
              </a:r>
            </a:p>
            <a:p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Ida Westin</a:t>
              </a:r>
            </a:p>
            <a:p>
              <a:endParaRPr lang="sv-SE" sz="1100" dirty="0">
                <a:solidFill>
                  <a:srgbClr val="1B3D85"/>
                </a:solidFill>
                <a:cs typeface="Calibri" panose="020F0502020204030204" pitchFamily="34" charset="0"/>
              </a:endParaRPr>
            </a:p>
            <a:p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Samuel Lundahl</a:t>
              </a:r>
            </a:p>
            <a:p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Linda Jigegård</a:t>
              </a:r>
            </a:p>
            <a:p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Magnus Claesson</a:t>
              </a:r>
            </a:p>
            <a:p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Janina </a:t>
              </a:r>
              <a:r>
                <a:rPr lang="sv-SE" sz="1100" dirty="0" err="1">
                  <a:solidFill>
                    <a:srgbClr val="1B3D85"/>
                  </a:solidFill>
                  <a:cs typeface="Calibri" panose="020F0502020204030204" pitchFamily="34" charset="0"/>
                </a:rPr>
                <a:t>Zeipel</a:t>
              </a:r>
              <a:endParaRPr lang="sv-SE" sz="1100" dirty="0">
                <a:solidFill>
                  <a:srgbClr val="1B3D85"/>
                </a:solidFill>
                <a:cs typeface="Calibri" panose="020F0502020204030204" pitchFamily="34" charset="0"/>
              </a:endParaRPr>
            </a:p>
            <a:p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Martin Andersson</a:t>
              </a:r>
            </a:p>
            <a:p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Jonas Malmgren</a:t>
              </a:r>
            </a:p>
            <a:p>
              <a:endParaRPr lang="sv-SE" sz="1100" dirty="0">
                <a:solidFill>
                  <a:srgbClr val="1B3D85"/>
                </a:solidFill>
                <a:cs typeface="Calibri" panose="020F0502020204030204" pitchFamily="34" charset="0"/>
              </a:endParaRPr>
            </a:p>
            <a:p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Angelica </a:t>
              </a:r>
              <a:r>
                <a:rPr lang="sv-SE" sz="1100" dirty="0" err="1">
                  <a:solidFill>
                    <a:srgbClr val="1B3D85"/>
                  </a:solidFill>
                  <a:cs typeface="Calibri" panose="020F0502020204030204" pitchFamily="34" charset="0"/>
                </a:rPr>
                <a:t>Swenlert</a:t>
              </a:r>
              <a:endParaRPr lang="sv-SE" sz="1100" dirty="0">
                <a:solidFill>
                  <a:srgbClr val="1B3D85"/>
                </a:solidFill>
                <a:cs typeface="Calibri" panose="020F0502020204030204" pitchFamily="34" charset="0"/>
              </a:endParaRPr>
            </a:p>
            <a:p>
              <a:endParaRPr lang="sv-SE" sz="1100" dirty="0">
                <a:solidFill>
                  <a:srgbClr val="1B3D85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24" name="textruta 161">
              <a:extLst>
                <a:ext uri="{FF2B5EF4-FFF2-40B4-BE49-F238E27FC236}">
                  <a16:creationId xmlns:a16="http://schemas.microsoft.com/office/drawing/2014/main" id="{8869D3DD-A17E-453D-97C4-35BC4667AAE1}"/>
                </a:ext>
              </a:extLst>
            </p:cNvPr>
            <p:cNvSpPr txBox="1"/>
            <p:nvPr/>
          </p:nvSpPr>
          <p:spPr>
            <a:xfrm>
              <a:off x="6905171" y="2103192"/>
              <a:ext cx="19838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Bernt Eriksson</a:t>
              </a:r>
            </a:p>
          </p:txBody>
        </p:sp>
        <p:sp>
          <p:nvSpPr>
            <p:cNvPr id="25" name="textruta 162">
              <a:extLst>
                <a:ext uri="{FF2B5EF4-FFF2-40B4-BE49-F238E27FC236}">
                  <a16:creationId xmlns:a16="http://schemas.microsoft.com/office/drawing/2014/main" id="{5FE7EA0D-E324-42CA-B212-210B5D1F7D04}"/>
                </a:ext>
              </a:extLst>
            </p:cNvPr>
            <p:cNvSpPr txBox="1"/>
            <p:nvPr/>
          </p:nvSpPr>
          <p:spPr>
            <a:xfrm>
              <a:off x="2295653" y="3370939"/>
              <a:ext cx="1306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Samuel Lundahl</a:t>
              </a:r>
              <a:b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</a:br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Ida Westin</a:t>
              </a:r>
              <a:b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</a:br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Janina </a:t>
              </a:r>
              <a:r>
                <a:rPr lang="sv-SE" sz="1100" dirty="0" err="1">
                  <a:solidFill>
                    <a:srgbClr val="1B3D85"/>
                  </a:solidFill>
                  <a:cs typeface="Calibri" panose="020F0502020204030204" pitchFamily="34" charset="0"/>
                </a:rPr>
                <a:t>Zeipel</a:t>
              </a:r>
              <a:endParaRPr lang="sv-SE" sz="1100" dirty="0">
                <a:solidFill>
                  <a:srgbClr val="1B3D85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26" name="textruta 163">
              <a:extLst>
                <a:ext uri="{FF2B5EF4-FFF2-40B4-BE49-F238E27FC236}">
                  <a16:creationId xmlns:a16="http://schemas.microsoft.com/office/drawing/2014/main" id="{9E669756-4EA1-4F94-A729-2BF465EC0907}"/>
                </a:ext>
              </a:extLst>
            </p:cNvPr>
            <p:cNvSpPr txBox="1"/>
            <p:nvPr/>
          </p:nvSpPr>
          <p:spPr>
            <a:xfrm>
              <a:off x="3773233" y="3576640"/>
              <a:ext cx="1306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Bernt Eriksson</a:t>
              </a:r>
              <a:b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</a:br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Magnus Claesson</a:t>
              </a:r>
            </a:p>
          </p:txBody>
        </p:sp>
        <p:sp>
          <p:nvSpPr>
            <p:cNvPr id="27" name="textruta 164">
              <a:extLst>
                <a:ext uri="{FF2B5EF4-FFF2-40B4-BE49-F238E27FC236}">
                  <a16:creationId xmlns:a16="http://schemas.microsoft.com/office/drawing/2014/main" id="{63218891-399E-4E5C-81EE-ED0C5024D2A3}"/>
                </a:ext>
              </a:extLst>
            </p:cNvPr>
            <p:cNvSpPr txBox="1"/>
            <p:nvPr/>
          </p:nvSpPr>
          <p:spPr>
            <a:xfrm>
              <a:off x="5168172" y="3371642"/>
              <a:ext cx="1306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sv-SE" sz="1100" dirty="0">
                <a:solidFill>
                  <a:srgbClr val="1B3D85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28" name="textruta 165">
              <a:extLst>
                <a:ext uri="{FF2B5EF4-FFF2-40B4-BE49-F238E27FC236}">
                  <a16:creationId xmlns:a16="http://schemas.microsoft.com/office/drawing/2014/main" id="{D1480F96-6D4F-42E1-B236-6F094069210E}"/>
                </a:ext>
              </a:extLst>
            </p:cNvPr>
            <p:cNvSpPr txBox="1"/>
            <p:nvPr/>
          </p:nvSpPr>
          <p:spPr>
            <a:xfrm>
              <a:off x="6567655" y="3588137"/>
              <a:ext cx="13068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Martin Andersson</a:t>
              </a:r>
            </a:p>
            <a:p>
              <a:pPr algn="ctr"/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Bernt Eriksson</a:t>
              </a:r>
            </a:p>
          </p:txBody>
        </p:sp>
        <p:sp>
          <p:nvSpPr>
            <p:cNvPr id="29" name="textruta 166">
              <a:extLst>
                <a:ext uri="{FF2B5EF4-FFF2-40B4-BE49-F238E27FC236}">
                  <a16:creationId xmlns:a16="http://schemas.microsoft.com/office/drawing/2014/main" id="{0EB48FE9-1906-49D1-9B6C-67395698FEF3}"/>
                </a:ext>
              </a:extLst>
            </p:cNvPr>
            <p:cNvSpPr txBox="1"/>
            <p:nvPr/>
          </p:nvSpPr>
          <p:spPr>
            <a:xfrm>
              <a:off x="9527104" y="3350532"/>
              <a:ext cx="1306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Linda Jigegård</a:t>
              </a:r>
            </a:p>
          </p:txBody>
        </p:sp>
        <p:sp>
          <p:nvSpPr>
            <p:cNvPr id="30" name="textruta 167">
              <a:extLst>
                <a:ext uri="{FF2B5EF4-FFF2-40B4-BE49-F238E27FC236}">
                  <a16:creationId xmlns:a16="http://schemas.microsoft.com/office/drawing/2014/main" id="{464158B3-424C-4EC3-B750-D594C0862BCB}"/>
                </a:ext>
              </a:extLst>
            </p:cNvPr>
            <p:cNvSpPr txBox="1"/>
            <p:nvPr/>
          </p:nvSpPr>
          <p:spPr>
            <a:xfrm>
              <a:off x="7982040" y="3364314"/>
              <a:ext cx="143748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Angelica </a:t>
              </a:r>
              <a:r>
                <a:rPr lang="sv-SE" sz="1100" dirty="0" err="1">
                  <a:solidFill>
                    <a:srgbClr val="1B3D85"/>
                  </a:solidFill>
                  <a:cs typeface="Calibri" panose="020F0502020204030204" pitchFamily="34" charset="0"/>
                </a:rPr>
                <a:t>Swenlert</a:t>
              </a:r>
              <a:endParaRPr lang="sv-SE" sz="1100" dirty="0">
                <a:solidFill>
                  <a:srgbClr val="1B3D85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31" name="textruta 168">
              <a:extLst>
                <a:ext uri="{FF2B5EF4-FFF2-40B4-BE49-F238E27FC236}">
                  <a16:creationId xmlns:a16="http://schemas.microsoft.com/office/drawing/2014/main" id="{31009DB8-D86D-4497-96C0-1D1A072063D6}"/>
                </a:ext>
              </a:extLst>
            </p:cNvPr>
            <p:cNvSpPr txBox="1"/>
            <p:nvPr/>
          </p:nvSpPr>
          <p:spPr>
            <a:xfrm>
              <a:off x="3761516" y="4395775"/>
              <a:ext cx="1306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Ida Westin</a:t>
              </a:r>
            </a:p>
          </p:txBody>
        </p:sp>
        <p:sp>
          <p:nvSpPr>
            <p:cNvPr id="32" name="textruta 169">
              <a:extLst>
                <a:ext uri="{FF2B5EF4-FFF2-40B4-BE49-F238E27FC236}">
                  <a16:creationId xmlns:a16="http://schemas.microsoft.com/office/drawing/2014/main" id="{93A5A21F-3432-4F4D-927C-98D10E4BCE12}"/>
                </a:ext>
              </a:extLst>
            </p:cNvPr>
            <p:cNvSpPr txBox="1"/>
            <p:nvPr/>
          </p:nvSpPr>
          <p:spPr>
            <a:xfrm>
              <a:off x="2295653" y="4390616"/>
              <a:ext cx="1306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Martin Andersson</a:t>
              </a:r>
            </a:p>
          </p:txBody>
        </p:sp>
        <p:sp>
          <p:nvSpPr>
            <p:cNvPr id="34" name="textruta 171">
              <a:extLst>
                <a:ext uri="{FF2B5EF4-FFF2-40B4-BE49-F238E27FC236}">
                  <a16:creationId xmlns:a16="http://schemas.microsoft.com/office/drawing/2014/main" id="{96409400-85FA-4E16-BE85-956BA7558F36}"/>
                </a:ext>
              </a:extLst>
            </p:cNvPr>
            <p:cNvSpPr txBox="1"/>
            <p:nvPr/>
          </p:nvSpPr>
          <p:spPr>
            <a:xfrm>
              <a:off x="9043990" y="2409869"/>
              <a:ext cx="13579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* sammankallande</a:t>
              </a:r>
              <a:endParaRPr lang="sv-SE" sz="1200" dirty="0">
                <a:solidFill>
                  <a:srgbClr val="1B3D85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35" name="textruta 172">
              <a:extLst>
                <a:ext uri="{FF2B5EF4-FFF2-40B4-BE49-F238E27FC236}">
                  <a16:creationId xmlns:a16="http://schemas.microsoft.com/office/drawing/2014/main" id="{68E65742-8911-4FD0-96F3-C2CAB2ECBA60}"/>
                </a:ext>
              </a:extLst>
            </p:cNvPr>
            <p:cNvSpPr txBox="1"/>
            <p:nvPr/>
          </p:nvSpPr>
          <p:spPr>
            <a:xfrm>
              <a:off x="8059461" y="4426117"/>
              <a:ext cx="1306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00" dirty="0">
                  <a:solidFill>
                    <a:srgbClr val="1B3D85"/>
                  </a:solidFill>
                  <a:cs typeface="Calibri" panose="020F0502020204030204" pitchFamily="34" charset="0"/>
                </a:rPr>
                <a:t>Angelica </a:t>
              </a:r>
              <a:r>
                <a:rPr lang="sv-SE" sz="1100" dirty="0" err="1">
                  <a:solidFill>
                    <a:srgbClr val="1B3D85"/>
                  </a:solidFill>
                  <a:cs typeface="Calibri" panose="020F0502020204030204" pitchFamily="34" charset="0"/>
                </a:rPr>
                <a:t>Swenlert</a:t>
              </a:r>
              <a:endParaRPr lang="sv-SE" sz="1100" dirty="0">
                <a:solidFill>
                  <a:srgbClr val="1B3D85"/>
                </a:solidFill>
                <a:cs typeface="Calibri" panose="020F0502020204030204" pitchFamily="34" charset="0"/>
              </a:endParaRPr>
            </a:p>
          </p:txBody>
        </p:sp>
      </p:grpSp>
      <p:cxnSp>
        <p:nvCxnSpPr>
          <p:cNvPr id="38" name="Connector: Elbow 27">
            <a:extLst>
              <a:ext uri="{FF2B5EF4-FFF2-40B4-BE49-F238E27FC236}">
                <a16:creationId xmlns:a16="http://schemas.microsoft.com/office/drawing/2014/main" id="{E2A8D5C6-3533-4D80-9E19-814D38D481F1}"/>
              </a:ext>
            </a:extLst>
          </p:cNvPr>
          <p:cNvCxnSpPr>
            <a:cxnSpLocks/>
            <a:endCxn id="12" idx="0"/>
          </p:cNvCxnSpPr>
          <p:nvPr/>
        </p:nvCxnSpPr>
        <p:spPr>
          <a:xfrm rot="16200000" flipH="1">
            <a:off x="5535337" y="2758250"/>
            <a:ext cx="1796073" cy="791596"/>
          </a:xfrm>
          <a:prstGeom prst="bentConnector3">
            <a:avLst>
              <a:gd name="adj1" fmla="val 50000"/>
            </a:avLst>
          </a:prstGeom>
          <a:solidFill>
            <a:srgbClr val="CEDBE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27">
            <a:extLst>
              <a:ext uri="{FF2B5EF4-FFF2-40B4-BE49-F238E27FC236}">
                <a16:creationId xmlns:a16="http://schemas.microsoft.com/office/drawing/2014/main" id="{BA475234-67E5-495F-AA57-7D88DE110B29}"/>
              </a:ext>
            </a:extLst>
          </p:cNvPr>
          <p:cNvCxnSpPr>
            <a:cxnSpLocks/>
          </p:cNvCxnSpPr>
          <p:nvPr/>
        </p:nvCxnSpPr>
        <p:spPr>
          <a:xfrm rot="16200000" flipH="1">
            <a:off x="6462830" y="1814477"/>
            <a:ext cx="1383487" cy="2233998"/>
          </a:xfrm>
          <a:prstGeom prst="bentConnector3">
            <a:avLst>
              <a:gd name="adj1" fmla="val 83721"/>
            </a:avLst>
          </a:prstGeom>
          <a:solidFill>
            <a:srgbClr val="CEDBE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ruta 2">
            <a:extLst>
              <a:ext uri="{FF2B5EF4-FFF2-40B4-BE49-F238E27FC236}">
                <a16:creationId xmlns:a16="http://schemas.microsoft.com/office/drawing/2014/main" id="{C73E5D8C-35CF-7C12-CBA0-7D9C7E4C126B}"/>
              </a:ext>
            </a:extLst>
          </p:cNvPr>
          <p:cNvSpPr txBox="1"/>
          <p:nvPr/>
        </p:nvSpPr>
        <p:spPr>
          <a:xfrm>
            <a:off x="4086225" y="396824"/>
            <a:ext cx="2085616" cy="1925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Calibri" panose="020F0502020204030204" pitchFamily="34" charset="0"/>
              </a:rPr>
              <a:t>ORDFÖRANDE</a:t>
            </a:r>
          </a:p>
          <a:p>
            <a:pPr marL="457200" marR="0" lvl="1" indent="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Calibri" panose="020F0502020204030204" pitchFamily="34" charset="0"/>
              </a:rPr>
              <a:t>VICE ORDFÖRANDE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Calibri" panose="020F0502020204030204" pitchFamily="34" charset="0"/>
              </a:rPr>
            </a:b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Calibri" panose="020F0502020204030204" pitchFamily="34" charset="0"/>
            </a:endParaRPr>
          </a:p>
          <a:p>
            <a:pPr marL="457200" marR="0" lvl="1" indent="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Calibri" panose="020F0502020204030204" pitchFamily="34" charset="0"/>
              </a:rPr>
              <a:t>LEDARMÖTER</a:t>
            </a:r>
          </a:p>
          <a:p>
            <a:pPr marL="457200" marR="0" lvl="1" indent="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solidFill>
                <a:prstClr val="black"/>
              </a:solidFill>
              <a:latin typeface="Trebuchet MS" panose="020B0603020202020204"/>
              <a:cs typeface="Calibri" panose="020F0502020204030204" pitchFamily="34" charset="0"/>
            </a:endParaRPr>
          </a:p>
          <a:p>
            <a:pPr marL="457200" marR="0" lvl="1" indent="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Calibri" panose="020F0502020204030204" pitchFamily="34" charset="0"/>
            </a:endParaRPr>
          </a:p>
          <a:p>
            <a:pPr marL="457200" marR="0" lvl="1" indent="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solidFill>
                <a:prstClr val="black"/>
              </a:solidFill>
              <a:latin typeface="Trebuchet MS" panose="020B0603020202020204"/>
              <a:cs typeface="Calibri" panose="020F0502020204030204" pitchFamily="34" charset="0"/>
            </a:endParaRPr>
          </a:p>
          <a:p>
            <a:pPr marL="457200" marR="0" lvl="1" indent="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Calibri" panose="020F0502020204030204" pitchFamily="34" charset="0"/>
            </a:endParaRPr>
          </a:p>
          <a:p>
            <a:pPr marL="457200" marR="0" lvl="1" indent="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solidFill>
                  <a:prstClr val="black"/>
                </a:solidFill>
                <a:latin typeface="Trebuchet MS" panose="020B0603020202020204"/>
                <a:cs typeface="Calibri" panose="020F0502020204030204" pitchFamily="34" charset="0"/>
              </a:rPr>
              <a:t>ÖVRIG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9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47F113-4B7D-4E07-CB2C-CDAA61CBA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Värdegrundsplan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B227E579-19F0-A7BC-1686-C2FF939BF9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0826" y="533937"/>
            <a:ext cx="3681054" cy="5307887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9D5BF1B4-EB3B-7F3E-8274-4074F69F6F20}"/>
              </a:ext>
            </a:extLst>
          </p:cNvPr>
          <p:cNvSpPr txBox="1"/>
          <p:nvPr/>
        </p:nvSpPr>
        <p:spPr>
          <a:xfrm>
            <a:off x="838200" y="1690688"/>
            <a:ext cx="47654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Vision: Vi ska skapa den bästa handbollsmiljön för barn och ungdomar.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Handbollsglädje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Fair play och gott uppförande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 Inkluderande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Jämställdhet</a:t>
            </a:r>
          </a:p>
        </p:txBody>
      </p:sp>
    </p:spTree>
    <p:extLst>
      <p:ext uri="{BB962C8B-B14F-4D97-AF65-F5344CB8AC3E}">
        <p14:creationId xmlns:p14="http://schemas.microsoft.com/office/powerpoint/2010/main" val="831317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CC78A-CA8F-47BC-8442-5868A9AD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Föräldrarollen</a:t>
            </a:r>
          </a:p>
        </p:txBody>
      </p:sp>
      <p:grpSp>
        <p:nvGrpSpPr>
          <p:cNvPr id="4" name="Group 2186">
            <a:extLst>
              <a:ext uri="{FF2B5EF4-FFF2-40B4-BE49-F238E27FC236}">
                <a16:creationId xmlns:a16="http://schemas.microsoft.com/office/drawing/2014/main" id="{CE8370D3-D6B6-4076-B816-C5E660B48299}"/>
              </a:ext>
            </a:extLst>
          </p:cNvPr>
          <p:cNvGrpSpPr/>
          <p:nvPr/>
        </p:nvGrpSpPr>
        <p:grpSpPr>
          <a:xfrm>
            <a:off x="2554970" y="1456132"/>
            <a:ext cx="7489728" cy="4686007"/>
            <a:chOff x="-1047750" y="314525"/>
            <a:chExt cx="8238759" cy="5155038"/>
          </a:xfrm>
        </p:grpSpPr>
        <p:sp>
          <p:nvSpPr>
            <p:cNvPr id="5" name="Oval 16">
              <a:extLst>
                <a:ext uri="{FF2B5EF4-FFF2-40B4-BE49-F238E27FC236}">
                  <a16:creationId xmlns:a16="http://schemas.microsoft.com/office/drawing/2014/main" id="{C02A04B0-7139-40E9-B549-A30048AFD45E}"/>
                </a:ext>
              </a:extLst>
            </p:cNvPr>
            <p:cNvSpPr/>
            <p:nvPr/>
          </p:nvSpPr>
          <p:spPr>
            <a:xfrm>
              <a:off x="1933725" y="2229688"/>
              <a:ext cx="2118417" cy="1238488"/>
            </a:xfrm>
            <a:prstGeom prst="ellipse">
              <a:avLst/>
            </a:prstGeom>
            <a:solidFill>
              <a:srgbClr val="1B3D85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v-SE" sz="1600" dirty="0">
                  <a:solidFill>
                    <a:schemeClr val="bg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Föräldrarnas </a:t>
              </a:r>
              <a:br>
                <a:rPr lang="sv-SE" sz="1600" dirty="0">
                  <a:solidFill>
                    <a:schemeClr val="bg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</a:br>
              <a:r>
                <a:rPr lang="sv-SE" sz="1600" dirty="0">
                  <a:solidFill>
                    <a:schemeClr val="bg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10 budord</a:t>
              </a:r>
            </a:p>
          </p:txBody>
        </p:sp>
        <p:grpSp>
          <p:nvGrpSpPr>
            <p:cNvPr id="6" name="Group 21">
              <a:extLst>
                <a:ext uri="{FF2B5EF4-FFF2-40B4-BE49-F238E27FC236}">
                  <a16:creationId xmlns:a16="http://schemas.microsoft.com/office/drawing/2014/main" id="{86848FB0-E1F8-49A9-A221-6EB9C74FC302}"/>
                </a:ext>
              </a:extLst>
            </p:cNvPr>
            <p:cNvGrpSpPr/>
            <p:nvPr/>
          </p:nvGrpSpPr>
          <p:grpSpPr>
            <a:xfrm>
              <a:off x="3875031" y="993782"/>
              <a:ext cx="2607737" cy="922149"/>
              <a:chOff x="-687444" y="-492118"/>
              <a:chExt cx="2607737" cy="922149"/>
            </a:xfrm>
          </p:grpSpPr>
          <p:sp>
            <p:nvSpPr>
              <p:cNvPr id="34" name="Speech Bubble: Oval 31">
                <a:extLst>
                  <a:ext uri="{FF2B5EF4-FFF2-40B4-BE49-F238E27FC236}">
                    <a16:creationId xmlns:a16="http://schemas.microsoft.com/office/drawing/2014/main" id="{20392C15-06D0-43B0-8961-C553B146B766}"/>
                  </a:ext>
                </a:extLst>
              </p:cNvPr>
              <p:cNvSpPr/>
              <p:nvPr/>
            </p:nvSpPr>
            <p:spPr>
              <a:xfrm>
                <a:off x="-687444" y="-492118"/>
                <a:ext cx="2607737" cy="922149"/>
              </a:xfrm>
              <a:prstGeom prst="wedgeEllipseCallout">
                <a:avLst>
                  <a:gd name="adj1" fmla="val -4252"/>
                  <a:gd name="adj2" fmla="val 22550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Text Box 17">
                <a:extLst>
                  <a:ext uri="{FF2B5EF4-FFF2-40B4-BE49-F238E27FC236}">
                    <a16:creationId xmlns:a16="http://schemas.microsoft.com/office/drawing/2014/main" id="{49C4B926-F76F-41C8-862A-941BDBF26A59}"/>
                  </a:ext>
                </a:extLst>
              </p:cNvPr>
              <p:cNvSpPr txBox="1"/>
              <p:nvPr/>
            </p:nvSpPr>
            <p:spPr>
              <a:xfrm>
                <a:off x="-431201" y="-382229"/>
                <a:ext cx="2192612" cy="62768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Följ med på träning och match. Ditt barn sätter stort värdet på det.</a:t>
                </a:r>
              </a:p>
            </p:txBody>
          </p:sp>
        </p:grpSp>
        <p:grpSp>
          <p:nvGrpSpPr>
            <p:cNvPr id="7" name="Group 26">
              <a:extLst>
                <a:ext uri="{FF2B5EF4-FFF2-40B4-BE49-F238E27FC236}">
                  <a16:creationId xmlns:a16="http://schemas.microsoft.com/office/drawing/2014/main" id="{C2D7CB38-42AB-4049-A92B-5559CB8B768A}"/>
                </a:ext>
              </a:extLst>
            </p:cNvPr>
            <p:cNvGrpSpPr/>
            <p:nvPr/>
          </p:nvGrpSpPr>
          <p:grpSpPr>
            <a:xfrm>
              <a:off x="-53306" y="3938290"/>
              <a:ext cx="2379879" cy="842450"/>
              <a:chOff x="-1548731" y="-119360"/>
              <a:chExt cx="2379879" cy="842450"/>
            </a:xfrm>
          </p:grpSpPr>
          <p:sp>
            <p:nvSpPr>
              <p:cNvPr id="32" name="Speech Bubble: Oval 2049">
                <a:extLst>
                  <a:ext uri="{FF2B5EF4-FFF2-40B4-BE49-F238E27FC236}">
                    <a16:creationId xmlns:a16="http://schemas.microsoft.com/office/drawing/2014/main" id="{E55DFCF2-1667-4B35-9BB9-84E933F01543}"/>
                  </a:ext>
                </a:extLst>
              </p:cNvPr>
              <p:cNvSpPr/>
              <p:nvPr/>
            </p:nvSpPr>
            <p:spPr>
              <a:xfrm>
                <a:off x="-1548731" y="-119360"/>
                <a:ext cx="2379879" cy="842450"/>
              </a:xfrm>
              <a:prstGeom prst="wedgeEllipseCallout">
                <a:avLst>
                  <a:gd name="adj1" fmla="val -12889"/>
                  <a:gd name="adj2" fmla="val 36425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 Box 25">
                <a:extLst>
                  <a:ext uri="{FF2B5EF4-FFF2-40B4-BE49-F238E27FC236}">
                    <a16:creationId xmlns:a16="http://schemas.microsoft.com/office/drawing/2014/main" id="{D097E36F-7CF7-4B53-9F51-BFA9F09265B8}"/>
                  </a:ext>
                </a:extLst>
              </p:cNvPr>
              <p:cNvSpPr txBox="1"/>
              <p:nvPr/>
            </p:nvSpPr>
            <p:spPr>
              <a:xfrm>
                <a:off x="-1382136" y="32120"/>
                <a:ext cx="2030279" cy="62730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Uppehåll dig med avstånd till ledare och spelare.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" name="Group 28">
              <a:extLst>
                <a:ext uri="{FF2B5EF4-FFF2-40B4-BE49-F238E27FC236}">
                  <a16:creationId xmlns:a16="http://schemas.microsoft.com/office/drawing/2014/main" id="{5145EDF0-54CD-44E1-92E7-355929599304}"/>
                </a:ext>
              </a:extLst>
            </p:cNvPr>
            <p:cNvGrpSpPr/>
            <p:nvPr/>
          </p:nvGrpSpPr>
          <p:grpSpPr>
            <a:xfrm>
              <a:off x="597417" y="1314493"/>
              <a:ext cx="2745542" cy="721727"/>
              <a:chOff x="502167" y="419143"/>
              <a:chExt cx="2745542" cy="721727"/>
            </a:xfrm>
          </p:grpSpPr>
          <p:sp>
            <p:nvSpPr>
              <p:cNvPr id="30" name="Speech Bubble: Oval 2048">
                <a:extLst>
                  <a:ext uri="{FF2B5EF4-FFF2-40B4-BE49-F238E27FC236}">
                    <a16:creationId xmlns:a16="http://schemas.microsoft.com/office/drawing/2014/main" id="{51518612-32EE-472A-B561-7EFD00C4CEC9}"/>
                  </a:ext>
                </a:extLst>
              </p:cNvPr>
              <p:cNvSpPr/>
              <p:nvPr/>
            </p:nvSpPr>
            <p:spPr>
              <a:xfrm>
                <a:off x="502167" y="419143"/>
                <a:ext cx="2745542" cy="712922"/>
              </a:xfrm>
              <a:prstGeom prst="wedgeEllipseCallout">
                <a:avLst>
                  <a:gd name="adj1" fmla="val 20038"/>
                  <a:gd name="adj2" fmla="val 40928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Text Box 27">
                <a:extLst>
                  <a:ext uri="{FF2B5EF4-FFF2-40B4-BE49-F238E27FC236}">
                    <a16:creationId xmlns:a16="http://schemas.microsoft.com/office/drawing/2014/main" id="{67F091AE-9A02-4445-A486-B3DB2559119A}"/>
                  </a:ext>
                </a:extLst>
              </p:cNvPr>
              <p:cNvSpPr txBox="1"/>
              <p:nvPr/>
            </p:nvSpPr>
            <p:spPr>
              <a:xfrm>
                <a:off x="709097" y="513565"/>
                <a:ext cx="2363470" cy="62730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Håll dig lugn på åskådarplats. Låt barnen spela.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9" name="Group 2051">
              <a:extLst>
                <a:ext uri="{FF2B5EF4-FFF2-40B4-BE49-F238E27FC236}">
                  <a16:creationId xmlns:a16="http://schemas.microsoft.com/office/drawing/2014/main" id="{8597964D-5EF5-47A5-AC84-8B3B2ECC2067}"/>
                </a:ext>
              </a:extLst>
            </p:cNvPr>
            <p:cNvGrpSpPr/>
            <p:nvPr/>
          </p:nvGrpSpPr>
          <p:grpSpPr>
            <a:xfrm>
              <a:off x="1904255" y="314525"/>
              <a:ext cx="2241830" cy="822960"/>
              <a:chOff x="-2229595" y="-18850"/>
              <a:chExt cx="2241830" cy="822960"/>
            </a:xfrm>
          </p:grpSpPr>
          <p:sp>
            <p:nvSpPr>
              <p:cNvPr id="28" name="Speech Bubble: Oval 3">
                <a:extLst>
                  <a:ext uri="{FF2B5EF4-FFF2-40B4-BE49-F238E27FC236}">
                    <a16:creationId xmlns:a16="http://schemas.microsoft.com/office/drawing/2014/main" id="{CAEBA6B5-570F-44D7-A793-421B807BCA35}"/>
                  </a:ext>
                </a:extLst>
              </p:cNvPr>
              <p:cNvSpPr/>
              <p:nvPr/>
            </p:nvSpPr>
            <p:spPr>
              <a:xfrm>
                <a:off x="-2229595" y="-18850"/>
                <a:ext cx="2241830" cy="822960"/>
              </a:xfrm>
              <a:prstGeom prst="wedgeEllipseCallout">
                <a:avLst>
                  <a:gd name="adj1" fmla="val 32932"/>
                  <a:gd name="adj2" fmla="val 31083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Text Box 30">
                <a:extLst>
                  <a:ext uri="{FF2B5EF4-FFF2-40B4-BE49-F238E27FC236}">
                    <a16:creationId xmlns:a16="http://schemas.microsoft.com/office/drawing/2014/main" id="{49A86F2A-081B-4D20-A1C9-D1A82E0AD112}"/>
                  </a:ext>
                </a:extLst>
              </p:cNvPr>
              <p:cNvSpPr txBox="1"/>
              <p:nvPr/>
            </p:nvSpPr>
            <p:spPr>
              <a:xfrm>
                <a:off x="-2081199" y="37843"/>
                <a:ext cx="1945037" cy="62682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Respektera ledarnas beslut. Var positiv och stöttande.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0" name="Group 2054">
              <a:extLst>
                <a:ext uri="{FF2B5EF4-FFF2-40B4-BE49-F238E27FC236}">
                  <a16:creationId xmlns:a16="http://schemas.microsoft.com/office/drawing/2014/main" id="{8997AA68-FFFC-4DF0-9CCD-0614881B4190}"/>
                </a:ext>
              </a:extLst>
            </p:cNvPr>
            <p:cNvGrpSpPr/>
            <p:nvPr/>
          </p:nvGrpSpPr>
          <p:grpSpPr>
            <a:xfrm>
              <a:off x="-1047750" y="3023771"/>
              <a:ext cx="2812735" cy="842451"/>
              <a:chOff x="-1704975" y="-71854"/>
              <a:chExt cx="2812735" cy="842451"/>
            </a:xfrm>
          </p:grpSpPr>
          <p:sp>
            <p:nvSpPr>
              <p:cNvPr id="26" name="Speech Bubble: Oval 6">
                <a:extLst>
                  <a:ext uri="{FF2B5EF4-FFF2-40B4-BE49-F238E27FC236}">
                    <a16:creationId xmlns:a16="http://schemas.microsoft.com/office/drawing/2014/main" id="{C56DDAB5-CDFA-422E-BFA4-A6FD25231319}"/>
                  </a:ext>
                </a:extLst>
              </p:cNvPr>
              <p:cNvSpPr/>
              <p:nvPr/>
            </p:nvSpPr>
            <p:spPr>
              <a:xfrm>
                <a:off x="-1704975" y="-71854"/>
                <a:ext cx="2812735" cy="842451"/>
              </a:xfrm>
              <a:prstGeom prst="wedgeEllipseCallout">
                <a:avLst>
                  <a:gd name="adj1" fmla="val 13583"/>
                  <a:gd name="adj2" fmla="val -3586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 Box 2053">
                <a:extLst>
                  <a:ext uri="{FF2B5EF4-FFF2-40B4-BE49-F238E27FC236}">
                    <a16:creationId xmlns:a16="http://schemas.microsoft.com/office/drawing/2014/main" id="{3FC447B2-CCAA-4EB6-A965-9F35C97A8B2A}"/>
                  </a:ext>
                </a:extLst>
              </p:cNvPr>
              <p:cNvSpPr txBox="1"/>
              <p:nvPr/>
            </p:nvSpPr>
            <p:spPr>
              <a:xfrm>
                <a:off x="-1419400" y="80998"/>
                <a:ext cx="2230765" cy="62611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Respektera domarens beslut. Se domaren som vägledare.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1" name="Group 2056">
              <a:extLst>
                <a:ext uri="{FF2B5EF4-FFF2-40B4-BE49-F238E27FC236}">
                  <a16:creationId xmlns:a16="http://schemas.microsoft.com/office/drawing/2014/main" id="{EFA748B0-C866-4307-90E0-964A709E78F0}"/>
                </a:ext>
              </a:extLst>
            </p:cNvPr>
            <p:cNvGrpSpPr/>
            <p:nvPr/>
          </p:nvGrpSpPr>
          <p:grpSpPr>
            <a:xfrm>
              <a:off x="3938248" y="3149859"/>
              <a:ext cx="2773749" cy="1042666"/>
              <a:chOff x="633073" y="-307716"/>
              <a:chExt cx="2773749" cy="1042666"/>
            </a:xfrm>
          </p:grpSpPr>
          <p:sp>
            <p:nvSpPr>
              <p:cNvPr id="24" name="Speech Bubble: Oval 9">
                <a:extLst>
                  <a:ext uri="{FF2B5EF4-FFF2-40B4-BE49-F238E27FC236}">
                    <a16:creationId xmlns:a16="http://schemas.microsoft.com/office/drawing/2014/main" id="{D9D20CA0-81C2-473A-BC64-39CD1EAE8175}"/>
                  </a:ext>
                </a:extLst>
              </p:cNvPr>
              <p:cNvSpPr/>
              <p:nvPr/>
            </p:nvSpPr>
            <p:spPr>
              <a:xfrm>
                <a:off x="633073" y="-307716"/>
                <a:ext cx="2773749" cy="1042666"/>
              </a:xfrm>
              <a:prstGeom prst="wedgeEllipseCallout">
                <a:avLst>
                  <a:gd name="adj1" fmla="val 4153"/>
                  <a:gd name="adj2" fmla="val -14437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Text Box 2055">
                <a:extLst>
                  <a:ext uri="{FF2B5EF4-FFF2-40B4-BE49-F238E27FC236}">
                    <a16:creationId xmlns:a16="http://schemas.microsoft.com/office/drawing/2014/main" id="{EDF80C56-38F0-43FF-B7BE-BA7B42250A76}"/>
                  </a:ext>
                </a:extLst>
              </p:cNvPr>
              <p:cNvSpPr txBox="1"/>
              <p:nvPr/>
            </p:nvSpPr>
            <p:spPr>
              <a:xfrm>
                <a:off x="769006" y="-131084"/>
                <a:ext cx="2498200" cy="62547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Fråga barnen om matchen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var kul och spännande.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Fråga ALDRIG efter resultatet. 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2" name="Group 2058">
              <a:extLst>
                <a:ext uri="{FF2B5EF4-FFF2-40B4-BE49-F238E27FC236}">
                  <a16:creationId xmlns:a16="http://schemas.microsoft.com/office/drawing/2014/main" id="{930DA643-9215-4982-8C4B-34CE3861B484}"/>
                </a:ext>
              </a:extLst>
            </p:cNvPr>
            <p:cNvGrpSpPr/>
            <p:nvPr/>
          </p:nvGrpSpPr>
          <p:grpSpPr>
            <a:xfrm>
              <a:off x="4378273" y="2104101"/>
              <a:ext cx="2812736" cy="976822"/>
              <a:chOff x="-193727" y="-420024"/>
              <a:chExt cx="2812736" cy="976822"/>
            </a:xfrm>
          </p:grpSpPr>
          <p:sp>
            <p:nvSpPr>
              <p:cNvPr id="22" name="Speech Bubble: Oval 15">
                <a:extLst>
                  <a:ext uri="{FF2B5EF4-FFF2-40B4-BE49-F238E27FC236}">
                    <a16:creationId xmlns:a16="http://schemas.microsoft.com/office/drawing/2014/main" id="{13C17A4D-821C-4A05-94A4-BB8E26096970}"/>
                  </a:ext>
                </a:extLst>
              </p:cNvPr>
              <p:cNvSpPr/>
              <p:nvPr/>
            </p:nvSpPr>
            <p:spPr>
              <a:xfrm>
                <a:off x="9000" y="-420024"/>
                <a:ext cx="2407276" cy="922148"/>
              </a:xfrm>
              <a:prstGeom prst="wedgeEllipseCallout">
                <a:avLst>
                  <a:gd name="adj1" fmla="val 12225"/>
                  <a:gd name="adj2" fmla="val -16833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 Box 2057">
                <a:extLst>
                  <a:ext uri="{FF2B5EF4-FFF2-40B4-BE49-F238E27FC236}">
                    <a16:creationId xmlns:a16="http://schemas.microsoft.com/office/drawing/2014/main" id="{BFC15F98-F13D-4427-88A6-8262C728A694}"/>
                  </a:ext>
                </a:extLst>
              </p:cNvPr>
              <p:cNvSpPr txBox="1"/>
              <p:nvPr/>
            </p:nvSpPr>
            <p:spPr>
              <a:xfrm>
                <a:off x="-193727" y="-303358"/>
                <a:ext cx="2812736" cy="86015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Kom ihåg att det är ditt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barn som spelar handboll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och inte du! 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3" name="Group 2060">
              <a:extLst>
                <a:ext uri="{FF2B5EF4-FFF2-40B4-BE49-F238E27FC236}">
                  <a16:creationId xmlns:a16="http://schemas.microsoft.com/office/drawing/2014/main" id="{49048C0A-2087-4E9C-8269-FB1ACB2D818E}"/>
                </a:ext>
              </a:extLst>
            </p:cNvPr>
            <p:cNvGrpSpPr/>
            <p:nvPr/>
          </p:nvGrpSpPr>
          <p:grpSpPr>
            <a:xfrm>
              <a:off x="-959063" y="322449"/>
              <a:ext cx="2607737" cy="978082"/>
              <a:chOff x="-2464013" y="322449"/>
              <a:chExt cx="2607737" cy="978082"/>
            </a:xfrm>
          </p:grpSpPr>
          <p:sp>
            <p:nvSpPr>
              <p:cNvPr id="20" name="Speech Bubble: Oval 10">
                <a:extLst>
                  <a:ext uri="{FF2B5EF4-FFF2-40B4-BE49-F238E27FC236}">
                    <a16:creationId xmlns:a16="http://schemas.microsoft.com/office/drawing/2014/main" id="{44093446-6CAD-448E-A148-0A4A6013B0A7}"/>
                  </a:ext>
                </a:extLst>
              </p:cNvPr>
              <p:cNvSpPr/>
              <p:nvPr/>
            </p:nvSpPr>
            <p:spPr>
              <a:xfrm>
                <a:off x="-2464013" y="322449"/>
                <a:ext cx="2607737" cy="978082"/>
              </a:xfrm>
              <a:prstGeom prst="wedgeEllipseCallout">
                <a:avLst>
                  <a:gd name="adj1" fmla="val 6515"/>
                  <a:gd name="adj2" fmla="val -14267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 Box 2059">
                <a:extLst>
                  <a:ext uri="{FF2B5EF4-FFF2-40B4-BE49-F238E27FC236}">
                    <a16:creationId xmlns:a16="http://schemas.microsoft.com/office/drawing/2014/main" id="{C179E39A-03FC-41C5-AA5A-79CDEA4D85C5}"/>
                  </a:ext>
                </a:extLst>
              </p:cNvPr>
              <p:cNvSpPr txBox="1"/>
              <p:nvPr/>
            </p:nvSpPr>
            <p:spPr>
              <a:xfrm>
                <a:off x="-2261538" y="470477"/>
                <a:ext cx="2303354" cy="735632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Stöd föreningen i sitt arbete.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Din insats blir värdesatt, inte minst av dina barn. 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4" name="Group 2062">
              <a:extLst>
                <a:ext uri="{FF2B5EF4-FFF2-40B4-BE49-F238E27FC236}">
                  <a16:creationId xmlns:a16="http://schemas.microsoft.com/office/drawing/2014/main" id="{1C1B500B-8A45-4778-A27D-83D59FF19ABB}"/>
                </a:ext>
              </a:extLst>
            </p:cNvPr>
            <p:cNvGrpSpPr/>
            <p:nvPr/>
          </p:nvGrpSpPr>
          <p:grpSpPr>
            <a:xfrm>
              <a:off x="-956534" y="1976610"/>
              <a:ext cx="2103012" cy="884779"/>
              <a:chOff x="-3509234" y="976485"/>
              <a:chExt cx="2103012" cy="884779"/>
            </a:xfrm>
          </p:grpSpPr>
          <p:sp>
            <p:nvSpPr>
              <p:cNvPr id="18" name="Speech Bubble: Oval 8">
                <a:extLst>
                  <a:ext uri="{FF2B5EF4-FFF2-40B4-BE49-F238E27FC236}">
                    <a16:creationId xmlns:a16="http://schemas.microsoft.com/office/drawing/2014/main" id="{4E41E406-9E39-4071-AB49-3F8B1F5E7DB8}"/>
                  </a:ext>
                </a:extLst>
              </p:cNvPr>
              <p:cNvSpPr/>
              <p:nvPr/>
            </p:nvSpPr>
            <p:spPr>
              <a:xfrm>
                <a:off x="-3509234" y="976485"/>
                <a:ext cx="2103012" cy="884779"/>
              </a:xfrm>
              <a:prstGeom prst="wedgeEllipseCallout">
                <a:avLst>
                  <a:gd name="adj1" fmla="val 16986"/>
                  <a:gd name="adj2" fmla="val 28404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2061">
                <a:extLst>
                  <a:ext uri="{FF2B5EF4-FFF2-40B4-BE49-F238E27FC236}">
                    <a16:creationId xmlns:a16="http://schemas.microsoft.com/office/drawing/2014/main" id="{DA077850-56F2-4CFB-9262-8D611BDFDBE7}"/>
                  </a:ext>
                </a:extLst>
              </p:cNvPr>
              <p:cNvSpPr txBox="1"/>
              <p:nvPr/>
            </p:nvSpPr>
            <p:spPr>
              <a:xfrm>
                <a:off x="-3384843" y="1130906"/>
                <a:ext cx="1852047" cy="55573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Kom aldrig påverkad av droger eller alkohol.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5" name="Group 2064">
              <a:extLst>
                <a:ext uri="{FF2B5EF4-FFF2-40B4-BE49-F238E27FC236}">
                  <a16:creationId xmlns:a16="http://schemas.microsoft.com/office/drawing/2014/main" id="{B328FC8A-3142-4456-8B85-2819495CBF05}"/>
                </a:ext>
              </a:extLst>
            </p:cNvPr>
            <p:cNvGrpSpPr/>
            <p:nvPr/>
          </p:nvGrpSpPr>
          <p:grpSpPr>
            <a:xfrm>
              <a:off x="2327709" y="4178763"/>
              <a:ext cx="2957145" cy="1290800"/>
              <a:chOff x="2327709" y="2407113"/>
              <a:chExt cx="2957145" cy="1290800"/>
            </a:xfrm>
          </p:grpSpPr>
          <p:sp>
            <p:nvSpPr>
              <p:cNvPr id="16" name="Speech Bubble: Oval 7">
                <a:extLst>
                  <a:ext uri="{FF2B5EF4-FFF2-40B4-BE49-F238E27FC236}">
                    <a16:creationId xmlns:a16="http://schemas.microsoft.com/office/drawing/2014/main" id="{BD4AEEE7-6096-422E-99AB-D77275320E5D}"/>
                  </a:ext>
                </a:extLst>
              </p:cNvPr>
              <p:cNvSpPr/>
              <p:nvPr/>
            </p:nvSpPr>
            <p:spPr>
              <a:xfrm>
                <a:off x="2327709" y="2407113"/>
                <a:ext cx="2957145" cy="1224369"/>
              </a:xfrm>
              <a:prstGeom prst="wedgeEllipseCallout">
                <a:avLst>
                  <a:gd name="adj1" fmla="val -36219"/>
                  <a:gd name="adj2" fmla="val 25473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 Box 2063">
                <a:extLst>
                  <a:ext uri="{FF2B5EF4-FFF2-40B4-BE49-F238E27FC236}">
                    <a16:creationId xmlns:a16="http://schemas.microsoft.com/office/drawing/2014/main" id="{5F2A0C88-86F2-4AC7-A20A-EA15C4483694}"/>
                  </a:ext>
                </a:extLst>
              </p:cNvPr>
              <p:cNvSpPr txBox="1"/>
              <p:nvPr/>
            </p:nvSpPr>
            <p:spPr>
              <a:xfrm>
                <a:off x="2497234" y="2551038"/>
                <a:ext cx="2547552" cy="114687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Skapa god stämning vid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matcher och träning. Fokusera på det som är positivt och bidra till ett bra klimat runt laget.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04951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CA849-6AF8-4B53-9A04-1960FB86C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Laget.se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37DEF-7092-4DFF-B0AE-751EFDCE6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sv-SE" dirty="0">
                <a:solidFill>
                  <a:srgbClr val="1B3D85"/>
                </a:solidFill>
              </a:rPr>
              <a:t>Håll koll och uppdatera dig!</a:t>
            </a:r>
          </a:p>
          <a:p>
            <a:r>
              <a:rPr lang="sv-SE" dirty="0"/>
              <a:t>Primära info- och kommunikationskanalen</a:t>
            </a:r>
          </a:p>
          <a:p>
            <a:r>
              <a:rPr lang="sv-SE" dirty="0"/>
              <a:t>Utskick och material</a:t>
            </a:r>
          </a:p>
          <a:p>
            <a:r>
              <a:rPr lang="sv-SE" dirty="0"/>
              <a:t>Anmälan till olika saker</a:t>
            </a:r>
          </a:p>
        </p:txBody>
      </p:sp>
      <p:grpSp>
        <p:nvGrpSpPr>
          <p:cNvPr id="4" name="Grupp 8">
            <a:extLst>
              <a:ext uri="{FF2B5EF4-FFF2-40B4-BE49-F238E27FC236}">
                <a16:creationId xmlns:a16="http://schemas.microsoft.com/office/drawing/2014/main" id="{2345ED34-A3CC-47F3-A30B-1A8FF1C4F1B5}"/>
              </a:ext>
            </a:extLst>
          </p:cNvPr>
          <p:cNvGrpSpPr/>
          <p:nvPr/>
        </p:nvGrpSpPr>
        <p:grpSpPr>
          <a:xfrm>
            <a:off x="7233226" y="1027906"/>
            <a:ext cx="2361570" cy="4423202"/>
            <a:chOff x="6194134" y="1331957"/>
            <a:chExt cx="2146882" cy="4021093"/>
          </a:xfrm>
        </p:grpSpPr>
        <p:pic>
          <p:nvPicPr>
            <p:cNvPr id="5" name="Bildobjekt 4" descr="En bild som visar skärmbild&#10;&#10;Automatiskt genererad beskrivning">
              <a:extLst>
                <a:ext uri="{FF2B5EF4-FFF2-40B4-BE49-F238E27FC236}">
                  <a16:creationId xmlns:a16="http://schemas.microsoft.com/office/drawing/2014/main" id="{4B853280-F486-49A2-8DE4-9CBFCCE1A4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3421"/>
            <a:stretch/>
          </p:blipFill>
          <p:spPr>
            <a:xfrm>
              <a:off x="6194134" y="1331957"/>
              <a:ext cx="2146882" cy="4021093"/>
            </a:xfrm>
            <a:prstGeom prst="rect">
              <a:avLst/>
            </a:prstGeom>
          </p:spPr>
        </p:pic>
        <p:sp>
          <p:nvSpPr>
            <p:cNvPr id="6" name="Rektangel 7">
              <a:extLst>
                <a:ext uri="{FF2B5EF4-FFF2-40B4-BE49-F238E27FC236}">
                  <a16:creationId xmlns:a16="http://schemas.microsoft.com/office/drawing/2014/main" id="{199575E5-2617-461B-A246-94DF0514A51D}"/>
                </a:ext>
              </a:extLst>
            </p:cNvPr>
            <p:cNvSpPr/>
            <p:nvPr/>
          </p:nvSpPr>
          <p:spPr>
            <a:xfrm>
              <a:off x="6562725" y="2638425"/>
              <a:ext cx="942975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292282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F455D1-18B1-3455-6436-933C250FB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23/24 - lagen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C5F2AA-031E-30F2-10C8-4DE409841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7395"/>
            <a:ext cx="3680791" cy="3263210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P 13</a:t>
            </a:r>
          </a:p>
          <a:p>
            <a:r>
              <a:rPr lang="sv-SE" dirty="0"/>
              <a:t>Tisdagar 19:30-21:00</a:t>
            </a:r>
          </a:p>
          <a:p>
            <a:r>
              <a:rPr lang="sv-SE" dirty="0"/>
              <a:t>Torsdagar 17:00-18:30</a:t>
            </a:r>
          </a:p>
          <a:p>
            <a:r>
              <a:rPr lang="sv-SE" dirty="0"/>
              <a:t>Fredagar 15:30-17:15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20 killar ????</a:t>
            </a:r>
          </a:p>
          <a:p>
            <a:r>
              <a:rPr lang="sv-SE" dirty="0"/>
              <a:t>____ ledare</a:t>
            </a: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EBCD2BA1-886C-0BB1-8F2F-4E91E11EDB4C}"/>
              </a:ext>
            </a:extLst>
          </p:cNvPr>
          <p:cNvSpPr txBox="1">
            <a:spLocks/>
          </p:cNvSpPr>
          <p:nvPr/>
        </p:nvSpPr>
        <p:spPr>
          <a:xfrm>
            <a:off x="6619875" y="1797395"/>
            <a:ext cx="3680791" cy="3263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P 12 &amp; P 11</a:t>
            </a:r>
          </a:p>
          <a:p>
            <a:r>
              <a:rPr lang="sv-SE" dirty="0"/>
              <a:t>Tisdagar 18:30-20:00</a:t>
            </a:r>
          </a:p>
          <a:p>
            <a:r>
              <a:rPr lang="sv-SE" dirty="0"/>
              <a:t>Torsdagar 17:00-18:30</a:t>
            </a:r>
          </a:p>
          <a:p>
            <a:r>
              <a:rPr lang="sv-SE" dirty="0"/>
              <a:t>Fredagar 15:30-17:15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19 killar</a:t>
            </a:r>
          </a:p>
          <a:p>
            <a:r>
              <a:rPr lang="sv-SE" dirty="0"/>
              <a:t>6 ledare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3021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107F60-C338-2EB4-D02B-A0742B365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182" y="-93501"/>
            <a:ext cx="5466774" cy="1325563"/>
          </a:xfrm>
        </p:spPr>
        <p:txBody>
          <a:bodyPr/>
          <a:lstStyle/>
          <a:p>
            <a:r>
              <a:rPr lang="sv-SE" dirty="0"/>
              <a:t>Säsongen - 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46E8DF-0893-5568-8354-A1D223288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860" y="1011805"/>
            <a:ext cx="11446565" cy="5123952"/>
          </a:xfrm>
        </p:spPr>
        <p:txBody>
          <a:bodyPr>
            <a:normAutofit/>
          </a:bodyPr>
          <a:lstStyle/>
          <a:p>
            <a:r>
              <a:rPr lang="sv-SE" b="1" dirty="0"/>
              <a:t>Träningar </a:t>
            </a:r>
          </a:p>
          <a:p>
            <a:r>
              <a:rPr lang="sv-SE" dirty="0"/>
              <a:t>Träna mycket på bollteknik, samarbeta – kunna spela med alla, </a:t>
            </a:r>
          </a:p>
          <a:p>
            <a:pPr marL="0" indent="0">
              <a:buNone/>
            </a:pPr>
            <a:r>
              <a:rPr lang="sv-SE" dirty="0"/>
              <a:t>    genombrott, fart, att bli tänkande handbollsspelare.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Calibri" panose="020F0502020204030204" pitchFamily="34" charset="0"/>
              </a:rPr>
              <a:t>Blå framsteg</a:t>
            </a:r>
            <a:endParaRPr lang="sv-SE" dirty="0"/>
          </a:p>
          <a:p>
            <a:r>
              <a:rPr lang="sv-S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 tränar för att var och en ska bli bättre och utvecklas från sin nivå.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v-S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 lyssnar när någon pratar till hela gruppen.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v-S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 lyssnar till råd och tips från tränare och kamrater.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v-S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 gnäller inte på medspelare som missar en passning eller ett skott.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v-S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 gnäller inte på domare eller motståndare, varken på träning eller match.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v-S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Till våra lagkamrater säger vi: ”Kom igen, det går bättre nästa gång”.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v-S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 gör alltid vårt bästa den tid i veckan vi sysslar med handboll och uppför oss väl mot kompisar samt tränare/ledare.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v-S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Tala med tränaren/ledaren om du har problem – låt det inte gå ut över andra.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88A95A0-8136-8922-8707-121BCBC54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1893" y="1690688"/>
            <a:ext cx="2880507" cy="332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944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5C783B-66D7-3A11-CEEA-6F3C6A8F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Dagordning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64741C5-256F-7586-E4CE-E1AD28C58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2131"/>
            <a:ext cx="3162300" cy="3233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P 12 / P11</a:t>
            </a:r>
          </a:p>
          <a:p>
            <a:r>
              <a:rPr lang="sv-SE" dirty="0"/>
              <a:t>Matcher och cuper</a:t>
            </a:r>
          </a:p>
          <a:p>
            <a:r>
              <a:rPr lang="sv-SE" dirty="0"/>
              <a:t>Gemensamma arbeten</a:t>
            </a:r>
          </a:p>
          <a:p>
            <a:r>
              <a:rPr lang="sv-SE" dirty="0"/>
              <a:t>Föräldrarollen och föräldragrupp</a:t>
            </a:r>
          </a:p>
          <a:p>
            <a:r>
              <a:rPr lang="sv-SE" dirty="0"/>
              <a:t>Övriga frågor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8892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small IFK Bankeryd_blue" id="{88C8845C-36EA-46F9-BF11-FCE478461377}" vid="{A73DBD2B-956A-4383-A71D-3E09BA8B3F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Presentationsmall IFK Bankeryd_blue</Template>
  <TotalTime>4290</TotalTime>
  <Words>626</Words>
  <Application>Microsoft Office PowerPoint</Application>
  <PresentationFormat>Bredbild</PresentationFormat>
  <Paragraphs>169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Trebuchet MS</vt:lpstr>
      <vt:lpstr>Tw Cen MT</vt:lpstr>
      <vt:lpstr>Tw Cen MT Condensed (Rubriker)</vt:lpstr>
      <vt:lpstr>Office-tema</vt:lpstr>
      <vt:lpstr>FÖRÄLDRAMÖTE</vt:lpstr>
      <vt:lpstr>Dagordning</vt:lpstr>
      <vt:lpstr>Organisation </vt:lpstr>
      <vt:lpstr>Värdegrundsplan</vt:lpstr>
      <vt:lpstr>Föräldrarollen</vt:lpstr>
      <vt:lpstr>Laget.se</vt:lpstr>
      <vt:lpstr>Säsongen 23/24 - lagen</vt:lpstr>
      <vt:lpstr>Säsongen - träningar</vt:lpstr>
      <vt:lpstr>Dagordning</vt:lpstr>
      <vt:lpstr>Säsongen - matcher och cuper</vt:lpstr>
      <vt:lpstr>Gemensamma arbeten</vt:lpstr>
      <vt:lpstr>IFK:s föräldragrupp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Jigegård</dc:creator>
  <cp:lastModifiedBy>Jessica Loretoft</cp:lastModifiedBy>
  <cp:revision>9</cp:revision>
  <dcterms:created xsi:type="dcterms:W3CDTF">2021-09-13T07:58:12Z</dcterms:created>
  <dcterms:modified xsi:type="dcterms:W3CDTF">2023-09-03T17:38:32Z</dcterms:modified>
</cp:coreProperties>
</file>