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9" r:id="rId4"/>
    <p:sldId id="261" r:id="rId5"/>
    <p:sldId id="263" r:id="rId6"/>
    <p:sldId id="269" r:id="rId7"/>
    <p:sldId id="268" r:id="rId8"/>
    <p:sldId id="266" r:id="rId9"/>
    <p:sldId id="270" r:id="rId10"/>
    <p:sldId id="264" r:id="rId11"/>
    <p:sldId id="265" r:id="rId12"/>
    <p:sldId id="267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0" d="100"/>
          <a:sy n="80" d="100"/>
        </p:scale>
        <p:origin x="58" y="1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5A0FC8-782C-470D-AB6A-260E53FB651C}" type="datetimeFigureOut">
              <a:rPr lang="sv-SE" smtClean="0"/>
              <a:t>2022-09-08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4C31CA-11A1-4E01-BB9A-CDD71F2DC1C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4064679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5A0FC8-782C-470D-AB6A-260E53FB651C}" type="datetimeFigureOut">
              <a:rPr lang="sv-SE" smtClean="0"/>
              <a:t>2022-09-08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4C31CA-11A1-4E01-BB9A-CDD71F2DC1C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7619717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5A0FC8-782C-470D-AB6A-260E53FB651C}" type="datetimeFigureOut">
              <a:rPr lang="sv-SE" smtClean="0"/>
              <a:t>2022-09-08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4C31CA-11A1-4E01-BB9A-CDD71F2DC1C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6897045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5A0FC8-782C-470D-AB6A-260E53FB651C}" type="datetimeFigureOut">
              <a:rPr lang="sv-SE" smtClean="0"/>
              <a:t>2022-09-08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4C31CA-11A1-4E01-BB9A-CDD71F2DC1C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303368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5A0FC8-782C-470D-AB6A-260E53FB651C}" type="datetimeFigureOut">
              <a:rPr lang="sv-SE" smtClean="0"/>
              <a:t>2022-09-08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4C31CA-11A1-4E01-BB9A-CDD71F2DC1C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6010960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5A0FC8-782C-470D-AB6A-260E53FB651C}" type="datetimeFigureOut">
              <a:rPr lang="sv-SE" smtClean="0"/>
              <a:t>2022-09-08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4C31CA-11A1-4E01-BB9A-CDD71F2DC1C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452523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5A0FC8-782C-470D-AB6A-260E53FB651C}" type="datetimeFigureOut">
              <a:rPr lang="sv-SE" smtClean="0"/>
              <a:t>2022-09-08</a:t>
            </a:fld>
            <a:endParaRPr lang="sv-S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4C31CA-11A1-4E01-BB9A-CDD71F2DC1C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786922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5A0FC8-782C-470D-AB6A-260E53FB651C}" type="datetimeFigureOut">
              <a:rPr lang="sv-SE" smtClean="0"/>
              <a:t>2022-09-08</a:t>
            </a:fld>
            <a:endParaRPr lang="sv-S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4C31CA-11A1-4E01-BB9A-CDD71F2DC1C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0111285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5A0FC8-782C-470D-AB6A-260E53FB651C}" type="datetimeFigureOut">
              <a:rPr lang="sv-SE" smtClean="0"/>
              <a:t>2022-09-08</a:t>
            </a:fld>
            <a:endParaRPr lang="sv-S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4C31CA-11A1-4E01-BB9A-CDD71F2DC1C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0410814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5A0FC8-782C-470D-AB6A-260E53FB651C}" type="datetimeFigureOut">
              <a:rPr lang="sv-SE" smtClean="0"/>
              <a:t>2022-09-08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4C31CA-11A1-4E01-BB9A-CDD71F2DC1C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8423629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v-SE"/>
              <a:t>Klicka på ikonen för att lägga till en bild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5A0FC8-782C-470D-AB6A-260E53FB651C}" type="datetimeFigureOut">
              <a:rPr lang="sv-SE" smtClean="0"/>
              <a:t>2022-09-08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4C31CA-11A1-4E01-BB9A-CDD71F2DC1C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0775833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5A0FC8-782C-470D-AB6A-260E53FB651C}" type="datetimeFigureOut">
              <a:rPr lang="sv-SE" smtClean="0"/>
              <a:t>2022-09-08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4C31CA-11A1-4E01-BB9A-CDD71F2DC1C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5838169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jpeg"/><Relationship Id="rId4" Type="http://schemas.openxmlformats.org/officeDocument/2006/relationships/image" Target="../media/image9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cid:C524C8C4-068C-497B-B784-04B4F8689301" TargetMode="Externa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134">
            <a:extLst>
              <a:ext uri="{FF2B5EF4-FFF2-40B4-BE49-F238E27FC236}">
                <a16:creationId xmlns:a16="http://schemas.microsoft.com/office/drawing/2014/main" id="{C0B27210-D0CA-4654-B3E3-9ABB4F178E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C42DF441-4A8D-4473-8A7A-D18B808E8E8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746628" y="1783959"/>
            <a:ext cx="4645250" cy="2889114"/>
          </a:xfrm>
        </p:spPr>
        <p:txBody>
          <a:bodyPr anchor="b">
            <a:normAutofit/>
          </a:bodyPr>
          <a:lstStyle/>
          <a:p>
            <a:pPr algn="l"/>
            <a:r>
              <a:rPr lang="sv-SE" sz="4200" b="1" dirty="0">
                <a:solidFill>
                  <a:schemeClr val="bg1"/>
                </a:solidFill>
              </a:rPr>
              <a:t>FÖRÄLDRAMÖTE F12 </a:t>
            </a:r>
            <a:br>
              <a:rPr lang="sv-SE" sz="4200" b="1" dirty="0">
                <a:solidFill>
                  <a:schemeClr val="bg1"/>
                </a:solidFill>
              </a:rPr>
            </a:br>
            <a:br>
              <a:rPr lang="sv-SE" sz="4200" b="1" dirty="0">
                <a:solidFill>
                  <a:schemeClr val="bg1"/>
                </a:solidFill>
              </a:rPr>
            </a:br>
            <a:r>
              <a:rPr lang="sv-SE" sz="4200" b="1" dirty="0">
                <a:solidFill>
                  <a:schemeClr val="bg1"/>
                </a:solidFill>
              </a:rPr>
              <a:t>Säsongen 2022/2023</a:t>
            </a:r>
            <a:br>
              <a:rPr lang="sv-SE" sz="4200" dirty="0">
                <a:solidFill>
                  <a:schemeClr val="bg1"/>
                </a:solidFill>
              </a:rPr>
            </a:br>
            <a:endParaRPr lang="sv-SE" sz="4200" dirty="0">
              <a:solidFill>
                <a:schemeClr val="bg1"/>
              </a:solidFill>
            </a:endParaRP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B8D16F04-CB52-4194-B9D8-2FC3A4487EE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746627" y="4750893"/>
            <a:ext cx="4645250" cy="1147863"/>
          </a:xfrm>
        </p:spPr>
        <p:txBody>
          <a:bodyPr anchor="t">
            <a:normAutofit/>
          </a:bodyPr>
          <a:lstStyle/>
          <a:p>
            <a:pPr algn="l"/>
            <a:endParaRPr lang="sv-SE" sz="2000">
              <a:solidFill>
                <a:schemeClr val="bg1"/>
              </a:solidFill>
            </a:endParaRPr>
          </a:p>
        </p:txBody>
      </p:sp>
      <p:sp>
        <p:nvSpPr>
          <p:cNvPr id="1029" name="Freeform: Shape 136">
            <a:extLst>
              <a:ext uri="{FF2B5EF4-FFF2-40B4-BE49-F238E27FC236}">
                <a16:creationId xmlns:a16="http://schemas.microsoft.com/office/drawing/2014/main" id="{1DB7C82F-AB7E-4F0C-B829-FA1B9C4151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0"/>
            <a:ext cx="6172782" cy="6858000"/>
          </a:xfrm>
          <a:custGeom>
            <a:avLst/>
            <a:gdLst>
              <a:gd name="connsiteX0" fmla="*/ 6172782 w 6172782"/>
              <a:gd name="connsiteY0" fmla="*/ 0 h 6858000"/>
              <a:gd name="connsiteX1" fmla="*/ 69075 w 6172782"/>
              <a:gd name="connsiteY1" fmla="*/ 0 h 6858000"/>
              <a:gd name="connsiteX2" fmla="*/ 35131 w 6172782"/>
              <a:gd name="connsiteY2" fmla="*/ 267128 h 6858000"/>
              <a:gd name="connsiteX3" fmla="*/ 0 w 6172782"/>
              <a:gd name="connsiteY3" fmla="*/ 962845 h 6858000"/>
              <a:gd name="connsiteX4" fmla="*/ 3276103 w 6172782"/>
              <a:gd name="connsiteY4" fmla="*/ 6782205 h 6858000"/>
              <a:gd name="connsiteX5" fmla="*/ 3407923 w 6172782"/>
              <a:gd name="connsiteY5" fmla="*/ 6858000 h 6858000"/>
              <a:gd name="connsiteX6" fmla="*/ 6172782 w 6172782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172782" h="6858000">
                <a:moveTo>
                  <a:pt x="6172782" y="0"/>
                </a:moveTo>
                <a:lnTo>
                  <a:pt x="69075" y="0"/>
                </a:lnTo>
                <a:lnTo>
                  <a:pt x="35131" y="267128"/>
                </a:lnTo>
                <a:cubicBezTo>
                  <a:pt x="11901" y="495874"/>
                  <a:pt x="0" y="727970"/>
                  <a:pt x="0" y="962845"/>
                </a:cubicBezTo>
                <a:cubicBezTo>
                  <a:pt x="0" y="3429034"/>
                  <a:pt x="1312002" y="5588789"/>
                  <a:pt x="3276103" y="6782205"/>
                </a:cubicBezTo>
                <a:lnTo>
                  <a:pt x="3407923" y="6858000"/>
                </a:lnTo>
                <a:lnTo>
                  <a:pt x="6172782" y="6858000"/>
                </a:lnTo>
                <a:close/>
              </a:path>
            </a:pathLst>
          </a:custGeom>
          <a:solidFill>
            <a:schemeClr val="bg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30" name="Freeform: Shape 138">
            <a:extLst>
              <a:ext uri="{FF2B5EF4-FFF2-40B4-BE49-F238E27FC236}">
                <a16:creationId xmlns:a16="http://schemas.microsoft.com/office/drawing/2014/main" id="{70B66945-4967-4040-926D-DCA44313CD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6024154" cy="6858000"/>
          </a:xfrm>
          <a:custGeom>
            <a:avLst/>
            <a:gdLst>
              <a:gd name="connsiteX0" fmla="*/ 0 w 6024154"/>
              <a:gd name="connsiteY0" fmla="*/ 0 h 6858000"/>
              <a:gd name="connsiteX1" fmla="*/ 5953780 w 6024154"/>
              <a:gd name="connsiteY1" fmla="*/ 0 h 6858000"/>
              <a:gd name="connsiteX2" fmla="*/ 5989880 w 6024154"/>
              <a:gd name="connsiteY2" fmla="*/ 284091 h 6858000"/>
              <a:gd name="connsiteX3" fmla="*/ 6024154 w 6024154"/>
              <a:gd name="connsiteY3" fmla="*/ 962844 h 6858000"/>
              <a:gd name="connsiteX4" fmla="*/ 2549934 w 6024154"/>
              <a:gd name="connsiteY4" fmla="*/ 6800152 h 6858000"/>
              <a:gd name="connsiteX5" fmla="*/ 2436987 w 6024154"/>
              <a:gd name="connsiteY5" fmla="*/ 6858000 h 6858000"/>
              <a:gd name="connsiteX6" fmla="*/ 0 w 6024154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024154" h="6858000">
                <a:moveTo>
                  <a:pt x="0" y="0"/>
                </a:moveTo>
                <a:lnTo>
                  <a:pt x="5953780" y="0"/>
                </a:lnTo>
                <a:lnTo>
                  <a:pt x="5989880" y="284091"/>
                </a:lnTo>
                <a:cubicBezTo>
                  <a:pt x="6012544" y="507260"/>
                  <a:pt x="6024154" y="733696"/>
                  <a:pt x="6024154" y="962844"/>
                </a:cubicBezTo>
                <a:cubicBezTo>
                  <a:pt x="6024154" y="3483472"/>
                  <a:pt x="4619336" y="5675986"/>
                  <a:pt x="2549934" y="6800152"/>
                </a:cubicBezTo>
                <a:lnTo>
                  <a:pt x="2436987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026" name="Picture 2" descr="IFK Bankeryd - Föreningsläger 3-4 nov | IFK Bankeryd">
            <a:extLst>
              <a:ext uri="{FF2B5EF4-FFF2-40B4-BE49-F238E27FC236}">
                <a16:creationId xmlns:a16="http://schemas.microsoft.com/office/drawing/2014/main" id="{8AED947F-FDB4-44D0-BFE3-B494F1AFF97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19383" y="532721"/>
            <a:ext cx="3181068" cy="34769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4259785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Rectangle 38">
            <a:extLst>
              <a:ext uri="{FF2B5EF4-FFF2-40B4-BE49-F238E27FC236}">
                <a16:creationId xmlns:a16="http://schemas.microsoft.com/office/drawing/2014/main" id="{9264D464-898B-4908-88FD-33A83D6ED6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2000" cy="6857998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30628B8A-25A8-402D-AB59-9109CE373A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9808597" cy="1146176"/>
          </a:xfrm>
        </p:spPr>
        <p:txBody>
          <a:bodyPr>
            <a:normAutofit/>
          </a:bodyPr>
          <a:lstStyle/>
          <a:p>
            <a:r>
              <a:rPr lang="sv-SE">
                <a:solidFill>
                  <a:schemeClr val="bg1"/>
                </a:solidFill>
              </a:rPr>
              <a:t>FÖRSÄLJNING/AKTIVITETER </a:t>
            </a:r>
            <a:endParaRPr lang="sv-SE" dirty="0">
              <a:solidFill>
                <a:schemeClr val="bg1"/>
              </a:solidFill>
            </a:endParaRPr>
          </a:p>
        </p:txBody>
      </p:sp>
      <p:sp>
        <p:nvSpPr>
          <p:cNvPr id="47" name="Freeform: Shape 40">
            <a:extLst>
              <a:ext uri="{FF2B5EF4-FFF2-40B4-BE49-F238E27FC236}">
                <a16:creationId xmlns:a16="http://schemas.microsoft.com/office/drawing/2014/main" id="{F0BC1D9E-4401-4EC0-88FD-ED103CB570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000670" y="2"/>
            <a:ext cx="1191330" cy="1511301"/>
          </a:xfrm>
          <a:custGeom>
            <a:avLst/>
            <a:gdLst>
              <a:gd name="connsiteX0" fmla="*/ 697617 w 1191330"/>
              <a:gd name="connsiteY0" fmla="*/ 0 h 1511301"/>
              <a:gd name="connsiteX1" fmla="*/ 1191330 w 1191330"/>
              <a:gd name="connsiteY1" fmla="*/ 0 h 1511301"/>
              <a:gd name="connsiteX2" fmla="*/ 1191330 w 1191330"/>
              <a:gd name="connsiteY2" fmla="*/ 1511301 h 1511301"/>
              <a:gd name="connsiteX3" fmla="*/ 0 w 1191330"/>
              <a:gd name="connsiteY3" fmla="*/ 1511301 h 15113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91330" h="1511301">
                <a:moveTo>
                  <a:pt x="697617" y="0"/>
                </a:moveTo>
                <a:lnTo>
                  <a:pt x="1191330" y="0"/>
                </a:lnTo>
                <a:lnTo>
                  <a:pt x="1191330" y="1511301"/>
                </a:lnTo>
                <a:lnTo>
                  <a:pt x="0" y="1511301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 useBgFill="1">
        <p:nvSpPr>
          <p:cNvPr id="48" name="Freeform: Shape 42">
            <a:extLst>
              <a:ext uri="{FF2B5EF4-FFF2-40B4-BE49-F238E27FC236}">
                <a16:creationId xmlns:a16="http://schemas.microsoft.com/office/drawing/2014/main" id="{B0AAF7C9-094E-400C-A428-F6C2262F652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690688"/>
            <a:ext cx="10753320" cy="5167312"/>
          </a:xfrm>
          <a:custGeom>
            <a:avLst/>
            <a:gdLst>
              <a:gd name="connsiteX0" fmla="*/ 0 w 10753320"/>
              <a:gd name="connsiteY0" fmla="*/ 0 h 5167312"/>
              <a:gd name="connsiteX1" fmla="*/ 9680943 w 10753320"/>
              <a:gd name="connsiteY1" fmla="*/ 0 h 5167312"/>
              <a:gd name="connsiteX2" fmla="*/ 9680223 w 10753320"/>
              <a:gd name="connsiteY2" fmla="*/ 952 h 5167312"/>
              <a:gd name="connsiteX3" fmla="*/ 10753320 w 10753320"/>
              <a:gd name="connsiteY3" fmla="*/ 952 h 5167312"/>
              <a:gd name="connsiteX4" fmla="*/ 8359441 w 10753320"/>
              <a:gd name="connsiteY4" fmla="*/ 5167312 h 5167312"/>
              <a:gd name="connsiteX5" fmla="*/ 4821866 w 10753320"/>
              <a:gd name="connsiteY5" fmla="*/ 5167312 h 5167312"/>
              <a:gd name="connsiteX6" fmla="*/ 4821866 w 10753320"/>
              <a:gd name="connsiteY6" fmla="*/ 5166360 h 5167312"/>
              <a:gd name="connsiteX7" fmla="*/ 0 w 10753320"/>
              <a:gd name="connsiteY7" fmla="*/ 5166360 h 51673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0753320" h="5167312">
                <a:moveTo>
                  <a:pt x="0" y="0"/>
                </a:moveTo>
                <a:lnTo>
                  <a:pt x="9680943" y="0"/>
                </a:lnTo>
                <a:lnTo>
                  <a:pt x="9680223" y="952"/>
                </a:lnTo>
                <a:lnTo>
                  <a:pt x="10753320" y="952"/>
                </a:lnTo>
                <a:lnTo>
                  <a:pt x="8359441" y="5167312"/>
                </a:lnTo>
                <a:lnTo>
                  <a:pt x="4821866" y="5167312"/>
                </a:lnTo>
                <a:lnTo>
                  <a:pt x="4821866" y="5166360"/>
                </a:lnTo>
                <a:lnTo>
                  <a:pt x="0" y="516636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49" name="Platshållare för innehåll 2">
            <a:extLst>
              <a:ext uri="{FF2B5EF4-FFF2-40B4-BE49-F238E27FC236}">
                <a16:creationId xmlns:a16="http://schemas.microsoft.com/office/drawing/2014/main" id="{D9EB58B1-9D76-41DA-95BC-FFEABE230B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7805" y="2202055"/>
            <a:ext cx="9685521" cy="439656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v-SE" sz="2400" b="1" dirty="0"/>
              <a:t>Försäljning för laget </a:t>
            </a:r>
          </a:p>
          <a:p>
            <a:pPr marL="0" indent="0">
              <a:buNone/>
            </a:pPr>
            <a:r>
              <a:rPr lang="sv-SE" sz="1900" dirty="0"/>
              <a:t>Bingolotto Adventskalender (ICA, COOP, Backamo Blomsterhandel)</a:t>
            </a:r>
          </a:p>
          <a:p>
            <a:pPr marL="0" indent="0">
              <a:buNone/>
            </a:pPr>
            <a:r>
              <a:rPr lang="sv-SE" sz="1900" dirty="0"/>
              <a:t>Bra inkomst till laget! 10-12.000:- </a:t>
            </a:r>
          </a:p>
          <a:p>
            <a:pPr marL="0" indent="0">
              <a:buNone/>
            </a:pPr>
            <a:endParaRPr lang="sv-SE" sz="1900" dirty="0"/>
          </a:p>
          <a:p>
            <a:pPr marL="0" indent="0">
              <a:buNone/>
            </a:pPr>
            <a:r>
              <a:rPr lang="sv-SE" sz="1900" dirty="0"/>
              <a:t>Försäljning/Aktiviteter från </a:t>
            </a:r>
            <a:r>
              <a:rPr lang="sv-SE" sz="1900" u="sng" dirty="0"/>
              <a:t>föreningen</a:t>
            </a:r>
          </a:p>
          <a:p>
            <a:pPr marL="0" indent="0">
              <a:buNone/>
            </a:pPr>
            <a:r>
              <a:rPr lang="sv-SE" sz="1900" dirty="0"/>
              <a:t>Pizza, Bingolotto Uppesittarkväll</a:t>
            </a:r>
          </a:p>
          <a:p>
            <a:pPr marL="0" indent="0">
              <a:buNone/>
            </a:pPr>
            <a:r>
              <a:rPr lang="sv-SE" sz="1900" dirty="0"/>
              <a:t>Hallbybollen?</a:t>
            </a:r>
          </a:p>
          <a:p>
            <a:pPr marL="0" indent="0">
              <a:buNone/>
            </a:pPr>
            <a:r>
              <a:rPr lang="sv-SE" sz="1900" dirty="0" err="1"/>
              <a:t>Hallstäd</a:t>
            </a:r>
            <a:r>
              <a:rPr lang="sv-SE" sz="1900" dirty="0"/>
              <a:t>, Kiosk, Matchvärdar </a:t>
            </a:r>
          </a:p>
          <a:p>
            <a:pPr marL="0" indent="0">
              <a:buNone/>
            </a:pPr>
            <a:endParaRPr lang="sv-SE" sz="1900" dirty="0"/>
          </a:p>
          <a:p>
            <a:pPr marL="0" indent="0">
              <a:buNone/>
            </a:pPr>
            <a:r>
              <a:rPr lang="sv-SE" sz="1900" dirty="0"/>
              <a:t>Vi har fått 5000:- i sponsring av </a:t>
            </a:r>
            <a:r>
              <a:rPr lang="sv-SE" sz="1900" dirty="0" err="1"/>
              <a:t>Tosito</a:t>
            </a:r>
            <a:r>
              <a:rPr lang="sv-SE" sz="1900" dirty="0"/>
              <a:t>! </a:t>
            </a:r>
          </a:p>
        </p:txBody>
      </p:sp>
      <p:sp>
        <p:nvSpPr>
          <p:cNvPr id="50" name="Freeform: Shape 44">
            <a:extLst>
              <a:ext uri="{FF2B5EF4-FFF2-40B4-BE49-F238E27FC236}">
                <a16:creationId xmlns:a16="http://schemas.microsoft.com/office/drawing/2014/main" id="{6200B311-3585-4069-AAC6-CD443FA5B8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523986" y="1690688"/>
            <a:ext cx="3668014" cy="5167312"/>
          </a:xfrm>
          <a:custGeom>
            <a:avLst/>
            <a:gdLst>
              <a:gd name="connsiteX0" fmla="*/ 2391664 w 3668014"/>
              <a:gd name="connsiteY0" fmla="*/ 0 h 5167312"/>
              <a:gd name="connsiteX1" fmla="*/ 3668014 w 3668014"/>
              <a:gd name="connsiteY1" fmla="*/ 0 h 5167312"/>
              <a:gd name="connsiteX2" fmla="*/ 3668014 w 3668014"/>
              <a:gd name="connsiteY2" fmla="*/ 5167312 h 5167312"/>
              <a:gd name="connsiteX3" fmla="*/ 0 w 3668014"/>
              <a:gd name="connsiteY3" fmla="*/ 5167312 h 5167312"/>
              <a:gd name="connsiteX4" fmla="*/ 2393879 w 3668014"/>
              <a:gd name="connsiteY4" fmla="*/ 952 h 5167312"/>
              <a:gd name="connsiteX5" fmla="*/ 2391664 w 3668014"/>
              <a:gd name="connsiteY5" fmla="*/ 952 h 51673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668014" h="5167312">
                <a:moveTo>
                  <a:pt x="2391664" y="0"/>
                </a:moveTo>
                <a:lnTo>
                  <a:pt x="3668014" y="0"/>
                </a:lnTo>
                <a:lnTo>
                  <a:pt x="3668014" y="5167312"/>
                </a:lnTo>
                <a:lnTo>
                  <a:pt x="0" y="5167312"/>
                </a:lnTo>
                <a:lnTo>
                  <a:pt x="2393879" y="952"/>
                </a:lnTo>
                <a:lnTo>
                  <a:pt x="2391664" y="952"/>
                </a:lnTo>
                <a:close/>
              </a:path>
            </a:pathLst>
          </a:custGeom>
          <a:solidFill>
            <a:srgbClr val="A6A6A6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8" name="Picture 2" descr="IFK Bankeryd - Föreningsläger 3-4 nov | IFK Bankeryd">
            <a:extLst>
              <a:ext uri="{FF2B5EF4-FFF2-40B4-BE49-F238E27FC236}">
                <a16:creationId xmlns:a16="http://schemas.microsoft.com/office/drawing/2014/main" id="{4B6A5E95-567C-4E20-899A-2448F15815C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29083" y="60715"/>
            <a:ext cx="1271587" cy="13898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0" name="Picture 2" descr="Tosito - Home | Facebook">
            <a:extLst>
              <a:ext uri="{FF2B5EF4-FFF2-40B4-BE49-F238E27FC236}">
                <a16:creationId xmlns:a16="http://schemas.microsoft.com/office/drawing/2014/main" id="{16C950D2-5D99-4E74-AB6F-61C55D29D8B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0325" y="5046525"/>
            <a:ext cx="1425985" cy="15609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7749B2DF-072B-46E7-8B02-B3BBE3516E4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1740" y="5029413"/>
            <a:ext cx="1747650" cy="1569207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7701762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Rectangle 38">
            <a:extLst>
              <a:ext uri="{FF2B5EF4-FFF2-40B4-BE49-F238E27FC236}">
                <a16:creationId xmlns:a16="http://schemas.microsoft.com/office/drawing/2014/main" id="{9264D464-898B-4908-88FD-33A83D6ED6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2000" cy="6857998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30628B8A-25A8-402D-AB59-9109CE373A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9808597" cy="1146176"/>
          </a:xfrm>
        </p:spPr>
        <p:txBody>
          <a:bodyPr>
            <a:normAutofit/>
          </a:bodyPr>
          <a:lstStyle/>
          <a:p>
            <a:r>
              <a:rPr lang="sv-SE" dirty="0">
                <a:solidFill>
                  <a:schemeClr val="bg1"/>
                </a:solidFill>
              </a:rPr>
              <a:t>LAGKASSA</a:t>
            </a:r>
          </a:p>
        </p:txBody>
      </p:sp>
      <p:sp>
        <p:nvSpPr>
          <p:cNvPr id="47" name="Freeform: Shape 40">
            <a:extLst>
              <a:ext uri="{FF2B5EF4-FFF2-40B4-BE49-F238E27FC236}">
                <a16:creationId xmlns:a16="http://schemas.microsoft.com/office/drawing/2014/main" id="{F0BC1D9E-4401-4EC0-88FD-ED103CB570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000670" y="2"/>
            <a:ext cx="1191330" cy="1511301"/>
          </a:xfrm>
          <a:custGeom>
            <a:avLst/>
            <a:gdLst>
              <a:gd name="connsiteX0" fmla="*/ 697617 w 1191330"/>
              <a:gd name="connsiteY0" fmla="*/ 0 h 1511301"/>
              <a:gd name="connsiteX1" fmla="*/ 1191330 w 1191330"/>
              <a:gd name="connsiteY1" fmla="*/ 0 h 1511301"/>
              <a:gd name="connsiteX2" fmla="*/ 1191330 w 1191330"/>
              <a:gd name="connsiteY2" fmla="*/ 1511301 h 1511301"/>
              <a:gd name="connsiteX3" fmla="*/ 0 w 1191330"/>
              <a:gd name="connsiteY3" fmla="*/ 1511301 h 15113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91330" h="1511301">
                <a:moveTo>
                  <a:pt x="697617" y="0"/>
                </a:moveTo>
                <a:lnTo>
                  <a:pt x="1191330" y="0"/>
                </a:lnTo>
                <a:lnTo>
                  <a:pt x="1191330" y="1511301"/>
                </a:lnTo>
                <a:lnTo>
                  <a:pt x="0" y="1511301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 useBgFill="1">
        <p:nvSpPr>
          <p:cNvPr id="48" name="Freeform: Shape 42">
            <a:extLst>
              <a:ext uri="{FF2B5EF4-FFF2-40B4-BE49-F238E27FC236}">
                <a16:creationId xmlns:a16="http://schemas.microsoft.com/office/drawing/2014/main" id="{B0AAF7C9-094E-400C-A428-F6C2262F652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690688"/>
            <a:ext cx="10753320" cy="5167312"/>
          </a:xfrm>
          <a:custGeom>
            <a:avLst/>
            <a:gdLst>
              <a:gd name="connsiteX0" fmla="*/ 0 w 10753320"/>
              <a:gd name="connsiteY0" fmla="*/ 0 h 5167312"/>
              <a:gd name="connsiteX1" fmla="*/ 9680943 w 10753320"/>
              <a:gd name="connsiteY1" fmla="*/ 0 h 5167312"/>
              <a:gd name="connsiteX2" fmla="*/ 9680223 w 10753320"/>
              <a:gd name="connsiteY2" fmla="*/ 952 h 5167312"/>
              <a:gd name="connsiteX3" fmla="*/ 10753320 w 10753320"/>
              <a:gd name="connsiteY3" fmla="*/ 952 h 5167312"/>
              <a:gd name="connsiteX4" fmla="*/ 8359441 w 10753320"/>
              <a:gd name="connsiteY4" fmla="*/ 5167312 h 5167312"/>
              <a:gd name="connsiteX5" fmla="*/ 4821866 w 10753320"/>
              <a:gd name="connsiteY5" fmla="*/ 5167312 h 5167312"/>
              <a:gd name="connsiteX6" fmla="*/ 4821866 w 10753320"/>
              <a:gd name="connsiteY6" fmla="*/ 5166360 h 5167312"/>
              <a:gd name="connsiteX7" fmla="*/ 0 w 10753320"/>
              <a:gd name="connsiteY7" fmla="*/ 5166360 h 51673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0753320" h="5167312">
                <a:moveTo>
                  <a:pt x="0" y="0"/>
                </a:moveTo>
                <a:lnTo>
                  <a:pt x="9680943" y="0"/>
                </a:lnTo>
                <a:lnTo>
                  <a:pt x="9680223" y="952"/>
                </a:lnTo>
                <a:lnTo>
                  <a:pt x="10753320" y="952"/>
                </a:lnTo>
                <a:lnTo>
                  <a:pt x="8359441" y="5167312"/>
                </a:lnTo>
                <a:lnTo>
                  <a:pt x="4821866" y="5167312"/>
                </a:lnTo>
                <a:lnTo>
                  <a:pt x="4821866" y="5166360"/>
                </a:lnTo>
                <a:lnTo>
                  <a:pt x="0" y="516636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49" name="Platshållare för innehåll 2">
            <a:extLst>
              <a:ext uri="{FF2B5EF4-FFF2-40B4-BE49-F238E27FC236}">
                <a16:creationId xmlns:a16="http://schemas.microsoft.com/office/drawing/2014/main" id="{D9EB58B1-9D76-41DA-95BC-FFEABE230B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55811"/>
            <a:ext cx="10753319" cy="4716464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sv-SE" dirty="0"/>
          </a:p>
          <a:p>
            <a:pPr marL="0" indent="0">
              <a:buNone/>
            </a:pPr>
            <a:endParaRPr lang="sv-SE" dirty="0"/>
          </a:p>
          <a:p>
            <a:pPr>
              <a:buFont typeface="Wingdings" panose="05000000000000000000" pitchFamily="2" charset="2"/>
              <a:buChar char="Ø"/>
            </a:pPr>
            <a:r>
              <a:rPr lang="sv-SE" sz="2000" dirty="0"/>
              <a:t>Nya match/träningströjor är beställda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sv-SE" sz="2000" dirty="0"/>
              <a:t>Kick Off - </a:t>
            </a:r>
            <a:r>
              <a:rPr lang="sv-SE" sz="1600" dirty="0"/>
              <a:t>fredag 15 oktober</a:t>
            </a:r>
            <a:r>
              <a:rPr lang="sv-SE" sz="2000" dirty="0"/>
              <a:t>: </a:t>
            </a:r>
            <a:r>
              <a:rPr lang="sv-SE" sz="1600" dirty="0"/>
              <a:t>tacokväll, samarbete, värdegrund, umgås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sv-SE" sz="2000" dirty="0"/>
              <a:t>Cupavgifter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sv-SE" sz="2000" dirty="0"/>
              <a:t>Jul- och säsongsavslutning</a:t>
            </a:r>
          </a:p>
          <a:p>
            <a:pPr marL="0" indent="0">
              <a:buNone/>
            </a:pPr>
            <a:endParaRPr lang="sv-SE" sz="1900" dirty="0"/>
          </a:p>
        </p:txBody>
      </p:sp>
      <p:sp>
        <p:nvSpPr>
          <p:cNvPr id="50" name="Freeform: Shape 44">
            <a:extLst>
              <a:ext uri="{FF2B5EF4-FFF2-40B4-BE49-F238E27FC236}">
                <a16:creationId xmlns:a16="http://schemas.microsoft.com/office/drawing/2014/main" id="{6200B311-3585-4069-AAC6-CD443FA5B8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523986" y="1690688"/>
            <a:ext cx="3668014" cy="5167312"/>
          </a:xfrm>
          <a:custGeom>
            <a:avLst/>
            <a:gdLst>
              <a:gd name="connsiteX0" fmla="*/ 2391664 w 3668014"/>
              <a:gd name="connsiteY0" fmla="*/ 0 h 5167312"/>
              <a:gd name="connsiteX1" fmla="*/ 3668014 w 3668014"/>
              <a:gd name="connsiteY1" fmla="*/ 0 h 5167312"/>
              <a:gd name="connsiteX2" fmla="*/ 3668014 w 3668014"/>
              <a:gd name="connsiteY2" fmla="*/ 5167312 h 5167312"/>
              <a:gd name="connsiteX3" fmla="*/ 0 w 3668014"/>
              <a:gd name="connsiteY3" fmla="*/ 5167312 h 5167312"/>
              <a:gd name="connsiteX4" fmla="*/ 2393879 w 3668014"/>
              <a:gd name="connsiteY4" fmla="*/ 952 h 5167312"/>
              <a:gd name="connsiteX5" fmla="*/ 2391664 w 3668014"/>
              <a:gd name="connsiteY5" fmla="*/ 952 h 51673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668014" h="5167312">
                <a:moveTo>
                  <a:pt x="2391664" y="0"/>
                </a:moveTo>
                <a:lnTo>
                  <a:pt x="3668014" y="0"/>
                </a:lnTo>
                <a:lnTo>
                  <a:pt x="3668014" y="5167312"/>
                </a:lnTo>
                <a:lnTo>
                  <a:pt x="0" y="5167312"/>
                </a:lnTo>
                <a:lnTo>
                  <a:pt x="2393879" y="952"/>
                </a:lnTo>
                <a:lnTo>
                  <a:pt x="2391664" y="952"/>
                </a:lnTo>
                <a:close/>
              </a:path>
            </a:pathLst>
          </a:custGeom>
          <a:solidFill>
            <a:srgbClr val="A6A6A6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6146" name="Picture 2" descr="Tjäna pengar ikon. Guld dollar mynt med händer affärsman. Vektorlinjekonst  tecknad illustration 364544 - Ladda ner gratis vektorgrafik, arkivgrafik  och bilder">
            <a:extLst>
              <a:ext uri="{FF2B5EF4-FFF2-40B4-BE49-F238E27FC236}">
                <a16:creationId xmlns:a16="http://schemas.microsoft.com/office/drawing/2014/main" id="{6325E8F5-1C0C-42F8-A0D3-9DE93C012F3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27832" y="0"/>
            <a:ext cx="1636710" cy="16367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2" descr="IFK Bankeryd - Föreningsläger 3-4 nov | IFK Bankeryd">
            <a:extLst>
              <a:ext uri="{FF2B5EF4-FFF2-40B4-BE49-F238E27FC236}">
                <a16:creationId xmlns:a16="http://schemas.microsoft.com/office/drawing/2014/main" id="{2554D182-EA80-4FB2-8570-6F708A2AC45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29083" y="60715"/>
            <a:ext cx="1271587" cy="13898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2233689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Rectangle 38">
            <a:extLst>
              <a:ext uri="{FF2B5EF4-FFF2-40B4-BE49-F238E27FC236}">
                <a16:creationId xmlns:a16="http://schemas.microsoft.com/office/drawing/2014/main" id="{9264D464-898B-4908-88FD-33A83D6ED6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2000" cy="6857998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30628B8A-25A8-402D-AB59-9109CE373A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9808597" cy="1146176"/>
          </a:xfrm>
        </p:spPr>
        <p:txBody>
          <a:bodyPr>
            <a:normAutofit/>
          </a:bodyPr>
          <a:lstStyle/>
          <a:p>
            <a:r>
              <a:rPr lang="sv-SE" dirty="0">
                <a:solidFill>
                  <a:schemeClr val="bg1"/>
                </a:solidFill>
              </a:rPr>
              <a:t>FRÅGOR/ÖVRIGT</a:t>
            </a:r>
          </a:p>
        </p:txBody>
      </p:sp>
      <p:sp>
        <p:nvSpPr>
          <p:cNvPr id="47" name="Freeform: Shape 40">
            <a:extLst>
              <a:ext uri="{FF2B5EF4-FFF2-40B4-BE49-F238E27FC236}">
                <a16:creationId xmlns:a16="http://schemas.microsoft.com/office/drawing/2014/main" id="{F0BC1D9E-4401-4EC0-88FD-ED103CB570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000670" y="2"/>
            <a:ext cx="1191330" cy="1511301"/>
          </a:xfrm>
          <a:custGeom>
            <a:avLst/>
            <a:gdLst>
              <a:gd name="connsiteX0" fmla="*/ 697617 w 1191330"/>
              <a:gd name="connsiteY0" fmla="*/ 0 h 1511301"/>
              <a:gd name="connsiteX1" fmla="*/ 1191330 w 1191330"/>
              <a:gd name="connsiteY1" fmla="*/ 0 h 1511301"/>
              <a:gd name="connsiteX2" fmla="*/ 1191330 w 1191330"/>
              <a:gd name="connsiteY2" fmla="*/ 1511301 h 1511301"/>
              <a:gd name="connsiteX3" fmla="*/ 0 w 1191330"/>
              <a:gd name="connsiteY3" fmla="*/ 1511301 h 15113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91330" h="1511301">
                <a:moveTo>
                  <a:pt x="697617" y="0"/>
                </a:moveTo>
                <a:lnTo>
                  <a:pt x="1191330" y="0"/>
                </a:lnTo>
                <a:lnTo>
                  <a:pt x="1191330" y="1511301"/>
                </a:lnTo>
                <a:lnTo>
                  <a:pt x="0" y="1511301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 useBgFill="1">
        <p:nvSpPr>
          <p:cNvPr id="48" name="Freeform: Shape 42">
            <a:extLst>
              <a:ext uri="{FF2B5EF4-FFF2-40B4-BE49-F238E27FC236}">
                <a16:creationId xmlns:a16="http://schemas.microsoft.com/office/drawing/2014/main" id="{B0AAF7C9-094E-400C-A428-F6C2262F652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690688"/>
            <a:ext cx="10753320" cy="5167312"/>
          </a:xfrm>
          <a:custGeom>
            <a:avLst/>
            <a:gdLst>
              <a:gd name="connsiteX0" fmla="*/ 0 w 10753320"/>
              <a:gd name="connsiteY0" fmla="*/ 0 h 5167312"/>
              <a:gd name="connsiteX1" fmla="*/ 9680943 w 10753320"/>
              <a:gd name="connsiteY1" fmla="*/ 0 h 5167312"/>
              <a:gd name="connsiteX2" fmla="*/ 9680223 w 10753320"/>
              <a:gd name="connsiteY2" fmla="*/ 952 h 5167312"/>
              <a:gd name="connsiteX3" fmla="*/ 10753320 w 10753320"/>
              <a:gd name="connsiteY3" fmla="*/ 952 h 5167312"/>
              <a:gd name="connsiteX4" fmla="*/ 8359441 w 10753320"/>
              <a:gd name="connsiteY4" fmla="*/ 5167312 h 5167312"/>
              <a:gd name="connsiteX5" fmla="*/ 4821866 w 10753320"/>
              <a:gd name="connsiteY5" fmla="*/ 5167312 h 5167312"/>
              <a:gd name="connsiteX6" fmla="*/ 4821866 w 10753320"/>
              <a:gd name="connsiteY6" fmla="*/ 5166360 h 5167312"/>
              <a:gd name="connsiteX7" fmla="*/ 0 w 10753320"/>
              <a:gd name="connsiteY7" fmla="*/ 5166360 h 51673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0753320" h="5167312">
                <a:moveTo>
                  <a:pt x="0" y="0"/>
                </a:moveTo>
                <a:lnTo>
                  <a:pt x="9680943" y="0"/>
                </a:lnTo>
                <a:lnTo>
                  <a:pt x="9680223" y="952"/>
                </a:lnTo>
                <a:lnTo>
                  <a:pt x="10753320" y="952"/>
                </a:lnTo>
                <a:lnTo>
                  <a:pt x="8359441" y="5167312"/>
                </a:lnTo>
                <a:lnTo>
                  <a:pt x="4821866" y="5167312"/>
                </a:lnTo>
                <a:lnTo>
                  <a:pt x="4821866" y="5166360"/>
                </a:lnTo>
                <a:lnTo>
                  <a:pt x="0" y="516636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49" name="Platshållare för innehåll 2">
            <a:extLst>
              <a:ext uri="{FF2B5EF4-FFF2-40B4-BE49-F238E27FC236}">
                <a16:creationId xmlns:a16="http://schemas.microsoft.com/office/drawing/2014/main" id="{D9EB58B1-9D76-41DA-95BC-FFEABE230B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36272" y="4094161"/>
            <a:ext cx="5993421" cy="2012841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endParaRPr lang="sv-SE" sz="3600" b="1" dirty="0"/>
          </a:p>
          <a:p>
            <a:pPr marL="0" indent="0">
              <a:buNone/>
            </a:pPr>
            <a:endParaRPr lang="sv-SE" sz="3600" b="1" dirty="0"/>
          </a:p>
          <a:p>
            <a:pPr marL="0" indent="0">
              <a:buNone/>
            </a:pPr>
            <a:endParaRPr lang="sv-SE" sz="3600" b="1" dirty="0"/>
          </a:p>
          <a:p>
            <a:pPr marL="0" indent="0">
              <a:buNone/>
            </a:pPr>
            <a:endParaRPr lang="sv-SE" sz="3600" b="1" dirty="0"/>
          </a:p>
          <a:p>
            <a:pPr marL="0" indent="0">
              <a:buNone/>
            </a:pPr>
            <a:endParaRPr lang="sv-SE" sz="3600" b="1" dirty="0"/>
          </a:p>
          <a:p>
            <a:pPr marL="0" indent="0">
              <a:buNone/>
            </a:pPr>
            <a:endParaRPr lang="sv-SE" sz="3600" b="1" dirty="0"/>
          </a:p>
          <a:p>
            <a:pPr marL="0" indent="0">
              <a:buNone/>
            </a:pPr>
            <a:r>
              <a:rPr lang="sv-SE" sz="11100" b="1" dirty="0"/>
              <a:t>TACK för att du kom! </a:t>
            </a:r>
          </a:p>
        </p:txBody>
      </p:sp>
      <p:sp>
        <p:nvSpPr>
          <p:cNvPr id="50" name="Freeform: Shape 44">
            <a:extLst>
              <a:ext uri="{FF2B5EF4-FFF2-40B4-BE49-F238E27FC236}">
                <a16:creationId xmlns:a16="http://schemas.microsoft.com/office/drawing/2014/main" id="{6200B311-3585-4069-AAC6-CD443FA5B8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523986" y="1690688"/>
            <a:ext cx="3668014" cy="5167312"/>
          </a:xfrm>
          <a:custGeom>
            <a:avLst/>
            <a:gdLst>
              <a:gd name="connsiteX0" fmla="*/ 2391664 w 3668014"/>
              <a:gd name="connsiteY0" fmla="*/ 0 h 5167312"/>
              <a:gd name="connsiteX1" fmla="*/ 3668014 w 3668014"/>
              <a:gd name="connsiteY1" fmla="*/ 0 h 5167312"/>
              <a:gd name="connsiteX2" fmla="*/ 3668014 w 3668014"/>
              <a:gd name="connsiteY2" fmla="*/ 5167312 h 5167312"/>
              <a:gd name="connsiteX3" fmla="*/ 0 w 3668014"/>
              <a:gd name="connsiteY3" fmla="*/ 5167312 h 5167312"/>
              <a:gd name="connsiteX4" fmla="*/ 2393879 w 3668014"/>
              <a:gd name="connsiteY4" fmla="*/ 952 h 5167312"/>
              <a:gd name="connsiteX5" fmla="*/ 2391664 w 3668014"/>
              <a:gd name="connsiteY5" fmla="*/ 952 h 51673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668014" h="5167312">
                <a:moveTo>
                  <a:pt x="2391664" y="0"/>
                </a:moveTo>
                <a:lnTo>
                  <a:pt x="3668014" y="0"/>
                </a:lnTo>
                <a:lnTo>
                  <a:pt x="3668014" y="5167312"/>
                </a:lnTo>
                <a:lnTo>
                  <a:pt x="0" y="5167312"/>
                </a:lnTo>
                <a:lnTo>
                  <a:pt x="2393879" y="952"/>
                </a:lnTo>
                <a:lnTo>
                  <a:pt x="2391664" y="952"/>
                </a:lnTo>
                <a:close/>
              </a:path>
            </a:pathLst>
          </a:custGeom>
          <a:solidFill>
            <a:srgbClr val="A6A6A6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9" name="Picture 2" descr="IFK Bankeryd - Föreningsläger 3-4 nov | IFK Bankeryd">
            <a:extLst>
              <a:ext uri="{FF2B5EF4-FFF2-40B4-BE49-F238E27FC236}">
                <a16:creationId xmlns:a16="http://schemas.microsoft.com/office/drawing/2014/main" id="{2554D182-EA80-4FB2-8570-6F708A2AC45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29083" y="60715"/>
            <a:ext cx="1271587" cy="13898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4" name="215EF433-7480-4CEE-A422-D2C0C0123581" descr="IMG_2057.jpg">
            <a:extLst>
              <a:ext uri="{FF2B5EF4-FFF2-40B4-BE49-F238E27FC236}">
                <a16:creationId xmlns:a16="http://schemas.microsoft.com/office/drawing/2014/main" id="{8E39AD55-E171-41FF-8717-47D00A6B17F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4236" y="1876427"/>
            <a:ext cx="3069118" cy="2301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5" name="2BDA9A58-55AB-4C51-84BF-256CDDC458AD" descr="IMG_2334.jpg">
            <a:extLst>
              <a:ext uri="{FF2B5EF4-FFF2-40B4-BE49-F238E27FC236}">
                <a16:creationId xmlns:a16="http://schemas.microsoft.com/office/drawing/2014/main" id="{25EB033B-3657-4A1E-A4AC-244D70D1CEB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29693" y="1876427"/>
            <a:ext cx="3018368" cy="2263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6" name="0D7073CE-E068-43AF-97E0-1DB36BD7C999" descr="CB339866-7F52-40B0-84E3-63CB34FF6ABF.JPG">
            <a:extLst>
              <a:ext uri="{FF2B5EF4-FFF2-40B4-BE49-F238E27FC236}">
                <a16:creationId xmlns:a16="http://schemas.microsoft.com/office/drawing/2014/main" id="{27D6FC1E-C261-44D7-9F67-D26680B80A6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27340" y="1876427"/>
            <a:ext cx="3018367" cy="2263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178728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>
            <a:extLst>
              <a:ext uri="{FF2B5EF4-FFF2-40B4-BE49-F238E27FC236}">
                <a16:creationId xmlns:a16="http://schemas.microsoft.com/office/drawing/2014/main" id="{9264D464-898B-4908-88FD-33A83D6ED6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2000" cy="6857998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3236BC3F-4CD2-4C64-9C62-6447269056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9808597" cy="1146176"/>
          </a:xfrm>
        </p:spPr>
        <p:txBody>
          <a:bodyPr>
            <a:normAutofit/>
          </a:bodyPr>
          <a:lstStyle/>
          <a:p>
            <a:r>
              <a:rPr lang="sv-SE" dirty="0">
                <a:solidFill>
                  <a:schemeClr val="bg1"/>
                </a:solidFill>
              </a:rPr>
              <a:t>AGENDA </a:t>
            </a:r>
          </a:p>
        </p:txBody>
      </p:sp>
      <p:sp>
        <p:nvSpPr>
          <p:cNvPr id="26" name="Freeform: Shape 25">
            <a:extLst>
              <a:ext uri="{FF2B5EF4-FFF2-40B4-BE49-F238E27FC236}">
                <a16:creationId xmlns:a16="http://schemas.microsoft.com/office/drawing/2014/main" id="{F0BC1D9E-4401-4EC0-88FD-ED103CB570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000670" y="2"/>
            <a:ext cx="1191330" cy="1511301"/>
          </a:xfrm>
          <a:custGeom>
            <a:avLst/>
            <a:gdLst>
              <a:gd name="connsiteX0" fmla="*/ 697617 w 1191330"/>
              <a:gd name="connsiteY0" fmla="*/ 0 h 1511301"/>
              <a:gd name="connsiteX1" fmla="*/ 1191330 w 1191330"/>
              <a:gd name="connsiteY1" fmla="*/ 0 h 1511301"/>
              <a:gd name="connsiteX2" fmla="*/ 1191330 w 1191330"/>
              <a:gd name="connsiteY2" fmla="*/ 1511301 h 1511301"/>
              <a:gd name="connsiteX3" fmla="*/ 0 w 1191330"/>
              <a:gd name="connsiteY3" fmla="*/ 1511301 h 15113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91330" h="1511301">
                <a:moveTo>
                  <a:pt x="697617" y="0"/>
                </a:moveTo>
                <a:lnTo>
                  <a:pt x="1191330" y="0"/>
                </a:lnTo>
                <a:lnTo>
                  <a:pt x="1191330" y="1511301"/>
                </a:lnTo>
                <a:lnTo>
                  <a:pt x="0" y="1511301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 useBgFill="1">
        <p:nvSpPr>
          <p:cNvPr id="28" name="Freeform: Shape 27">
            <a:extLst>
              <a:ext uri="{FF2B5EF4-FFF2-40B4-BE49-F238E27FC236}">
                <a16:creationId xmlns:a16="http://schemas.microsoft.com/office/drawing/2014/main" id="{B0AAF7C9-094E-400C-A428-F6C2262F652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690688"/>
            <a:ext cx="10753320" cy="5167312"/>
          </a:xfrm>
          <a:custGeom>
            <a:avLst/>
            <a:gdLst>
              <a:gd name="connsiteX0" fmla="*/ 0 w 10753320"/>
              <a:gd name="connsiteY0" fmla="*/ 0 h 5167312"/>
              <a:gd name="connsiteX1" fmla="*/ 9680943 w 10753320"/>
              <a:gd name="connsiteY1" fmla="*/ 0 h 5167312"/>
              <a:gd name="connsiteX2" fmla="*/ 9680223 w 10753320"/>
              <a:gd name="connsiteY2" fmla="*/ 952 h 5167312"/>
              <a:gd name="connsiteX3" fmla="*/ 10753320 w 10753320"/>
              <a:gd name="connsiteY3" fmla="*/ 952 h 5167312"/>
              <a:gd name="connsiteX4" fmla="*/ 8359441 w 10753320"/>
              <a:gd name="connsiteY4" fmla="*/ 5167312 h 5167312"/>
              <a:gd name="connsiteX5" fmla="*/ 4821866 w 10753320"/>
              <a:gd name="connsiteY5" fmla="*/ 5167312 h 5167312"/>
              <a:gd name="connsiteX6" fmla="*/ 4821866 w 10753320"/>
              <a:gd name="connsiteY6" fmla="*/ 5166360 h 5167312"/>
              <a:gd name="connsiteX7" fmla="*/ 0 w 10753320"/>
              <a:gd name="connsiteY7" fmla="*/ 5166360 h 51673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0753320" h="5167312">
                <a:moveTo>
                  <a:pt x="0" y="0"/>
                </a:moveTo>
                <a:lnTo>
                  <a:pt x="9680943" y="0"/>
                </a:lnTo>
                <a:lnTo>
                  <a:pt x="9680223" y="952"/>
                </a:lnTo>
                <a:lnTo>
                  <a:pt x="10753320" y="952"/>
                </a:lnTo>
                <a:lnTo>
                  <a:pt x="8359441" y="5167312"/>
                </a:lnTo>
                <a:lnTo>
                  <a:pt x="4821866" y="5167312"/>
                </a:lnTo>
                <a:lnTo>
                  <a:pt x="4821866" y="5166360"/>
                </a:lnTo>
                <a:lnTo>
                  <a:pt x="0" y="516636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FA7D9281-CCFA-43DE-9D42-00ACD019FD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1" y="2055811"/>
            <a:ext cx="7315200" cy="4121152"/>
          </a:xfrm>
        </p:spPr>
        <p:txBody>
          <a:bodyPr>
            <a:normAutofit/>
          </a:bodyPr>
          <a:lstStyle/>
          <a:p>
            <a:r>
              <a:rPr lang="sv-SE" sz="2400" dirty="0"/>
              <a:t>Laget</a:t>
            </a:r>
          </a:p>
          <a:p>
            <a:r>
              <a:rPr lang="sv-SE" sz="2400" dirty="0"/>
              <a:t>Träning</a:t>
            </a:r>
          </a:p>
          <a:p>
            <a:r>
              <a:rPr lang="sv-SE" sz="2400" dirty="0"/>
              <a:t>Matcher och cuper </a:t>
            </a:r>
          </a:p>
          <a:p>
            <a:r>
              <a:rPr lang="sv-SE" sz="2400" dirty="0"/>
              <a:t>Spelarmöte</a:t>
            </a:r>
          </a:p>
          <a:p>
            <a:r>
              <a:rPr lang="sv-SE" sz="2400" dirty="0"/>
              <a:t>Försäljning </a:t>
            </a:r>
          </a:p>
          <a:p>
            <a:r>
              <a:rPr lang="sv-SE" sz="2400" dirty="0"/>
              <a:t>Föräldragrupp och uppdrag</a:t>
            </a:r>
          </a:p>
          <a:p>
            <a:r>
              <a:rPr lang="sv-SE" sz="2400" dirty="0"/>
              <a:t>Övrigt / frågor</a:t>
            </a:r>
          </a:p>
          <a:p>
            <a:endParaRPr lang="sv-SE" sz="2400" dirty="0"/>
          </a:p>
        </p:txBody>
      </p:sp>
      <p:sp>
        <p:nvSpPr>
          <p:cNvPr id="30" name="Freeform: Shape 29">
            <a:extLst>
              <a:ext uri="{FF2B5EF4-FFF2-40B4-BE49-F238E27FC236}">
                <a16:creationId xmlns:a16="http://schemas.microsoft.com/office/drawing/2014/main" id="{6200B311-3585-4069-AAC6-CD443FA5B8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523986" y="1690688"/>
            <a:ext cx="3668014" cy="5167312"/>
          </a:xfrm>
          <a:custGeom>
            <a:avLst/>
            <a:gdLst>
              <a:gd name="connsiteX0" fmla="*/ 2391664 w 3668014"/>
              <a:gd name="connsiteY0" fmla="*/ 0 h 5167312"/>
              <a:gd name="connsiteX1" fmla="*/ 3668014 w 3668014"/>
              <a:gd name="connsiteY1" fmla="*/ 0 h 5167312"/>
              <a:gd name="connsiteX2" fmla="*/ 3668014 w 3668014"/>
              <a:gd name="connsiteY2" fmla="*/ 5167312 h 5167312"/>
              <a:gd name="connsiteX3" fmla="*/ 0 w 3668014"/>
              <a:gd name="connsiteY3" fmla="*/ 5167312 h 5167312"/>
              <a:gd name="connsiteX4" fmla="*/ 2393879 w 3668014"/>
              <a:gd name="connsiteY4" fmla="*/ 952 h 5167312"/>
              <a:gd name="connsiteX5" fmla="*/ 2391664 w 3668014"/>
              <a:gd name="connsiteY5" fmla="*/ 952 h 51673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668014" h="5167312">
                <a:moveTo>
                  <a:pt x="2391664" y="0"/>
                </a:moveTo>
                <a:lnTo>
                  <a:pt x="3668014" y="0"/>
                </a:lnTo>
                <a:lnTo>
                  <a:pt x="3668014" y="5167312"/>
                </a:lnTo>
                <a:lnTo>
                  <a:pt x="0" y="5167312"/>
                </a:lnTo>
                <a:lnTo>
                  <a:pt x="2393879" y="952"/>
                </a:lnTo>
                <a:lnTo>
                  <a:pt x="2391664" y="952"/>
                </a:lnTo>
                <a:close/>
              </a:path>
            </a:pathLst>
          </a:custGeom>
          <a:solidFill>
            <a:srgbClr val="A6A6A6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8" name="Picture 2" descr="IFK Bankeryd - Föreningsläger 3-4 nov | IFK Bankeryd">
            <a:extLst>
              <a:ext uri="{FF2B5EF4-FFF2-40B4-BE49-F238E27FC236}">
                <a16:creationId xmlns:a16="http://schemas.microsoft.com/office/drawing/2014/main" id="{83ADDCAA-BC6B-46E0-B7F6-5F239076CA3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29083" y="60715"/>
            <a:ext cx="1271587" cy="13898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2103778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9264D464-898B-4908-88FD-33A83D6ED6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2000" cy="6857998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1038E71E-4064-42FF-93B4-2E8405BB31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9808597" cy="1146176"/>
          </a:xfrm>
        </p:spPr>
        <p:txBody>
          <a:bodyPr>
            <a:normAutofit/>
          </a:bodyPr>
          <a:lstStyle/>
          <a:p>
            <a:r>
              <a:rPr lang="sv-SE" dirty="0">
                <a:solidFill>
                  <a:schemeClr val="bg1"/>
                </a:solidFill>
              </a:rPr>
              <a:t>LAGET </a:t>
            </a:r>
            <a:r>
              <a:rPr lang="sv-SE" sz="3200" dirty="0">
                <a:solidFill>
                  <a:schemeClr val="bg1"/>
                </a:solidFill>
              </a:rPr>
              <a:t>– trygghet -  </a:t>
            </a:r>
            <a:r>
              <a:rPr lang="sv-SE" sz="3200" dirty="0" err="1">
                <a:solidFill>
                  <a:schemeClr val="bg1"/>
                </a:solidFill>
              </a:rPr>
              <a:t>kämparglöd</a:t>
            </a:r>
            <a:r>
              <a:rPr lang="sv-SE" sz="3200" dirty="0">
                <a:solidFill>
                  <a:schemeClr val="bg1"/>
                </a:solidFill>
              </a:rPr>
              <a:t> - delaktighet</a:t>
            </a:r>
            <a:endParaRPr lang="sv-SE" dirty="0">
              <a:solidFill>
                <a:schemeClr val="bg1"/>
              </a:solidFill>
            </a:endParaRP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F0BC1D9E-4401-4EC0-88FD-ED103CB570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000670" y="2"/>
            <a:ext cx="1191330" cy="1511301"/>
          </a:xfrm>
          <a:custGeom>
            <a:avLst/>
            <a:gdLst>
              <a:gd name="connsiteX0" fmla="*/ 697617 w 1191330"/>
              <a:gd name="connsiteY0" fmla="*/ 0 h 1511301"/>
              <a:gd name="connsiteX1" fmla="*/ 1191330 w 1191330"/>
              <a:gd name="connsiteY1" fmla="*/ 0 h 1511301"/>
              <a:gd name="connsiteX2" fmla="*/ 1191330 w 1191330"/>
              <a:gd name="connsiteY2" fmla="*/ 1511301 h 1511301"/>
              <a:gd name="connsiteX3" fmla="*/ 0 w 1191330"/>
              <a:gd name="connsiteY3" fmla="*/ 1511301 h 15113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91330" h="1511301">
                <a:moveTo>
                  <a:pt x="697617" y="0"/>
                </a:moveTo>
                <a:lnTo>
                  <a:pt x="1191330" y="0"/>
                </a:lnTo>
                <a:lnTo>
                  <a:pt x="1191330" y="1511301"/>
                </a:lnTo>
                <a:lnTo>
                  <a:pt x="0" y="1511301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 useBgFill="1">
        <p:nvSpPr>
          <p:cNvPr id="20" name="Freeform: Shape 11">
            <a:extLst>
              <a:ext uri="{FF2B5EF4-FFF2-40B4-BE49-F238E27FC236}">
                <a16:creationId xmlns:a16="http://schemas.microsoft.com/office/drawing/2014/main" id="{B0AAF7C9-094E-400C-A428-F6C2262F652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690688"/>
            <a:ext cx="10753320" cy="5167312"/>
          </a:xfrm>
          <a:custGeom>
            <a:avLst/>
            <a:gdLst>
              <a:gd name="connsiteX0" fmla="*/ 0 w 10753320"/>
              <a:gd name="connsiteY0" fmla="*/ 0 h 5167312"/>
              <a:gd name="connsiteX1" fmla="*/ 9680943 w 10753320"/>
              <a:gd name="connsiteY1" fmla="*/ 0 h 5167312"/>
              <a:gd name="connsiteX2" fmla="*/ 9680223 w 10753320"/>
              <a:gd name="connsiteY2" fmla="*/ 952 h 5167312"/>
              <a:gd name="connsiteX3" fmla="*/ 10753320 w 10753320"/>
              <a:gd name="connsiteY3" fmla="*/ 952 h 5167312"/>
              <a:gd name="connsiteX4" fmla="*/ 8359441 w 10753320"/>
              <a:gd name="connsiteY4" fmla="*/ 5167312 h 5167312"/>
              <a:gd name="connsiteX5" fmla="*/ 4821866 w 10753320"/>
              <a:gd name="connsiteY5" fmla="*/ 5167312 h 5167312"/>
              <a:gd name="connsiteX6" fmla="*/ 4821866 w 10753320"/>
              <a:gd name="connsiteY6" fmla="*/ 5166360 h 5167312"/>
              <a:gd name="connsiteX7" fmla="*/ 0 w 10753320"/>
              <a:gd name="connsiteY7" fmla="*/ 5166360 h 51673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0753320" h="5167312">
                <a:moveTo>
                  <a:pt x="0" y="0"/>
                </a:moveTo>
                <a:lnTo>
                  <a:pt x="9680943" y="0"/>
                </a:lnTo>
                <a:lnTo>
                  <a:pt x="9680223" y="952"/>
                </a:lnTo>
                <a:lnTo>
                  <a:pt x="10753320" y="952"/>
                </a:lnTo>
                <a:lnTo>
                  <a:pt x="8359441" y="5167312"/>
                </a:lnTo>
                <a:lnTo>
                  <a:pt x="4821866" y="5167312"/>
                </a:lnTo>
                <a:lnTo>
                  <a:pt x="4821866" y="5166360"/>
                </a:lnTo>
                <a:lnTo>
                  <a:pt x="0" y="516636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6200B311-3585-4069-AAC6-CD443FA5B8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523986" y="1690688"/>
            <a:ext cx="3668014" cy="5167312"/>
          </a:xfrm>
          <a:custGeom>
            <a:avLst/>
            <a:gdLst>
              <a:gd name="connsiteX0" fmla="*/ 2391664 w 3668014"/>
              <a:gd name="connsiteY0" fmla="*/ 0 h 5167312"/>
              <a:gd name="connsiteX1" fmla="*/ 3668014 w 3668014"/>
              <a:gd name="connsiteY1" fmla="*/ 0 h 5167312"/>
              <a:gd name="connsiteX2" fmla="*/ 3668014 w 3668014"/>
              <a:gd name="connsiteY2" fmla="*/ 5167312 h 5167312"/>
              <a:gd name="connsiteX3" fmla="*/ 0 w 3668014"/>
              <a:gd name="connsiteY3" fmla="*/ 5167312 h 5167312"/>
              <a:gd name="connsiteX4" fmla="*/ 2393879 w 3668014"/>
              <a:gd name="connsiteY4" fmla="*/ 952 h 5167312"/>
              <a:gd name="connsiteX5" fmla="*/ 2391664 w 3668014"/>
              <a:gd name="connsiteY5" fmla="*/ 952 h 51673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668014" h="5167312">
                <a:moveTo>
                  <a:pt x="2391664" y="0"/>
                </a:moveTo>
                <a:lnTo>
                  <a:pt x="3668014" y="0"/>
                </a:lnTo>
                <a:lnTo>
                  <a:pt x="3668014" y="5167312"/>
                </a:lnTo>
                <a:lnTo>
                  <a:pt x="0" y="5167312"/>
                </a:lnTo>
                <a:lnTo>
                  <a:pt x="2393879" y="952"/>
                </a:lnTo>
                <a:lnTo>
                  <a:pt x="2391664" y="952"/>
                </a:lnTo>
                <a:close/>
              </a:path>
            </a:pathLst>
          </a:custGeom>
          <a:solidFill>
            <a:srgbClr val="A6A6A6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5" name="Platshållare för innehåll 4">
            <a:extLst>
              <a:ext uri="{FF2B5EF4-FFF2-40B4-BE49-F238E27FC236}">
                <a16:creationId xmlns:a16="http://schemas.microsoft.com/office/drawing/2014/main" id="{68EB8B62-EF3E-45B2-B115-2C52831154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1061" y="2141536"/>
            <a:ext cx="10515600" cy="4351338"/>
          </a:xfrm>
        </p:spPr>
        <p:txBody>
          <a:bodyPr/>
          <a:lstStyle/>
          <a:p>
            <a:r>
              <a:rPr lang="sv-SE" dirty="0"/>
              <a:t>24 Spelare</a:t>
            </a:r>
            <a:endParaRPr lang="sv-SE" sz="2000" dirty="0"/>
          </a:p>
          <a:p>
            <a:r>
              <a:rPr lang="sv-SE" dirty="0"/>
              <a:t>4 Ledare </a:t>
            </a:r>
          </a:p>
          <a:p>
            <a:r>
              <a:rPr lang="sv-SE" dirty="0"/>
              <a:t>2 Föräldrarepresentanter</a:t>
            </a:r>
          </a:p>
          <a:p>
            <a:pPr marL="0" indent="0">
              <a:buNone/>
            </a:pPr>
            <a:endParaRPr lang="sv-SE" dirty="0"/>
          </a:p>
          <a:p>
            <a:pPr marL="0" indent="0">
              <a:buNone/>
            </a:pPr>
            <a:endParaRPr lang="sv-SE" dirty="0"/>
          </a:p>
          <a:p>
            <a:pPr marL="0" indent="0">
              <a:buNone/>
            </a:pPr>
            <a:endParaRPr lang="sv-SE" dirty="0"/>
          </a:p>
        </p:txBody>
      </p:sp>
      <p:pic>
        <p:nvPicPr>
          <p:cNvPr id="22" name="Picture 2" descr="IFK Bankeryd - Föreningsläger 3-4 nov | IFK Bankeryd">
            <a:extLst>
              <a:ext uri="{FF2B5EF4-FFF2-40B4-BE49-F238E27FC236}">
                <a16:creationId xmlns:a16="http://schemas.microsoft.com/office/drawing/2014/main" id="{9A0FB431-D9A8-421A-B534-3B968800682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29083" y="86504"/>
            <a:ext cx="1271587" cy="13898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221CF0A9-33A1-4B0B-90D4-2B4F254C93D7" descr="IMG_2069.jpg">
            <a:extLst>
              <a:ext uri="{FF2B5EF4-FFF2-40B4-BE49-F238E27FC236}">
                <a16:creationId xmlns:a16="http://schemas.microsoft.com/office/drawing/2014/main" id="{1B874968-8773-4F44-B0C9-2D59418F4E6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61722" y="1988344"/>
            <a:ext cx="6096000" cy="457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5082699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Rectangle 136">
            <a:extLst>
              <a:ext uri="{FF2B5EF4-FFF2-40B4-BE49-F238E27FC236}">
                <a16:creationId xmlns:a16="http://schemas.microsoft.com/office/drawing/2014/main" id="{6EBF06A5-4173-45DE-87B1-0791E098A3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100" name="Picture 4" descr="Handball player Stockvektorer, royaltyfria Handball player illustrationer -  Page 7 | Depositphotos®">
            <a:extLst>
              <a:ext uri="{FF2B5EF4-FFF2-40B4-BE49-F238E27FC236}">
                <a16:creationId xmlns:a16="http://schemas.microsoft.com/office/drawing/2014/main" id="{48CD951E-20CA-48C2-9609-49570657FA8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377" r="-1" b="4039"/>
          <a:stretch/>
        </p:blipFill>
        <p:spPr bwMode="auto">
          <a:xfrm>
            <a:off x="6728728" y="1690688"/>
            <a:ext cx="5463273" cy="5167312"/>
          </a:xfrm>
          <a:custGeom>
            <a:avLst/>
            <a:gdLst/>
            <a:ahLst/>
            <a:cxnLst/>
            <a:rect l="l" t="t" r="r" b="b"/>
            <a:pathLst>
              <a:path w="5463273" h="5167312">
                <a:moveTo>
                  <a:pt x="2391664" y="0"/>
                </a:moveTo>
                <a:lnTo>
                  <a:pt x="2729598" y="0"/>
                </a:lnTo>
                <a:lnTo>
                  <a:pt x="3668014" y="0"/>
                </a:lnTo>
                <a:lnTo>
                  <a:pt x="5463273" y="0"/>
                </a:lnTo>
                <a:lnTo>
                  <a:pt x="5463273" y="5167310"/>
                </a:lnTo>
                <a:lnTo>
                  <a:pt x="3668014" y="5167310"/>
                </a:lnTo>
                <a:lnTo>
                  <a:pt x="3668014" y="5167312"/>
                </a:lnTo>
                <a:lnTo>
                  <a:pt x="0" y="5167312"/>
                </a:lnTo>
                <a:lnTo>
                  <a:pt x="2393879" y="952"/>
                </a:lnTo>
                <a:lnTo>
                  <a:pt x="2391664" y="952"/>
                </a:ln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9" name="Freeform: Shape 138">
            <a:extLst>
              <a:ext uri="{FF2B5EF4-FFF2-40B4-BE49-F238E27FC236}">
                <a16:creationId xmlns:a16="http://schemas.microsoft.com/office/drawing/2014/main" id="{581DAA37-DAFB-47C9-9EE7-11C030BEC8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1690688"/>
            <a:ext cx="8958061" cy="5167312"/>
          </a:xfrm>
          <a:custGeom>
            <a:avLst/>
            <a:gdLst>
              <a:gd name="connsiteX0" fmla="*/ 0 w 8958061"/>
              <a:gd name="connsiteY0" fmla="*/ 0 h 5167312"/>
              <a:gd name="connsiteX1" fmla="*/ 7885684 w 8958061"/>
              <a:gd name="connsiteY1" fmla="*/ 0 h 5167312"/>
              <a:gd name="connsiteX2" fmla="*/ 7884964 w 8958061"/>
              <a:gd name="connsiteY2" fmla="*/ 952 h 5167312"/>
              <a:gd name="connsiteX3" fmla="*/ 8958061 w 8958061"/>
              <a:gd name="connsiteY3" fmla="*/ 952 h 5167312"/>
              <a:gd name="connsiteX4" fmla="*/ 6564182 w 8958061"/>
              <a:gd name="connsiteY4" fmla="*/ 5167312 h 5167312"/>
              <a:gd name="connsiteX5" fmla="*/ 3026607 w 8958061"/>
              <a:gd name="connsiteY5" fmla="*/ 5167312 h 5167312"/>
              <a:gd name="connsiteX6" fmla="*/ 3026607 w 8958061"/>
              <a:gd name="connsiteY6" fmla="*/ 5166360 h 5167312"/>
              <a:gd name="connsiteX7" fmla="*/ 0 w 8958061"/>
              <a:gd name="connsiteY7" fmla="*/ 5166360 h 51673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8958061" h="5167312">
                <a:moveTo>
                  <a:pt x="0" y="0"/>
                </a:moveTo>
                <a:lnTo>
                  <a:pt x="7885684" y="0"/>
                </a:lnTo>
                <a:lnTo>
                  <a:pt x="7884964" y="952"/>
                </a:lnTo>
                <a:lnTo>
                  <a:pt x="8958061" y="952"/>
                </a:lnTo>
                <a:lnTo>
                  <a:pt x="6564182" y="5167312"/>
                </a:lnTo>
                <a:lnTo>
                  <a:pt x="3026607" y="5167312"/>
                </a:lnTo>
                <a:lnTo>
                  <a:pt x="3026607" y="5166360"/>
                </a:lnTo>
                <a:lnTo>
                  <a:pt x="0" y="5166360"/>
                </a:lnTo>
                <a:close/>
              </a:path>
            </a:pathLst>
          </a:custGeom>
          <a:solidFill>
            <a:srgbClr val="30303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C35738AB-20E6-43E2-87A1-10A342D91D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8" y="365759"/>
            <a:ext cx="7769352" cy="1325880"/>
          </a:xfrm>
        </p:spPr>
        <p:txBody>
          <a:bodyPr anchor="ctr">
            <a:normAutofit/>
          </a:bodyPr>
          <a:lstStyle/>
          <a:p>
            <a:r>
              <a:rPr lang="sv-SE" dirty="0">
                <a:solidFill>
                  <a:schemeClr val="bg1"/>
                </a:solidFill>
              </a:rPr>
              <a:t>TRÄNING</a:t>
            </a:r>
          </a:p>
        </p:txBody>
      </p:sp>
      <p:sp>
        <p:nvSpPr>
          <p:cNvPr id="141" name="Freeform: Shape 140">
            <a:extLst>
              <a:ext uri="{FF2B5EF4-FFF2-40B4-BE49-F238E27FC236}">
                <a16:creationId xmlns:a16="http://schemas.microsoft.com/office/drawing/2014/main" id="{F4CBD955-7E14-485C-919F-EC1D1B9BC2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205410" y="2"/>
            <a:ext cx="2986590" cy="1511301"/>
          </a:xfrm>
          <a:custGeom>
            <a:avLst/>
            <a:gdLst>
              <a:gd name="connsiteX0" fmla="*/ 697617 w 2986590"/>
              <a:gd name="connsiteY0" fmla="*/ 0 h 1511301"/>
              <a:gd name="connsiteX1" fmla="*/ 1096710 w 2986590"/>
              <a:gd name="connsiteY1" fmla="*/ 0 h 1511301"/>
              <a:gd name="connsiteX2" fmla="*/ 1191330 w 2986590"/>
              <a:gd name="connsiteY2" fmla="*/ 0 h 1511301"/>
              <a:gd name="connsiteX3" fmla="*/ 2986590 w 2986590"/>
              <a:gd name="connsiteY3" fmla="*/ 0 h 1511301"/>
              <a:gd name="connsiteX4" fmla="*/ 2986590 w 2986590"/>
              <a:gd name="connsiteY4" fmla="*/ 1511301 h 1511301"/>
              <a:gd name="connsiteX5" fmla="*/ 1191330 w 2986590"/>
              <a:gd name="connsiteY5" fmla="*/ 1511301 h 1511301"/>
              <a:gd name="connsiteX6" fmla="*/ 399093 w 2986590"/>
              <a:gd name="connsiteY6" fmla="*/ 1511301 h 1511301"/>
              <a:gd name="connsiteX7" fmla="*/ 0 w 2986590"/>
              <a:gd name="connsiteY7" fmla="*/ 1511301 h 15113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986590" h="1511301">
                <a:moveTo>
                  <a:pt x="697617" y="0"/>
                </a:moveTo>
                <a:lnTo>
                  <a:pt x="1096710" y="0"/>
                </a:lnTo>
                <a:lnTo>
                  <a:pt x="1191330" y="0"/>
                </a:lnTo>
                <a:lnTo>
                  <a:pt x="2986590" y="0"/>
                </a:lnTo>
                <a:lnTo>
                  <a:pt x="2986590" y="1511301"/>
                </a:lnTo>
                <a:lnTo>
                  <a:pt x="1191330" y="1511301"/>
                </a:lnTo>
                <a:lnTo>
                  <a:pt x="399093" y="1511301"/>
                </a:lnTo>
                <a:lnTo>
                  <a:pt x="0" y="1511301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4023F94E-8146-4844-A3E1-1254321813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41248" y="2209800"/>
            <a:ext cx="5887479" cy="4010025"/>
          </a:xfrm>
        </p:spPr>
        <p:txBody>
          <a:bodyPr anchor="t">
            <a:normAutofit lnSpcReduction="10000"/>
          </a:bodyPr>
          <a:lstStyle/>
          <a:p>
            <a:pPr marL="0" indent="0">
              <a:buNone/>
            </a:pPr>
            <a:r>
              <a:rPr lang="sv-SE" sz="1700" u="sng" dirty="0">
                <a:solidFill>
                  <a:srgbClr val="FFFFFF"/>
                </a:solidFill>
              </a:rPr>
              <a:t>Hösten 2022 (start v 40) </a:t>
            </a:r>
          </a:p>
          <a:p>
            <a:pPr marL="0" indent="0">
              <a:buNone/>
            </a:pPr>
            <a:r>
              <a:rPr lang="sv-SE" sz="1700" dirty="0">
                <a:solidFill>
                  <a:srgbClr val="FFFFFF"/>
                </a:solidFill>
              </a:rPr>
              <a:t>Måndagar 17:00 – 18:30</a:t>
            </a:r>
          </a:p>
          <a:p>
            <a:pPr marL="0" indent="0">
              <a:buNone/>
            </a:pPr>
            <a:r>
              <a:rPr lang="sv-SE" sz="1700" dirty="0">
                <a:solidFill>
                  <a:srgbClr val="FFFFFF"/>
                </a:solidFill>
              </a:rPr>
              <a:t>Onsdagar 17:30 – 19:00</a:t>
            </a:r>
          </a:p>
          <a:p>
            <a:pPr marL="0" indent="0">
              <a:buNone/>
            </a:pPr>
            <a:r>
              <a:rPr lang="sv-SE" sz="1700" dirty="0">
                <a:solidFill>
                  <a:srgbClr val="FFFFFF"/>
                </a:solidFill>
              </a:rPr>
              <a:t>Uppvärmning utomhus – gympaskor </a:t>
            </a:r>
          </a:p>
          <a:p>
            <a:pPr marL="0" indent="0">
              <a:buNone/>
            </a:pPr>
            <a:endParaRPr lang="sv-SE" sz="1700" dirty="0">
              <a:solidFill>
                <a:srgbClr val="FFFFFF"/>
              </a:solidFill>
            </a:endParaRPr>
          </a:p>
          <a:p>
            <a:pPr marL="0" indent="0">
              <a:buNone/>
            </a:pPr>
            <a:r>
              <a:rPr lang="sv-SE" sz="1700" u="sng" dirty="0">
                <a:solidFill>
                  <a:srgbClr val="FFFFFF"/>
                </a:solidFill>
              </a:rPr>
              <a:t>Våren 2023</a:t>
            </a:r>
          </a:p>
          <a:p>
            <a:pPr marL="0" indent="0">
              <a:buNone/>
            </a:pPr>
            <a:r>
              <a:rPr lang="sv-SE" sz="1700" dirty="0">
                <a:solidFill>
                  <a:srgbClr val="FFFFFF"/>
                </a:solidFill>
              </a:rPr>
              <a:t>Måndag 18:30 – 19:30</a:t>
            </a:r>
          </a:p>
          <a:p>
            <a:pPr marL="0" indent="0">
              <a:buNone/>
            </a:pPr>
            <a:r>
              <a:rPr lang="sv-SE" sz="1700" dirty="0">
                <a:solidFill>
                  <a:srgbClr val="FFFFFF"/>
                </a:solidFill>
              </a:rPr>
              <a:t>Torsdagar 16:00 – 17:00</a:t>
            </a:r>
          </a:p>
          <a:p>
            <a:pPr marL="0" indent="0">
              <a:buNone/>
            </a:pPr>
            <a:r>
              <a:rPr lang="sv-SE" sz="1200" dirty="0">
                <a:solidFill>
                  <a:srgbClr val="FFFFFF"/>
                </a:solidFill>
              </a:rPr>
              <a:t>Återkommer om det blir 30 minuter tidigare - uppvärmning</a:t>
            </a:r>
          </a:p>
          <a:p>
            <a:pPr marL="0" indent="0">
              <a:buNone/>
            </a:pPr>
            <a:endParaRPr lang="sv-SE" sz="1700" dirty="0">
              <a:solidFill>
                <a:srgbClr val="FFFFFF"/>
              </a:solidFill>
            </a:endParaRPr>
          </a:p>
          <a:p>
            <a:pPr marL="0" indent="0">
              <a:buNone/>
            </a:pPr>
            <a:r>
              <a:rPr lang="sv-SE" sz="1700" dirty="0">
                <a:solidFill>
                  <a:srgbClr val="FFFFFF"/>
                </a:solidFill>
              </a:rPr>
              <a:t>God träningsnärvaro</a:t>
            </a:r>
          </a:p>
          <a:p>
            <a:pPr marL="0" indent="0">
              <a:buNone/>
            </a:pPr>
            <a:r>
              <a:rPr lang="sv-SE" sz="1700" dirty="0">
                <a:solidFill>
                  <a:srgbClr val="FFFFFF"/>
                </a:solidFill>
              </a:rPr>
              <a:t>Handboll 1 gång / vecka för matchspel </a:t>
            </a:r>
          </a:p>
          <a:p>
            <a:pPr marL="0" indent="0">
              <a:buNone/>
            </a:pPr>
            <a:endParaRPr lang="sv-SE" sz="1700" dirty="0">
              <a:solidFill>
                <a:srgbClr val="FFFFFF"/>
              </a:solidFill>
            </a:endParaRPr>
          </a:p>
          <a:p>
            <a:pPr marL="0" indent="0">
              <a:buNone/>
            </a:pPr>
            <a:endParaRPr lang="sv-SE" sz="1700" dirty="0">
              <a:solidFill>
                <a:srgbClr val="FFFFFF"/>
              </a:solidFill>
            </a:endParaRPr>
          </a:p>
          <a:p>
            <a:endParaRPr lang="sv-SE" sz="1700" dirty="0">
              <a:solidFill>
                <a:srgbClr val="FFFFFF"/>
              </a:solidFill>
            </a:endParaRPr>
          </a:p>
        </p:txBody>
      </p:sp>
      <p:pic>
        <p:nvPicPr>
          <p:cNvPr id="8" name="Picture 2" descr="IFK Bankeryd - Föreningsläger 3-4 nov | IFK Bankeryd">
            <a:extLst>
              <a:ext uri="{FF2B5EF4-FFF2-40B4-BE49-F238E27FC236}">
                <a16:creationId xmlns:a16="http://schemas.microsoft.com/office/drawing/2014/main" id="{6B3CDAA3-3CB8-4813-8BB6-6F88F8FBAC0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33823" y="121429"/>
            <a:ext cx="1271587" cy="13898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9960990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Rectangle 38">
            <a:extLst>
              <a:ext uri="{FF2B5EF4-FFF2-40B4-BE49-F238E27FC236}">
                <a16:creationId xmlns:a16="http://schemas.microsoft.com/office/drawing/2014/main" id="{9264D464-898B-4908-88FD-33A83D6ED6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2000" cy="6857998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30628B8A-25A8-402D-AB59-9109CE373A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9808597" cy="1146176"/>
          </a:xfrm>
        </p:spPr>
        <p:txBody>
          <a:bodyPr>
            <a:normAutofit/>
          </a:bodyPr>
          <a:lstStyle/>
          <a:p>
            <a:r>
              <a:rPr lang="sv-SE" dirty="0">
                <a:solidFill>
                  <a:schemeClr val="bg1"/>
                </a:solidFill>
              </a:rPr>
              <a:t>MATCHER/CUPER</a:t>
            </a:r>
          </a:p>
        </p:txBody>
      </p:sp>
      <p:sp>
        <p:nvSpPr>
          <p:cNvPr id="47" name="Freeform: Shape 40">
            <a:extLst>
              <a:ext uri="{FF2B5EF4-FFF2-40B4-BE49-F238E27FC236}">
                <a16:creationId xmlns:a16="http://schemas.microsoft.com/office/drawing/2014/main" id="{F0BC1D9E-4401-4EC0-88FD-ED103CB570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000670" y="2"/>
            <a:ext cx="1191330" cy="1511301"/>
          </a:xfrm>
          <a:custGeom>
            <a:avLst/>
            <a:gdLst>
              <a:gd name="connsiteX0" fmla="*/ 697617 w 1191330"/>
              <a:gd name="connsiteY0" fmla="*/ 0 h 1511301"/>
              <a:gd name="connsiteX1" fmla="*/ 1191330 w 1191330"/>
              <a:gd name="connsiteY1" fmla="*/ 0 h 1511301"/>
              <a:gd name="connsiteX2" fmla="*/ 1191330 w 1191330"/>
              <a:gd name="connsiteY2" fmla="*/ 1511301 h 1511301"/>
              <a:gd name="connsiteX3" fmla="*/ 0 w 1191330"/>
              <a:gd name="connsiteY3" fmla="*/ 1511301 h 15113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91330" h="1511301">
                <a:moveTo>
                  <a:pt x="697617" y="0"/>
                </a:moveTo>
                <a:lnTo>
                  <a:pt x="1191330" y="0"/>
                </a:lnTo>
                <a:lnTo>
                  <a:pt x="1191330" y="1511301"/>
                </a:lnTo>
                <a:lnTo>
                  <a:pt x="0" y="1511301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 useBgFill="1">
        <p:nvSpPr>
          <p:cNvPr id="48" name="Freeform: Shape 42">
            <a:extLst>
              <a:ext uri="{FF2B5EF4-FFF2-40B4-BE49-F238E27FC236}">
                <a16:creationId xmlns:a16="http://schemas.microsoft.com/office/drawing/2014/main" id="{B0AAF7C9-094E-400C-A428-F6C2262F652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690688"/>
            <a:ext cx="10753320" cy="5167312"/>
          </a:xfrm>
          <a:custGeom>
            <a:avLst/>
            <a:gdLst>
              <a:gd name="connsiteX0" fmla="*/ 0 w 10753320"/>
              <a:gd name="connsiteY0" fmla="*/ 0 h 5167312"/>
              <a:gd name="connsiteX1" fmla="*/ 9680943 w 10753320"/>
              <a:gd name="connsiteY1" fmla="*/ 0 h 5167312"/>
              <a:gd name="connsiteX2" fmla="*/ 9680223 w 10753320"/>
              <a:gd name="connsiteY2" fmla="*/ 952 h 5167312"/>
              <a:gd name="connsiteX3" fmla="*/ 10753320 w 10753320"/>
              <a:gd name="connsiteY3" fmla="*/ 952 h 5167312"/>
              <a:gd name="connsiteX4" fmla="*/ 8359441 w 10753320"/>
              <a:gd name="connsiteY4" fmla="*/ 5167312 h 5167312"/>
              <a:gd name="connsiteX5" fmla="*/ 4821866 w 10753320"/>
              <a:gd name="connsiteY5" fmla="*/ 5167312 h 5167312"/>
              <a:gd name="connsiteX6" fmla="*/ 4821866 w 10753320"/>
              <a:gd name="connsiteY6" fmla="*/ 5166360 h 5167312"/>
              <a:gd name="connsiteX7" fmla="*/ 0 w 10753320"/>
              <a:gd name="connsiteY7" fmla="*/ 5166360 h 51673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0753320" h="5167312">
                <a:moveTo>
                  <a:pt x="0" y="0"/>
                </a:moveTo>
                <a:lnTo>
                  <a:pt x="9680943" y="0"/>
                </a:lnTo>
                <a:lnTo>
                  <a:pt x="9680223" y="952"/>
                </a:lnTo>
                <a:lnTo>
                  <a:pt x="10753320" y="952"/>
                </a:lnTo>
                <a:lnTo>
                  <a:pt x="8359441" y="5167312"/>
                </a:lnTo>
                <a:lnTo>
                  <a:pt x="4821866" y="5167312"/>
                </a:lnTo>
                <a:lnTo>
                  <a:pt x="4821866" y="5166360"/>
                </a:lnTo>
                <a:lnTo>
                  <a:pt x="0" y="516636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49" name="Platshållare för innehåll 2">
            <a:extLst>
              <a:ext uri="{FF2B5EF4-FFF2-40B4-BE49-F238E27FC236}">
                <a16:creationId xmlns:a16="http://schemas.microsoft.com/office/drawing/2014/main" id="{D9EB58B1-9D76-41DA-95BC-FFEABE230B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1" y="2055811"/>
            <a:ext cx="7315200" cy="4121152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sv-SE" sz="1900" u="sng" dirty="0"/>
              <a:t>Sammandrag </a:t>
            </a:r>
            <a:r>
              <a:rPr lang="sv-SE" sz="2000" u="sng" dirty="0"/>
              <a:t>Väst   </a:t>
            </a:r>
            <a:r>
              <a:rPr lang="sv-SE" sz="1800" dirty="0"/>
              <a:t>Skövde, Lidköping, Hjo, Falköping</a:t>
            </a:r>
          </a:p>
          <a:p>
            <a:pPr marL="0" indent="0">
              <a:buNone/>
            </a:pPr>
            <a:r>
              <a:rPr lang="sv-SE" sz="1800" dirty="0"/>
              <a:t>Första match 9 oktober (Skövde + </a:t>
            </a:r>
            <a:r>
              <a:rPr lang="sv-SE" sz="1800" dirty="0" err="1"/>
              <a:t>Attarpshallen</a:t>
            </a:r>
            <a:r>
              <a:rPr lang="sv-SE" sz="1800" dirty="0"/>
              <a:t>)</a:t>
            </a:r>
          </a:p>
          <a:p>
            <a:pPr marL="0" indent="0">
              <a:buNone/>
            </a:pPr>
            <a:endParaRPr lang="sv-SE" sz="1100" dirty="0"/>
          </a:p>
          <a:p>
            <a:pPr marL="0" indent="0">
              <a:buNone/>
            </a:pPr>
            <a:endParaRPr lang="sv-SE" sz="1900" dirty="0"/>
          </a:p>
          <a:p>
            <a:pPr marL="0" indent="0">
              <a:buNone/>
            </a:pPr>
            <a:r>
              <a:rPr lang="sv-SE" sz="1900" u="sng" dirty="0"/>
              <a:t>Flera matcher ligger samtidigt. Kom ihåg att svara så snart som möjligt! </a:t>
            </a:r>
          </a:p>
          <a:p>
            <a:pPr marL="0" indent="0">
              <a:buNone/>
            </a:pPr>
            <a:r>
              <a:rPr lang="sv-SE" sz="1900" dirty="0"/>
              <a:t>Uteblivet svar – plats går till annan spelare. </a:t>
            </a:r>
          </a:p>
          <a:p>
            <a:pPr marL="0" indent="0">
              <a:buNone/>
            </a:pPr>
            <a:endParaRPr lang="sv-SE" sz="1900" u="sng" dirty="0"/>
          </a:p>
          <a:p>
            <a:pPr marL="0" indent="0">
              <a:buNone/>
            </a:pPr>
            <a:r>
              <a:rPr lang="sv-SE" sz="1900" u="sng" dirty="0"/>
              <a:t>Cuper</a:t>
            </a:r>
          </a:p>
          <a:p>
            <a:r>
              <a:rPr lang="sv-SE" sz="1900" dirty="0"/>
              <a:t>Anmäld - </a:t>
            </a:r>
            <a:r>
              <a:rPr lang="sv-SE" sz="1900" dirty="0" err="1"/>
              <a:t>Skadevi</a:t>
            </a:r>
            <a:r>
              <a:rPr lang="sv-SE" sz="1900" dirty="0"/>
              <a:t> 4-6 november Skövde </a:t>
            </a:r>
          </a:p>
          <a:p>
            <a:pPr marL="0" indent="0">
              <a:buNone/>
            </a:pPr>
            <a:r>
              <a:rPr lang="sv-SE" sz="1500" dirty="0"/>
              <a:t>Startar redan </a:t>
            </a:r>
            <a:r>
              <a:rPr lang="sv-SE" sz="1500" dirty="0" err="1"/>
              <a:t>fredagmorgon</a:t>
            </a:r>
            <a:r>
              <a:rPr lang="sv-SE" sz="1500" dirty="0"/>
              <a:t> </a:t>
            </a:r>
            <a:r>
              <a:rPr lang="sv-SE" sz="1500" dirty="0" err="1"/>
              <a:t>kl</a:t>
            </a:r>
            <a:r>
              <a:rPr lang="sv-SE" sz="1500" dirty="0"/>
              <a:t> 08:00! Bilar kommer behövas </a:t>
            </a:r>
          </a:p>
          <a:p>
            <a:r>
              <a:rPr lang="sv-SE" sz="1900" dirty="0"/>
              <a:t> Anmäld - Hallbybollen 5-7 januari Jönköping</a:t>
            </a:r>
          </a:p>
          <a:p>
            <a:r>
              <a:rPr lang="sv-SE" sz="1900" dirty="0"/>
              <a:t>Planerad – Åhus Beach </a:t>
            </a:r>
          </a:p>
          <a:p>
            <a:r>
              <a:rPr lang="sv-SE" sz="1900" dirty="0"/>
              <a:t>Annan cup / övernattning på våren? </a:t>
            </a:r>
          </a:p>
        </p:txBody>
      </p:sp>
      <p:sp>
        <p:nvSpPr>
          <p:cNvPr id="50" name="Freeform: Shape 44">
            <a:extLst>
              <a:ext uri="{FF2B5EF4-FFF2-40B4-BE49-F238E27FC236}">
                <a16:creationId xmlns:a16="http://schemas.microsoft.com/office/drawing/2014/main" id="{6200B311-3585-4069-AAC6-CD443FA5B8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523986" y="1690688"/>
            <a:ext cx="3668014" cy="5167312"/>
          </a:xfrm>
          <a:custGeom>
            <a:avLst/>
            <a:gdLst>
              <a:gd name="connsiteX0" fmla="*/ 2391664 w 3668014"/>
              <a:gd name="connsiteY0" fmla="*/ 0 h 5167312"/>
              <a:gd name="connsiteX1" fmla="*/ 3668014 w 3668014"/>
              <a:gd name="connsiteY1" fmla="*/ 0 h 5167312"/>
              <a:gd name="connsiteX2" fmla="*/ 3668014 w 3668014"/>
              <a:gd name="connsiteY2" fmla="*/ 5167312 h 5167312"/>
              <a:gd name="connsiteX3" fmla="*/ 0 w 3668014"/>
              <a:gd name="connsiteY3" fmla="*/ 5167312 h 5167312"/>
              <a:gd name="connsiteX4" fmla="*/ 2393879 w 3668014"/>
              <a:gd name="connsiteY4" fmla="*/ 952 h 5167312"/>
              <a:gd name="connsiteX5" fmla="*/ 2391664 w 3668014"/>
              <a:gd name="connsiteY5" fmla="*/ 952 h 51673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668014" h="5167312">
                <a:moveTo>
                  <a:pt x="2391664" y="0"/>
                </a:moveTo>
                <a:lnTo>
                  <a:pt x="3668014" y="0"/>
                </a:lnTo>
                <a:lnTo>
                  <a:pt x="3668014" y="5167312"/>
                </a:lnTo>
                <a:lnTo>
                  <a:pt x="0" y="5167312"/>
                </a:lnTo>
                <a:lnTo>
                  <a:pt x="2393879" y="952"/>
                </a:lnTo>
                <a:lnTo>
                  <a:pt x="2391664" y="952"/>
                </a:lnTo>
                <a:close/>
              </a:path>
            </a:pathLst>
          </a:custGeom>
          <a:solidFill>
            <a:srgbClr val="A6A6A6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8" name="Picture 2" descr="IFK Bankeryd - Föreningsläger 3-4 nov | IFK Bankeryd">
            <a:extLst>
              <a:ext uri="{FF2B5EF4-FFF2-40B4-BE49-F238E27FC236}">
                <a16:creationId xmlns:a16="http://schemas.microsoft.com/office/drawing/2014/main" id="{9E5A734F-9114-4C24-AC58-A93020ADEB7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29083" y="60715"/>
            <a:ext cx="1271587" cy="13898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75009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Rectangle 38">
            <a:extLst>
              <a:ext uri="{FF2B5EF4-FFF2-40B4-BE49-F238E27FC236}">
                <a16:creationId xmlns:a16="http://schemas.microsoft.com/office/drawing/2014/main" id="{9264D464-898B-4908-88FD-33A83D6ED6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2000" cy="6857998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30628B8A-25A8-402D-AB59-9109CE373A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9808597" cy="1146176"/>
          </a:xfrm>
        </p:spPr>
        <p:txBody>
          <a:bodyPr>
            <a:normAutofit/>
          </a:bodyPr>
          <a:lstStyle/>
          <a:p>
            <a:endParaRPr lang="sv-SE" dirty="0">
              <a:solidFill>
                <a:schemeClr val="bg1"/>
              </a:solidFill>
            </a:endParaRPr>
          </a:p>
        </p:txBody>
      </p:sp>
      <p:sp>
        <p:nvSpPr>
          <p:cNvPr id="47" name="Freeform: Shape 40">
            <a:extLst>
              <a:ext uri="{FF2B5EF4-FFF2-40B4-BE49-F238E27FC236}">
                <a16:creationId xmlns:a16="http://schemas.microsoft.com/office/drawing/2014/main" id="{F0BC1D9E-4401-4EC0-88FD-ED103CB570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000670" y="2"/>
            <a:ext cx="1191330" cy="1511301"/>
          </a:xfrm>
          <a:custGeom>
            <a:avLst/>
            <a:gdLst>
              <a:gd name="connsiteX0" fmla="*/ 697617 w 1191330"/>
              <a:gd name="connsiteY0" fmla="*/ 0 h 1511301"/>
              <a:gd name="connsiteX1" fmla="*/ 1191330 w 1191330"/>
              <a:gd name="connsiteY1" fmla="*/ 0 h 1511301"/>
              <a:gd name="connsiteX2" fmla="*/ 1191330 w 1191330"/>
              <a:gd name="connsiteY2" fmla="*/ 1511301 h 1511301"/>
              <a:gd name="connsiteX3" fmla="*/ 0 w 1191330"/>
              <a:gd name="connsiteY3" fmla="*/ 1511301 h 15113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91330" h="1511301">
                <a:moveTo>
                  <a:pt x="697617" y="0"/>
                </a:moveTo>
                <a:lnTo>
                  <a:pt x="1191330" y="0"/>
                </a:lnTo>
                <a:lnTo>
                  <a:pt x="1191330" y="1511301"/>
                </a:lnTo>
                <a:lnTo>
                  <a:pt x="0" y="1511301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 useBgFill="1">
        <p:nvSpPr>
          <p:cNvPr id="48" name="Freeform: Shape 42">
            <a:extLst>
              <a:ext uri="{FF2B5EF4-FFF2-40B4-BE49-F238E27FC236}">
                <a16:creationId xmlns:a16="http://schemas.microsoft.com/office/drawing/2014/main" id="{B0AAF7C9-094E-400C-A428-F6C2262F652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690688"/>
            <a:ext cx="10753320" cy="5167312"/>
          </a:xfrm>
          <a:custGeom>
            <a:avLst/>
            <a:gdLst>
              <a:gd name="connsiteX0" fmla="*/ 0 w 10753320"/>
              <a:gd name="connsiteY0" fmla="*/ 0 h 5167312"/>
              <a:gd name="connsiteX1" fmla="*/ 9680943 w 10753320"/>
              <a:gd name="connsiteY1" fmla="*/ 0 h 5167312"/>
              <a:gd name="connsiteX2" fmla="*/ 9680223 w 10753320"/>
              <a:gd name="connsiteY2" fmla="*/ 952 h 5167312"/>
              <a:gd name="connsiteX3" fmla="*/ 10753320 w 10753320"/>
              <a:gd name="connsiteY3" fmla="*/ 952 h 5167312"/>
              <a:gd name="connsiteX4" fmla="*/ 8359441 w 10753320"/>
              <a:gd name="connsiteY4" fmla="*/ 5167312 h 5167312"/>
              <a:gd name="connsiteX5" fmla="*/ 4821866 w 10753320"/>
              <a:gd name="connsiteY5" fmla="*/ 5167312 h 5167312"/>
              <a:gd name="connsiteX6" fmla="*/ 4821866 w 10753320"/>
              <a:gd name="connsiteY6" fmla="*/ 5166360 h 5167312"/>
              <a:gd name="connsiteX7" fmla="*/ 0 w 10753320"/>
              <a:gd name="connsiteY7" fmla="*/ 5166360 h 51673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0753320" h="5167312">
                <a:moveTo>
                  <a:pt x="0" y="0"/>
                </a:moveTo>
                <a:lnTo>
                  <a:pt x="9680943" y="0"/>
                </a:lnTo>
                <a:lnTo>
                  <a:pt x="9680223" y="952"/>
                </a:lnTo>
                <a:lnTo>
                  <a:pt x="10753320" y="952"/>
                </a:lnTo>
                <a:lnTo>
                  <a:pt x="8359441" y="5167312"/>
                </a:lnTo>
                <a:lnTo>
                  <a:pt x="4821866" y="5167312"/>
                </a:lnTo>
                <a:lnTo>
                  <a:pt x="4821866" y="5166360"/>
                </a:lnTo>
                <a:lnTo>
                  <a:pt x="0" y="516636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49" name="Platshållare för innehåll 2">
            <a:extLst>
              <a:ext uri="{FF2B5EF4-FFF2-40B4-BE49-F238E27FC236}">
                <a16:creationId xmlns:a16="http://schemas.microsoft.com/office/drawing/2014/main" id="{D9EB58B1-9D76-41DA-95BC-FFEABE230B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4531" y="3870290"/>
            <a:ext cx="6101499" cy="246662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sv-SE" sz="1900" dirty="0"/>
          </a:p>
        </p:txBody>
      </p:sp>
      <p:sp>
        <p:nvSpPr>
          <p:cNvPr id="50" name="Freeform: Shape 44">
            <a:extLst>
              <a:ext uri="{FF2B5EF4-FFF2-40B4-BE49-F238E27FC236}">
                <a16:creationId xmlns:a16="http://schemas.microsoft.com/office/drawing/2014/main" id="{6200B311-3585-4069-AAC6-CD443FA5B8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523986" y="1690688"/>
            <a:ext cx="3668014" cy="5167312"/>
          </a:xfrm>
          <a:custGeom>
            <a:avLst/>
            <a:gdLst>
              <a:gd name="connsiteX0" fmla="*/ 2391664 w 3668014"/>
              <a:gd name="connsiteY0" fmla="*/ 0 h 5167312"/>
              <a:gd name="connsiteX1" fmla="*/ 3668014 w 3668014"/>
              <a:gd name="connsiteY1" fmla="*/ 0 h 5167312"/>
              <a:gd name="connsiteX2" fmla="*/ 3668014 w 3668014"/>
              <a:gd name="connsiteY2" fmla="*/ 5167312 h 5167312"/>
              <a:gd name="connsiteX3" fmla="*/ 0 w 3668014"/>
              <a:gd name="connsiteY3" fmla="*/ 5167312 h 5167312"/>
              <a:gd name="connsiteX4" fmla="*/ 2393879 w 3668014"/>
              <a:gd name="connsiteY4" fmla="*/ 952 h 5167312"/>
              <a:gd name="connsiteX5" fmla="*/ 2391664 w 3668014"/>
              <a:gd name="connsiteY5" fmla="*/ 952 h 51673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668014" h="5167312">
                <a:moveTo>
                  <a:pt x="2391664" y="0"/>
                </a:moveTo>
                <a:lnTo>
                  <a:pt x="3668014" y="0"/>
                </a:lnTo>
                <a:lnTo>
                  <a:pt x="3668014" y="5167312"/>
                </a:lnTo>
                <a:lnTo>
                  <a:pt x="0" y="5167312"/>
                </a:lnTo>
                <a:lnTo>
                  <a:pt x="2393879" y="952"/>
                </a:lnTo>
                <a:lnTo>
                  <a:pt x="2391664" y="952"/>
                </a:lnTo>
                <a:close/>
              </a:path>
            </a:pathLst>
          </a:custGeom>
          <a:solidFill>
            <a:srgbClr val="A6A6A6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9646ED36-F224-49FB-ACAE-F2CE4EAE16E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6330" y="343501"/>
            <a:ext cx="10169165" cy="2736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sv-SE"/>
          </a:p>
        </p:txBody>
      </p:sp>
      <p:pic>
        <p:nvPicPr>
          <p:cNvPr id="1025" name="C524C8C4-068C-497B-B784-04B4F8689301" descr="Matcher 2022.PNG">
            <a:extLst>
              <a:ext uri="{FF2B5EF4-FFF2-40B4-BE49-F238E27FC236}">
                <a16:creationId xmlns:a16="http://schemas.microsoft.com/office/drawing/2014/main" id="{C0B5EB92-A629-414F-94D8-6B41D47DD1B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0"/>
            <a:ext cx="10025270" cy="68579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7087379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>
            <a:extLst>
              <a:ext uri="{FF2B5EF4-FFF2-40B4-BE49-F238E27FC236}">
                <a16:creationId xmlns:a16="http://schemas.microsoft.com/office/drawing/2014/main" id="{9264D464-898B-4908-88FD-33A83D6ED6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2000" cy="6857998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3236BC3F-4CD2-4C64-9C62-6447269056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9808597" cy="1146176"/>
          </a:xfrm>
        </p:spPr>
        <p:txBody>
          <a:bodyPr>
            <a:normAutofit/>
          </a:bodyPr>
          <a:lstStyle/>
          <a:p>
            <a:r>
              <a:rPr lang="sv-SE" dirty="0">
                <a:solidFill>
                  <a:schemeClr val="bg1"/>
                </a:solidFill>
              </a:rPr>
              <a:t>SPELARMÖTE </a:t>
            </a:r>
            <a:r>
              <a:rPr lang="sv-SE" sz="1600" dirty="0">
                <a:solidFill>
                  <a:schemeClr val="bg1"/>
                </a:solidFill>
              </a:rPr>
              <a:t>”För vi är vinnare, redo när det gäller, inget kommer före. </a:t>
            </a:r>
            <a:br>
              <a:rPr lang="sv-SE" sz="1600" dirty="0">
                <a:solidFill>
                  <a:schemeClr val="bg1"/>
                </a:solidFill>
              </a:rPr>
            </a:br>
            <a:r>
              <a:rPr lang="sv-SE" sz="1600" dirty="0">
                <a:solidFill>
                  <a:schemeClr val="bg1"/>
                </a:solidFill>
              </a:rPr>
              <a:t>			          </a:t>
            </a:r>
            <a:r>
              <a:rPr lang="sv-SE" sz="1600" dirty="0" err="1">
                <a:solidFill>
                  <a:schemeClr val="bg1"/>
                </a:solidFill>
              </a:rPr>
              <a:t>Vi:et</a:t>
            </a:r>
            <a:r>
              <a:rPr lang="sv-SE" sz="1600" dirty="0">
                <a:solidFill>
                  <a:schemeClr val="bg1"/>
                </a:solidFill>
              </a:rPr>
              <a:t> i vinsten!” </a:t>
            </a:r>
          </a:p>
        </p:txBody>
      </p:sp>
      <p:sp>
        <p:nvSpPr>
          <p:cNvPr id="26" name="Freeform: Shape 25">
            <a:extLst>
              <a:ext uri="{FF2B5EF4-FFF2-40B4-BE49-F238E27FC236}">
                <a16:creationId xmlns:a16="http://schemas.microsoft.com/office/drawing/2014/main" id="{F0BC1D9E-4401-4EC0-88FD-ED103CB570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000670" y="2"/>
            <a:ext cx="1191330" cy="1511301"/>
          </a:xfrm>
          <a:custGeom>
            <a:avLst/>
            <a:gdLst>
              <a:gd name="connsiteX0" fmla="*/ 697617 w 1191330"/>
              <a:gd name="connsiteY0" fmla="*/ 0 h 1511301"/>
              <a:gd name="connsiteX1" fmla="*/ 1191330 w 1191330"/>
              <a:gd name="connsiteY1" fmla="*/ 0 h 1511301"/>
              <a:gd name="connsiteX2" fmla="*/ 1191330 w 1191330"/>
              <a:gd name="connsiteY2" fmla="*/ 1511301 h 1511301"/>
              <a:gd name="connsiteX3" fmla="*/ 0 w 1191330"/>
              <a:gd name="connsiteY3" fmla="*/ 1511301 h 15113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91330" h="1511301">
                <a:moveTo>
                  <a:pt x="697617" y="0"/>
                </a:moveTo>
                <a:lnTo>
                  <a:pt x="1191330" y="0"/>
                </a:lnTo>
                <a:lnTo>
                  <a:pt x="1191330" y="1511301"/>
                </a:lnTo>
                <a:lnTo>
                  <a:pt x="0" y="1511301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 useBgFill="1">
        <p:nvSpPr>
          <p:cNvPr id="28" name="Freeform: Shape 27">
            <a:extLst>
              <a:ext uri="{FF2B5EF4-FFF2-40B4-BE49-F238E27FC236}">
                <a16:creationId xmlns:a16="http://schemas.microsoft.com/office/drawing/2014/main" id="{B0AAF7C9-094E-400C-A428-F6C2262F652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690688"/>
            <a:ext cx="10753320" cy="5167312"/>
          </a:xfrm>
          <a:custGeom>
            <a:avLst/>
            <a:gdLst>
              <a:gd name="connsiteX0" fmla="*/ 0 w 10753320"/>
              <a:gd name="connsiteY0" fmla="*/ 0 h 5167312"/>
              <a:gd name="connsiteX1" fmla="*/ 9680943 w 10753320"/>
              <a:gd name="connsiteY1" fmla="*/ 0 h 5167312"/>
              <a:gd name="connsiteX2" fmla="*/ 9680223 w 10753320"/>
              <a:gd name="connsiteY2" fmla="*/ 952 h 5167312"/>
              <a:gd name="connsiteX3" fmla="*/ 10753320 w 10753320"/>
              <a:gd name="connsiteY3" fmla="*/ 952 h 5167312"/>
              <a:gd name="connsiteX4" fmla="*/ 8359441 w 10753320"/>
              <a:gd name="connsiteY4" fmla="*/ 5167312 h 5167312"/>
              <a:gd name="connsiteX5" fmla="*/ 4821866 w 10753320"/>
              <a:gd name="connsiteY5" fmla="*/ 5167312 h 5167312"/>
              <a:gd name="connsiteX6" fmla="*/ 4821866 w 10753320"/>
              <a:gd name="connsiteY6" fmla="*/ 5166360 h 5167312"/>
              <a:gd name="connsiteX7" fmla="*/ 0 w 10753320"/>
              <a:gd name="connsiteY7" fmla="*/ 5166360 h 51673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0753320" h="5167312">
                <a:moveTo>
                  <a:pt x="0" y="0"/>
                </a:moveTo>
                <a:lnTo>
                  <a:pt x="9680943" y="0"/>
                </a:lnTo>
                <a:lnTo>
                  <a:pt x="9680223" y="952"/>
                </a:lnTo>
                <a:lnTo>
                  <a:pt x="10753320" y="952"/>
                </a:lnTo>
                <a:lnTo>
                  <a:pt x="8359441" y="5167312"/>
                </a:lnTo>
                <a:lnTo>
                  <a:pt x="4821866" y="5167312"/>
                </a:lnTo>
                <a:lnTo>
                  <a:pt x="4821866" y="5166360"/>
                </a:lnTo>
                <a:lnTo>
                  <a:pt x="0" y="516636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FA7D9281-CCFA-43DE-9D42-00ACD019FD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1" y="2055811"/>
            <a:ext cx="7315200" cy="412115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v-SE" sz="2400" b="1" dirty="0"/>
              <a:t>Fredag 9 september - </a:t>
            </a:r>
            <a:r>
              <a:rPr lang="sv-SE" sz="2400" b="1" dirty="0" err="1"/>
              <a:t>Attarpsgården</a:t>
            </a:r>
            <a:endParaRPr lang="sv-SE" sz="2400" b="1" dirty="0"/>
          </a:p>
          <a:p>
            <a:r>
              <a:rPr lang="sv-SE" sz="2400" dirty="0"/>
              <a:t>Vad vill vi? </a:t>
            </a:r>
          </a:p>
          <a:p>
            <a:r>
              <a:rPr lang="sv-SE" sz="2400" dirty="0"/>
              <a:t>Hur når vi dit?</a:t>
            </a:r>
          </a:p>
          <a:p>
            <a:r>
              <a:rPr lang="sv-SE" sz="2400" dirty="0"/>
              <a:t>Vad behöver laget göra tillsammans? </a:t>
            </a:r>
          </a:p>
          <a:p>
            <a:r>
              <a:rPr lang="sv-SE" sz="2400" dirty="0"/>
              <a:t>Vad behöver jag som enskild spelare göra?</a:t>
            </a:r>
          </a:p>
          <a:p>
            <a:r>
              <a:rPr lang="sv-SE" sz="2400" dirty="0"/>
              <a:t>Vad behöver ledarna göra?</a:t>
            </a:r>
          </a:p>
          <a:p>
            <a:r>
              <a:rPr lang="sv-SE" sz="2400" dirty="0"/>
              <a:t> Positioner </a:t>
            </a:r>
          </a:p>
          <a:p>
            <a:r>
              <a:rPr lang="sv-SE" sz="2400" dirty="0"/>
              <a:t> Målvakter – </a:t>
            </a:r>
            <a:r>
              <a:rPr lang="sv-SE" sz="1800" dirty="0"/>
              <a:t>peppa och uppmuntra hemma! Viktigaste spelaren, grymma och modiga. DU behövs i målet för att laget ska vara starkt! Fördel med mer speltid än övriga. </a:t>
            </a:r>
            <a:endParaRPr lang="sv-SE" sz="2400" dirty="0"/>
          </a:p>
          <a:p>
            <a:pPr marL="0" indent="0">
              <a:buNone/>
            </a:pPr>
            <a:endParaRPr lang="sv-SE" sz="2400" dirty="0"/>
          </a:p>
          <a:p>
            <a:endParaRPr lang="sv-SE" sz="2400" dirty="0"/>
          </a:p>
        </p:txBody>
      </p:sp>
      <p:sp>
        <p:nvSpPr>
          <p:cNvPr id="30" name="Freeform: Shape 29">
            <a:extLst>
              <a:ext uri="{FF2B5EF4-FFF2-40B4-BE49-F238E27FC236}">
                <a16:creationId xmlns:a16="http://schemas.microsoft.com/office/drawing/2014/main" id="{6200B311-3585-4069-AAC6-CD443FA5B8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523986" y="1690688"/>
            <a:ext cx="3668014" cy="5167312"/>
          </a:xfrm>
          <a:custGeom>
            <a:avLst/>
            <a:gdLst>
              <a:gd name="connsiteX0" fmla="*/ 2391664 w 3668014"/>
              <a:gd name="connsiteY0" fmla="*/ 0 h 5167312"/>
              <a:gd name="connsiteX1" fmla="*/ 3668014 w 3668014"/>
              <a:gd name="connsiteY1" fmla="*/ 0 h 5167312"/>
              <a:gd name="connsiteX2" fmla="*/ 3668014 w 3668014"/>
              <a:gd name="connsiteY2" fmla="*/ 5167312 h 5167312"/>
              <a:gd name="connsiteX3" fmla="*/ 0 w 3668014"/>
              <a:gd name="connsiteY3" fmla="*/ 5167312 h 5167312"/>
              <a:gd name="connsiteX4" fmla="*/ 2393879 w 3668014"/>
              <a:gd name="connsiteY4" fmla="*/ 952 h 5167312"/>
              <a:gd name="connsiteX5" fmla="*/ 2391664 w 3668014"/>
              <a:gd name="connsiteY5" fmla="*/ 952 h 51673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668014" h="5167312">
                <a:moveTo>
                  <a:pt x="2391664" y="0"/>
                </a:moveTo>
                <a:lnTo>
                  <a:pt x="3668014" y="0"/>
                </a:lnTo>
                <a:lnTo>
                  <a:pt x="3668014" y="5167312"/>
                </a:lnTo>
                <a:lnTo>
                  <a:pt x="0" y="5167312"/>
                </a:lnTo>
                <a:lnTo>
                  <a:pt x="2393879" y="952"/>
                </a:lnTo>
                <a:lnTo>
                  <a:pt x="2391664" y="952"/>
                </a:lnTo>
                <a:close/>
              </a:path>
            </a:pathLst>
          </a:custGeom>
          <a:solidFill>
            <a:srgbClr val="A6A6A6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8" name="Picture 2" descr="IFK Bankeryd - Föreningsläger 3-4 nov | IFK Bankeryd">
            <a:extLst>
              <a:ext uri="{FF2B5EF4-FFF2-40B4-BE49-F238E27FC236}">
                <a16:creationId xmlns:a16="http://schemas.microsoft.com/office/drawing/2014/main" id="{83ADDCAA-BC6B-46E0-B7F6-5F239076CA3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29083" y="60715"/>
            <a:ext cx="1271587" cy="13898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7070581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Rectangle 38">
            <a:extLst>
              <a:ext uri="{FF2B5EF4-FFF2-40B4-BE49-F238E27FC236}">
                <a16:creationId xmlns:a16="http://schemas.microsoft.com/office/drawing/2014/main" id="{9264D464-898B-4908-88FD-33A83D6ED6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2000" cy="6857998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30628B8A-25A8-402D-AB59-9109CE373A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9808597" cy="1146176"/>
          </a:xfrm>
        </p:spPr>
        <p:txBody>
          <a:bodyPr>
            <a:normAutofit/>
          </a:bodyPr>
          <a:lstStyle/>
          <a:p>
            <a:r>
              <a:rPr lang="sv-SE" dirty="0">
                <a:solidFill>
                  <a:schemeClr val="bg1"/>
                </a:solidFill>
              </a:rPr>
              <a:t>FÖRÄLDRAGRUPP</a:t>
            </a:r>
          </a:p>
        </p:txBody>
      </p:sp>
      <p:sp>
        <p:nvSpPr>
          <p:cNvPr id="47" name="Freeform: Shape 40">
            <a:extLst>
              <a:ext uri="{FF2B5EF4-FFF2-40B4-BE49-F238E27FC236}">
                <a16:creationId xmlns:a16="http://schemas.microsoft.com/office/drawing/2014/main" id="{F0BC1D9E-4401-4EC0-88FD-ED103CB570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000670" y="2"/>
            <a:ext cx="1191330" cy="1511301"/>
          </a:xfrm>
          <a:custGeom>
            <a:avLst/>
            <a:gdLst>
              <a:gd name="connsiteX0" fmla="*/ 697617 w 1191330"/>
              <a:gd name="connsiteY0" fmla="*/ 0 h 1511301"/>
              <a:gd name="connsiteX1" fmla="*/ 1191330 w 1191330"/>
              <a:gd name="connsiteY1" fmla="*/ 0 h 1511301"/>
              <a:gd name="connsiteX2" fmla="*/ 1191330 w 1191330"/>
              <a:gd name="connsiteY2" fmla="*/ 1511301 h 1511301"/>
              <a:gd name="connsiteX3" fmla="*/ 0 w 1191330"/>
              <a:gd name="connsiteY3" fmla="*/ 1511301 h 15113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91330" h="1511301">
                <a:moveTo>
                  <a:pt x="697617" y="0"/>
                </a:moveTo>
                <a:lnTo>
                  <a:pt x="1191330" y="0"/>
                </a:lnTo>
                <a:lnTo>
                  <a:pt x="1191330" y="1511301"/>
                </a:lnTo>
                <a:lnTo>
                  <a:pt x="0" y="1511301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 useBgFill="1">
        <p:nvSpPr>
          <p:cNvPr id="48" name="Freeform: Shape 42">
            <a:extLst>
              <a:ext uri="{FF2B5EF4-FFF2-40B4-BE49-F238E27FC236}">
                <a16:creationId xmlns:a16="http://schemas.microsoft.com/office/drawing/2014/main" id="{B0AAF7C9-094E-400C-A428-F6C2262F652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690688"/>
            <a:ext cx="10753320" cy="5167312"/>
          </a:xfrm>
          <a:custGeom>
            <a:avLst/>
            <a:gdLst>
              <a:gd name="connsiteX0" fmla="*/ 0 w 10753320"/>
              <a:gd name="connsiteY0" fmla="*/ 0 h 5167312"/>
              <a:gd name="connsiteX1" fmla="*/ 9680943 w 10753320"/>
              <a:gd name="connsiteY1" fmla="*/ 0 h 5167312"/>
              <a:gd name="connsiteX2" fmla="*/ 9680223 w 10753320"/>
              <a:gd name="connsiteY2" fmla="*/ 952 h 5167312"/>
              <a:gd name="connsiteX3" fmla="*/ 10753320 w 10753320"/>
              <a:gd name="connsiteY3" fmla="*/ 952 h 5167312"/>
              <a:gd name="connsiteX4" fmla="*/ 8359441 w 10753320"/>
              <a:gd name="connsiteY4" fmla="*/ 5167312 h 5167312"/>
              <a:gd name="connsiteX5" fmla="*/ 4821866 w 10753320"/>
              <a:gd name="connsiteY5" fmla="*/ 5167312 h 5167312"/>
              <a:gd name="connsiteX6" fmla="*/ 4821866 w 10753320"/>
              <a:gd name="connsiteY6" fmla="*/ 5166360 h 5167312"/>
              <a:gd name="connsiteX7" fmla="*/ 0 w 10753320"/>
              <a:gd name="connsiteY7" fmla="*/ 5166360 h 51673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0753320" h="5167312">
                <a:moveTo>
                  <a:pt x="0" y="0"/>
                </a:moveTo>
                <a:lnTo>
                  <a:pt x="9680943" y="0"/>
                </a:lnTo>
                <a:lnTo>
                  <a:pt x="9680223" y="952"/>
                </a:lnTo>
                <a:lnTo>
                  <a:pt x="10753320" y="952"/>
                </a:lnTo>
                <a:lnTo>
                  <a:pt x="8359441" y="5167312"/>
                </a:lnTo>
                <a:lnTo>
                  <a:pt x="4821866" y="5167312"/>
                </a:lnTo>
                <a:lnTo>
                  <a:pt x="4821866" y="5166360"/>
                </a:lnTo>
                <a:lnTo>
                  <a:pt x="0" y="516636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49" name="Platshållare för innehåll 2">
            <a:extLst>
              <a:ext uri="{FF2B5EF4-FFF2-40B4-BE49-F238E27FC236}">
                <a16:creationId xmlns:a16="http://schemas.microsoft.com/office/drawing/2014/main" id="{D9EB58B1-9D76-41DA-95BC-FFEABE230B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55811"/>
            <a:ext cx="10753319" cy="471646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v-SE" sz="4400" dirty="0"/>
              <a:t>Johanna Johansson </a:t>
            </a:r>
          </a:p>
          <a:p>
            <a:pPr marL="0" indent="0">
              <a:buNone/>
            </a:pPr>
            <a:r>
              <a:rPr lang="sv-SE" sz="4400" dirty="0"/>
              <a:t>Therese Öhling</a:t>
            </a:r>
            <a:endParaRPr lang="sv-SE" sz="3600" dirty="0"/>
          </a:p>
          <a:p>
            <a:pPr marL="0" indent="0">
              <a:buNone/>
            </a:pPr>
            <a:endParaRPr lang="sv-SE" sz="3600" b="1" dirty="0"/>
          </a:p>
          <a:p>
            <a:pPr marL="0" indent="0">
              <a:buNone/>
            </a:pPr>
            <a:r>
              <a:rPr lang="sv-SE" sz="2000" dirty="0"/>
              <a:t>Kontaktas vid frågor som rör alla uppdrag så</a:t>
            </a:r>
          </a:p>
          <a:p>
            <a:pPr marL="0" indent="0">
              <a:buNone/>
            </a:pPr>
            <a:r>
              <a:rPr lang="sv-SE" sz="2000" dirty="0"/>
              <a:t>som körningar, kiosk, matchvärd, </a:t>
            </a:r>
            <a:r>
              <a:rPr lang="sv-SE" sz="2000" dirty="0" err="1"/>
              <a:t>hallstäd</a:t>
            </a:r>
            <a:r>
              <a:rPr lang="sv-SE" sz="2000" dirty="0"/>
              <a:t> mm. </a:t>
            </a:r>
          </a:p>
        </p:txBody>
      </p:sp>
      <p:sp>
        <p:nvSpPr>
          <p:cNvPr id="50" name="Freeform: Shape 44">
            <a:extLst>
              <a:ext uri="{FF2B5EF4-FFF2-40B4-BE49-F238E27FC236}">
                <a16:creationId xmlns:a16="http://schemas.microsoft.com/office/drawing/2014/main" id="{6200B311-3585-4069-AAC6-CD443FA5B8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523986" y="1690688"/>
            <a:ext cx="3668014" cy="5167312"/>
          </a:xfrm>
          <a:custGeom>
            <a:avLst/>
            <a:gdLst>
              <a:gd name="connsiteX0" fmla="*/ 2391664 w 3668014"/>
              <a:gd name="connsiteY0" fmla="*/ 0 h 5167312"/>
              <a:gd name="connsiteX1" fmla="*/ 3668014 w 3668014"/>
              <a:gd name="connsiteY1" fmla="*/ 0 h 5167312"/>
              <a:gd name="connsiteX2" fmla="*/ 3668014 w 3668014"/>
              <a:gd name="connsiteY2" fmla="*/ 5167312 h 5167312"/>
              <a:gd name="connsiteX3" fmla="*/ 0 w 3668014"/>
              <a:gd name="connsiteY3" fmla="*/ 5167312 h 5167312"/>
              <a:gd name="connsiteX4" fmla="*/ 2393879 w 3668014"/>
              <a:gd name="connsiteY4" fmla="*/ 952 h 5167312"/>
              <a:gd name="connsiteX5" fmla="*/ 2391664 w 3668014"/>
              <a:gd name="connsiteY5" fmla="*/ 952 h 51673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668014" h="5167312">
                <a:moveTo>
                  <a:pt x="2391664" y="0"/>
                </a:moveTo>
                <a:lnTo>
                  <a:pt x="3668014" y="0"/>
                </a:lnTo>
                <a:lnTo>
                  <a:pt x="3668014" y="5167312"/>
                </a:lnTo>
                <a:lnTo>
                  <a:pt x="0" y="5167312"/>
                </a:lnTo>
                <a:lnTo>
                  <a:pt x="2393879" y="952"/>
                </a:lnTo>
                <a:lnTo>
                  <a:pt x="2391664" y="952"/>
                </a:lnTo>
                <a:close/>
              </a:path>
            </a:pathLst>
          </a:custGeom>
          <a:solidFill>
            <a:srgbClr val="A6A6A6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9" name="Picture 2" descr="IFK Bankeryd - Föreningsläger 3-4 nov | IFK Bankeryd">
            <a:extLst>
              <a:ext uri="{FF2B5EF4-FFF2-40B4-BE49-F238E27FC236}">
                <a16:creationId xmlns:a16="http://schemas.microsoft.com/office/drawing/2014/main" id="{2554D182-EA80-4FB2-8570-6F708A2AC45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29083" y="60715"/>
            <a:ext cx="1271587" cy="13898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3982016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Rectangle 38">
            <a:extLst>
              <a:ext uri="{FF2B5EF4-FFF2-40B4-BE49-F238E27FC236}">
                <a16:creationId xmlns:a16="http://schemas.microsoft.com/office/drawing/2014/main" id="{9264D464-898B-4908-88FD-33A83D6ED6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2000" cy="6857998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30628B8A-25A8-402D-AB59-9109CE373A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9808597" cy="1146176"/>
          </a:xfrm>
        </p:spPr>
        <p:txBody>
          <a:bodyPr>
            <a:normAutofit/>
          </a:bodyPr>
          <a:lstStyle/>
          <a:p>
            <a:r>
              <a:rPr lang="sv-SE" dirty="0">
                <a:solidFill>
                  <a:schemeClr val="bg1"/>
                </a:solidFill>
              </a:rPr>
              <a:t>EMP </a:t>
            </a:r>
          </a:p>
        </p:txBody>
      </p:sp>
      <p:sp>
        <p:nvSpPr>
          <p:cNvPr id="47" name="Freeform: Shape 40">
            <a:extLst>
              <a:ext uri="{FF2B5EF4-FFF2-40B4-BE49-F238E27FC236}">
                <a16:creationId xmlns:a16="http://schemas.microsoft.com/office/drawing/2014/main" id="{F0BC1D9E-4401-4EC0-88FD-ED103CB570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000670" y="2"/>
            <a:ext cx="1191330" cy="1511301"/>
          </a:xfrm>
          <a:custGeom>
            <a:avLst/>
            <a:gdLst>
              <a:gd name="connsiteX0" fmla="*/ 697617 w 1191330"/>
              <a:gd name="connsiteY0" fmla="*/ 0 h 1511301"/>
              <a:gd name="connsiteX1" fmla="*/ 1191330 w 1191330"/>
              <a:gd name="connsiteY1" fmla="*/ 0 h 1511301"/>
              <a:gd name="connsiteX2" fmla="*/ 1191330 w 1191330"/>
              <a:gd name="connsiteY2" fmla="*/ 1511301 h 1511301"/>
              <a:gd name="connsiteX3" fmla="*/ 0 w 1191330"/>
              <a:gd name="connsiteY3" fmla="*/ 1511301 h 15113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91330" h="1511301">
                <a:moveTo>
                  <a:pt x="697617" y="0"/>
                </a:moveTo>
                <a:lnTo>
                  <a:pt x="1191330" y="0"/>
                </a:lnTo>
                <a:lnTo>
                  <a:pt x="1191330" y="1511301"/>
                </a:lnTo>
                <a:lnTo>
                  <a:pt x="0" y="1511301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 useBgFill="1">
        <p:nvSpPr>
          <p:cNvPr id="48" name="Freeform: Shape 42">
            <a:extLst>
              <a:ext uri="{FF2B5EF4-FFF2-40B4-BE49-F238E27FC236}">
                <a16:creationId xmlns:a16="http://schemas.microsoft.com/office/drawing/2014/main" id="{B0AAF7C9-094E-400C-A428-F6C2262F652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690688"/>
            <a:ext cx="10753320" cy="5167312"/>
          </a:xfrm>
          <a:custGeom>
            <a:avLst/>
            <a:gdLst>
              <a:gd name="connsiteX0" fmla="*/ 0 w 10753320"/>
              <a:gd name="connsiteY0" fmla="*/ 0 h 5167312"/>
              <a:gd name="connsiteX1" fmla="*/ 9680943 w 10753320"/>
              <a:gd name="connsiteY1" fmla="*/ 0 h 5167312"/>
              <a:gd name="connsiteX2" fmla="*/ 9680223 w 10753320"/>
              <a:gd name="connsiteY2" fmla="*/ 952 h 5167312"/>
              <a:gd name="connsiteX3" fmla="*/ 10753320 w 10753320"/>
              <a:gd name="connsiteY3" fmla="*/ 952 h 5167312"/>
              <a:gd name="connsiteX4" fmla="*/ 8359441 w 10753320"/>
              <a:gd name="connsiteY4" fmla="*/ 5167312 h 5167312"/>
              <a:gd name="connsiteX5" fmla="*/ 4821866 w 10753320"/>
              <a:gd name="connsiteY5" fmla="*/ 5167312 h 5167312"/>
              <a:gd name="connsiteX6" fmla="*/ 4821866 w 10753320"/>
              <a:gd name="connsiteY6" fmla="*/ 5166360 h 5167312"/>
              <a:gd name="connsiteX7" fmla="*/ 0 w 10753320"/>
              <a:gd name="connsiteY7" fmla="*/ 5166360 h 51673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0753320" h="5167312">
                <a:moveTo>
                  <a:pt x="0" y="0"/>
                </a:moveTo>
                <a:lnTo>
                  <a:pt x="9680943" y="0"/>
                </a:lnTo>
                <a:lnTo>
                  <a:pt x="9680223" y="952"/>
                </a:lnTo>
                <a:lnTo>
                  <a:pt x="10753320" y="952"/>
                </a:lnTo>
                <a:lnTo>
                  <a:pt x="8359441" y="5167312"/>
                </a:lnTo>
                <a:lnTo>
                  <a:pt x="4821866" y="5167312"/>
                </a:lnTo>
                <a:lnTo>
                  <a:pt x="4821866" y="5166360"/>
                </a:lnTo>
                <a:lnTo>
                  <a:pt x="0" y="516636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49" name="Platshållare för innehåll 2">
            <a:extLst>
              <a:ext uri="{FF2B5EF4-FFF2-40B4-BE49-F238E27FC236}">
                <a16:creationId xmlns:a16="http://schemas.microsoft.com/office/drawing/2014/main" id="{D9EB58B1-9D76-41DA-95BC-FFEABE230B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55811"/>
            <a:ext cx="10753319" cy="471646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v-SE" sz="2000" dirty="0"/>
              <a:t>EMP – elektronisk match registrering</a:t>
            </a:r>
          </a:p>
          <a:p>
            <a:pPr marL="0" indent="0">
              <a:buNone/>
            </a:pPr>
            <a:endParaRPr lang="sv-SE" sz="2000" b="1" dirty="0"/>
          </a:p>
          <a:p>
            <a:r>
              <a:rPr lang="sv-SE" sz="2000" dirty="0"/>
              <a:t>Sekretariatsutbildning </a:t>
            </a:r>
          </a:p>
          <a:p>
            <a:r>
              <a:rPr lang="sv-SE" sz="2000" dirty="0"/>
              <a:t>U12-U16</a:t>
            </a:r>
          </a:p>
          <a:p>
            <a:r>
              <a:rPr lang="sv-SE" sz="2000" dirty="0"/>
              <a:t>Minst 4 stycken ifrån F12 ( gärna någon mer )</a:t>
            </a:r>
          </a:p>
          <a:p>
            <a:r>
              <a:rPr lang="sv-SE" sz="2000" dirty="0"/>
              <a:t>Ingen utbildad inga seriematcher</a:t>
            </a:r>
          </a:p>
          <a:p>
            <a:pPr marL="0" indent="0">
              <a:buNone/>
            </a:pPr>
            <a:endParaRPr lang="sv-SE" sz="2000" dirty="0"/>
          </a:p>
          <a:p>
            <a:pPr marL="0" indent="0">
              <a:buNone/>
            </a:pPr>
            <a:r>
              <a:rPr lang="sv-SE" sz="2000" dirty="0"/>
              <a:t>EMP utbildning </a:t>
            </a:r>
            <a:r>
              <a:rPr lang="sv-SE" sz="2000" u="sng" dirty="0"/>
              <a:t>14 september 17:30-21:00 </a:t>
            </a:r>
            <a:r>
              <a:rPr lang="sv-SE" sz="2000" dirty="0"/>
              <a:t>i Församlingshemmet Bankeryd</a:t>
            </a:r>
          </a:p>
          <a:p>
            <a:pPr marL="0" indent="0">
              <a:buNone/>
            </a:pPr>
            <a:endParaRPr lang="sv-SE" sz="2000" dirty="0"/>
          </a:p>
        </p:txBody>
      </p:sp>
      <p:sp>
        <p:nvSpPr>
          <p:cNvPr id="50" name="Freeform: Shape 44">
            <a:extLst>
              <a:ext uri="{FF2B5EF4-FFF2-40B4-BE49-F238E27FC236}">
                <a16:creationId xmlns:a16="http://schemas.microsoft.com/office/drawing/2014/main" id="{6200B311-3585-4069-AAC6-CD443FA5B8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523986" y="1690688"/>
            <a:ext cx="3668014" cy="5167312"/>
          </a:xfrm>
          <a:custGeom>
            <a:avLst/>
            <a:gdLst>
              <a:gd name="connsiteX0" fmla="*/ 2391664 w 3668014"/>
              <a:gd name="connsiteY0" fmla="*/ 0 h 5167312"/>
              <a:gd name="connsiteX1" fmla="*/ 3668014 w 3668014"/>
              <a:gd name="connsiteY1" fmla="*/ 0 h 5167312"/>
              <a:gd name="connsiteX2" fmla="*/ 3668014 w 3668014"/>
              <a:gd name="connsiteY2" fmla="*/ 5167312 h 5167312"/>
              <a:gd name="connsiteX3" fmla="*/ 0 w 3668014"/>
              <a:gd name="connsiteY3" fmla="*/ 5167312 h 5167312"/>
              <a:gd name="connsiteX4" fmla="*/ 2393879 w 3668014"/>
              <a:gd name="connsiteY4" fmla="*/ 952 h 5167312"/>
              <a:gd name="connsiteX5" fmla="*/ 2391664 w 3668014"/>
              <a:gd name="connsiteY5" fmla="*/ 952 h 51673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668014" h="5167312">
                <a:moveTo>
                  <a:pt x="2391664" y="0"/>
                </a:moveTo>
                <a:lnTo>
                  <a:pt x="3668014" y="0"/>
                </a:lnTo>
                <a:lnTo>
                  <a:pt x="3668014" y="5167312"/>
                </a:lnTo>
                <a:lnTo>
                  <a:pt x="0" y="5167312"/>
                </a:lnTo>
                <a:lnTo>
                  <a:pt x="2393879" y="952"/>
                </a:lnTo>
                <a:lnTo>
                  <a:pt x="2391664" y="952"/>
                </a:lnTo>
                <a:close/>
              </a:path>
            </a:pathLst>
          </a:custGeom>
          <a:solidFill>
            <a:srgbClr val="A6A6A6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9" name="Picture 2" descr="IFK Bankeryd - Föreningsläger 3-4 nov | IFK Bankeryd">
            <a:extLst>
              <a:ext uri="{FF2B5EF4-FFF2-40B4-BE49-F238E27FC236}">
                <a16:creationId xmlns:a16="http://schemas.microsoft.com/office/drawing/2014/main" id="{2554D182-EA80-4FB2-8570-6F708A2AC45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29083" y="60715"/>
            <a:ext cx="1271587" cy="13898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2466819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Office Theme">
  <a:themeElements>
    <a:clrScheme name="Office-tem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1D9A78"/>
      </a:accent1>
      <a:accent2>
        <a:srgbClr val="8BC145"/>
      </a:accent2>
      <a:accent3>
        <a:srgbClr val="36AFCE"/>
      </a:accent3>
      <a:accent4>
        <a:srgbClr val="1D6FA9"/>
      </a:accent4>
      <a:accent5>
        <a:srgbClr val="B74919"/>
      </a:accent5>
      <a:accent6>
        <a:srgbClr val="F19D19"/>
      </a:accent6>
      <a:hlink>
        <a:srgbClr val="0563C1"/>
      </a:hlink>
      <a:folHlink>
        <a:srgbClr val="954F72"/>
      </a:folHlink>
    </a:clrScheme>
    <a:fontScheme name="Office-tem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AE6F2518-B084-4896-AF52-66CC2144AA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370</TotalTime>
  <Words>391</Words>
  <Application>Microsoft Office PowerPoint</Application>
  <PresentationFormat>Bredbild</PresentationFormat>
  <Paragraphs>92</Paragraphs>
  <Slides>12</Slides>
  <Notes>0</Notes>
  <HiddenSlides>1</HiddenSlides>
  <MMClips>0</MMClips>
  <ScaleCrop>false</ScaleCrop>
  <HeadingPairs>
    <vt:vector size="6" baseType="variant">
      <vt:variant>
        <vt:lpstr>Använt teckensnitt</vt:lpstr>
      </vt:variant>
      <vt:variant>
        <vt:i4>4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12</vt:i4>
      </vt:variant>
    </vt:vector>
  </HeadingPairs>
  <TitlesOfParts>
    <vt:vector size="17" baseType="lpstr">
      <vt:lpstr>Arial</vt:lpstr>
      <vt:lpstr>Calibri</vt:lpstr>
      <vt:lpstr>Calibri Light</vt:lpstr>
      <vt:lpstr>Wingdings</vt:lpstr>
      <vt:lpstr>Office Theme</vt:lpstr>
      <vt:lpstr>FÖRÄLDRAMÖTE F12   Säsongen 2022/2023 </vt:lpstr>
      <vt:lpstr>AGENDA </vt:lpstr>
      <vt:lpstr>LAGET – trygghet -  kämparglöd - delaktighet</vt:lpstr>
      <vt:lpstr>TRÄNING</vt:lpstr>
      <vt:lpstr>MATCHER/CUPER</vt:lpstr>
      <vt:lpstr>PowerPoint-presentation</vt:lpstr>
      <vt:lpstr>SPELARMÖTE ”För vi är vinnare, redo när det gäller, inget kommer före.               Vi:et i vinsten!” </vt:lpstr>
      <vt:lpstr>FÖRÄLDRAGRUPP</vt:lpstr>
      <vt:lpstr>EMP </vt:lpstr>
      <vt:lpstr>FÖRSÄLJNING/AKTIVITETER </vt:lpstr>
      <vt:lpstr>LAGKASSA</vt:lpstr>
      <vt:lpstr>FRÅGOR/ÖVRIGT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FÖRÄLDRAMÖTE F11   Säsongen 2021/2022 </dc:title>
  <dc:creator>Moni Lager</dc:creator>
  <cp:lastModifiedBy>Moni Lager</cp:lastModifiedBy>
  <cp:revision>27</cp:revision>
  <dcterms:created xsi:type="dcterms:W3CDTF">2021-09-14T14:42:59Z</dcterms:created>
  <dcterms:modified xsi:type="dcterms:W3CDTF">2022-09-08T15:38:40Z</dcterms:modified>
</cp:coreProperties>
</file>