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60" r:id="rId3"/>
    <p:sldId id="259" r:id="rId4"/>
    <p:sldId id="262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3D85"/>
    <a:srgbClr val="D0DDE2"/>
    <a:srgbClr val="E4DD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2C1A19-549E-415A-B7CE-E14149204835}" v="6" dt="2021-10-20T06:35:01.7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58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sanne Andersson" userId="e51b6157-9345-438c-b786-6cfc34a01618" providerId="ADAL" clId="{012C1A19-549E-415A-B7CE-E14149204835}"/>
    <pc:docChg chg="undo custSel modSld">
      <pc:chgData name="Susanne Andersson" userId="e51b6157-9345-438c-b786-6cfc34a01618" providerId="ADAL" clId="{012C1A19-549E-415A-B7CE-E14149204835}" dt="2021-10-20T06:35:01.795" v="10" actId="478"/>
      <pc:docMkLst>
        <pc:docMk/>
      </pc:docMkLst>
      <pc:sldChg chg="modSp mod">
        <pc:chgData name="Susanne Andersson" userId="e51b6157-9345-438c-b786-6cfc34a01618" providerId="ADAL" clId="{012C1A19-549E-415A-B7CE-E14149204835}" dt="2021-10-20T06:30:07.599" v="2" actId="20577"/>
        <pc:sldMkLst>
          <pc:docMk/>
          <pc:sldMk cId="3724839484" sldId="257"/>
        </pc:sldMkLst>
        <pc:spChg chg="mod">
          <ac:chgData name="Susanne Andersson" userId="e51b6157-9345-438c-b786-6cfc34a01618" providerId="ADAL" clId="{012C1A19-549E-415A-B7CE-E14149204835}" dt="2021-10-20T06:30:07.599" v="2" actId="20577"/>
          <ac:spMkLst>
            <pc:docMk/>
            <pc:sldMk cId="3724839484" sldId="257"/>
            <ac:spMk id="3" creationId="{866CBF9A-7628-4C8D-8990-42EEADB7BFC9}"/>
          </ac:spMkLst>
        </pc:spChg>
      </pc:sldChg>
      <pc:sldChg chg="addSp delSp modSp mod">
        <pc:chgData name="Susanne Andersson" userId="e51b6157-9345-438c-b786-6cfc34a01618" providerId="ADAL" clId="{012C1A19-549E-415A-B7CE-E14149204835}" dt="2021-10-20T06:35:01.795" v="10" actId="478"/>
        <pc:sldMkLst>
          <pc:docMk/>
          <pc:sldMk cId="3844868126" sldId="265"/>
        </pc:sldMkLst>
        <pc:spChg chg="mod">
          <ac:chgData name="Susanne Andersson" userId="e51b6157-9345-438c-b786-6cfc34a01618" providerId="ADAL" clId="{012C1A19-549E-415A-B7CE-E14149204835}" dt="2021-10-20T06:35:01.795" v="10" actId="478"/>
          <ac:spMkLst>
            <pc:docMk/>
            <pc:sldMk cId="3844868126" sldId="265"/>
            <ac:spMk id="6" creationId="{384752CD-7A16-44C3-9DFD-3B7A7F103242}"/>
          </ac:spMkLst>
        </pc:spChg>
        <pc:spChg chg="mod">
          <ac:chgData name="Susanne Andersson" userId="e51b6157-9345-438c-b786-6cfc34a01618" providerId="ADAL" clId="{012C1A19-549E-415A-B7CE-E14149204835}" dt="2021-10-20T06:35:01.795" v="10" actId="478"/>
          <ac:spMkLst>
            <pc:docMk/>
            <pc:sldMk cId="3844868126" sldId="265"/>
            <ac:spMk id="7" creationId="{C378AC04-FF7B-4020-A4A6-C59605B3E4DC}"/>
          </ac:spMkLst>
        </pc:spChg>
        <pc:spChg chg="add del mod">
          <ac:chgData name="Susanne Andersson" userId="e51b6157-9345-438c-b786-6cfc34a01618" providerId="ADAL" clId="{012C1A19-549E-415A-B7CE-E14149204835}" dt="2021-10-20T06:35:01.795" v="10" actId="478"/>
          <ac:spMkLst>
            <pc:docMk/>
            <pc:sldMk cId="3844868126" sldId="265"/>
            <ac:spMk id="8" creationId="{A2A4A729-7B02-4186-BD0A-B40610928C29}"/>
          </ac:spMkLst>
        </pc:spChg>
        <pc:spChg chg="mod">
          <ac:chgData name="Susanne Andersson" userId="e51b6157-9345-438c-b786-6cfc34a01618" providerId="ADAL" clId="{012C1A19-549E-415A-B7CE-E14149204835}" dt="2021-10-20T06:35:01.795" v="10" actId="478"/>
          <ac:spMkLst>
            <pc:docMk/>
            <pc:sldMk cId="3844868126" sldId="265"/>
            <ac:spMk id="9" creationId="{2117BF9B-6CCD-4361-829A-02A7E8D2ED22}"/>
          </ac:spMkLst>
        </pc:spChg>
        <pc:grpChg chg="add del mod">
          <ac:chgData name="Susanne Andersson" userId="e51b6157-9345-438c-b786-6cfc34a01618" providerId="ADAL" clId="{012C1A19-549E-415A-B7CE-E14149204835}" dt="2021-10-20T06:35:01.795" v="10" actId="478"/>
          <ac:grpSpMkLst>
            <pc:docMk/>
            <pc:sldMk cId="3844868126" sldId="265"/>
            <ac:grpSpMk id="4" creationId="{61DEC0AB-32D1-41BA-A681-4AE1559E5315}"/>
          </ac:grpSpMkLst>
        </pc:grpChg>
        <pc:grpChg chg="mod">
          <ac:chgData name="Susanne Andersson" userId="e51b6157-9345-438c-b786-6cfc34a01618" providerId="ADAL" clId="{012C1A19-549E-415A-B7CE-E14149204835}" dt="2021-10-20T06:35:01.795" v="10" actId="478"/>
          <ac:grpSpMkLst>
            <pc:docMk/>
            <pc:sldMk cId="3844868126" sldId="265"/>
            <ac:grpSpMk id="5" creationId="{3F4C48CF-DC0D-48B6-AFB2-8A505FA5587A}"/>
          </ac:grpSpMkLst>
        </pc:grpChg>
        <pc:picChg chg="mod">
          <ac:chgData name="Susanne Andersson" userId="e51b6157-9345-438c-b786-6cfc34a01618" providerId="ADAL" clId="{012C1A19-549E-415A-B7CE-E14149204835}" dt="2021-10-20T06:35:01.795" v="10" actId="478"/>
          <ac:picMkLst>
            <pc:docMk/>
            <pc:sldMk cId="3844868126" sldId="265"/>
            <ac:picMk id="10" creationId="{8868E47E-BD42-4F26-A989-08B485D4D444}"/>
          </ac:picMkLst>
        </pc:picChg>
        <pc:picChg chg="add del mod">
          <ac:chgData name="Susanne Andersson" userId="e51b6157-9345-438c-b786-6cfc34a01618" providerId="ADAL" clId="{012C1A19-549E-415A-B7CE-E14149204835}" dt="2021-10-20T06:35:01.795" v="10" actId="478"/>
          <ac:picMkLst>
            <pc:docMk/>
            <pc:sldMk cId="3844868126" sldId="265"/>
            <ac:picMk id="11" creationId="{65C84042-B4CD-4373-B141-97167D110F36}"/>
          </ac:picMkLst>
        </pc:picChg>
        <pc:picChg chg="mod">
          <ac:chgData name="Susanne Andersson" userId="e51b6157-9345-438c-b786-6cfc34a01618" providerId="ADAL" clId="{012C1A19-549E-415A-B7CE-E14149204835}" dt="2021-10-20T06:35:01.795" v="10" actId="478"/>
          <ac:picMkLst>
            <pc:docMk/>
            <pc:sldMk cId="3844868126" sldId="265"/>
            <ac:picMk id="12" creationId="{EA605AE0-35C4-46C1-A1BC-DB4F801F6344}"/>
          </ac:picMkLst>
        </pc:picChg>
        <pc:picChg chg="mod">
          <ac:chgData name="Susanne Andersson" userId="e51b6157-9345-438c-b786-6cfc34a01618" providerId="ADAL" clId="{012C1A19-549E-415A-B7CE-E14149204835}" dt="2021-10-20T06:35:01.795" v="10" actId="478"/>
          <ac:picMkLst>
            <pc:docMk/>
            <pc:sldMk cId="3844868126" sldId="265"/>
            <ac:picMk id="13" creationId="{67A86D75-F2F3-42F0-9E83-21C812A8C1D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bg>
      <p:bgPr>
        <a:solidFill>
          <a:srgbClr val="1B3D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LÄGGA TILL RUBRIK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lägga till underrubrik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311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tvådel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CC0DD2BF-57F8-4015-8853-9AC390996619}"/>
              </a:ext>
            </a:extLst>
          </p:cNvPr>
          <p:cNvSpPr/>
          <p:nvPr userDrawn="1"/>
        </p:nvSpPr>
        <p:spPr>
          <a:xfrm>
            <a:off x="-66502" y="0"/>
            <a:ext cx="5046562" cy="6846951"/>
          </a:xfrm>
          <a:prstGeom prst="rect">
            <a:avLst/>
          </a:prstGeom>
          <a:solidFill>
            <a:srgbClr val="1B3D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C8507A6-E57B-48DA-B85B-80A954C5AC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757" y="1525460"/>
            <a:ext cx="4114800" cy="1898015"/>
          </a:xfrm>
        </p:spPr>
        <p:txBody>
          <a:bodyPr>
            <a:no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LÄGGA TILL RUBRIK</a:t>
            </a:r>
          </a:p>
        </p:txBody>
      </p:sp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2184B397-22FE-48F4-AF24-3BC52A455F12}"/>
              </a:ext>
            </a:extLst>
          </p:cNvPr>
          <p:cNvCxnSpPr>
            <a:cxnSpLocks/>
          </p:cNvCxnSpPr>
          <p:nvPr userDrawn="1"/>
        </p:nvCxnSpPr>
        <p:spPr>
          <a:xfrm>
            <a:off x="432250" y="3577444"/>
            <a:ext cx="425958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41">
            <a:extLst>
              <a:ext uri="{FF2B5EF4-FFF2-40B4-BE49-F238E27FC236}">
                <a16:creationId xmlns:a16="http://schemas.microsoft.com/office/drawing/2014/main" id="{3D497A2E-7530-4F5F-9F25-1FF82DA39F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17" y="1411386"/>
            <a:ext cx="3722366" cy="4024178"/>
          </a:xfrm>
          <a:prstGeom prst="rect">
            <a:avLst/>
          </a:prstGeom>
        </p:spPr>
      </p:pic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0B25C3EC-AFAC-4F04-886B-7ABBFB1A581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15938" y="3768725"/>
            <a:ext cx="4114800" cy="1246188"/>
          </a:xfrm>
        </p:spPr>
        <p:txBody>
          <a:bodyPr>
            <a:noAutofit/>
          </a:bodyPr>
          <a:lstStyle>
            <a:lvl1pPr marL="0" indent="0" algn="ctr">
              <a:buNone/>
              <a:defRPr lang="sv-SE" sz="2400" kern="1200" dirty="0" smtClean="0">
                <a:solidFill>
                  <a:schemeClr val="bg1"/>
                </a:solidFill>
                <a:latin typeface="+mn-lt"/>
                <a:ea typeface="+mn-ea"/>
                <a:cs typeface="Calibri" panose="020F050202020403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</p:spTree>
    <p:extLst>
      <p:ext uri="{BB962C8B-B14F-4D97-AF65-F5344CB8AC3E}">
        <p14:creationId xmlns:p14="http://schemas.microsoft.com/office/powerpoint/2010/main" val="3224635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ytt avsnitt">
    <p:bg>
      <p:bgPr>
        <a:solidFill>
          <a:srgbClr val="1B3D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460883-9990-4632-A3E2-85C315FDC7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6218"/>
            <a:ext cx="10515600" cy="1325563"/>
          </a:xfrm>
        </p:spPr>
        <p:txBody>
          <a:bodyPr>
            <a:norm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lägga till avsnittsrubrik</a:t>
            </a:r>
          </a:p>
        </p:txBody>
      </p:sp>
    </p:spTree>
    <p:extLst>
      <p:ext uri="{BB962C8B-B14F-4D97-AF65-F5344CB8AC3E}">
        <p14:creationId xmlns:p14="http://schemas.microsoft.com/office/powerpoint/2010/main" val="975230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3D37FF2-8C68-4A9C-B763-090A0A66D001}"/>
              </a:ext>
            </a:extLst>
          </p:cNvPr>
          <p:cNvSpPr/>
          <p:nvPr userDrawn="1"/>
        </p:nvSpPr>
        <p:spPr>
          <a:xfrm>
            <a:off x="0" y="6200775"/>
            <a:ext cx="12192000" cy="657225"/>
          </a:xfrm>
          <a:prstGeom prst="rect">
            <a:avLst/>
          </a:prstGeom>
          <a:solidFill>
            <a:srgbClr val="1B3D8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999570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lägga till rubrik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9995704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Klicka här för att lägga till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2645D5E-6BA7-44ED-8E6B-7874BD907448}" type="datetimeFigureOut">
              <a:rPr lang="sv-SE" smtClean="0"/>
              <a:pPr/>
              <a:t>2021-10-18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D0F4A8-667D-480C-A8E7-505DF672AF70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7" name="Picture 41">
            <a:extLst>
              <a:ext uri="{FF2B5EF4-FFF2-40B4-BE49-F238E27FC236}">
                <a16:creationId xmlns:a16="http://schemas.microsoft.com/office/drawing/2014/main" id="{DD23C406-D5BD-4283-AC84-F17078B34D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3904" y="445075"/>
            <a:ext cx="1078235" cy="1165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051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826A6E3-9EEC-4026-B242-23BDE6BBD25D}"/>
              </a:ext>
            </a:extLst>
          </p:cNvPr>
          <p:cNvSpPr/>
          <p:nvPr userDrawn="1"/>
        </p:nvSpPr>
        <p:spPr>
          <a:xfrm>
            <a:off x="0" y="6200775"/>
            <a:ext cx="12192000" cy="657225"/>
          </a:xfrm>
          <a:prstGeom prst="rect">
            <a:avLst/>
          </a:prstGeom>
          <a:solidFill>
            <a:srgbClr val="1B3D8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9976482" cy="1325563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lägga till rubrik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4642482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Klicka här för att lägga till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4642482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Klicka här för att lägga till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2645D5E-6BA7-44ED-8E6B-7874BD907448}" type="datetimeFigureOut">
              <a:rPr lang="sv-SE" smtClean="0"/>
              <a:pPr/>
              <a:t>2021-10-18</a:t>
            </a:fld>
            <a:endParaRPr lang="sv-S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D0F4A8-667D-480C-A8E7-505DF672AF70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10" name="Picture 41">
            <a:extLst>
              <a:ext uri="{FF2B5EF4-FFF2-40B4-BE49-F238E27FC236}">
                <a16:creationId xmlns:a16="http://schemas.microsoft.com/office/drawing/2014/main" id="{3C24FD3E-B5F5-4C13-89E6-D71C46BC54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3904" y="445075"/>
            <a:ext cx="1078235" cy="1165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22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43E0E53-7152-4E92-90DB-B8F455A0709F}"/>
              </a:ext>
            </a:extLst>
          </p:cNvPr>
          <p:cNvSpPr/>
          <p:nvPr userDrawn="1"/>
        </p:nvSpPr>
        <p:spPr>
          <a:xfrm>
            <a:off x="0" y="6200775"/>
            <a:ext cx="12192000" cy="657225"/>
          </a:xfrm>
          <a:prstGeom prst="rect">
            <a:avLst/>
          </a:prstGeom>
          <a:solidFill>
            <a:srgbClr val="1B3D8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9976482" cy="1325563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lägga till rubrik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2645D5E-6BA7-44ED-8E6B-7874BD907448}" type="datetimeFigureOut">
              <a:rPr lang="sv-SE" smtClean="0"/>
              <a:pPr/>
              <a:t>2021-10-18</a:t>
            </a:fld>
            <a:endParaRPr lang="sv-S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D0F4A8-667D-480C-A8E7-505DF672AF70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8" name="Picture 41">
            <a:extLst>
              <a:ext uri="{FF2B5EF4-FFF2-40B4-BE49-F238E27FC236}">
                <a16:creationId xmlns:a16="http://schemas.microsoft.com/office/drawing/2014/main" id="{1898073E-BE8B-410F-A3C6-79F01A6F6F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3904" y="445075"/>
            <a:ext cx="1078235" cy="1165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751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18FD6B3-3853-4178-80FC-91FE7BB7CEE3}"/>
              </a:ext>
            </a:extLst>
          </p:cNvPr>
          <p:cNvSpPr/>
          <p:nvPr userDrawn="1"/>
        </p:nvSpPr>
        <p:spPr>
          <a:xfrm>
            <a:off x="0" y="6200775"/>
            <a:ext cx="12192000" cy="657225"/>
          </a:xfrm>
          <a:prstGeom prst="rect">
            <a:avLst/>
          </a:prstGeom>
          <a:solidFill>
            <a:srgbClr val="1B3D8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2645D5E-6BA7-44ED-8E6B-7874BD907448}" type="datetimeFigureOut">
              <a:rPr lang="sv-SE" smtClean="0"/>
              <a:pPr/>
              <a:t>2021-10-18</a:t>
            </a:fld>
            <a:endParaRPr lang="sv-S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D0F4A8-667D-480C-A8E7-505DF672AF70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7" name="Picture 41">
            <a:extLst>
              <a:ext uri="{FF2B5EF4-FFF2-40B4-BE49-F238E27FC236}">
                <a16:creationId xmlns:a16="http://schemas.microsoft.com/office/drawing/2014/main" id="{A49E8A52-008B-4545-9B03-ABAC92E7CF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3904" y="445075"/>
            <a:ext cx="1078235" cy="1165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818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45D5E-6BA7-44ED-8E6B-7874BD907448}" type="datetimeFigureOut">
              <a:rPr lang="sv-SE" smtClean="0"/>
              <a:t>2021-10-18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D0F4A8-667D-480C-A8E7-505DF672AF7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0603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0" r:id="rId2"/>
    <p:sldLayoutId id="2147483681" r:id="rId3"/>
    <p:sldLayoutId id="2147483674" r:id="rId4"/>
    <p:sldLayoutId id="2147483676" r:id="rId5"/>
    <p:sldLayoutId id="2147483678" r:id="rId6"/>
    <p:sldLayoutId id="2147483679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tx1"/>
          </a:solidFill>
          <a:latin typeface="Tw Cen MT Condensed (Rubriker)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intersport.se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get.se/IFKBANKERYD/Document" TargetMode="Externa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jf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6" Type="http://schemas.microsoft.com/office/2007/relationships/hdphoto" Target="../media/hdphoto3.wdp"/><Relationship Id="rId5" Type="http://schemas.openxmlformats.org/officeDocument/2006/relationships/image" Target="../media/image5.png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E2BC9-2B03-4B8A-B10A-2CEE890F5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FÖRÄLDRAMÖTE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6CBF9A-7628-4C8D-8990-42EEADB7BFC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dirty="0"/>
              <a:t>F12</a:t>
            </a:r>
          </a:p>
        </p:txBody>
      </p:sp>
    </p:spTree>
    <p:extLst>
      <p:ext uri="{BB962C8B-B14F-4D97-AF65-F5344CB8AC3E}">
        <p14:creationId xmlns:p14="http://schemas.microsoft.com/office/powerpoint/2010/main" val="37248394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0CA849-6AF8-4B53-9A04-1960FB86C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Laget.se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C37DEF-7092-4DFF-B0AE-751EFDCE6F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sv-SE" dirty="0">
                <a:solidFill>
                  <a:srgbClr val="1B3D85"/>
                </a:solidFill>
              </a:rPr>
              <a:t>Håll koll och uppdatera dig!</a:t>
            </a:r>
          </a:p>
          <a:p>
            <a:r>
              <a:rPr lang="sv-SE" dirty="0"/>
              <a:t>Primära info- och kommunikationskanalen</a:t>
            </a:r>
          </a:p>
          <a:p>
            <a:r>
              <a:rPr lang="sv-SE" dirty="0"/>
              <a:t>Klubbens hemsida</a:t>
            </a:r>
          </a:p>
          <a:p>
            <a:r>
              <a:rPr lang="sv-SE" dirty="0"/>
              <a:t>Egen </a:t>
            </a:r>
            <a:r>
              <a:rPr lang="sv-SE" dirty="0" err="1"/>
              <a:t>lagsida</a:t>
            </a:r>
            <a:endParaRPr lang="sv-SE" dirty="0"/>
          </a:p>
          <a:p>
            <a:r>
              <a:rPr lang="sv-SE" dirty="0"/>
              <a:t>Utskick och material</a:t>
            </a:r>
          </a:p>
          <a:p>
            <a:r>
              <a:rPr lang="sv-SE" dirty="0"/>
              <a:t>Anmälan till olika saker</a:t>
            </a:r>
          </a:p>
        </p:txBody>
      </p:sp>
      <p:grpSp>
        <p:nvGrpSpPr>
          <p:cNvPr id="4" name="Grupp 8">
            <a:extLst>
              <a:ext uri="{FF2B5EF4-FFF2-40B4-BE49-F238E27FC236}">
                <a16:creationId xmlns:a16="http://schemas.microsoft.com/office/drawing/2014/main" id="{2345ED34-A3CC-47F3-A30B-1A8FF1C4F1B5}"/>
              </a:ext>
            </a:extLst>
          </p:cNvPr>
          <p:cNvGrpSpPr/>
          <p:nvPr/>
        </p:nvGrpSpPr>
        <p:grpSpPr>
          <a:xfrm>
            <a:off x="7233226" y="1027906"/>
            <a:ext cx="2361570" cy="4423202"/>
            <a:chOff x="6194134" y="1331957"/>
            <a:chExt cx="2146882" cy="4021093"/>
          </a:xfrm>
        </p:grpSpPr>
        <p:pic>
          <p:nvPicPr>
            <p:cNvPr id="5" name="Bildobjekt 4" descr="En bild som visar skärmbild&#10;&#10;Automatiskt genererad beskrivning">
              <a:extLst>
                <a:ext uri="{FF2B5EF4-FFF2-40B4-BE49-F238E27FC236}">
                  <a16:creationId xmlns:a16="http://schemas.microsoft.com/office/drawing/2014/main" id="{4B853280-F486-49A2-8DE4-9CBFCCE1A4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13421"/>
            <a:stretch/>
          </p:blipFill>
          <p:spPr>
            <a:xfrm>
              <a:off x="6194134" y="1331957"/>
              <a:ext cx="2146882" cy="4021093"/>
            </a:xfrm>
            <a:prstGeom prst="rect">
              <a:avLst/>
            </a:prstGeom>
          </p:spPr>
        </p:pic>
        <p:sp>
          <p:nvSpPr>
            <p:cNvPr id="6" name="Rektangel 7">
              <a:extLst>
                <a:ext uri="{FF2B5EF4-FFF2-40B4-BE49-F238E27FC236}">
                  <a16:creationId xmlns:a16="http://schemas.microsoft.com/office/drawing/2014/main" id="{199575E5-2617-461B-A246-94DF0514A51D}"/>
                </a:ext>
              </a:extLst>
            </p:cNvPr>
            <p:cNvSpPr/>
            <p:nvPr/>
          </p:nvSpPr>
          <p:spPr>
            <a:xfrm>
              <a:off x="6562725" y="2638425"/>
              <a:ext cx="942975" cy="2286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29228277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EAD15-BC34-4FD7-B9AD-540EDB40A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Profilkläder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199EC0-2613-4FC4-A8C1-9DAA544E78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sv-SE" dirty="0">
                <a:solidFill>
                  <a:srgbClr val="1B3D85"/>
                </a:solidFill>
              </a:rPr>
              <a:t>Intersport är vår samarbetspartner</a:t>
            </a:r>
          </a:p>
          <a:p>
            <a:r>
              <a:rPr lang="sv-SE" dirty="0"/>
              <a:t>När du handlar på Intersport får både du själv och föreningen bonus. </a:t>
            </a:r>
            <a:br>
              <a:rPr lang="sv-SE" dirty="0"/>
            </a:br>
            <a:r>
              <a:rPr lang="sv-SE" dirty="0"/>
              <a:t>Gå in på ”Mina sidor” på </a:t>
            </a:r>
            <a:r>
              <a:rPr lang="sv-SE" dirty="0">
                <a:hlinkClick r:id="rId2"/>
              </a:rPr>
              <a:t>www.intersport.se</a:t>
            </a:r>
            <a:r>
              <a:rPr lang="sv-SE" dirty="0"/>
              <a:t> och välj att stötta IFK Bankeryd. </a:t>
            </a:r>
          </a:p>
          <a:p>
            <a:r>
              <a:rPr lang="sv-SE" dirty="0" err="1"/>
              <a:t>Beök</a:t>
            </a:r>
            <a:r>
              <a:rPr lang="sv-SE" dirty="0"/>
              <a:t> vår webbshop för att handla profilkläder:</a:t>
            </a:r>
            <a:br>
              <a:rPr lang="sv-SE" dirty="0"/>
            </a:br>
            <a:r>
              <a:rPr lang="sv-SE" dirty="0"/>
              <a:t>https://team.intersport.se/ifk-bankeryd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6C40F4-0F6F-4E1A-8047-38FE59AAA4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762" b="50000"/>
          <a:stretch/>
        </p:blipFill>
        <p:spPr>
          <a:xfrm>
            <a:off x="7239746" y="4178341"/>
            <a:ext cx="980709" cy="13648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2BC8E10-DD63-42F5-BC2D-CA365BC8DA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0448" y="4088934"/>
            <a:ext cx="2621434" cy="163721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2F40199-43A2-48FD-AF7B-B2C8D3DF33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6971" b="48590"/>
          <a:stretch/>
        </p:blipFill>
        <p:spPr>
          <a:xfrm>
            <a:off x="4383244" y="4135733"/>
            <a:ext cx="1323052" cy="154361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3600BEE-40B2-46F7-BE43-FC9AD4FC9FD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8590" r="46971"/>
          <a:stretch/>
        </p:blipFill>
        <p:spPr>
          <a:xfrm>
            <a:off x="5961271" y="4088934"/>
            <a:ext cx="1323052" cy="1543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6494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24872-4605-4449-A9F6-9550BE374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Avgifter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C6B768F-A939-494B-8349-3D7A01ED4A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621118"/>
              </p:ext>
            </p:extLst>
          </p:nvPr>
        </p:nvGraphicFramePr>
        <p:xfrm>
          <a:off x="880188" y="1615775"/>
          <a:ext cx="7610669" cy="2758692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2426653">
                  <a:extLst>
                    <a:ext uri="{9D8B030D-6E8A-4147-A177-3AD203B41FA5}">
                      <a16:colId xmlns:a16="http://schemas.microsoft.com/office/drawing/2014/main" val="747561502"/>
                    </a:ext>
                  </a:extLst>
                </a:gridCol>
                <a:gridCol w="1087474">
                  <a:extLst>
                    <a:ext uri="{9D8B030D-6E8A-4147-A177-3AD203B41FA5}">
                      <a16:colId xmlns:a16="http://schemas.microsoft.com/office/drawing/2014/main" val="962912676"/>
                    </a:ext>
                  </a:extLst>
                </a:gridCol>
                <a:gridCol w="1168436">
                  <a:extLst>
                    <a:ext uri="{9D8B030D-6E8A-4147-A177-3AD203B41FA5}">
                      <a16:colId xmlns:a16="http://schemas.microsoft.com/office/drawing/2014/main" val="1178793943"/>
                    </a:ext>
                  </a:extLst>
                </a:gridCol>
                <a:gridCol w="1171612">
                  <a:extLst>
                    <a:ext uri="{9D8B030D-6E8A-4147-A177-3AD203B41FA5}">
                      <a16:colId xmlns:a16="http://schemas.microsoft.com/office/drawing/2014/main" val="1712930426"/>
                    </a:ext>
                  </a:extLst>
                </a:gridCol>
                <a:gridCol w="1756494">
                  <a:extLst>
                    <a:ext uri="{9D8B030D-6E8A-4147-A177-3AD203B41FA5}">
                      <a16:colId xmlns:a16="http://schemas.microsoft.com/office/drawing/2014/main" val="410178692"/>
                    </a:ext>
                  </a:extLst>
                </a:gridCol>
              </a:tblGrid>
              <a:tr h="512310">
                <a:tc>
                  <a:txBody>
                    <a:bodyPr/>
                    <a:lstStyle/>
                    <a:p>
                      <a:pPr marL="6350" marR="1905" indent="-6350" algn="l">
                        <a:lnSpc>
                          <a:spcPct val="107000"/>
                        </a:lnSpc>
                        <a:spcAft>
                          <a:spcPts val="130"/>
                        </a:spcAft>
                      </a:pPr>
                      <a:r>
                        <a:rPr lang="sv-SE" sz="1100" dirty="0">
                          <a:effectLst/>
                        </a:rPr>
                        <a:t>Födda</a:t>
                      </a:r>
                      <a:endParaRPr lang="sv-SE" sz="11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597" marR="58597" marT="0" marB="0" anchor="ctr"/>
                </a:tc>
                <a:tc>
                  <a:txBody>
                    <a:bodyPr/>
                    <a:lstStyle/>
                    <a:p>
                      <a:pPr marL="6350" marR="1905" indent="-6350" algn="ctr">
                        <a:lnSpc>
                          <a:spcPct val="107000"/>
                        </a:lnSpc>
                        <a:spcAft>
                          <a:spcPts val="130"/>
                        </a:spcAft>
                      </a:pPr>
                      <a:r>
                        <a:rPr lang="sv-SE" sz="1100" dirty="0">
                          <a:effectLst/>
                        </a:rPr>
                        <a:t>Medlemsavgift</a:t>
                      </a:r>
                      <a:endParaRPr lang="sv-SE" sz="11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597" marR="58597" marT="0" marB="0" anchor="ctr"/>
                </a:tc>
                <a:tc>
                  <a:txBody>
                    <a:bodyPr/>
                    <a:lstStyle/>
                    <a:p>
                      <a:pPr marL="6350" marR="1905" indent="-6350" algn="ctr">
                        <a:lnSpc>
                          <a:spcPct val="107000"/>
                        </a:lnSpc>
                        <a:spcAft>
                          <a:spcPts val="130"/>
                        </a:spcAft>
                      </a:pPr>
                      <a:r>
                        <a:rPr lang="sv-SE" sz="1100" dirty="0">
                          <a:effectLst/>
                        </a:rPr>
                        <a:t>Deltagaravgift *</a:t>
                      </a:r>
                      <a:endParaRPr lang="sv-SE" sz="11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597" marR="58597" marT="0" marB="0" anchor="ctr"/>
                </a:tc>
                <a:tc>
                  <a:txBody>
                    <a:bodyPr/>
                    <a:lstStyle/>
                    <a:p>
                      <a:pPr marL="6350" marR="1905" indent="-6350" algn="ctr">
                        <a:lnSpc>
                          <a:spcPct val="107000"/>
                        </a:lnSpc>
                        <a:spcAft>
                          <a:spcPts val="130"/>
                        </a:spcAft>
                      </a:pPr>
                      <a:r>
                        <a:rPr lang="sv-SE" sz="1100" dirty="0">
                          <a:effectLst/>
                        </a:rPr>
                        <a:t>Summa avgifter</a:t>
                      </a:r>
                      <a:endParaRPr lang="sv-SE" sz="11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597" marR="58597" marT="0" marB="0" anchor="ctr"/>
                </a:tc>
                <a:tc>
                  <a:txBody>
                    <a:bodyPr/>
                    <a:lstStyle/>
                    <a:p>
                      <a:pPr marL="6350" marR="1905" indent="-6350" algn="ctr">
                        <a:lnSpc>
                          <a:spcPct val="107000"/>
                        </a:lnSpc>
                        <a:spcAft>
                          <a:spcPts val="130"/>
                        </a:spcAft>
                      </a:pPr>
                      <a:r>
                        <a:rPr lang="sv-SE" sz="11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Subvention 2021/2022</a:t>
                      </a:r>
                      <a:br>
                        <a:rPr lang="sv-SE" sz="11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sv-SE" sz="11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25%</a:t>
                      </a:r>
                    </a:p>
                  </a:txBody>
                  <a:tcPr marL="58597" marR="58597" marT="0" marB="0" anchor="ctr"/>
                </a:tc>
                <a:extLst>
                  <a:ext uri="{0D108BD9-81ED-4DB2-BD59-A6C34878D82A}">
                    <a16:rowId xmlns:a16="http://schemas.microsoft.com/office/drawing/2014/main" val="4292405315"/>
                  </a:ext>
                </a:extLst>
              </a:tr>
              <a:tr h="249598">
                <a:tc>
                  <a:txBody>
                    <a:bodyPr/>
                    <a:lstStyle/>
                    <a:p>
                      <a:pPr marL="6350" marR="5715" indent="-6350" algn="l">
                        <a:lnSpc>
                          <a:spcPct val="111000"/>
                        </a:lnSpc>
                        <a:spcAft>
                          <a:spcPts val="1040"/>
                        </a:spcAft>
                      </a:pPr>
                      <a:r>
                        <a:rPr lang="sv-SE" sz="11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F2005/P2005/F2006/P2006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6350" marR="5715" indent="-6350" algn="ctr">
                        <a:lnSpc>
                          <a:spcPct val="111000"/>
                        </a:lnSpc>
                        <a:spcAft>
                          <a:spcPts val="1040"/>
                        </a:spcAft>
                      </a:pPr>
                      <a:r>
                        <a:rPr lang="sv-SE" sz="11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350 kr 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6350" marR="5715" indent="-6350" algn="ctr">
                        <a:lnSpc>
                          <a:spcPct val="111000"/>
                        </a:lnSpc>
                        <a:spcAft>
                          <a:spcPts val="1040"/>
                        </a:spcAft>
                      </a:pPr>
                      <a:r>
                        <a:rPr lang="sv-SE" sz="11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1 450 kr 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6350" marR="5715" indent="-6350" algn="ctr">
                        <a:lnSpc>
                          <a:spcPct val="111000"/>
                        </a:lnSpc>
                        <a:spcAft>
                          <a:spcPts val="1040"/>
                        </a:spcAft>
                      </a:pPr>
                      <a:r>
                        <a:rPr lang="sv-SE" sz="11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1 800 kr </a:t>
                      </a:r>
                      <a:endParaRPr lang="sv-SE" sz="1100" b="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6350" marR="5715" indent="-6350" algn="ctr">
                        <a:lnSpc>
                          <a:spcPct val="111000"/>
                        </a:lnSpc>
                        <a:spcAft>
                          <a:spcPts val="1040"/>
                        </a:spcAft>
                      </a:pPr>
                      <a:r>
                        <a:rPr lang="sv-SE" sz="11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1 350 kr </a:t>
                      </a:r>
                      <a:endParaRPr lang="sv-SE" sz="1100" b="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600649988"/>
                  </a:ext>
                </a:extLst>
              </a:tr>
              <a:tr h="249598">
                <a:tc>
                  <a:txBody>
                    <a:bodyPr/>
                    <a:lstStyle/>
                    <a:p>
                      <a:pPr marL="6350" marR="5715" indent="-6350" algn="l">
                        <a:lnSpc>
                          <a:spcPct val="111000"/>
                        </a:lnSpc>
                        <a:spcAft>
                          <a:spcPts val="1040"/>
                        </a:spcAft>
                      </a:pPr>
                      <a:r>
                        <a:rPr lang="sv-SE" sz="11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F2007/P2007/F2008/P2008-2009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6350" marR="5715" indent="-6350" algn="ctr">
                        <a:lnSpc>
                          <a:spcPct val="111000"/>
                        </a:lnSpc>
                        <a:spcAft>
                          <a:spcPts val="1040"/>
                        </a:spcAft>
                      </a:pPr>
                      <a:r>
                        <a:rPr lang="sv-SE" sz="11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350 kr </a:t>
                      </a:r>
                      <a:endParaRPr lang="sv-SE" sz="1100" b="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6350" marR="5715" indent="-6350" algn="ctr">
                        <a:lnSpc>
                          <a:spcPct val="111000"/>
                        </a:lnSpc>
                        <a:spcAft>
                          <a:spcPts val="1040"/>
                        </a:spcAft>
                      </a:pPr>
                      <a:r>
                        <a:rPr lang="sv-SE" sz="11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1 350 kr </a:t>
                      </a:r>
                      <a:endParaRPr lang="sv-SE" sz="1100" b="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6350" marR="5715" indent="-6350" algn="ctr">
                        <a:lnSpc>
                          <a:spcPct val="111000"/>
                        </a:lnSpc>
                        <a:spcAft>
                          <a:spcPts val="1040"/>
                        </a:spcAft>
                      </a:pPr>
                      <a:r>
                        <a:rPr lang="sv-SE" sz="11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1 700 kr </a:t>
                      </a:r>
                      <a:endParaRPr lang="sv-SE" sz="1100" b="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6350" marR="5715" indent="-6350" algn="ctr">
                        <a:lnSpc>
                          <a:spcPct val="111000"/>
                        </a:lnSpc>
                        <a:spcAft>
                          <a:spcPts val="1040"/>
                        </a:spcAft>
                      </a:pPr>
                      <a:r>
                        <a:rPr lang="sv-SE" sz="11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1 275 kr </a:t>
                      </a:r>
                      <a:endParaRPr lang="sv-SE" sz="1100" b="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174915665"/>
                  </a:ext>
                </a:extLst>
              </a:tr>
              <a:tr h="249598">
                <a:tc>
                  <a:txBody>
                    <a:bodyPr/>
                    <a:lstStyle/>
                    <a:p>
                      <a:pPr marL="6350" marR="5715" indent="-6350" algn="l">
                        <a:lnSpc>
                          <a:spcPct val="111000"/>
                        </a:lnSpc>
                        <a:spcAft>
                          <a:spcPts val="1040"/>
                        </a:spcAft>
                      </a:pPr>
                      <a:r>
                        <a:rPr lang="sv-SE" sz="11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F2009/F2010/P2010-2011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6350" marR="5715" indent="-6350" algn="ctr">
                        <a:lnSpc>
                          <a:spcPct val="111000"/>
                        </a:lnSpc>
                        <a:spcAft>
                          <a:spcPts val="1040"/>
                        </a:spcAft>
                      </a:pPr>
                      <a:r>
                        <a:rPr lang="sv-SE" sz="11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350 kr </a:t>
                      </a:r>
                      <a:endParaRPr lang="sv-SE" sz="1100" b="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6350" marR="5715" indent="-6350" algn="ctr">
                        <a:lnSpc>
                          <a:spcPct val="111000"/>
                        </a:lnSpc>
                        <a:spcAft>
                          <a:spcPts val="1040"/>
                        </a:spcAft>
                      </a:pPr>
                      <a:r>
                        <a:rPr lang="sv-SE" sz="11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1 150 kr </a:t>
                      </a:r>
                      <a:endParaRPr lang="sv-SE" sz="1100" b="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6350" marR="5715" indent="-6350" algn="ctr">
                        <a:lnSpc>
                          <a:spcPct val="111000"/>
                        </a:lnSpc>
                        <a:spcAft>
                          <a:spcPts val="1040"/>
                        </a:spcAft>
                      </a:pPr>
                      <a:r>
                        <a:rPr lang="sv-SE" sz="11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1 500 kr </a:t>
                      </a:r>
                      <a:endParaRPr lang="sv-SE" sz="1100" b="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6350" marR="5715" indent="-6350" algn="ctr">
                        <a:lnSpc>
                          <a:spcPct val="111000"/>
                        </a:lnSpc>
                        <a:spcAft>
                          <a:spcPts val="1040"/>
                        </a:spcAft>
                      </a:pPr>
                      <a:r>
                        <a:rPr lang="sv-SE" sz="11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1 125 kr </a:t>
                      </a:r>
                      <a:endParaRPr lang="sv-SE" sz="1100" b="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550870140"/>
                  </a:ext>
                </a:extLst>
              </a:tr>
              <a:tr h="249598">
                <a:tc>
                  <a:txBody>
                    <a:bodyPr/>
                    <a:lstStyle/>
                    <a:p>
                      <a:pPr marL="6350" marR="5715" indent="-6350" algn="l">
                        <a:lnSpc>
                          <a:spcPct val="111000"/>
                        </a:lnSpc>
                        <a:spcAft>
                          <a:spcPts val="1040"/>
                        </a:spcAft>
                      </a:pPr>
                      <a:r>
                        <a:rPr lang="sv-SE" sz="11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F2011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6350" marR="5715" indent="-6350" algn="ctr">
                        <a:lnSpc>
                          <a:spcPct val="111000"/>
                        </a:lnSpc>
                        <a:spcAft>
                          <a:spcPts val="1040"/>
                        </a:spcAft>
                      </a:pPr>
                      <a:r>
                        <a:rPr lang="sv-SE" sz="11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350 kr </a:t>
                      </a:r>
                      <a:endParaRPr lang="sv-SE" sz="1100" b="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6350" marR="5715" indent="-6350" algn="ctr">
                        <a:lnSpc>
                          <a:spcPct val="111000"/>
                        </a:lnSpc>
                        <a:spcAft>
                          <a:spcPts val="1040"/>
                        </a:spcAft>
                      </a:pPr>
                      <a:r>
                        <a:rPr lang="sv-SE" sz="11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1 050 kr </a:t>
                      </a:r>
                      <a:endParaRPr lang="sv-SE" sz="1100" b="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6350" marR="5715" indent="-6350" algn="ctr">
                        <a:lnSpc>
                          <a:spcPct val="111000"/>
                        </a:lnSpc>
                        <a:spcAft>
                          <a:spcPts val="1040"/>
                        </a:spcAft>
                      </a:pPr>
                      <a:r>
                        <a:rPr lang="sv-SE" sz="11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1 400 kr </a:t>
                      </a:r>
                      <a:endParaRPr lang="sv-SE" sz="1100" b="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6350" marR="5715" indent="-6350" algn="ctr">
                        <a:lnSpc>
                          <a:spcPct val="111000"/>
                        </a:lnSpc>
                        <a:spcAft>
                          <a:spcPts val="1040"/>
                        </a:spcAft>
                      </a:pPr>
                      <a:r>
                        <a:rPr lang="sv-SE" sz="11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1 050 kr </a:t>
                      </a:r>
                      <a:endParaRPr lang="sv-SE" sz="1100" b="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48356352"/>
                  </a:ext>
                </a:extLst>
              </a:tr>
              <a:tr h="249598">
                <a:tc>
                  <a:txBody>
                    <a:bodyPr/>
                    <a:lstStyle/>
                    <a:p>
                      <a:pPr marL="6350" marR="5715" indent="-6350" algn="l">
                        <a:lnSpc>
                          <a:spcPct val="111000"/>
                        </a:lnSpc>
                        <a:spcAft>
                          <a:spcPts val="1040"/>
                        </a:spcAft>
                      </a:pPr>
                      <a:r>
                        <a:rPr lang="sv-SE" sz="11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F2012/P2012/F2013/P2013-2014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6350" marR="5715" indent="-6350" algn="ctr">
                        <a:lnSpc>
                          <a:spcPct val="111000"/>
                        </a:lnSpc>
                        <a:spcAft>
                          <a:spcPts val="1040"/>
                        </a:spcAft>
                      </a:pPr>
                      <a:r>
                        <a:rPr lang="sv-SE" sz="11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350 kr </a:t>
                      </a:r>
                      <a:endParaRPr lang="sv-SE" sz="1100" b="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6350" marR="5715" indent="-6350" algn="ctr">
                        <a:lnSpc>
                          <a:spcPct val="111000"/>
                        </a:lnSpc>
                        <a:spcAft>
                          <a:spcPts val="1040"/>
                        </a:spcAft>
                      </a:pPr>
                      <a:r>
                        <a:rPr lang="sv-SE" sz="11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650 kr </a:t>
                      </a:r>
                      <a:endParaRPr lang="sv-SE" sz="1100" b="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6350" marR="5715" indent="-6350" algn="ctr">
                        <a:lnSpc>
                          <a:spcPct val="111000"/>
                        </a:lnSpc>
                        <a:spcAft>
                          <a:spcPts val="1040"/>
                        </a:spcAft>
                      </a:pPr>
                      <a:r>
                        <a:rPr lang="sv-SE" sz="11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1 000 kr </a:t>
                      </a:r>
                      <a:endParaRPr lang="sv-SE" sz="1100" b="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6350" marR="5715" indent="-6350" algn="ctr">
                        <a:lnSpc>
                          <a:spcPct val="111000"/>
                        </a:lnSpc>
                        <a:spcAft>
                          <a:spcPts val="1040"/>
                        </a:spcAft>
                      </a:pPr>
                      <a:r>
                        <a:rPr lang="sv-SE" sz="11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750 kr </a:t>
                      </a:r>
                      <a:endParaRPr lang="sv-SE" sz="1100" b="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74754527"/>
                  </a:ext>
                </a:extLst>
              </a:tr>
              <a:tr h="249598">
                <a:tc>
                  <a:txBody>
                    <a:bodyPr/>
                    <a:lstStyle/>
                    <a:p>
                      <a:pPr marL="6350" marR="5715" indent="-6350" algn="l">
                        <a:lnSpc>
                          <a:spcPct val="111000"/>
                        </a:lnSpc>
                        <a:spcAft>
                          <a:spcPts val="1040"/>
                        </a:spcAft>
                      </a:pPr>
                      <a:r>
                        <a:rPr lang="sv-SE" sz="11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F2014/ F2015/P2015/Handbollsskola</a:t>
                      </a:r>
                      <a:endParaRPr lang="sv-SE" sz="1100" b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6350" marR="5715" indent="-6350" algn="ctr">
                        <a:lnSpc>
                          <a:spcPct val="111000"/>
                        </a:lnSpc>
                        <a:spcAft>
                          <a:spcPts val="1040"/>
                        </a:spcAft>
                      </a:pPr>
                      <a:r>
                        <a:rPr lang="sv-SE" sz="11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350 kr </a:t>
                      </a:r>
                      <a:endParaRPr lang="sv-SE" sz="1100" b="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6350" marR="5715" indent="-6350" algn="ctr">
                        <a:lnSpc>
                          <a:spcPct val="111000"/>
                        </a:lnSpc>
                        <a:spcAft>
                          <a:spcPts val="1040"/>
                        </a:spcAft>
                      </a:pPr>
                      <a:r>
                        <a:rPr lang="sv-SE" sz="11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150 kr </a:t>
                      </a:r>
                      <a:endParaRPr lang="sv-SE" sz="1100" b="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6350" marR="5715" indent="-6350" algn="ctr">
                        <a:lnSpc>
                          <a:spcPct val="111000"/>
                        </a:lnSpc>
                        <a:spcAft>
                          <a:spcPts val="1040"/>
                        </a:spcAft>
                      </a:pPr>
                      <a:r>
                        <a:rPr lang="sv-SE" sz="11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500 kr </a:t>
                      </a:r>
                      <a:endParaRPr lang="sv-SE" sz="1100" b="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6350" marR="5715" indent="-6350" algn="ctr">
                        <a:lnSpc>
                          <a:spcPct val="111000"/>
                        </a:lnSpc>
                        <a:spcAft>
                          <a:spcPts val="1040"/>
                        </a:spcAft>
                      </a:pPr>
                      <a:r>
                        <a:rPr lang="sv-SE" sz="11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375 kr </a:t>
                      </a:r>
                      <a:endParaRPr lang="sv-SE" sz="1100" b="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18431710"/>
                  </a:ext>
                </a:extLst>
              </a:tr>
              <a:tr h="249598">
                <a:tc>
                  <a:txBody>
                    <a:bodyPr/>
                    <a:lstStyle/>
                    <a:p>
                      <a:pPr marL="6350" marR="5715" indent="-6350" algn="l">
                        <a:lnSpc>
                          <a:spcPct val="111000"/>
                        </a:lnSpc>
                        <a:spcAft>
                          <a:spcPts val="1040"/>
                        </a:spcAft>
                      </a:pPr>
                      <a:r>
                        <a:rPr lang="sv-SE" sz="11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Stödmedlem</a:t>
                      </a:r>
                      <a:endParaRPr lang="sv-SE" sz="1100" b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6350" marR="5715" indent="-6350" algn="ctr">
                        <a:lnSpc>
                          <a:spcPct val="111000"/>
                        </a:lnSpc>
                        <a:spcAft>
                          <a:spcPts val="1040"/>
                        </a:spcAft>
                      </a:pPr>
                      <a:r>
                        <a:rPr lang="sv-SE" sz="11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350 kr </a:t>
                      </a:r>
                      <a:endParaRPr lang="sv-SE" sz="1100" b="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6350" marR="5715" indent="-6350" algn="ctr">
                        <a:lnSpc>
                          <a:spcPct val="111000"/>
                        </a:lnSpc>
                        <a:spcAft>
                          <a:spcPts val="1040"/>
                        </a:spcAft>
                      </a:pPr>
                      <a:r>
                        <a:rPr lang="sv-SE" sz="11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  kr </a:t>
                      </a:r>
                      <a:endParaRPr lang="sv-SE" sz="1100" b="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6350" marR="5715" indent="-6350" algn="ctr">
                        <a:lnSpc>
                          <a:spcPct val="111000"/>
                        </a:lnSpc>
                        <a:spcAft>
                          <a:spcPts val="1040"/>
                        </a:spcAft>
                      </a:pPr>
                      <a:r>
                        <a:rPr lang="sv-SE" sz="11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350 kr </a:t>
                      </a:r>
                      <a:endParaRPr lang="sv-SE" sz="1100" b="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6350" marR="5715" indent="-6350" algn="ctr">
                        <a:lnSpc>
                          <a:spcPct val="111000"/>
                        </a:lnSpc>
                        <a:spcAft>
                          <a:spcPts val="1040"/>
                        </a:spcAft>
                      </a:pPr>
                      <a:r>
                        <a:rPr lang="sv-SE" sz="11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350 kr </a:t>
                      </a:r>
                      <a:endParaRPr lang="sv-SE" sz="1100" b="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52877970"/>
                  </a:ext>
                </a:extLst>
              </a:tr>
              <a:tr h="249598">
                <a:tc>
                  <a:txBody>
                    <a:bodyPr/>
                    <a:lstStyle/>
                    <a:p>
                      <a:pPr marL="6350" marR="5715" indent="-6350" algn="l">
                        <a:lnSpc>
                          <a:spcPct val="111000"/>
                        </a:lnSpc>
                        <a:spcAft>
                          <a:spcPts val="1040"/>
                        </a:spcAft>
                      </a:pPr>
                      <a:r>
                        <a:rPr lang="sv-SE" sz="11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Familjetillägg</a:t>
                      </a:r>
                      <a:endParaRPr lang="sv-SE" sz="1100" b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6350" marR="5715" indent="-6350" algn="ctr">
                        <a:lnSpc>
                          <a:spcPct val="111000"/>
                        </a:lnSpc>
                        <a:spcAft>
                          <a:spcPts val="1040"/>
                        </a:spcAft>
                      </a:pPr>
                      <a:r>
                        <a:rPr lang="sv-SE" sz="11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350 kr </a:t>
                      </a:r>
                      <a:endParaRPr lang="sv-SE" sz="1100" b="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6350" marR="5715" indent="-6350" algn="ctr">
                        <a:lnSpc>
                          <a:spcPct val="111000"/>
                        </a:lnSpc>
                        <a:spcAft>
                          <a:spcPts val="1040"/>
                        </a:spcAft>
                      </a:pPr>
                      <a:r>
                        <a:rPr lang="sv-SE" sz="11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  kr </a:t>
                      </a:r>
                      <a:endParaRPr lang="sv-SE" sz="1100" b="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6350" marR="5715" indent="-6350" algn="ctr">
                        <a:lnSpc>
                          <a:spcPct val="111000"/>
                        </a:lnSpc>
                        <a:spcAft>
                          <a:spcPts val="1040"/>
                        </a:spcAft>
                      </a:pPr>
                      <a:r>
                        <a:rPr lang="sv-SE" sz="11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350 kr </a:t>
                      </a:r>
                      <a:endParaRPr lang="sv-SE" sz="1100" b="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6350" marR="5715" indent="-6350" algn="ctr">
                        <a:lnSpc>
                          <a:spcPct val="111000"/>
                        </a:lnSpc>
                        <a:spcAft>
                          <a:spcPts val="1040"/>
                        </a:spcAft>
                      </a:pPr>
                      <a:r>
                        <a:rPr lang="sv-SE" sz="11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350 kr </a:t>
                      </a:r>
                      <a:endParaRPr lang="sv-SE" sz="1100" b="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657106593"/>
                  </a:ext>
                </a:extLst>
              </a:tr>
              <a:tr h="249598">
                <a:tc>
                  <a:txBody>
                    <a:bodyPr/>
                    <a:lstStyle/>
                    <a:p>
                      <a:pPr marL="6350" marR="5715" indent="-6350" algn="l">
                        <a:lnSpc>
                          <a:spcPct val="111000"/>
                        </a:lnSpc>
                        <a:spcAft>
                          <a:spcPts val="1040"/>
                        </a:spcAft>
                      </a:pPr>
                      <a:r>
                        <a:rPr lang="sv-SE" sz="11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Ledare</a:t>
                      </a:r>
                      <a:endParaRPr lang="sv-SE" sz="1100" b="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6350" marR="5715" indent="-6350" algn="ctr">
                        <a:lnSpc>
                          <a:spcPct val="111000"/>
                        </a:lnSpc>
                        <a:spcAft>
                          <a:spcPts val="1040"/>
                        </a:spcAft>
                      </a:pPr>
                      <a:r>
                        <a:rPr lang="sv-SE" sz="11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350 kr </a:t>
                      </a:r>
                      <a:endParaRPr lang="sv-SE" sz="1100" b="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6350" marR="5715" indent="-6350" algn="ctr">
                        <a:lnSpc>
                          <a:spcPct val="111000"/>
                        </a:lnSpc>
                        <a:spcAft>
                          <a:spcPts val="1040"/>
                        </a:spcAft>
                      </a:pPr>
                      <a:r>
                        <a:rPr lang="sv-SE" sz="11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  kr </a:t>
                      </a:r>
                      <a:endParaRPr lang="sv-SE" sz="1100" b="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6350" marR="5715" indent="-6350" algn="ctr">
                        <a:lnSpc>
                          <a:spcPct val="111000"/>
                        </a:lnSpc>
                        <a:spcAft>
                          <a:spcPts val="1040"/>
                        </a:spcAft>
                      </a:pPr>
                      <a:r>
                        <a:rPr lang="sv-SE" sz="11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350 kr </a:t>
                      </a:r>
                      <a:endParaRPr lang="sv-SE" sz="1100" b="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6350" marR="5715" indent="-6350" algn="ctr">
                        <a:lnSpc>
                          <a:spcPct val="111000"/>
                        </a:lnSpc>
                        <a:spcAft>
                          <a:spcPts val="1040"/>
                        </a:spcAft>
                      </a:pPr>
                      <a:r>
                        <a:rPr lang="sv-SE" sz="11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350 kr </a:t>
                      </a:r>
                      <a:endParaRPr lang="sv-SE" sz="1100" b="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812327213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21EE2D3A-7EAB-4D93-A083-57BEB566AB19}"/>
              </a:ext>
            </a:extLst>
          </p:cNvPr>
          <p:cNvSpPr txBox="1"/>
          <p:nvPr/>
        </p:nvSpPr>
        <p:spPr>
          <a:xfrm>
            <a:off x="838200" y="4604327"/>
            <a:ext cx="113538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sv-SE" sz="1200" b="1" dirty="0"/>
              <a:t>Maxavgift</a:t>
            </a:r>
            <a:br>
              <a:rPr lang="sv-SE" sz="1200" b="1" dirty="0"/>
            </a:br>
            <a:r>
              <a:rPr lang="sv-SE" sz="1200" dirty="0"/>
              <a:t>3000 kr för en familj. Avser medlemmar på samma adress.</a:t>
            </a:r>
          </a:p>
          <a:p>
            <a:pPr>
              <a:spcAft>
                <a:spcPts val="600"/>
              </a:spcAft>
            </a:pPr>
            <a:r>
              <a:rPr lang="sv-SE" sz="1200" b="1" dirty="0"/>
              <a:t>Hemmavinsten</a:t>
            </a:r>
            <a:br>
              <a:rPr lang="sv-SE" sz="1200" b="1" dirty="0"/>
            </a:br>
            <a:r>
              <a:rPr lang="sv-SE" sz="1200" dirty="0"/>
              <a:t>Varje familj ska prenumerera på eller sälja 1 </a:t>
            </a:r>
            <a:r>
              <a:rPr lang="sv-SE" sz="1200" dirty="0" err="1"/>
              <a:t>st</a:t>
            </a:r>
            <a:r>
              <a:rPr lang="sv-SE" sz="1200" dirty="0"/>
              <a:t> Hemmavinsten. Frivilligt för deltagare födda 2013 och yngre. Friköp kostar 700 kr.</a:t>
            </a:r>
          </a:p>
          <a:p>
            <a:r>
              <a:rPr lang="sv-SE" sz="1200" b="1" dirty="0"/>
              <a:t>Prova på</a:t>
            </a:r>
            <a:br>
              <a:rPr lang="sv-SE" sz="1200" dirty="0"/>
            </a:br>
            <a:r>
              <a:rPr lang="sv-SE" sz="1200" dirty="0"/>
              <a:t>Vi uppmanar barnen att hålla på med olika idrotter. Vi erbjuder födda 2013 och tidigare en ”prova på månad” utan kostnad.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C9E8CF-E75C-4372-8864-8B66CE52D5DF}"/>
              </a:ext>
            </a:extLst>
          </p:cNvPr>
          <p:cNvSpPr txBox="1"/>
          <p:nvPr/>
        </p:nvSpPr>
        <p:spPr>
          <a:xfrm>
            <a:off x="8818984" y="3957996"/>
            <a:ext cx="2694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>
                <a:effectLst/>
              </a:rPr>
              <a:t>* Deltagaravgiften är subventionerad med 25% säsongen 2021/2022.</a:t>
            </a:r>
            <a:endParaRPr lang="sv-SE" sz="1200" dirty="0"/>
          </a:p>
          <a:p>
            <a:endParaRPr lang="sv-SE" sz="1200" dirty="0"/>
          </a:p>
        </p:txBody>
      </p:sp>
    </p:spTree>
    <p:extLst>
      <p:ext uri="{BB962C8B-B14F-4D97-AF65-F5344CB8AC3E}">
        <p14:creationId xmlns:p14="http://schemas.microsoft.com/office/powerpoint/2010/main" val="4151285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4EF968-BEEF-4B2E-BFE5-2539F5CFD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Styrelsen informerar</a:t>
            </a:r>
          </a:p>
        </p:txBody>
      </p:sp>
    </p:spTree>
    <p:extLst>
      <p:ext uri="{BB962C8B-B14F-4D97-AF65-F5344CB8AC3E}">
        <p14:creationId xmlns:p14="http://schemas.microsoft.com/office/powerpoint/2010/main" val="15150683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6" name="Connector: Elbow 27">
            <a:extLst>
              <a:ext uri="{FF2B5EF4-FFF2-40B4-BE49-F238E27FC236}">
                <a16:creationId xmlns:a16="http://schemas.microsoft.com/office/drawing/2014/main" id="{82C2BB8F-CB30-47CD-B88F-D533ED3F8360}"/>
              </a:ext>
            </a:extLst>
          </p:cNvPr>
          <p:cNvCxnSpPr>
            <a:cxnSpLocks/>
            <a:endCxn id="6" idx="1"/>
          </p:cNvCxnSpPr>
          <p:nvPr/>
        </p:nvCxnSpPr>
        <p:spPr>
          <a:xfrm>
            <a:off x="5945019" y="2221840"/>
            <a:ext cx="568268" cy="540981"/>
          </a:xfrm>
          <a:prstGeom prst="bentConnector3">
            <a:avLst>
              <a:gd name="adj1" fmla="val 15519"/>
            </a:avLst>
          </a:prstGeom>
          <a:solidFill>
            <a:srgbClr val="CEDBE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FE77B361-74CC-4F9D-B931-4F629B35D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Organisation</a:t>
            </a:r>
            <a:br>
              <a:rPr lang="sv-SE" dirty="0"/>
            </a:br>
            <a:r>
              <a:rPr lang="sv-SE" dirty="0"/>
              <a:t>2021/2022</a:t>
            </a:r>
          </a:p>
        </p:txBody>
      </p:sp>
      <p:sp>
        <p:nvSpPr>
          <p:cNvPr id="18" name="Rectangle 14" descr="Hierarchy Level 3 Item 1">
            <a:extLst>
              <a:ext uri="{FF2B5EF4-FFF2-40B4-BE49-F238E27FC236}">
                <a16:creationId xmlns:a16="http://schemas.microsoft.com/office/drawing/2014/main" id="{42911DA9-E4E1-4209-B8B3-DF239E7BCAC0}"/>
              </a:ext>
            </a:extLst>
          </p:cNvPr>
          <p:cNvSpPr/>
          <p:nvPr/>
        </p:nvSpPr>
        <p:spPr>
          <a:xfrm>
            <a:off x="7602237" y="4782560"/>
            <a:ext cx="1437480" cy="743802"/>
          </a:xfrm>
          <a:prstGeom prst="rect">
            <a:avLst/>
          </a:prstGeom>
          <a:solidFill>
            <a:srgbClr val="CEDBE1"/>
          </a:solidFill>
          <a:scene3d>
            <a:camera prst="orthographicFront"/>
            <a:lightRig rig="flat" dir="t"/>
          </a:scene3d>
          <a:sp3d prstMaterial="dkEdge"/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72000" tIns="108000" rIns="72000" bIns="0" numCol="1" spcCol="1270" anchor="t" anchorCtr="0">
            <a:noAutofit/>
          </a:bodyPr>
          <a:lstStyle/>
          <a:p>
            <a:pPr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100" dirty="0">
                <a:solidFill>
                  <a:schemeClr val="tx1"/>
                </a:solidFill>
                <a:cs typeface="Calibri" panose="020F0502020204030204" pitchFamily="34" charset="0"/>
              </a:rPr>
              <a:t>KIOSK</a:t>
            </a:r>
            <a:endParaRPr lang="en-US" sz="1050" dirty="0">
              <a:solidFill>
                <a:schemeClr val="tx1"/>
              </a:solidFill>
              <a:cs typeface="Calibri" panose="020F0502020204030204" pitchFamily="34" charset="0"/>
            </a:endParaRPr>
          </a:p>
        </p:txBody>
      </p:sp>
      <p:cxnSp>
        <p:nvCxnSpPr>
          <p:cNvPr id="19" name="Connector: Elbow 27">
            <a:extLst>
              <a:ext uri="{FF2B5EF4-FFF2-40B4-BE49-F238E27FC236}">
                <a16:creationId xmlns:a16="http://schemas.microsoft.com/office/drawing/2014/main" id="{A13D923B-1521-4A43-A0DB-A31ADFF5B096}"/>
              </a:ext>
            </a:extLst>
          </p:cNvPr>
          <p:cNvCxnSpPr>
            <a:cxnSpLocks/>
          </p:cNvCxnSpPr>
          <p:nvPr/>
        </p:nvCxnSpPr>
        <p:spPr>
          <a:xfrm rot="5400000">
            <a:off x="4309442" y="1911129"/>
            <a:ext cx="1404398" cy="2051866"/>
          </a:xfrm>
          <a:prstGeom prst="bentConnector3">
            <a:avLst>
              <a:gd name="adj1" fmla="val 82396"/>
            </a:avLst>
          </a:prstGeom>
          <a:solidFill>
            <a:srgbClr val="CEDBE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or: Elbow 27">
            <a:extLst>
              <a:ext uri="{FF2B5EF4-FFF2-40B4-BE49-F238E27FC236}">
                <a16:creationId xmlns:a16="http://schemas.microsoft.com/office/drawing/2014/main" id="{58E8AB6F-7648-48C3-8378-8BC219B96878}"/>
              </a:ext>
            </a:extLst>
          </p:cNvPr>
          <p:cNvCxnSpPr>
            <a:cxnSpLocks/>
          </p:cNvCxnSpPr>
          <p:nvPr/>
        </p:nvCxnSpPr>
        <p:spPr>
          <a:xfrm rot="5400000">
            <a:off x="5009564" y="2605013"/>
            <a:ext cx="1402620" cy="653400"/>
          </a:xfrm>
          <a:prstGeom prst="bentConnector3">
            <a:avLst>
              <a:gd name="adj1" fmla="val 83261"/>
            </a:avLst>
          </a:prstGeom>
          <a:solidFill>
            <a:srgbClr val="CEDBE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0623B5F-231A-4ABE-9146-BFEFE35F6088}"/>
              </a:ext>
            </a:extLst>
          </p:cNvPr>
          <p:cNvGrpSpPr/>
          <p:nvPr/>
        </p:nvGrpSpPr>
        <p:grpSpPr>
          <a:xfrm>
            <a:off x="1838429" y="1339734"/>
            <a:ext cx="8603591" cy="4221194"/>
            <a:chOff x="2230313" y="639937"/>
            <a:chExt cx="8603591" cy="4221194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5FCF0CB4-2D4A-44FD-82BA-661845B15975}"/>
                </a:ext>
              </a:extLst>
            </p:cNvPr>
            <p:cNvGrpSpPr/>
            <p:nvPr/>
          </p:nvGrpSpPr>
          <p:grpSpPr>
            <a:xfrm>
              <a:off x="2230313" y="639937"/>
              <a:ext cx="8603591" cy="4221194"/>
              <a:chOff x="1504662" y="844099"/>
              <a:chExt cx="9463950" cy="4221194"/>
            </a:xfrm>
            <a:solidFill>
              <a:srgbClr val="CEDBE1"/>
            </a:solidFill>
          </p:grpSpPr>
          <p:sp>
            <p:nvSpPr>
              <p:cNvPr id="5" name="Rectangle 4" descr="Hierarchy Level 1">
                <a:extLst>
                  <a:ext uri="{FF2B5EF4-FFF2-40B4-BE49-F238E27FC236}">
                    <a16:creationId xmlns:a16="http://schemas.microsoft.com/office/drawing/2014/main" id="{3AEB6E4B-11A0-4959-990D-6B9DB41F8459}"/>
                  </a:ext>
                </a:extLst>
              </p:cNvPr>
              <p:cNvSpPr/>
              <p:nvPr/>
            </p:nvSpPr>
            <p:spPr>
              <a:xfrm>
                <a:off x="4368447" y="844099"/>
                <a:ext cx="3592660" cy="899999"/>
              </a:xfrm>
              <a:prstGeom prst="rect">
                <a:avLst/>
              </a:prstGeom>
              <a:grpFill/>
              <a:ln>
                <a:noFill/>
              </a:ln>
              <a:effectLst/>
              <a:scene3d>
                <a:camera prst="orthographicFront"/>
                <a:lightRig rig="flat" dir="t"/>
              </a:scene3d>
              <a:sp3d prstMaterial="dkEdge"/>
            </p:spPr>
            <p:style>
              <a:lnRef idx="0">
                <a:scrgbClr r="0" g="0" b="0"/>
              </a:lnRef>
              <a:fillRef idx="2">
                <a:scrgbClr r="0" g="0" b="0"/>
              </a:fillRef>
              <a:effectRef idx="1">
                <a:scrgbClr r="0" g="0" b="0"/>
              </a:effectRef>
              <a:fontRef idx="minor">
                <a:schemeClr val="dk1"/>
              </a:fontRef>
            </p:style>
            <p:txBody>
              <a:bodyPr spcFirstLastPara="0" vert="horz" wrap="square" lIns="8255" tIns="8255" rIns="8255" bIns="8255" numCol="1" spcCol="1270" anchor="ctr" anchorCtr="0">
                <a:noAutofit/>
              </a:bodyPr>
              <a:lstStyle/>
              <a:p>
                <a:pPr lvl="1" defTabSz="577850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en-US" sz="1100" dirty="0">
                    <a:solidFill>
                      <a:schemeClr val="tx1"/>
                    </a:solidFill>
                    <a:cs typeface="Calibri" panose="020F0502020204030204" pitchFamily="34" charset="0"/>
                  </a:rPr>
                  <a:t>ORDFÖRANDE</a:t>
                </a:r>
              </a:p>
              <a:p>
                <a:pPr lvl="1" defTabSz="577850">
                  <a:lnSpc>
                    <a:spcPct val="90000"/>
                  </a:lnSpc>
                  <a:spcBef>
                    <a:spcPct val="0"/>
                  </a:spcBef>
                  <a:spcAft>
                    <a:spcPts val="600"/>
                  </a:spcAft>
                </a:pPr>
                <a:r>
                  <a:rPr lang="en-US" sz="1100" dirty="0">
                    <a:solidFill>
                      <a:schemeClr val="tx1"/>
                    </a:solidFill>
                    <a:cs typeface="Calibri" panose="020F0502020204030204" pitchFamily="34" charset="0"/>
                  </a:rPr>
                  <a:t>VICE ORDFÖRANDE</a:t>
                </a:r>
                <a:br>
                  <a:rPr lang="en-US" sz="1100" dirty="0">
                    <a:solidFill>
                      <a:schemeClr val="tx1"/>
                    </a:solidFill>
                    <a:cs typeface="Calibri" panose="020F0502020204030204" pitchFamily="34" charset="0"/>
                  </a:rPr>
                </a:br>
                <a:r>
                  <a:rPr lang="en-US" sz="1100" dirty="0">
                    <a:solidFill>
                      <a:schemeClr val="tx1"/>
                    </a:solidFill>
                    <a:cs typeface="Calibri" panose="020F0502020204030204" pitchFamily="34" charset="0"/>
                  </a:rPr>
                  <a:t>KOMMUNIKATION</a:t>
                </a:r>
                <a:br>
                  <a:rPr lang="en-US" sz="1100" dirty="0">
                    <a:solidFill>
                      <a:schemeClr val="tx1"/>
                    </a:solidFill>
                    <a:cs typeface="Calibri" panose="020F0502020204030204" pitchFamily="34" charset="0"/>
                  </a:rPr>
                </a:br>
                <a:r>
                  <a:rPr lang="en-US" sz="1100" dirty="0">
                    <a:solidFill>
                      <a:schemeClr val="tx1"/>
                    </a:solidFill>
                    <a:cs typeface="Calibri" panose="020F0502020204030204" pitchFamily="34" charset="0"/>
                  </a:rPr>
                  <a:t>KASSÖR</a:t>
                </a:r>
                <a:endParaRPr lang="en-US" sz="1100" b="1" dirty="0">
                  <a:solidFill>
                    <a:schemeClr val="tx1"/>
                  </a:solidFill>
                  <a:cs typeface="Calibri" panose="020F0502020204030204" pitchFamily="34" charset="0"/>
                </a:endParaRPr>
              </a:p>
            </p:txBody>
          </p:sp>
          <p:sp>
            <p:nvSpPr>
              <p:cNvPr id="6" name="Rectangle 5" descr="Hierarchy Sub Level">
                <a:extLst>
                  <a:ext uri="{FF2B5EF4-FFF2-40B4-BE49-F238E27FC236}">
                    <a16:creationId xmlns:a16="http://schemas.microsoft.com/office/drawing/2014/main" id="{7CB26B51-B2FF-409B-AC07-5739FB38C099}"/>
                  </a:ext>
                </a:extLst>
              </p:cNvPr>
              <p:cNvSpPr/>
              <p:nvPr/>
            </p:nvSpPr>
            <p:spPr>
              <a:xfrm>
                <a:off x="6647006" y="1955538"/>
                <a:ext cx="2182215" cy="623296"/>
              </a:xfrm>
              <a:prstGeom prst="rect">
                <a:avLst/>
              </a:prstGeom>
              <a:grpFill/>
              <a:scene3d>
                <a:camera prst="orthographicFront"/>
                <a:lightRig rig="flat" dir="t"/>
              </a:scene3d>
              <a:sp3d prstMaterial="dkEdge"/>
            </p:spPr>
            <p:style>
              <a:lnRef idx="0">
                <a:schemeClr val="lt2">
                  <a:hueOff val="0"/>
                  <a:satOff val="0"/>
                  <a:lumOff val="0"/>
                  <a:alphaOff val="0"/>
                </a:schemeClr>
              </a:lnRef>
              <a:fillRef idx="2">
                <a:scrgbClr r="0" g="0" b="0"/>
              </a:fillRef>
              <a:effectRef idx="1">
                <a:schemeClr val="dk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  <p:txBody>
              <a:bodyPr spcFirstLastPara="0" vert="horz" wrap="square" lIns="8255" tIns="8255" rIns="8255" bIns="8255" numCol="1" spcCol="1270" anchor="ctr" anchorCtr="0">
                <a:noAutofit/>
              </a:bodyPr>
              <a:lstStyle/>
              <a:p>
                <a:pPr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100" dirty="0">
                    <a:solidFill>
                      <a:schemeClr val="tx1"/>
                    </a:solidFill>
                    <a:cs typeface="Calibri" panose="020F0502020204030204" pitchFamily="34" charset="0"/>
                  </a:rPr>
                  <a:t>ADMINISTRATION/IT (KANSLI)</a:t>
                </a:r>
              </a:p>
            </p:txBody>
          </p:sp>
          <p:sp>
            <p:nvSpPr>
              <p:cNvPr id="7" name="Rectangle 6" descr="Hierarchy Level 3 Item 1">
                <a:extLst>
                  <a:ext uri="{FF2B5EF4-FFF2-40B4-BE49-F238E27FC236}">
                    <a16:creationId xmlns:a16="http://schemas.microsoft.com/office/drawing/2014/main" id="{E611A27E-7494-40E6-A17A-DAD413FA1441}"/>
                  </a:ext>
                </a:extLst>
              </p:cNvPr>
              <p:cNvSpPr/>
              <p:nvPr/>
            </p:nvSpPr>
            <p:spPr>
              <a:xfrm>
                <a:off x="1504662" y="4312256"/>
                <a:ext cx="1581228" cy="743802"/>
              </a:xfrm>
              <a:prstGeom prst="rect">
                <a:avLst/>
              </a:prstGeom>
              <a:grpFill/>
              <a:scene3d>
                <a:camera prst="orthographicFront"/>
                <a:lightRig rig="flat" dir="t"/>
              </a:scene3d>
              <a:sp3d prstMaterial="dkEdge"/>
            </p:spPr>
            <p:style>
              <a:lnRef idx="0">
                <a:schemeClr val="lt2">
                  <a:hueOff val="0"/>
                  <a:satOff val="0"/>
                  <a:lumOff val="0"/>
                  <a:alphaOff val="0"/>
                </a:schemeClr>
              </a:lnRef>
              <a:fillRef idx="2">
                <a:scrgbClr r="0" g="0" b="0"/>
              </a:fillRef>
              <a:effectRef idx="1">
                <a:schemeClr val="dk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  <p:txBody>
              <a:bodyPr spcFirstLastPara="0" vert="horz" wrap="square" lIns="72000" tIns="108000" rIns="72000" bIns="0" numCol="1" spcCol="1270" anchor="t" anchorCtr="0"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100" dirty="0">
                    <a:solidFill>
                      <a:schemeClr val="tx1"/>
                    </a:solidFill>
                    <a:cs typeface="Calibri" panose="020F0502020204030204" pitchFamily="34" charset="0"/>
                  </a:rPr>
                  <a:t>HANDBOLLSSKOLAN</a:t>
                </a:r>
                <a:endParaRPr lang="en-US" sz="1000" dirty="0">
                  <a:solidFill>
                    <a:schemeClr val="tx1"/>
                  </a:solidFill>
                  <a:cs typeface="Calibri" panose="020F0502020204030204" pitchFamily="34" charset="0"/>
                </a:endParaRPr>
              </a:p>
            </p:txBody>
          </p:sp>
          <p:sp>
            <p:nvSpPr>
              <p:cNvPr id="9" name="Rectangle 8" descr="Hierarchy Level 2 Item 1">
                <a:extLst>
                  <a:ext uri="{FF2B5EF4-FFF2-40B4-BE49-F238E27FC236}">
                    <a16:creationId xmlns:a16="http://schemas.microsoft.com/office/drawing/2014/main" id="{84D891CE-9EAC-433E-B789-2343A8C7D599}"/>
                  </a:ext>
                </a:extLst>
              </p:cNvPr>
              <p:cNvSpPr/>
              <p:nvPr/>
            </p:nvSpPr>
            <p:spPr>
              <a:xfrm>
                <a:off x="1505809" y="3146718"/>
                <a:ext cx="1581228" cy="1089000"/>
              </a:xfrm>
              <a:prstGeom prst="rect">
                <a:avLst/>
              </a:prstGeom>
              <a:grpFill/>
              <a:scene3d>
                <a:camera prst="orthographicFront"/>
                <a:lightRig rig="flat" dir="t"/>
              </a:scene3d>
              <a:sp3d prstMaterial="dkEdge"/>
            </p:spPr>
            <p:style>
              <a:lnRef idx="0">
                <a:schemeClr val="lt2">
                  <a:hueOff val="0"/>
                  <a:satOff val="0"/>
                  <a:lumOff val="0"/>
                  <a:alphaOff val="0"/>
                </a:schemeClr>
              </a:lnRef>
              <a:fillRef idx="2">
                <a:scrgbClr r="0" g="0" b="0"/>
              </a:fillRef>
              <a:effectRef idx="1">
                <a:schemeClr val="dk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  <p:txBody>
              <a:bodyPr spcFirstLastPara="0" vert="horz" wrap="square" lIns="72000" tIns="108000" rIns="72000" bIns="0" numCol="1" spcCol="1270" anchor="t" anchorCtr="0">
                <a:noAutofit/>
              </a:bodyPr>
              <a:lstStyle/>
              <a:p>
                <a:pPr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100" dirty="0">
                    <a:solidFill>
                      <a:schemeClr val="tx1"/>
                    </a:solidFill>
                    <a:cs typeface="Calibri" panose="020F0502020204030204" pitchFamily="34" charset="0"/>
                  </a:rPr>
                  <a:t>UTVECKLING UTBILDNING</a:t>
                </a:r>
              </a:p>
            </p:txBody>
          </p:sp>
          <p:sp>
            <p:nvSpPr>
              <p:cNvPr id="10" name="Rectangle 9" descr="Hierarchy Level 2 Item 2">
                <a:extLst>
                  <a:ext uri="{FF2B5EF4-FFF2-40B4-BE49-F238E27FC236}">
                    <a16:creationId xmlns:a16="http://schemas.microsoft.com/office/drawing/2014/main" id="{90D8C2B3-2344-4314-ADE4-6675960DE1FD}"/>
                  </a:ext>
                </a:extLst>
              </p:cNvPr>
              <p:cNvSpPr/>
              <p:nvPr/>
            </p:nvSpPr>
            <p:spPr>
              <a:xfrm>
                <a:off x="3188985" y="3148496"/>
                <a:ext cx="1437480" cy="1089000"/>
              </a:xfrm>
              <a:prstGeom prst="rect">
                <a:avLst/>
              </a:prstGeom>
              <a:grpFill/>
              <a:scene3d>
                <a:camera prst="orthographicFront"/>
                <a:lightRig rig="flat" dir="t"/>
              </a:scene3d>
              <a:sp3d prstMaterial="dkEdge"/>
            </p:spPr>
            <p:style>
              <a:lnRef idx="0">
                <a:schemeClr val="lt2">
                  <a:hueOff val="0"/>
                  <a:satOff val="0"/>
                  <a:lumOff val="0"/>
                  <a:alphaOff val="0"/>
                </a:schemeClr>
              </a:lnRef>
              <a:fillRef idx="2">
                <a:scrgbClr r="0" g="0" b="0"/>
              </a:fillRef>
              <a:effectRef idx="1">
                <a:schemeClr val="dk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  <p:txBody>
              <a:bodyPr spcFirstLastPara="0" vert="horz" wrap="square" lIns="72000" tIns="108000" rIns="72000" bIns="0" numCol="1" spcCol="1270" anchor="t" anchorCtr="0"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100" dirty="0">
                    <a:solidFill>
                      <a:schemeClr val="tx1"/>
                    </a:solidFill>
                    <a:cs typeface="Calibri" panose="020F0502020204030204" pitchFamily="34" charset="0"/>
                  </a:rPr>
                  <a:t>ARRANGEMANG</a:t>
                </a:r>
                <a:endParaRPr lang="en-US" sz="1000" dirty="0">
                  <a:solidFill>
                    <a:schemeClr val="tx1"/>
                  </a:solidFill>
                  <a:cs typeface="Calibri" panose="020F0502020204030204" pitchFamily="34" charset="0"/>
                </a:endParaRPr>
              </a:p>
              <a:p>
                <a:pPr algn="ctr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en-US" sz="1100" dirty="0" err="1">
                    <a:solidFill>
                      <a:schemeClr val="tx1"/>
                    </a:solidFill>
                    <a:cs typeface="Calibri" panose="020F0502020204030204" pitchFamily="34" charset="0"/>
                  </a:rPr>
                  <a:t>Cuper</a:t>
                </a:r>
                <a:br>
                  <a:rPr lang="en-US" sz="1100" dirty="0">
                    <a:solidFill>
                      <a:schemeClr val="tx1"/>
                    </a:solidFill>
                    <a:cs typeface="Calibri" panose="020F0502020204030204" pitchFamily="34" charset="0"/>
                  </a:rPr>
                </a:br>
                <a:r>
                  <a:rPr lang="en-US" sz="1100" dirty="0">
                    <a:solidFill>
                      <a:schemeClr val="tx1"/>
                    </a:solidFill>
                    <a:cs typeface="Calibri" panose="020F0502020204030204" pitchFamily="34" charset="0"/>
                  </a:rPr>
                  <a:t>USM</a:t>
                </a:r>
              </a:p>
              <a:p>
                <a:pPr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1050" dirty="0">
                  <a:solidFill>
                    <a:schemeClr val="tx1"/>
                  </a:solidFill>
                  <a:cs typeface="Calibri" panose="020F0502020204030204" pitchFamily="34" charset="0"/>
                </a:endParaRPr>
              </a:p>
            </p:txBody>
          </p:sp>
          <p:sp>
            <p:nvSpPr>
              <p:cNvPr id="11" name="Rectangle 10" descr="Hierarchy Level 2 Item 3">
                <a:extLst>
                  <a:ext uri="{FF2B5EF4-FFF2-40B4-BE49-F238E27FC236}">
                    <a16:creationId xmlns:a16="http://schemas.microsoft.com/office/drawing/2014/main" id="{1F15A13C-E746-47D0-9AF2-DD072B849097}"/>
                  </a:ext>
                </a:extLst>
              </p:cNvPr>
              <p:cNvSpPr/>
              <p:nvPr/>
            </p:nvSpPr>
            <p:spPr>
              <a:xfrm>
                <a:off x="4727298" y="3146718"/>
                <a:ext cx="1437480" cy="1089000"/>
              </a:xfrm>
              <a:prstGeom prst="rect">
                <a:avLst/>
              </a:prstGeom>
              <a:grpFill/>
              <a:scene3d>
                <a:camera prst="orthographicFront"/>
                <a:lightRig rig="flat" dir="t"/>
              </a:scene3d>
              <a:sp3d prstMaterial="dkEdge"/>
            </p:spPr>
            <p:style>
              <a:lnRef idx="0">
                <a:schemeClr val="lt2">
                  <a:hueOff val="0"/>
                  <a:satOff val="0"/>
                  <a:lumOff val="0"/>
                  <a:alphaOff val="0"/>
                </a:schemeClr>
              </a:lnRef>
              <a:fillRef idx="2">
                <a:scrgbClr r="0" g="0" b="0"/>
              </a:fillRef>
              <a:effectRef idx="1">
                <a:schemeClr val="dk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  <p:txBody>
              <a:bodyPr spcFirstLastPara="0" vert="horz" wrap="square" lIns="72000" tIns="108000" rIns="72000" bIns="0" numCol="1" spcCol="1270" anchor="t" anchorCtr="0">
                <a:noAutofit/>
              </a:bodyPr>
              <a:lstStyle/>
              <a:p>
                <a:pPr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100" dirty="0">
                    <a:solidFill>
                      <a:schemeClr val="tx1"/>
                    </a:solidFill>
                    <a:cs typeface="Calibri" panose="020F0502020204030204" pitchFamily="34" charset="0"/>
                  </a:rPr>
                  <a:t>SPONSRING</a:t>
                </a:r>
                <a:br>
                  <a:rPr lang="en-US" sz="1100" dirty="0">
                    <a:solidFill>
                      <a:schemeClr val="tx1"/>
                    </a:solidFill>
                    <a:cs typeface="Calibri" panose="020F0502020204030204" pitchFamily="34" charset="0"/>
                  </a:rPr>
                </a:br>
                <a:r>
                  <a:rPr lang="en-US" sz="1100" dirty="0">
                    <a:solidFill>
                      <a:schemeClr val="tx1"/>
                    </a:solidFill>
                    <a:cs typeface="Calibri" panose="020F0502020204030204" pitchFamily="34" charset="0"/>
                  </a:rPr>
                  <a:t>MARKNAD</a:t>
                </a:r>
              </a:p>
            </p:txBody>
          </p:sp>
          <p:sp>
            <p:nvSpPr>
              <p:cNvPr id="12" name="Rectangle 11" descr="Hierarchy Level 2 Item 4">
                <a:extLst>
                  <a:ext uri="{FF2B5EF4-FFF2-40B4-BE49-F238E27FC236}">
                    <a16:creationId xmlns:a16="http://schemas.microsoft.com/office/drawing/2014/main" id="{10CCE274-48F7-4E28-9FEB-CCF42640E5FC}"/>
                  </a:ext>
                </a:extLst>
              </p:cNvPr>
              <p:cNvSpPr/>
              <p:nvPr/>
            </p:nvSpPr>
            <p:spPr>
              <a:xfrm>
                <a:off x="6275738" y="3135747"/>
                <a:ext cx="1437480" cy="1089000"/>
              </a:xfrm>
              <a:prstGeom prst="rect">
                <a:avLst/>
              </a:prstGeom>
              <a:grpFill/>
              <a:scene3d>
                <a:camera prst="orthographicFront"/>
                <a:lightRig rig="flat" dir="t"/>
              </a:scene3d>
              <a:sp3d prstMaterial="dkEdge"/>
            </p:spPr>
            <p:style>
              <a:lnRef idx="0">
                <a:schemeClr val="lt2">
                  <a:hueOff val="0"/>
                  <a:satOff val="0"/>
                  <a:lumOff val="0"/>
                  <a:alphaOff val="0"/>
                </a:schemeClr>
              </a:lnRef>
              <a:fillRef idx="2">
                <a:scrgbClr r="0" g="0" b="0"/>
              </a:fillRef>
              <a:effectRef idx="1">
                <a:schemeClr val="dk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  <p:txBody>
              <a:bodyPr spcFirstLastPara="0" vert="horz" wrap="square" lIns="72000" tIns="108000" rIns="72000" bIns="0" numCol="1" spcCol="1270" anchor="t" anchorCtr="0">
                <a:noAutofit/>
              </a:bodyPr>
              <a:lstStyle/>
              <a:p>
                <a:pPr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100" dirty="0">
                    <a:solidFill>
                      <a:schemeClr val="tx1"/>
                    </a:solidFill>
                    <a:cs typeface="Calibri" panose="020F0502020204030204" pitchFamily="34" charset="0"/>
                  </a:rPr>
                  <a:t>TÄVLING</a:t>
                </a:r>
                <a:endParaRPr lang="en-US" sz="1050" dirty="0">
                  <a:solidFill>
                    <a:schemeClr val="tx1"/>
                  </a:solidFill>
                  <a:cs typeface="Calibri" panose="020F0502020204030204" pitchFamily="34" charset="0"/>
                </a:endParaRPr>
              </a:p>
              <a:p>
                <a:pPr algn="ctr" defTabSz="577850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en-US" sz="1100" dirty="0" err="1">
                    <a:solidFill>
                      <a:schemeClr val="tx1"/>
                    </a:solidFill>
                    <a:cs typeface="Calibri" panose="020F0502020204030204" pitchFamily="34" charset="0"/>
                  </a:rPr>
                  <a:t>Domare</a:t>
                </a:r>
                <a:endParaRPr lang="en-US" sz="1100" dirty="0">
                  <a:solidFill>
                    <a:schemeClr val="tx1"/>
                  </a:solidFill>
                  <a:cs typeface="Calibri" panose="020F0502020204030204" pitchFamily="34" charset="0"/>
                </a:endParaRPr>
              </a:p>
              <a:p>
                <a:pPr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100" dirty="0" err="1">
                    <a:solidFill>
                      <a:schemeClr val="tx1"/>
                    </a:solidFill>
                    <a:cs typeface="Calibri" panose="020F0502020204030204" pitchFamily="34" charset="0"/>
                  </a:rPr>
                  <a:t>Funktionärer</a:t>
                </a:r>
                <a:endParaRPr lang="en-US" sz="1050" dirty="0">
                  <a:solidFill>
                    <a:schemeClr val="tx1"/>
                  </a:solidFill>
                  <a:cs typeface="Calibri" panose="020F0502020204030204" pitchFamily="34" charset="0"/>
                </a:endParaRPr>
              </a:p>
            </p:txBody>
          </p:sp>
          <p:sp>
            <p:nvSpPr>
              <p:cNvPr id="13" name="Rectangle 12" descr="Hierarchy Level 2 Item 5">
                <a:extLst>
                  <a:ext uri="{FF2B5EF4-FFF2-40B4-BE49-F238E27FC236}">
                    <a16:creationId xmlns:a16="http://schemas.microsoft.com/office/drawing/2014/main" id="{7D60A4BB-8FF8-44E8-BEC4-6F453D80950C}"/>
                  </a:ext>
                </a:extLst>
              </p:cNvPr>
              <p:cNvSpPr/>
              <p:nvPr/>
            </p:nvSpPr>
            <p:spPr>
              <a:xfrm>
                <a:off x="7831562" y="3127585"/>
                <a:ext cx="1581228" cy="1089000"/>
              </a:xfrm>
              <a:prstGeom prst="rect">
                <a:avLst/>
              </a:prstGeom>
              <a:grpFill/>
              <a:scene3d>
                <a:camera prst="orthographicFront"/>
                <a:lightRig rig="flat" dir="t"/>
              </a:scene3d>
              <a:sp3d prstMaterial="dkEdge"/>
            </p:spPr>
            <p:style>
              <a:lnRef idx="0">
                <a:schemeClr val="lt2">
                  <a:hueOff val="0"/>
                  <a:satOff val="0"/>
                  <a:lumOff val="0"/>
                  <a:alphaOff val="0"/>
                </a:schemeClr>
              </a:lnRef>
              <a:fillRef idx="2">
                <a:scrgbClr r="0" g="0" b="0"/>
              </a:fillRef>
              <a:effectRef idx="1">
                <a:schemeClr val="dk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  <p:txBody>
              <a:bodyPr spcFirstLastPara="0" vert="horz" wrap="square" lIns="72000" tIns="108000" rIns="72000" bIns="0" numCol="1" spcCol="1270" anchor="t" anchorCtr="0">
                <a:noAutofit/>
              </a:bodyPr>
              <a:lstStyle/>
              <a:p>
                <a:pPr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100" dirty="0">
                    <a:solidFill>
                      <a:schemeClr val="tx1"/>
                    </a:solidFill>
                    <a:cs typeface="Calibri" panose="020F0502020204030204" pitchFamily="34" charset="0"/>
                  </a:rPr>
                  <a:t>FÖRÄLDRAGRUPP </a:t>
                </a:r>
                <a:br>
                  <a:rPr lang="en-US" sz="1100" dirty="0">
                    <a:solidFill>
                      <a:schemeClr val="tx1"/>
                    </a:solidFill>
                    <a:cs typeface="Calibri" panose="020F0502020204030204" pitchFamily="34" charset="0"/>
                  </a:rPr>
                </a:br>
                <a:r>
                  <a:rPr lang="en-US" sz="1100" dirty="0">
                    <a:solidFill>
                      <a:schemeClr val="tx1"/>
                    </a:solidFill>
                    <a:cs typeface="Calibri" panose="020F0502020204030204" pitchFamily="34" charset="0"/>
                  </a:rPr>
                  <a:t>PRAKTISKA ARBETEN</a:t>
                </a:r>
              </a:p>
            </p:txBody>
          </p:sp>
          <p:sp>
            <p:nvSpPr>
              <p:cNvPr id="14" name="Rectangle 13" descr="Hierarchy Level 2 Item 6">
                <a:extLst>
                  <a:ext uri="{FF2B5EF4-FFF2-40B4-BE49-F238E27FC236}">
                    <a16:creationId xmlns:a16="http://schemas.microsoft.com/office/drawing/2014/main" id="{C94F6CD2-20C7-461A-80CE-A02E6D12EC39}"/>
                  </a:ext>
                </a:extLst>
              </p:cNvPr>
              <p:cNvSpPr/>
              <p:nvPr/>
            </p:nvSpPr>
            <p:spPr>
              <a:xfrm>
                <a:off x="9531132" y="3130438"/>
                <a:ext cx="1437480" cy="1089000"/>
              </a:xfrm>
              <a:prstGeom prst="rect">
                <a:avLst/>
              </a:prstGeom>
              <a:grpFill/>
              <a:scene3d>
                <a:camera prst="orthographicFront"/>
                <a:lightRig rig="flat" dir="t"/>
              </a:scene3d>
              <a:sp3d prstMaterial="dkEdge"/>
            </p:spPr>
            <p:style>
              <a:lnRef idx="0">
                <a:schemeClr val="lt2">
                  <a:hueOff val="0"/>
                  <a:satOff val="0"/>
                  <a:lumOff val="0"/>
                  <a:alphaOff val="0"/>
                </a:schemeClr>
              </a:lnRef>
              <a:fillRef idx="2">
                <a:scrgbClr r="0" g="0" b="0"/>
              </a:fillRef>
              <a:effectRef idx="1">
                <a:schemeClr val="dk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  <p:txBody>
              <a:bodyPr spcFirstLastPara="0" vert="horz" wrap="square" lIns="72000" tIns="108000" rIns="72000" bIns="0" numCol="1" spcCol="1270" anchor="t" anchorCtr="0">
                <a:noAutofit/>
              </a:bodyPr>
              <a:lstStyle/>
              <a:p>
                <a:pPr algn="ctr" defTabSz="5778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100" dirty="0">
                    <a:solidFill>
                      <a:schemeClr val="tx1"/>
                    </a:solidFill>
                    <a:cs typeface="Calibri" panose="020F0502020204030204" pitchFamily="34" charset="0"/>
                  </a:rPr>
                  <a:t>MATERIAL </a:t>
                </a:r>
                <a:br>
                  <a:rPr lang="en-US" sz="1100" dirty="0">
                    <a:solidFill>
                      <a:schemeClr val="tx1"/>
                    </a:solidFill>
                    <a:cs typeface="Calibri" panose="020F0502020204030204" pitchFamily="34" charset="0"/>
                  </a:rPr>
                </a:br>
                <a:r>
                  <a:rPr lang="en-US" sz="1100" dirty="0">
                    <a:solidFill>
                      <a:schemeClr val="tx1"/>
                    </a:solidFill>
                    <a:cs typeface="Calibri" panose="020F0502020204030204" pitchFamily="34" charset="0"/>
                  </a:rPr>
                  <a:t>FÖRRÅD</a:t>
                </a:r>
              </a:p>
            </p:txBody>
          </p:sp>
          <p:sp>
            <p:nvSpPr>
              <p:cNvPr id="15" name="Rectangle 14" descr="Hierarchy Level 3 Item 1">
                <a:extLst>
                  <a:ext uri="{FF2B5EF4-FFF2-40B4-BE49-F238E27FC236}">
                    <a16:creationId xmlns:a16="http://schemas.microsoft.com/office/drawing/2014/main" id="{8E377679-9FA1-4641-84E8-E7ABB48B044C}"/>
                  </a:ext>
                </a:extLst>
              </p:cNvPr>
              <p:cNvSpPr/>
              <p:nvPr/>
            </p:nvSpPr>
            <p:spPr>
              <a:xfrm>
                <a:off x="3188985" y="4321491"/>
                <a:ext cx="1437480" cy="743802"/>
              </a:xfrm>
              <a:prstGeom prst="rect">
                <a:avLst/>
              </a:prstGeom>
              <a:grpFill/>
              <a:scene3d>
                <a:camera prst="orthographicFront"/>
                <a:lightRig rig="flat" dir="t"/>
              </a:scene3d>
              <a:sp3d prstMaterial="dkEdge"/>
            </p:spPr>
            <p:style>
              <a:lnRef idx="0">
                <a:schemeClr val="lt2">
                  <a:hueOff val="0"/>
                  <a:satOff val="0"/>
                  <a:lumOff val="0"/>
                  <a:alphaOff val="0"/>
                </a:schemeClr>
              </a:lnRef>
              <a:fillRef idx="2">
                <a:scrgbClr r="0" g="0" b="0"/>
              </a:fillRef>
              <a:effectRef idx="1">
                <a:schemeClr val="dk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  <p:txBody>
              <a:bodyPr spcFirstLastPara="0" vert="horz" wrap="square" lIns="72000" tIns="108000" rIns="72000" bIns="0" numCol="1" spcCol="1270" anchor="t" anchorCtr="0"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100" dirty="0">
                    <a:solidFill>
                      <a:schemeClr val="tx1"/>
                    </a:solidFill>
                    <a:cs typeface="Calibri" panose="020F0502020204030204" pitchFamily="34" charset="0"/>
                  </a:rPr>
                  <a:t>SUMMERCAMP</a:t>
                </a:r>
                <a:endParaRPr lang="en-US" sz="1000" dirty="0">
                  <a:solidFill>
                    <a:schemeClr val="tx1"/>
                  </a:solidFill>
                  <a:cs typeface="Calibri" panose="020F0502020204030204" pitchFamily="34" charset="0"/>
                </a:endParaRPr>
              </a:p>
            </p:txBody>
          </p:sp>
          <p:cxnSp>
            <p:nvCxnSpPr>
              <p:cNvPr id="16" name="Connector: Elbow 15">
                <a:extLst>
                  <a:ext uri="{FF2B5EF4-FFF2-40B4-BE49-F238E27FC236}">
                    <a16:creationId xmlns:a16="http://schemas.microsoft.com/office/drawing/2014/main" id="{8037F138-BEDD-4AFC-B256-95865E9F0C67}"/>
                  </a:ext>
                </a:extLst>
              </p:cNvPr>
              <p:cNvCxnSpPr>
                <a:cxnSpLocks/>
                <a:stCxn id="14" idx="0"/>
                <a:endCxn id="9" idx="0"/>
              </p:cNvCxnSpPr>
              <p:nvPr/>
            </p:nvCxnSpPr>
            <p:spPr>
              <a:xfrm rot="16200000" flipH="1" flipV="1">
                <a:off x="6265008" y="-838146"/>
                <a:ext cx="16280" cy="7953449"/>
              </a:xfrm>
              <a:prstGeom prst="bentConnector3">
                <a:avLst>
                  <a:gd name="adj1" fmla="val -1461486"/>
                </a:avLst>
              </a:prstGeom>
              <a:grp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" name="textruta 160">
              <a:extLst>
                <a:ext uri="{FF2B5EF4-FFF2-40B4-BE49-F238E27FC236}">
                  <a16:creationId xmlns:a16="http://schemas.microsoft.com/office/drawing/2014/main" id="{943970A9-4861-413C-850C-C108DF9B69EF}"/>
                </a:ext>
              </a:extLst>
            </p:cNvPr>
            <p:cNvSpPr txBox="1"/>
            <p:nvPr/>
          </p:nvSpPr>
          <p:spPr>
            <a:xfrm>
              <a:off x="6547137" y="711657"/>
              <a:ext cx="141831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100" dirty="0">
                  <a:solidFill>
                    <a:srgbClr val="1B3D85"/>
                  </a:solidFill>
                  <a:cs typeface="Calibri" panose="020F0502020204030204" pitchFamily="34" charset="0"/>
                </a:rPr>
                <a:t>Patrick Petersson*</a:t>
              </a:r>
            </a:p>
            <a:p>
              <a:r>
                <a:rPr lang="sv-SE" sz="1100" dirty="0">
                  <a:solidFill>
                    <a:srgbClr val="1B3D85"/>
                  </a:solidFill>
                  <a:cs typeface="Calibri" panose="020F0502020204030204" pitchFamily="34" charset="0"/>
                </a:rPr>
                <a:t>Ida Westin</a:t>
              </a:r>
            </a:p>
            <a:p>
              <a:r>
                <a:rPr lang="sv-SE" sz="1100" dirty="0">
                  <a:solidFill>
                    <a:srgbClr val="1B3D85"/>
                  </a:solidFill>
                  <a:cs typeface="Calibri" panose="020F0502020204030204" pitchFamily="34" charset="0"/>
                </a:rPr>
                <a:t>Janina </a:t>
              </a:r>
              <a:r>
                <a:rPr lang="sv-SE" sz="1100" dirty="0" err="1">
                  <a:solidFill>
                    <a:srgbClr val="1B3D85"/>
                  </a:solidFill>
                  <a:cs typeface="Calibri" panose="020F0502020204030204" pitchFamily="34" charset="0"/>
                </a:rPr>
                <a:t>Zeipel</a:t>
              </a:r>
              <a:endParaRPr lang="sv-SE" sz="1100" dirty="0">
                <a:solidFill>
                  <a:srgbClr val="1B3D85"/>
                </a:solidFill>
                <a:cs typeface="Calibri" panose="020F0502020204030204" pitchFamily="34" charset="0"/>
              </a:endParaRPr>
            </a:p>
            <a:p>
              <a:r>
                <a:rPr lang="sv-SE" sz="1100" dirty="0">
                  <a:solidFill>
                    <a:srgbClr val="1B3D85"/>
                  </a:solidFill>
                  <a:cs typeface="Calibri" panose="020F0502020204030204" pitchFamily="34" charset="0"/>
                </a:rPr>
                <a:t>Patrick Petersson</a:t>
              </a:r>
            </a:p>
          </p:txBody>
        </p:sp>
        <p:sp>
          <p:nvSpPr>
            <p:cNvPr id="24" name="textruta 161">
              <a:extLst>
                <a:ext uri="{FF2B5EF4-FFF2-40B4-BE49-F238E27FC236}">
                  <a16:creationId xmlns:a16="http://schemas.microsoft.com/office/drawing/2014/main" id="{8869D3DD-A17E-453D-97C4-35BC4667AAE1}"/>
                </a:ext>
              </a:extLst>
            </p:cNvPr>
            <p:cNvSpPr txBox="1"/>
            <p:nvPr/>
          </p:nvSpPr>
          <p:spPr>
            <a:xfrm>
              <a:off x="6905171" y="2103192"/>
              <a:ext cx="198383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100" dirty="0">
                  <a:solidFill>
                    <a:srgbClr val="1B3D85"/>
                  </a:solidFill>
                  <a:cs typeface="Calibri" panose="020F0502020204030204" pitchFamily="34" charset="0"/>
                </a:rPr>
                <a:t>Bernt Eriksson</a:t>
              </a:r>
            </a:p>
          </p:txBody>
        </p:sp>
        <p:sp>
          <p:nvSpPr>
            <p:cNvPr id="25" name="textruta 162">
              <a:extLst>
                <a:ext uri="{FF2B5EF4-FFF2-40B4-BE49-F238E27FC236}">
                  <a16:creationId xmlns:a16="http://schemas.microsoft.com/office/drawing/2014/main" id="{5FE7EA0D-E324-42CA-B212-210B5D1F7D04}"/>
                </a:ext>
              </a:extLst>
            </p:cNvPr>
            <p:cNvSpPr txBox="1"/>
            <p:nvPr/>
          </p:nvSpPr>
          <p:spPr>
            <a:xfrm>
              <a:off x="2295653" y="3370939"/>
              <a:ext cx="1306800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100" dirty="0">
                  <a:solidFill>
                    <a:srgbClr val="1B3D85"/>
                  </a:solidFill>
                  <a:cs typeface="Calibri" panose="020F0502020204030204" pitchFamily="34" charset="0"/>
                </a:rPr>
                <a:t>Samuel Lundahl*</a:t>
              </a:r>
              <a:br>
                <a:rPr lang="sv-SE" sz="1100" dirty="0">
                  <a:solidFill>
                    <a:srgbClr val="1B3D85"/>
                  </a:solidFill>
                  <a:cs typeface="Calibri" panose="020F0502020204030204" pitchFamily="34" charset="0"/>
                </a:rPr>
              </a:br>
              <a:r>
                <a:rPr lang="sv-SE" sz="1100" dirty="0">
                  <a:solidFill>
                    <a:srgbClr val="1B3D85"/>
                  </a:solidFill>
                  <a:cs typeface="Calibri" panose="020F0502020204030204" pitchFamily="34" charset="0"/>
                </a:rPr>
                <a:t>Ida Westin</a:t>
              </a:r>
              <a:br>
                <a:rPr lang="sv-SE" sz="1100" dirty="0">
                  <a:solidFill>
                    <a:srgbClr val="1B3D85"/>
                  </a:solidFill>
                  <a:cs typeface="Calibri" panose="020F0502020204030204" pitchFamily="34" charset="0"/>
                </a:rPr>
              </a:br>
              <a:r>
                <a:rPr lang="sv-SE" sz="1100" dirty="0">
                  <a:solidFill>
                    <a:srgbClr val="1B3D85"/>
                  </a:solidFill>
                  <a:cs typeface="Calibri" panose="020F0502020204030204" pitchFamily="34" charset="0"/>
                </a:rPr>
                <a:t>Janina </a:t>
              </a:r>
              <a:r>
                <a:rPr lang="sv-SE" sz="1100" dirty="0" err="1">
                  <a:solidFill>
                    <a:srgbClr val="1B3D85"/>
                  </a:solidFill>
                  <a:cs typeface="Calibri" panose="020F0502020204030204" pitchFamily="34" charset="0"/>
                </a:rPr>
                <a:t>Zeipel</a:t>
              </a:r>
              <a:endParaRPr lang="sv-SE" sz="1100" dirty="0">
                <a:solidFill>
                  <a:srgbClr val="1B3D85"/>
                </a:solidFill>
                <a:cs typeface="Calibri" panose="020F0502020204030204" pitchFamily="34" charset="0"/>
              </a:endParaRPr>
            </a:p>
          </p:txBody>
        </p:sp>
        <p:sp>
          <p:nvSpPr>
            <p:cNvPr id="26" name="textruta 163">
              <a:extLst>
                <a:ext uri="{FF2B5EF4-FFF2-40B4-BE49-F238E27FC236}">
                  <a16:creationId xmlns:a16="http://schemas.microsoft.com/office/drawing/2014/main" id="{9E669756-4EA1-4F94-A729-2BF465EC0907}"/>
                </a:ext>
              </a:extLst>
            </p:cNvPr>
            <p:cNvSpPr txBox="1"/>
            <p:nvPr/>
          </p:nvSpPr>
          <p:spPr>
            <a:xfrm>
              <a:off x="3773233" y="3576640"/>
              <a:ext cx="130680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100" dirty="0">
                  <a:solidFill>
                    <a:srgbClr val="1B3D85"/>
                  </a:solidFill>
                  <a:cs typeface="Calibri" panose="020F0502020204030204" pitchFamily="34" charset="0"/>
                </a:rPr>
                <a:t>Bernt Eriksson*</a:t>
              </a:r>
              <a:br>
                <a:rPr lang="sv-SE" sz="1100" dirty="0">
                  <a:solidFill>
                    <a:srgbClr val="1B3D85"/>
                  </a:solidFill>
                  <a:cs typeface="Calibri" panose="020F0502020204030204" pitchFamily="34" charset="0"/>
                </a:rPr>
              </a:br>
              <a:r>
                <a:rPr lang="sv-SE" sz="1100" dirty="0">
                  <a:solidFill>
                    <a:srgbClr val="1B3D85"/>
                  </a:solidFill>
                  <a:cs typeface="Calibri" panose="020F0502020204030204" pitchFamily="34" charset="0"/>
                </a:rPr>
                <a:t>Magnus Claesson</a:t>
              </a:r>
            </a:p>
          </p:txBody>
        </p:sp>
        <p:sp>
          <p:nvSpPr>
            <p:cNvPr id="27" name="textruta 164">
              <a:extLst>
                <a:ext uri="{FF2B5EF4-FFF2-40B4-BE49-F238E27FC236}">
                  <a16:creationId xmlns:a16="http://schemas.microsoft.com/office/drawing/2014/main" id="{63218891-399E-4E5C-81EE-ED0C5024D2A3}"/>
                </a:ext>
              </a:extLst>
            </p:cNvPr>
            <p:cNvSpPr txBox="1"/>
            <p:nvPr/>
          </p:nvSpPr>
          <p:spPr>
            <a:xfrm>
              <a:off x="5168172" y="3371642"/>
              <a:ext cx="13068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100" dirty="0">
                  <a:solidFill>
                    <a:srgbClr val="1B3D85"/>
                  </a:solidFill>
                  <a:cs typeface="Calibri" panose="020F0502020204030204" pitchFamily="34" charset="0"/>
                </a:rPr>
                <a:t>Peter </a:t>
              </a:r>
              <a:r>
                <a:rPr lang="sv-SE" sz="1100" dirty="0" err="1">
                  <a:solidFill>
                    <a:srgbClr val="1B3D85"/>
                  </a:solidFill>
                  <a:cs typeface="Calibri" panose="020F0502020204030204" pitchFamily="34" charset="0"/>
                </a:rPr>
                <a:t>Chanko</a:t>
              </a:r>
              <a:r>
                <a:rPr lang="sv-SE" sz="1100" dirty="0">
                  <a:solidFill>
                    <a:srgbClr val="1B3D85"/>
                  </a:solidFill>
                  <a:cs typeface="Calibri" panose="020F0502020204030204" pitchFamily="34" charset="0"/>
                </a:rPr>
                <a:t>*</a:t>
              </a:r>
            </a:p>
          </p:txBody>
        </p:sp>
        <p:sp>
          <p:nvSpPr>
            <p:cNvPr id="28" name="textruta 165">
              <a:extLst>
                <a:ext uri="{FF2B5EF4-FFF2-40B4-BE49-F238E27FC236}">
                  <a16:creationId xmlns:a16="http://schemas.microsoft.com/office/drawing/2014/main" id="{D1480F96-6D4F-42E1-B236-6F094069210E}"/>
                </a:ext>
              </a:extLst>
            </p:cNvPr>
            <p:cNvSpPr txBox="1"/>
            <p:nvPr/>
          </p:nvSpPr>
          <p:spPr>
            <a:xfrm>
              <a:off x="6567655" y="3588137"/>
              <a:ext cx="130680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100" dirty="0">
                  <a:solidFill>
                    <a:srgbClr val="1B3D85"/>
                  </a:solidFill>
                  <a:cs typeface="Calibri" panose="020F0502020204030204" pitchFamily="34" charset="0"/>
                </a:rPr>
                <a:t>Martin Andersson*</a:t>
              </a:r>
            </a:p>
            <a:p>
              <a:pPr algn="ctr"/>
              <a:r>
                <a:rPr lang="sv-SE" sz="1100" dirty="0">
                  <a:solidFill>
                    <a:srgbClr val="1B3D85"/>
                  </a:solidFill>
                  <a:cs typeface="Calibri" panose="020F0502020204030204" pitchFamily="34" charset="0"/>
                </a:rPr>
                <a:t>Bernt Eriksson</a:t>
              </a:r>
            </a:p>
          </p:txBody>
        </p:sp>
        <p:sp>
          <p:nvSpPr>
            <p:cNvPr id="29" name="textruta 166">
              <a:extLst>
                <a:ext uri="{FF2B5EF4-FFF2-40B4-BE49-F238E27FC236}">
                  <a16:creationId xmlns:a16="http://schemas.microsoft.com/office/drawing/2014/main" id="{0EB48FE9-1906-49D1-9B6C-67395698FEF3}"/>
                </a:ext>
              </a:extLst>
            </p:cNvPr>
            <p:cNvSpPr txBox="1"/>
            <p:nvPr/>
          </p:nvSpPr>
          <p:spPr>
            <a:xfrm>
              <a:off x="9527104" y="3350532"/>
              <a:ext cx="13068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100" dirty="0">
                  <a:solidFill>
                    <a:srgbClr val="1B3D85"/>
                  </a:solidFill>
                  <a:cs typeface="Calibri" panose="020F0502020204030204" pitchFamily="34" charset="0"/>
                </a:rPr>
                <a:t>Linda Jigegård*</a:t>
              </a:r>
            </a:p>
          </p:txBody>
        </p:sp>
        <p:sp>
          <p:nvSpPr>
            <p:cNvPr id="30" name="textruta 167">
              <a:extLst>
                <a:ext uri="{FF2B5EF4-FFF2-40B4-BE49-F238E27FC236}">
                  <a16:creationId xmlns:a16="http://schemas.microsoft.com/office/drawing/2014/main" id="{464158B3-424C-4EC3-B750-D594C0862BCB}"/>
                </a:ext>
              </a:extLst>
            </p:cNvPr>
            <p:cNvSpPr txBox="1"/>
            <p:nvPr/>
          </p:nvSpPr>
          <p:spPr>
            <a:xfrm>
              <a:off x="7982040" y="3364314"/>
              <a:ext cx="143748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100" dirty="0">
                  <a:solidFill>
                    <a:srgbClr val="1B3D85"/>
                  </a:solidFill>
                  <a:cs typeface="Calibri" panose="020F0502020204030204" pitchFamily="34" charset="0"/>
                </a:rPr>
                <a:t>Angelica </a:t>
              </a:r>
              <a:r>
                <a:rPr lang="sv-SE" sz="1100" dirty="0" err="1">
                  <a:solidFill>
                    <a:srgbClr val="1B3D85"/>
                  </a:solidFill>
                  <a:cs typeface="Calibri" panose="020F0502020204030204" pitchFamily="34" charset="0"/>
                </a:rPr>
                <a:t>Swenlert</a:t>
              </a:r>
              <a:r>
                <a:rPr lang="sv-SE" sz="1100" dirty="0">
                  <a:solidFill>
                    <a:srgbClr val="1B3D85"/>
                  </a:solidFill>
                  <a:cs typeface="Calibri" panose="020F0502020204030204" pitchFamily="34" charset="0"/>
                </a:rPr>
                <a:t>*</a:t>
              </a:r>
            </a:p>
          </p:txBody>
        </p:sp>
        <p:sp>
          <p:nvSpPr>
            <p:cNvPr id="31" name="textruta 168">
              <a:extLst>
                <a:ext uri="{FF2B5EF4-FFF2-40B4-BE49-F238E27FC236}">
                  <a16:creationId xmlns:a16="http://schemas.microsoft.com/office/drawing/2014/main" id="{31009DB8-D86D-4497-96C0-1D1A072063D6}"/>
                </a:ext>
              </a:extLst>
            </p:cNvPr>
            <p:cNvSpPr txBox="1"/>
            <p:nvPr/>
          </p:nvSpPr>
          <p:spPr>
            <a:xfrm>
              <a:off x="3761516" y="4395775"/>
              <a:ext cx="13068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100" dirty="0">
                  <a:solidFill>
                    <a:srgbClr val="1B3D85"/>
                  </a:solidFill>
                  <a:cs typeface="Calibri" panose="020F0502020204030204" pitchFamily="34" charset="0"/>
                </a:rPr>
                <a:t>Ida Westin*</a:t>
              </a:r>
            </a:p>
          </p:txBody>
        </p:sp>
        <p:sp>
          <p:nvSpPr>
            <p:cNvPr id="32" name="textruta 169">
              <a:extLst>
                <a:ext uri="{FF2B5EF4-FFF2-40B4-BE49-F238E27FC236}">
                  <a16:creationId xmlns:a16="http://schemas.microsoft.com/office/drawing/2014/main" id="{93A5A21F-3432-4F4D-927C-98D10E4BCE12}"/>
                </a:ext>
              </a:extLst>
            </p:cNvPr>
            <p:cNvSpPr txBox="1"/>
            <p:nvPr/>
          </p:nvSpPr>
          <p:spPr>
            <a:xfrm>
              <a:off x="2295653" y="4390616"/>
              <a:ext cx="13068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100" dirty="0">
                  <a:solidFill>
                    <a:srgbClr val="1B3D85"/>
                  </a:solidFill>
                  <a:cs typeface="Calibri" panose="020F0502020204030204" pitchFamily="34" charset="0"/>
                </a:rPr>
                <a:t>Martin Andersson*</a:t>
              </a:r>
            </a:p>
          </p:txBody>
        </p:sp>
        <p:sp>
          <p:nvSpPr>
            <p:cNvPr id="34" name="textruta 171">
              <a:extLst>
                <a:ext uri="{FF2B5EF4-FFF2-40B4-BE49-F238E27FC236}">
                  <a16:creationId xmlns:a16="http://schemas.microsoft.com/office/drawing/2014/main" id="{96409400-85FA-4E16-BE85-956BA7558F36}"/>
                </a:ext>
              </a:extLst>
            </p:cNvPr>
            <p:cNvSpPr txBox="1"/>
            <p:nvPr/>
          </p:nvSpPr>
          <p:spPr>
            <a:xfrm>
              <a:off x="9043990" y="2409869"/>
              <a:ext cx="135795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100" dirty="0">
                  <a:solidFill>
                    <a:srgbClr val="1B3D85"/>
                  </a:solidFill>
                  <a:cs typeface="Calibri" panose="020F0502020204030204" pitchFamily="34" charset="0"/>
                </a:rPr>
                <a:t>* sammankallande</a:t>
              </a:r>
              <a:endParaRPr lang="sv-SE" sz="1200" dirty="0">
                <a:solidFill>
                  <a:srgbClr val="1B3D85"/>
                </a:solidFill>
                <a:cs typeface="Calibri" panose="020F0502020204030204" pitchFamily="34" charset="0"/>
              </a:endParaRPr>
            </a:p>
          </p:txBody>
        </p:sp>
        <p:sp>
          <p:nvSpPr>
            <p:cNvPr id="35" name="textruta 172">
              <a:extLst>
                <a:ext uri="{FF2B5EF4-FFF2-40B4-BE49-F238E27FC236}">
                  <a16:creationId xmlns:a16="http://schemas.microsoft.com/office/drawing/2014/main" id="{68E65742-8911-4FD0-96F3-C2CAB2ECBA60}"/>
                </a:ext>
              </a:extLst>
            </p:cNvPr>
            <p:cNvSpPr txBox="1"/>
            <p:nvPr/>
          </p:nvSpPr>
          <p:spPr>
            <a:xfrm>
              <a:off x="8059461" y="4363411"/>
              <a:ext cx="13068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100" dirty="0">
                  <a:solidFill>
                    <a:srgbClr val="1B3D85"/>
                  </a:solidFill>
                  <a:cs typeface="Calibri" panose="020F0502020204030204" pitchFamily="34" charset="0"/>
                </a:rPr>
                <a:t>Angelica </a:t>
              </a:r>
              <a:r>
                <a:rPr lang="sv-SE" sz="1100" dirty="0" err="1">
                  <a:solidFill>
                    <a:srgbClr val="1B3D85"/>
                  </a:solidFill>
                  <a:cs typeface="Calibri" panose="020F0502020204030204" pitchFamily="34" charset="0"/>
                </a:rPr>
                <a:t>Swenlert</a:t>
              </a:r>
              <a:endParaRPr lang="sv-SE" sz="1100" dirty="0">
                <a:solidFill>
                  <a:srgbClr val="1B3D85"/>
                </a:solidFill>
                <a:cs typeface="Calibri" panose="020F0502020204030204" pitchFamily="34" charset="0"/>
              </a:endParaRPr>
            </a:p>
          </p:txBody>
        </p:sp>
      </p:grpSp>
      <p:cxnSp>
        <p:nvCxnSpPr>
          <p:cNvPr id="38" name="Connector: Elbow 27">
            <a:extLst>
              <a:ext uri="{FF2B5EF4-FFF2-40B4-BE49-F238E27FC236}">
                <a16:creationId xmlns:a16="http://schemas.microsoft.com/office/drawing/2014/main" id="{E2A8D5C6-3533-4D80-9E19-814D38D481F1}"/>
              </a:ext>
            </a:extLst>
          </p:cNvPr>
          <p:cNvCxnSpPr>
            <a:cxnSpLocks/>
            <a:endCxn id="12" idx="0"/>
          </p:cNvCxnSpPr>
          <p:nvPr/>
        </p:nvCxnSpPr>
        <p:spPr>
          <a:xfrm rot="16200000" flipH="1">
            <a:off x="5745688" y="2547899"/>
            <a:ext cx="1375370" cy="791595"/>
          </a:xfrm>
          <a:prstGeom prst="bentConnector3">
            <a:avLst>
              <a:gd name="adj1" fmla="val 82564"/>
            </a:avLst>
          </a:prstGeom>
          <a:solidFill>
            <a:srgbClr val="CEDBE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or: Elbow 27">
            <a:extLst>
              <a:ext uri="{FF2B5EF4-FFF2-40B4-BE49-F238E27FC236}">
                <a16:creationId xmlns:a16="http://schemas.microsoft.com/office/drawing/2014/main" id="{BA475234-67E5-495F-AA57-7D88DE110B29}"/>
              </a:ext>
            </a:extLst>
          </p:cNvPr>
          <p:cNvCxnSpPr>
            <a:cxnSpLocks/>
          </p:cNvCxnSpPr>
          <p:nvPr/>
        </p:nvCxnSpPr>
        <p:spPr>
          <a:xfrm rot="16200000" flipH="1">
            <a:off x="6462830" y="1814477"/>
            <a:ext cx="1383487" cy="2233998"/>
          </a:xfrm>
          <a:prstGeom prst="bentConnector3">
            <a:avLst>
              <a:gd name="adj1" fmla="val 83721"/>
            </a:avLst>
          </a:prstGeom>
          <a:solidFill>
            <a:srgbClr val="CEDBE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8908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8903216-371E-4592-8CC8-C699246B94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5244" y="2801966"/>
            <a:ext cx="5341511" cy="32789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F29D39-755E-4E59-8292-74CFF1280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Värdegrundsarbete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55FA0C-7651-4F7A-855A-0B267385EB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841404"/>
          </a:xfrm>
        </p:spPr>
        <p:txBody>
          <a:bodyPr/>
          <a:lstStyle/>
          <a:p>
            <a:pPr marL="0" indent="0" algn="ctr">
              <a:buNone/>
            </a:pPr>
            <a:r>
              <a:rPr lang="sv-SE" dirty="0"/>
              <a:t>Medvetenhet – Förebyggande – Aktiva åtgärder</a:t>
            </a:r>
          </a:p>
          <a:p>
            <a:pPr marL="0" indent="0" algn="ctr">
              <a:buNone/>
            </a:pPr>
            <a:r>
              <a:rPr lang="sv-SE" dirty="0"/>
              <a:t>Spelare – Ledare - Föräldrar</a:t>
            </a:r>
          </a:p>
        </p:txBody>
      </p:sp>
      <p:sp>
        <p:nvSpPr>
          <p:cNvPr id="5" name="Rektangel 5">
            <a:extLst>
              <a:ext uri="{FF2B5EF4-FFF2-40B4-BE49-F238E27FC236}">
                <a16:creationId xmlns:a16="http://schemas.microsoft.com/office/drawing/2014/main" id="{527CD786-AFBE-4B05-95F2-22AF3FF771A3}"/>
              </a:ext>
            </a:extLst>
          </p:cNvPr>
          <p:cNvSpPr/>
          <p:nvPr/>
        </p:nvSpPr>
        <p:spPr>
          <a:xfrm>
            <a:off x="4496844" y="6308209"/>
            <a:ext cx="31983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v-SE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Värdegrundsplan 2021/2022</a:t>
            </a:r>
            <a:endParaRPr lang="sv-S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379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CC78A-CA8F-47BC-8442-5868A9ADD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Föräldrarollen</a:t>
            </a:r>
          </a:p>
        </p:txBody>
      </p:sp>
      <p:grpSp>
        <p:nvGrpSpPr>
          <p:cNvPr id="4" name="Group 2186">
            <a:extLst>
              <a:ext uri="{FF2B5EF4-FFF2-40B4-BE49-F238E27FC236}">
                <a16:creationId xmlns:a16="http://schemas.microsoft.com/office/drawing/2014/main" id="{CE8370D3-D6B6-4076-B816-C5E660B48299}"/>
              </a:ext>
            </a:extLst>
          </p:cNvPr>
          <p:cNvGrpSpPr/>
          <p:nvPr/>
        </p:nvGrpSpPr>
        <p:grpSpPr>
          <a:xfrm>
            <a:off x="2554970" y="1456132"/>
            <a:ext cx="7489728" cy="4686007"/>
            <a:chOff x="-1047750" y="314525"/>
            <a:chExt cx="8238759" cy="5155038"/>
          </a:xfrm>
        </p:grpSpPr>
        <p:sp>
          <p:nvSpPr>
            <p:cNvPr id="5" name="Oval 16">
              <a:extLst>
                <a:ext uri="{FF2B5EF4-FFF2-40B4-BE49-F238E27FC236}">
                  <a16:creationId xmlns:a16="http://schemas.microsoft.com/office/drawing/2014/main" id="{C02A04B0-7139-40E9-B549-A30048AFD45E}"/>
                </a:ext>
              </a:extLst>
            </p:cNvPr>
            <p:cNvSpPr/>
            <p:nvPr/>
          </p:nvSpPr>
          <p:spPr>
            <a:xfrm>
              <a:off x="1933725" y="2229688"/>
              <a:ext cx="2118417" cy="1238488"/>
            </a:xfrm>
            <a:prstGeom prst="ellipse">
              <a:avLst/>
            </a:prstGeom>
            <a:solidFill>
              <a:srgbClr val="1B3D85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sv-SE" sz="1600" dirty="0">
                  <a:solidFill>
                    <a:schemeClr val="bg1"/>
                  </a:solidFill>
                  <a:effectLst/>
                  <a:ea typeface="SimSun" panose="02010600030101010101" pitchFamily="2" charset="-122"/>
                  <a:cs typeface="Times New Roman" panose="02020603050405020304" pitchFamily="18" charset="0"/>
                </a:rPr>
                <a:t>Föräldrarnas </a:t>
              </a:r>
              <a:br>
                <a:rPr lang="sv-SE" sz="1600" dirty="0">
                  <a:solidFill>
                    <a:schemeClr val="bg1"/>
                  </a:solidFill>
                  <a:effectLst/>
                  <a:ea typeface="SimSun" panose="02010600030101010101" pitchFamily="2" charset="-122"/>
                  <a:cs typeface="Times New Roman" panose="02020603050405020304" pitchFamily="18" charset="0"/>
                </a:rPr>
              </a:br>
              <a:r>
                <a:rPr lang="sv-SE" sz="1600" dirty="0">
                  <a:solidFill>
                    <a:schemeClr val="bg1"/>
                  </a:solidFill>
                  <a:effectLst/>
                  <a:ea typeface="SimSun" panose="02010600030101010101" pitchFamily="2" charset="-122"/>
                  <a:cs typeface="Times New Roman" panose="02020603050405020304" pitchFamily="18" charset="0"/>
                </a:rPr>
                <a:t>10 budord</a:t>
              </a:r>
            </a:p>
          </p:txBody>
        </p:sp>
        <p:grpSp>
          <p:nvGrpSpPr>
            <p:cNvPr id="6" name="Group 21">
              <a:extLst>
                <a:ext uri="{FF2B5EF4-FFF2-40B4-BE49-F238E27FC236}">
                  <a16:creationId xmlns:a16="http://schemas.microsoft.com/office/drawing/2014/main" id="{86848FB0-E1F8-49A9-A221-6EB9C74FC302}"/>
                </a:ext>
              </a:extLst>
            </p:cNvPr>
            <p:cNvGrpSpPr/>
            <p:nvPr/>
          </p:nvGrpSpPr>
          <p:grpSpPr>
            <a:xfrm>
              <a:off x="3875031" y="993782"/>
              <a:ext cx="2607737" cy="922149"/>
              <a:chOff x="-687444" y="-492118"/>
              <a:chExt cx="2607737" cy="922149"/>
            </a:xfrm>
          </p:grpSpPr>
          <p:sp>
            <p:nvSpPr>
              <p:cNvPr id="34" name="Speech Bubble: Oval 31">
                <a:extLst>
                  <a:ext uri="{FF2B5EF4-FFF2-40B4-BE49-F238E27FC236}">
                    <a16:creationId xmlns:a16="http://schemas.microsoft.com/office/drawing/2014/main" id="{20392C15-06D0-43B0-8961-C553B146B766}"/>
                  </a:ext>
                </a:extLst>
              </p:cNvPr>
              <p:cNvSpPr/>
              <p:nvPr/>
            </p:nvSpPr>
            <p:spPr>
              <a:xfrm>
                <a:off x="-687444" y="-492118"/>
                <a:ext cx="2607737" cy="922149"/>
              </a:xfrm>
              <a:prstGeom prst="wedgeEllipseCallout">
                <a:avLst>
                  <a:gd name="adj1" fmla="val -4252"/>
                  <a:gd name="adj2" fmla="val 22550"/>
                </a:avLst>
              </a:prstGeom>
              <a:noFill/>
              <a:ln>
                <a:solidFill>
                  <a:srgbClr val="CEDBE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20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sv-SE" sz="120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" name="Text Box 17">
                <a:extLst>
                  <a:ext uri="{FF2B5EF4-FFF2-40B4-BE49-F238E27FC236}">
                    <a16:creationId xmlns:a16="http://schemas.microsoft.com/office/drawing/2014/main" id="{49C4B926-F76F-41C8-862A-941BDBF26A59}"/>
                  </a:ext>
                </a:extLst>
              </p:cNvPr>
              <p:cNvSpPr txBox="1"/>
              <p:nvPr/>
            </p:nvSpPr>
            <p:spPr>
              <a:xfrm>
                <a:off x="-431201" y="-382229"/>
                <a:ext cx="2192612" cy="627681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Följ med på träning och match. Ditt barn sätter stort värdet på det.</a:t>
                </a:r>
              </a:p>
            </p:txBody>
          </p:sp>
        </p:grpSp>
        <p:grpSp>
          <p:nvGrpSpPr>
            <p:cNvPr id="7" name="Group 26">
              <a:extLst>
                <a:ext uri="{FF2B5EF4-FFF2-40B4-BE49-F238E27FC236}">
                  <a16:creationId xmlns:a16="http://schemas.microsoft.com/office/drawing/2014/main" id="{C2D7CB38-42AB-4049-A92B-5559CB8B768A}"/>
                </a:ext>
              </a:extLst>
            </p:cNvPr>
            <p:cNvGrpSpPr/>
            <p:nvPr/>
          </p:nvGrpSpPr>
          <p:grpSpPr>
            <a:xfrm>
              <a:off x="-53306" y="3938290"/>
              <a:ext cx="2379879" cy="842450"/>
              <a:chOff x="-1548731" y="-119360"/>
              <a:chExt cx="2379879" cy="842450"/>
            </a:xfrm>
          </p:grpSpPr>
          <p:sp>
            <p:nvSpPr>
              <p:cNvPr id="32" name="Speech Bubble: Oval 2049">
                <a:extLst>
                  <a:ext uri="{FF2B5EF4-FFF2-40B4-BE49-F238E27FC236}">
                    <a16:creationId xmlns:a16="http://schemas.microsoft.com/office/drawing/2014/main" id="{E55DFCF2-1667-4B35-9BB9-84E933F01543}"/>
                  </a:ext>
                </a:extLst>
              </p:cNvPr>
              <p:cNvSpPr/>
              <p:nvPr/>
            </p:nvSpPr>
            <p:spPr>
              <a:xfrm>
                <a:off x="-1548731" y="-119360"/>
                <a:ext cx="2379879" cy="842450"/>
              </a:xfrm>
              <a:prstGeom prst="wedgeEllipseCallout">
                <a:avLst>
                  <a:gd name="adj1" fmla="val -12889"/>
                  <a:gd name="adj2" fmla="val 36425"/>
                </a:avLst>
              </a:prstGeom>
              <a:noFill/>
              <a:ln>
                <a:solidFill>
                  <a:srgbClr val="CEDBE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20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sv-SE" sz="120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Text Box 25">
                <a:extLst>
                  <a:ext uri="{FF2B5EF4-FFF2-40B4-BE49-F238E27FC236}">
                    <a16:creationId xmlns:a16="http://schemas.microsoft.com/office/drawing/2014/main" id="{D097E36F-7CF7-4B53-9F51-BFA9F09265B8}"/>
                  </a:ext>
                </a:extLst>
              </p:cNvPr>
              <p:cNvSpPr txBox="1"/>
              <p:nvPr/>
            </p:nvSpPr>
            <p:spPr>
              <a:xfrm>
                <a:off x="-1382136" y="32120"/>
                <a:ext cx="2030279" cy="627305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Uppehåll dig med avstånd till ledare och spelare.</a:t>
                </a:r>
                <a:endParaRPr lang="sv-SE" sz="1100" dirty="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8" name="Group 28">
              <a:extLst>
                <a:ext uri="{FF2B5EF4-FFF2-40B4-BE49-F238E27FC236}">
                  <a16:creationId xmlns:a16="http://schemas.microsoft.com/office/drawing/2014/main" id="{5145EDF0-54CD-44E1-92E7-355929599304}"/>
                </a:ext>
              </a:extLst>
            </p:cNvPr>
            <p:cNvGrpSpPr/>
            <p:nvPr/>
          </p:nvGrpSpPr>
          <p:grpSpPr>
            <a:xfrm>
              <a:off x="597417" y="1314493"/>
              <a:ext cx="2745542" cy="721727"/>
              <a:chOff x="502167" y="419143"/>
              <a:chExt cx="2745542" cy="721727"/>
            </a:xfrm>
          </p:grpSpPr>
          <p:sp>
            <p:nvSpPr>
              <p:cNvPr id="30" name="Speech Bubble: Oval 2048">
                <a:extLst>
                  <a:ext uri="{FF2B5EF4-FFF2-40B4-BE49-F238E27FC236}">
                    <a16:creationId xmlns:a16="http://schemas.microsoft.com/office/drawing/2014/main" id="{51518612-32EE-472A-B561-7EFD00C4CEC9}"/>
                  </a:ext>
                </a:extLst>
              </p:cNvPr>
              <p:cNvSpPr/>
              <p:nvPr/>
            </p:nvSpPr>
            <p:spPr>
              <a:xfrm>
                <a:off x="502167" y="419143"/>
                <a:ext cx="2745542" cy="712922"/>
              </a:xfrm>
              <a:prstGeom prst="wedgeEllipseCallout">
                <a:avLst>
                  <a:gd name="adj1" fmla="val 20038"/>
                  <a:gd name="adj2" fmla="val 40928"/>
                </a:avLst>
              </a:prstGeom>
              <a:noFill/>
              <a:ln>
                <a:solidFill>
                  <a:srgbClr val="CEDBE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20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sv-SE" sz="120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Text Box 27">
                <a:extLst>
                  <a:ext uri="{FF2B5EF4-FFF2-40B4-BE49-F238E27FC236}">
                    <a16:creationId xmlns:a16="http://schemas.microsoft.com/office/drawing/2014/main" id="{67F091AE-9A02-4445-A486-B3DB2559119A}"/>
                  </a:ext>
                </a:extLst>
              </p:cNvPr>
              <p:cNvSpPr txBox="1"/>
              <p:nvPr/>
            </p:nvSpPr>
            <p:spPr>
              <a:xfrm>
                <a:off x="709097" y="513565"/>
                <a:ext cx="2363470" cy="627305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Håll dig lugn på åskådarplats. Låt barnen spela.</a:t>
                </a:r>
                <a:endParaRPr lang="sv-SE" sz="1100" dirty="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</a:p>
            </p:txBody>
          </p:sp>
        </p:grpSp>
        <p:grpSp>
          <p:nvGrpSpPr>
            <p:cNvPr id="9" name="Group 2051">
              <a:extLst>
                <a:ext uri="{FF2B5EF4-FFF2-40B4-BE49-F238E27FC236}">
                  <a16:creationId xmlns:a16="http://schemas.microsoft.com/office/drawing/2014/main" id="{8597964D-5EF5-47A5-AC84-8B3B2ECC2067}"/>
                </a:ext>
              </a:extLst>
            </p:cNvPr>
            <p:cNvGrpSpPr/>
            <p:nvPr/>
          </p:nvGrpSpPr>
          <p:grpSpPr>
            <a:xfrm>
              <a:off x="1904255" y="314525"/>
              <a:ext cx="2241830" cy="822960"/>
              <a:chOff x="-2229595" y="-18850"/>
              <a:chExt cx="2241830" cy="822960"/>
            </a:xfrm>
          </p:grpSpPr>
          <p:sp>
            <p:nvSpPr>
              <p:cNvPr id="28" name="Speech Bubble: Oval 3">
                <a:extLst>
                  <a:ext uri="{FF2B5EF4-FFF2-40B4-BE49-F238E27FC236}">
                    <a16:creationId xmlns:a16="http://schemas.microsoft.com/office/drawing/2014/main" id="{CAEBA6B5-570F-44D7-A793-421B807BCA35}"/>
                  </a:ext>
                </a:extLst>
              </p:cNvPr>
              <p:cNvSpPr/>
              <p:nvPr/>
            </p:nvSpPr>
            <p:spPr>
              <a:xfrm>
                <a:off x="-2229595" y="-18850"/>
                <a:ext cx="2241830" cy="822960"/>
              </a:xfrm>
              <a:prstGeom prst="wedgeEllipseCallout">
                <a:avLst>
                  <a:gd name="adj1" fmla="val 32932"/>
                  <a:gd name="adj2" fmla="val 31083"/>
                </a:avLst>
              </a:prstGeom>
              <a:noFill/>
              <a:ln>
                <a:solidFill>
                  <a:srgbClr val="CEDBE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20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sv-SE" sz="120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" name="Text Box 30">
                <a:extLst>
                  <a:ext uri="{FF2B5EF4-FFF2-40B4-BE49-F238E27FC236}">
                    <a16:creationId xmlns:a16="http://schemas.microsoft.com/office/drawing/2014/main" id="{49A86F2A-081B-4D20-A1C9-D1A82E0AD112}"/>
                  </a:ext>
                </a:extLst>
              </p:cNvPr>
              <p:cNvSpPr txBox="1"/>
              <p:nvPr/>
            </p:nvSpPr>
            <p:spPr>
              <a:xfrm>
                <a:off x="-2081199" y="37843"/>
                <a:ext cx="1945037" cy="626821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Respektera ledarnas beslut. Var positiv och stöttande.</a:t>
                </a:r>
                <a:endParaRPr lang="sv-SE" sz="1100" dirty="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</a:p>
            </p:txBody>
          </p:sp>
        </p:grpSp>
        <p:grpSp>
          <p:nvGrpSpPr>
            <p:cNvPr id="10" name="Group 2054">
              <a:extLst>
                <a:ext uri="{FF2B5EF4-FFF2-40B4-BE49-F238E27FC236}">
                  <a16:creationId xmlns:a16="http://schemas.microsoft.com/office/drawing/2014/main" id="{8997AA68-FFFC-4DF0-9CCD-0614881B4190}"/>
                </a:ext>
              </a:extLst>
            </p:cNvPr>
            <p:cNvGrpSpPr/>
            <p:nvPr/>
          </p:nvGrpSpPr>
          <p:grpSpPr>
            <a:xfrm>
              <a:off x="-1047750" y="3023771"/>
              <a:ext cx="2812735" cy="842451"/>
              <a:chOff x="-1704975" y="-71854"/>
              <a:chExt cx="2812735" cy="842451"/>
            </a:xfrm>
          </p:grpSpPr>
          <p:sp>
            <p:nvSpPr>
              <p:cNvPr id="26" name="Speech Bubble: Oval 6">
                <a:extLst>
                  <a:ext uri="{FF2B5EF4-FFF2-40B4-BE49-F238E27FC236}">
                    <a16:creationId xmlns:a16="http://schemas.microsoft.com/office/drawing/2014/main" id="{C56DDAB5-CDFA-422E-BFA4-A6FD25231319}"/>
                  </a:ext>
                </a:extLst>
              </p:cNvPr>
              <p:cNvSpPr/>
              <p:nvPr/>
            </p:nvSpPr>
            <p:spPr>
              <a:xfrm>
                <a:off x="-1704975" y="-71854"/>
                <a:ext cx="2812735" cy="842451"/>
              </a:xfrm>
              <a:prstGeom prst="wedgeEllipseCallout">
                <a:avLst>
                  <a:gd name="adj1" fmla="val 13583"/>
                  <a:gd name="adj2" fmla="val -3586"/>
                </a:avLst>
              </a:prstGeom>
              <a:noFill/>
              <a:ln>
                <a:solidFill>
                  <a:srgbClr val="CEDBE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20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sv-SE" sz="120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" name="Text Box 2053">
                <a:extLst>
                  <a:ext uri="{FF2B5EF4-FFF2-40B4-BE49-F238E27FC236}">
                    <a16:creationId xmlns:a16="http://schemas.microsoft.com/office/drawing/2014/main" id="{3FC447B2-CCAA-4EB6-A965-9F35C97A8B2A}"/>
                  </a:ext>
                </a:extLst>
              </p:cNvPr>
              <p:cNvSpPr txBox="1"/>
              <p:nvPr/>
            </p:nvSpPr>
            <p:spPr>
              <a:xfrm>
                <a:off x="-1419400" y="80998"/>
                <a:ext cx="2230765" cy="626110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Respektera domarens beslut. Se domaren som vägledare.</a:t>
                </a:r>
                <a:endParaRPr lang="sv-SE" sz="1100" dirty="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</a:p>
            </p:txBody>
          </p:sp>
        </p:grpSp>
        <p:grpSp>
          <p:nvGrpSpPr>
            <p:cNvPr id="11" name="Group 2056">
              <a:extLst>
                <a:ext uri="{FF2B5EF4-FFF2-40B4-BE49-F238E27FC236}">
                  <a16:creationId xmlns:a16="http://schemas.microsoft.com/office/drawing/2014/main" id="{EFA748B0-C866-4307-90E0-964A709E78F0}"/>
                </a:ext>
              </a:extLst>
            </p:cNvPr>
            <p:cNvGrpSpPr/>
            <p:nvPr/>
          </p:nvGrpSpPr>
          <p:grpSpPr>
            <a:xfrm>
              <a:off x="3938248" y="3149859"/>
              <a:ext cx="2773749" cy="1042666"/>
              <a:chOff x="633073" y="-307716"/>
              <a:chExt cx="2773749" cy="1042666"/>
            </a:xfrm>
          </p:grpSpPr>
          <p:sp>
            <p:nvSpPr>
              <p:cNvPr id="24" name="Speech Bubble: Oval 9">
                <a:extLst>
                  <a:ext uri="{FF2B5EF4-FFF2-40B4-BE49-F238E27FC236}">
                    <a16:creationId xmlns:a16="http://schemas.microsoft.com/office/drawing/2014/main" id="{D9D20CA0-81C2-473A-BC64-39CD1EAE8175}"/>
                  </a:ext>
                </a:extLst>
              </p:cNvPr>
              <p:cNvSpPr/>
              <p:nvPr/>
            </p:nvSpPr>
            <p:spPr>
              <a:xfrm>
                <a:off x="633073" y="-307716"/>
                <a:ext cx="2773749" cy="1042666"/>
              </a:xfrm>
              <a:prstGeom prst="wedgeEllipseCallout">
                <a:avLst>
                  <a:gd name="adj1" fmla="val 4153"/>
                  <a:gd name="adj2" fmla="val -14437"/>
                </a:avLst>
              </a:prstGeom>
              <a:noFill/>
              <a:ln>
                <a:solidFill>
                  <a:srgbClr val="CEDBE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20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sv-SE" sz="120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" name="Text Box 2055">
                <a:extLst>
                  <a:ext uri="{FF2B5EF4-FFF2-40B4-BE49-F238E27FC236}">
                    <a16:creationId xmlns:a16="http://schemas.microsoft.com/office/drawing/2014/main" id="{EDF80C56-38F0-43FF-B7BE-BA7B42250A76}"/>
                  </a:ext>
                </a:extLst>
              </p:cNvPr>
              <p:cNvSpPr txBox="1"/>
              <p:nvPr/>
            </p:nvSpPr>
            <p:spPr>
              <a:xfrm>
                <a:off x="769006" y="-131084"/>
                <a:ext cx="2498200" cy="625475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Fråga barnen om matchen </a:t>
                </a:r>
                <a:b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</a:b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var kul och spännande. </a:t>
                </a:r>
                <a:b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</a:b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Fråga ALDRIG efter resultatet. </a:t>
                </a:r>
                <a:endParaRPr lang="sv-SE" sz="1100" dirty="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</a:p>
            </p:txBody>
          </p:sp>
        </p:grpSp>
        <p:grpSp>
          <p:nvGrpSpPr>
            <p:cNvPr id="12" name="Group 2058">
              <a:extLst>
                <a:ext uri="{FF2B5EF4-FFF2-40B4-BE49-F238E27FC236}">
                  <a16:creationId xmlns:a16="http://schemas.microsoft.com/office/drawing/2014/main" id="{930DA643-9215-4982-8C4B-34CE3861B484}"/>
                </a:ext>
              </a:extLst>
            </p:cNvPr>
            <p:cNvGrpSpPr/>
            <p:nvPr/>
          </p:nvGrpSpPr>
          <p:grpSpPr>
            <a:xfrm>
              <a:off x="4378273" y="2104101"/>
              <a:ext cx="2812736" cy="976822"/>
              <a:chOff x="-193727" y="-420024"/>
              <a:chExt cx="2812736" cy="976822"/>
            </a:xfrm>
          </p:grpSpPr>
          <p:sp>
            <p:nvSpPr>
              <p:cNvPr id="22" name="Speech Bubble: Oval 15">
                <a:extLst>
                  <a:ext uri="{FF2B5EF4-FFF2-40B4-BE49-F238E27FC236}">
                    <a16:creationId xmlns:a16="http://schemas.microsoft.com/office/drawing/2014/main" id="{13C17A4D-821C-4A05-94A4-BB8E26096970}"/>
                  </a:ext>
                </a:extLst>
              </p:cNvPr>
              <p:cNvSpPr/>
              <p:nvPr/>
            </p:nvSpPr>
            <p:spPr>
              <a:xfrm>
                <a:off x="9000" y="-420024"/>
                <a:ext cx="2407276" cy="922148"/>
              </a:xfrm>
              <a:prstGeom prst="wedgeEllipseCallout">
                <a:avLst>
                  <a:gd name="adj1" fmla="val 12225"/>
                  <a:gd name="adj2" fmla="val -16833"/>
                </a:avLst>
              </a:prstGeom>
              <a:noFill/>
              <a:ln>
                <a:solidFill>
                  <a:srgbClr val="CEDBE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20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sv-SE" sz="120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" name="Text Box 2057">
                <a:extLst>
                  <a:ext uri="{FF2B5EF4-FFF2-40B4-BE49-F238E27FC236}">
                    <a16:creationId xmlns:a16="http://schemas.microsoft.com/office/drawing/2014/main" id="{BFC15F98-F13D-4427-88A6-8262C728A694}"/>
                  </a:ext>
                </a:extLst>
              </p:cNvPr>
              <p:cNvSpPr txBox="1"/>
              <p:nvPr/>
            </p:nvSpPr>
            <p:spPr>
              <a:xfrm>
                <a:off x="-193727" y="-303358"/>
                <a:ext cx="2812736" cy="86015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Kom ihåg att det är ditt </a:t>
                </a:r>
                <a:b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</a:b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barn som spelar handboll </a:t>
                </a:r>
                <a:b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</a:b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och inte du! </a:t>
                </a:r>
                <a:endParaRPr lang="sv-SE" sz="1100" dirty="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</a:p>
            </p:txBody>
          </p:sp>
        </p:grpSp>
        <p:grpSp>
          <p:nvGrpSpPr>
            <p:cNvPr id="13" name="Group 2060">
              <a:extLst>
                <a:ext uri="{FF2B5EF4-FFF2-40B4-BE49-F238E27FC236}">
                  <a16:creationId xmlns:a16="http://schemas.microsoft.com/office/drawing/2014/main" id="{49048C0A-2087-4E9C-8269-FB1ACB2D818E}"/>
                </a:ext>
              </a:extLst>
            </p:cNvPr>
            <p:cNvGrpSpPr/>
            <p:nvPr/>
          </p:nvGrpSpPr>
          <p:grpSpPr>
            <a:xfrm>
              <a:off x="-959063" y="322449"/>
              <a:ext cx="2607737" cy="978082"/>
              <a:chOff x="-2464013" y="322449"/>
              <a:chExt cx="2607737" cy="978082"/>
            </a:xfrm>
          </p:grpSpPr>
          <p:sp>
            <p:nvSpPr>
              <p:cNvPr id="20" name="Speech Bubble: Oval 10">
                <a:extLst>
                  <a:ext uri="{FF2B5EF4-FFF2-40B4-BE49-F238E27FC236}">
                    <a16:creationId xmlns:a16="http://schemas.microsoft.com/office/drawing/2014/main" id="{44093446-6CAD-448E-A148-0A4A6013B0A7}"/>
                  </a:ext>
                </a:extLst>
              </p:cNvPr>
              <p:cNvSpPr/>
              <p:nvPr/>
            </p:nvSpPr>
            <p:spPr>
              <a:xfrm>
                <a:off x="-2464013" y="322449"/>
                <a:ext cx="2607737" cy="978082"/>
              </a:xfrm>
              <a:prstGeom prst="wedgeEllipseCallout">
                <a:avLst>
                  <a:gd name="adj1" fmla="val 6515"/>
                  <a:gd name="adj2" fmla="val -14267"/>
                </a:avLst>
              </a:prstGeom>
              <a:noFill/>
              <a:ln>
                <a:solidFill>
                  <a:srgbClr val="CEDBE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20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sv-SE" sz="120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Text Box 2059">
                <a:extLst>
                  <a:ext uri="{FF2B5EF4-FFF2-40B4-BE49-F238E27FC236}">
                    <a16:creationId xmlns:a16="http://schemas.microsoft.com/office/drawing/2014/main" id="{C179E39A-03FC-41C5-AA5A-79CDEA4D85C5}"/>
                  </a:ext>
                </a:extLst>
              </p:cNvPr>
              <p:cNvSpPr txBox="1"/>
              <p:nvPr/>
            </p:nvSpPr>
            <p:spPr>
              <a:xfrm>
                <a:off x="-2261538" y="470477"/>
                <a:ext cx="2303354" cy="735632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Stöd föreningen i sitt arbete. </a:t>
                </a:r>
                <a:b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</a:b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Din insats blir värdesatt, inte minst av dina barn. </a:t>
                </a:r>
                <a:endParaRPr lang="sv-SE" sz="1100" dirty="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</a:p>
            </p:txBody>
          </p:sp>
        </p:grpSp>
        <p:grpSp>
          <p:nvGrpSpPr>
            <p:cNvPr id="14" name="Group 2062">
              <a:extLst>
                <a:ext uri="{FF2B5EF4-FFF2-40B4-BE49-F238E27FC236}">
                  <a16:creationId xmlns:a16="http://schemas.microsoft.com/office/drawing/2014/main" id="{1C1B500B-8A45-4778-A27D-83D59FF19ABB}"/>
                </a:ext>
              </a:extLst>
            </p:cNvPr>
            <p:cNvGrpSpPr/>
            <p:nvPr/>
          </p:nvGrpSpPr>
          <p:grpSpPr>
            <a:xfrm>
              <a:off x="-956534" y="1976610"/>
              <a:ext cx="2103012" cy="884779"/>
              <a:chOff x="-3509234" y="976485"/>
              <a:chExt cx="2103012" cy="884779"/>
            </a:xfrm>
          </p:grpSpPr>
          <p:sp>
            <p:nvSpPr>
              <p:cNvPr id="18" name="Speech Bubble: Oval 8">
                <a:extLst>
                  <a:ext uri="{FF2B5EF4-FFF2-40B4-BE49-F238E27FC236}">
                    <a16:creationId xmlns:a16="http://schemas.microsoft.com/office/drawing/2014/main" id="{4E41E406-9E39-4071-AB49-3F8B1F5E7DB8}"/>
                  </a:ext>
                </a:extLst>
              </p:cNvPr>
              <p:cNvSpPr/>
              <p:nvPr/>
            </p:nvSpPr>
            <p:spPr>
              <a:xfrm>
                <a:off x="-3509234" y="976485"/>
                <a:ext cx="2103012" cy="884779"/>
              </a:xfrm>
              <a:prstGeom prst="wedgeEllipseCallout">
                <a:avLst>
                  <a:gd name="adj1" fmla="val 16986"/>
                  <a:gd name="adj2" fmla="val 28404"/>
                </a:avLst>
              </a:prstGeom>
              <a:noFill/>
              <a:ln>
                <a:solidFill>
                  <a:srgbClr val="CEDBE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20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sv-SE" sz="120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Text Box 2061">
                <a:extLst>
                  <a:ext uri="{FF2B5EF4-FFF2-40B4-BE49-F238E27FC236}">
                    <a16:creationId xmlns:a16="http://schemas.microsoft.com/office/drawing/2014/main" id="{DA077850-56F2-4CFB-9262-8D611BDFDBE7}"/>
                  </a:ext>
                </a:extLst>
              </p:cNvPr>
              <p:cNvSpPr txBox="1"/>
              <p:nvPr/>
            </p:nvSpPr>
            <p:spPr>
              <a:xfrm>
                <a:off x="-3384843" y="1130906"/>
                <a:ext cx="1852047" cy="555731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Kom aldrig påverkad av droger eller alkohol.</a:t>
                </a:r>
                <a:endParaRPr lang="sv-SE" sz="1100" dirty="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</a:p>
            </p:txBody>
          </p:sp>
        </p:grpSp>
        <p:grpSp>
          <p:nvGrpSpPr>
            <p:cNvPr id="15" name="Group 2064">
              <a:extLst>
                <a:ext uri="{FF2B5EF4-FFF2-40B4-BE49-F238E27FC236}">
                  <a16:creationId xmlns:a16="http://schemas.microsoft.com/office/drawing/2014/main" id="{B328FC8A-3142-4456-8B85-2819495CBF05}"/>
                </a:ext>
              </a:extLst>
            </p:cNvPr>
            <p:cNvGrpSpPr/>
            <p:nvPr/>
          </p:nvGrpSpPr>
          <p:grpSpPr>
            <a:xfrm>
              <a:off x="2327709" y="4178763"/>
              <a:ext cx="2957145" cy="1290800"/>
              <a:chOff x="2327709" y="2407113"/>
              <a:chExt cx="2957145" cy="1290800"/>
            </a:xfrm>
          </p:grpSpPr>
          <p:sp>
            <p:nvSpPr>
              <p:cNvPr id="16" name="Speech Bubble: Oval 7">
                <a:extLst>
                  <a:ext uri="{FF2B5EF4-FFF2-40B4-BE49-F238E27FC236}">
                    <a16:creationId xmlns:a16="http://schemas.microsoft.com/office/drawing/2014/main" id="{BD4AEEE7-6096-422E-99AB-D77275320E5D}"/>
                  </a:ext>
                </a:extLst>
              </p:cNvPr>
              <p:cNvSpPr/>
              <p:nvPr/>
            </p:nvSpPr>
            <p:spPr>
              <a:xfrm>
                <a:off x="2327709" y="2407113"/>
                <a:ext cx="2957145" cy="1224369"/>
              </a:xfrm>
              <a:prstGeom prst="wedgeEllipseCallout">
                <a:avLst>
                  <a:gd name="adj1" fmla="val -36219"/>
                  <a:gd name="adj2" fmla="val 25473"/>
                </a:avLst>
              </a:prstGeom>
              <a:noFill/>
              <a:ln>
                <a:solidFill>
                  <a:srgbClr val="CEDBE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20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sv-SE" sz="120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" name="Text Box 2063">
                <a:extLst>
                  <a:ext uri="{FF2B5EF4-FFF2-40B4-BE49-F238E27FC236}">
                    <a16:creationId xmlns:a16="http://schemas.microsoft.com/office/drawing/2014/main" id="{5F2A0C88-86F2-4AC7-A20A-EA15C4483694}"/>
                  </a:ext>
                </a:extLst>
              </p:cNvPr>
              <p:cNvSpPr txBox="1"/>
              <p:nvPr/>
            </p:nvSpPr>
            <p:spPr>
              <a:xfrm>
                <a:off x="2497234" y="2551038"/>
                <a:ext cx="2547552" cy="1146875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Skapa god stämning vid </a:t>
                </a:r>
                <a:b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</a:br>
                <a:r>
                  <a:rPr lang="sv-SE" sz="1100" dirty="0">
                    <a:solidFill>
                      <a:srgbClr val="000000"/>
                    </a:solidFill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matcher och träning. Fokusera på det som är positivt och bidra till ett bra klimat runt laget.</a:t>
                </a:r>
                <a:endParaRPr lang="sv-SE" sz="1100" dirty="0">
                  <a:effectLst/>
                  <a:ea typeface="SimSun" panose="02010600030101010101" pitchFamily="2" charset="-122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v-SE" sz="1100" dirty="0">
                    <a:effectLst/>
                    <a:ea typeface="SimSun" panose="02010600030101010101" pitchFamily="2" charset="-122"/>
                    <a:cs typeface="Times New Roman" panose="02020603050405020304" pitchFamily="18" charset="0"/>
                  </a:rPr>
                  <a:t> 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049510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D8C5C-27D4-4621-85B7-9426D1417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Matchvärd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82552A-C971-4D5D-B382-E367122F18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5057"/>
            <a:ext cx="9612086" cy="4247261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sv-SE" sz="2000" dirty="0">
                <a:solidFill>
                  <a:srgbClr val="1B3D85"/>
                </a:solidFill>
              </a:rPr>
              <a:t>Syftet med matchvärd är att skapa en välkomnande, trivsam och trygg miljö kring våra handbollsarrangemang där barn och ungdomar kan ha roligt och utvecklas.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sv-SE" dirty="0"/>
              <a:t>Ta emot gästande lag, domare och funktionärer.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sv-SE" dirty="0"/>
              <a:t>Visa lag och domare omklädningsrum/spelhall och informera om viktiga funktioner i hallen.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sv-SE" dirty="0"/>
              <a:t>Vara ett stöd för domarna och funktionärerna innan, under och efter match. </a:t>
            </a:r>
            <a:br>
              <a:rPr lang="sv-SE" dirty="0"/>
            </a:br>
            <a:r>
              <a:rPr lang="sv-SE" dirty="0"/>
              <a:t>Tänk dock på att det är domarna som dömer matchen.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sv-SE" dirty="0"/>
              <a:t>Arbeta för nolltolerans och att föräldrarnas 10 budord följs kring spelplanen.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sv-SE" dirty="0"/>
              <a:t>Att påtala om någon utanför spelplanen uppträder på ett olämpligt sätt utifrån punkterna om nolltolerans samt SHF:s riktlinjer ”Vi älskar handboll”. </a:t>
            </a:r>
          </a:p>
        </p:txBody>
      </p:sp>
    </p:spTree>
    <p:extLst>
      <p:ext uri="{BB962C8B-B14F-4D97-AF65-F5344CB8AC3E}">
        <p14:creationId xmlns:p14="http://schemas.microsoft.com/office/powerpoint/2010/main" val="201923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368B6-0CC5-4528-94B3-025812DBA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Gemensamma arbeten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AA7B6B-4BD7-4724-A86A-4315F4A093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sv-SE" sz="2000" dirty="0">
                <a:solidFill>
                  <a:srgbClr val="1B3D85"/>
                </a:solidFill>
              </a:rPr>
              <a:t>Vi hjälps åt!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sv-SE" dirty="0"/>
              <a:t>Olika uppdrag för att klara driften och ekonomin av föreningen</a:t>
            </a:r>
          </a:p>
          <a:p>
            <a:pPr marL="914400" lvl="1" indent="-457200">
              <a:spcBef>
                <a:spcPts val="600"/>
              </a:spcBef>
              <a:buFont typeface="Tw Cen MT" panose="020B0602020104020603" pitchFamily="34" charset="0"/>
              <a:buChar char="–"/>
              <a:defRPr/>
            </a:pPr>
            <a:r>
              <a:rPr lang="sv-SE" sz="1600" dirty="0"/>
              <a:t>Utdelning Kyrknyckeln</a:t>
            </a:r>
          </a:p>
          <a:p>
            <a:pPr marL="914400" lvl="1" indent="-457200">
              <a:spcBef>
                <a:spcPts val="600"/>
              </a:spcBef>
              <a:buFont typeface="Tw Cen MT" panose="020B0602020104020603" pitchFamily="34" charset="0"/>
              <a:buChar char="–"/>
              <a:defRPr/>
            </a:pPr>
            <a:r>
              <a:rPr lang="sv-SE" sz="1600" dirty="0"/>
              <a:t>Bingolottoförsäljning</a:t>
            </a:r>
          </a:p>
          <a:p>
            <a:pPr marL="914400" lvl="1" indent="-457200">
              <a:spcBef>
                <a:spcPts val="600"/>
              </a:spcBef>
              <a:spcAft>
                <a:spcPts val="600"/>
              </a:spcAft>
              <a:buFont typeface="Tw Cen MT" panose="020B0602020104020603" pitchFamily="34" charset="0"/>
              <a:buChar char="–"/>
              <a:defRPr/>
            </a:pPr>
            <a:r>
              <a:rPr lang="sv-SE" sz="1600" dirty="0"/>
              <a:t>Inventering på ICA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sv-SE" dirty="0"/>
              <a:t>Gemensam försäljning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sv-SE" dirty="0"/>
              <a:t>Städning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sv-SE" dirty="0"/>
              <a:t>Kiosk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793755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D275B-00DD-492C-982D-2D6DFC3F8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IFK:s föräldragrupp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807797-05D8-486A-85D5-7F0C9ABD21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600"/>
              </a:spcBef>
              <a:spcAft>
                <a:spcPts val="1800"/>
              </a:spcAft>
              <a:buNone/>
            </a:pPr>
            <a:r>
              <a:rPr lang="sv-SE" dirty="0">
                <a:solidFill>
                  <a:srgbClr val="1B3D85"/>
                </a:solidFill>
              </a:rPr>
              <a:t>Föräldraguppsträff 1-2 ggr per säsong</a:t>
            </a:r>
          </a:p>
          <a:p>
            <a:r>
              <a:rPr lang="sv-SE" dirty="0"/>
              <a:t>Föräldrarepresentanter från varje lag</a:t>
            </a:r>
          </a:p>
          <a:p>
            <a:r>
              <a:rPr lang="sv-SE" dirty="0"/>
              <a:t>Stort stöd till ledarna och spelarna</a:t>
            </a:r>
          </a:p>
          <a:p>
            <a:r>
              <a:rPr lang="sv-SE" dirty="0"/>
              <a:t>Viktig del av lagets välmående</a:t>
            </a:r>
          </a:p>
        </p:txBody>
      </p:sp>
      <p:grpSp>
        <p:nvGrpSpPr>
          <p:cNvPr id="4" name="Grupp 26">
            <a:extLst>
              <a:ext uri="{FF2B5EF4-FFF2-40B4-BE49-F238E27FC236}">
                <a16:creationId xmlns:a16="http://schemas.microsoft.com/office/drawing/2014/main" id="{61DEC0AB-32D1-41BA-A681-4AE1559E5315}"/>
              </a:ext>
            </a:extLst>
          </p:cNvPr>
          <p:cNvGrpSpPr/>
          <p:nvPr/>
        </p:nvGrpSpPr>
        <p:grpSpPr>
          <a:xfrm>
            <a:off x="899584" y="4290701"/>
            <a:ext cx="3762808" cy="1437380"/>
            <a:chOff x="1193459" y="3824328"/>
            <a:chExt cx="3762808" cy="1437380"/>
          </a:xfrm>
        </p:grpSpPr>
        <p:grpSp>
          <p:nvGrpSpPr>
            <p:cNvPr id="5" name="Grupp 20">
              <a:extLst>
                <a:ext uri="{FF2B5EF4-FFF2-40B4-BE49-F238E27FC236}">
                  <a16:creationId xmlns:a16="http://schemas.microsoft.com/office/drawing/2014/main" id="{3F4C48CF-DC0D-48B6-AFB2-8A505FA5587A}"/>
                </a:ext>
              </a:extLst>
            </p:cNvPr>
            <p:cNvGrpSpPr/>
            <p:nvPr/>
          </p:nvGrpSpPr>
          <p:grpSpPr>
            <a:xfrm>
              <a:off x="1209100" y="3824328"/>
              <a:ext cx="3623008" cy="990489"/>
              <a:chOff x="202397" y="4400632"/>
              <a:chExt cx="3623008" cy="990489"/>
            </a:xfrm>
          </p:grpSpPr>
          <p:pic>
            <p:nvPicPr>
              <p:cNvPr id="10" name="Picture 2">
                <a:extLst>
                  <a:ext uri="{FF2B5EF4-FFF2-40B4-BE49-F238E27FC236}">
                    <a16:creationId xmlns:a16="http://schemas.microsoft.com/office/drawing/2014/main" id="{8868E47E-BD42-4F26-A989-08B485D4D44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623" t="2895" r="5824" b="13101"/>
              <a:stretch/>
            </p:blipFill>
            <p:spPr bwMode="auto">
              <a:xfrm>
                <a:off x="202397" y="4400632"/>
                <a:ext cx="934872" cy="987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" name="Picture 3">
                <a:extLst>
                  <a:ext uri="{FF2B5EF4-FFF2-40B4-BE49-F238E27FC236}">
                    <a16:creationId xmlns:a16="http://schemas.microsoft.com/office/drawing/2014/main" id="{65C84042-B4CD-4373-B141-97167D110F3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40000" contrast="-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3331"/>
              <a:stretch/>
            </p:blipFill>
            <p:spPr bwMode="auto">
              <a:xfrm>
                <a:off x="3059517" y="4403956"/>
                <a:ext cx="765888" cy="987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" name="Picture 4">
                <a:extLst>
                  <a:ext uri="{FF2B5EF4-FFF2-40B4-BE49-F238E27FC236}">
                    <a16:creationId xmlns:a16="http://schemas.microsoft.com/office/drawing/2014/main" id="{EA605AE0-35C4-46C1-A1BC-DB4F801F634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aturation sat="66000"/>
                        </a14:imgEffect>
                        <a14:imgEffect>
                          <a14:brightnessContrast brigh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638" t="9315" r="9078" b="19005"/>
              <a:stretch/>
            </p:blipFill>
            <p:spPr bwMode="auto">
              <a:xfrm>
                <a:off x="1143229" y="4407518"/>
                <a:ext cx="939889" cy="9789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" name="Bildobjekt 19" descr="En bild som visar person, kvinna, leende, inomhus&#10;&#10;Automatiskt genererad beskrivning">
                <a:extLst>
                  <a:ext uri="{FF2B5EF4-FFF2-40B4-BE49-F238E27FC236}">
                    <a16:creationId xmlns:a16="http://schemas.microsoft.com/office/drawing/2014/main" id="{67A86D75-F2F3-42F0-9E83-21C812A8C1D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/>
              <a:srcRect l="9879" r="3182" b="8962"/>
              <a:stretch/>
            </p:blipFill>
            <p:spPr>
              <a:xfrm>
                <a:off x="2089729" y="4400633"/>
                <a:ext cx="934872" cy="978952"/>
              </a:xfrm>
              <a:prstGeom prst="rect">
                <a:avLst/>
              </a:prstGeom>
            </p:spPr>
          </p:pic>
        </p:grpSp>
        <p:sp>
          <p:nvSpPr>
            <p:cNvPr id="6" name="textruta 21">
              <a:extLst>
                <a:ext uri="{FF2B5EF4-FFF2-40B4-BE49-F238E27FC236}">
                  <a16:creationId xmlns:a16="http://schemas.microsoft.com/office/drawing/2014/main" id="{384752CD-7A16-44C3-9DFD-3B7A7F103242}"/>
                </a:ext>
              </a:extLst>
            </p:cNvPr>
            <p:cNvSpPr txBox="1"/>
            <p:nvPr/>
          </p:nvSpPr>
          <p:spPr>
            <a:xfrm>
              <a:off x="1193459" y="4817051"/>
              <a:ext cx="934872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100" dirty="0"/>
                <a:t>Angelica</a:t>
              </a:r>
              <a:br>
                <a:rPr lang="sv-SE" sz="1100" dirty="0"/>
              </a:br>
              <a:r>
                <a:rPr lang="sv-SE" sz="1100" dirty="0" err="1"/>
                <a:t>Swenlert</a:t>
              </a:r>
              <a:endParaRPr lang="sv-SE" sz="1100" dirty="0"/>
            </a:p>
          </p:txBody>
        </p:sp>
        <p:sp>
          <p:nvSpPr>
            <p:cNvPr id="7" name="textruta 28">
              <a:extLst>
                <a:ext uri="{FF2B5EF4-FFF2-40B4-BE49-F238E27FC236}">
                  <a16:creationId xmlns:a16="http://schemas.microsoft.com/office/drawing/2014/main" id="{C378AC04-FF7B-4020-A4A6-C59605B3E4DC}"/>
                </a:ext>
              </a:extLst>
            </p:cNvPr>
            <p:cNvSpPr txBox="1"/>
            <p:nvPr/>
          </p:nvSpPr>
          <p:spPr>
            <a:xfrm>
              <a:off x="3113997" y="4817051"/>
              <a:ext cx="86698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050" dirty="0"/>
                <a:t>Annette</a:t>
              </a:r>
              <a:br>
                <a:rPr lang="sv-SE" sz="1050" dirty="0"/>
              </a:br>
              <a:r>
                <a:rPr lang="sv-SE" sz="1050" dirty="0"/>
                <a:t>Mellqvist</a:t>
              </a:r>
            </a:p>
          </p:txBody>
        </p:sp>
        <p:sp>
          <p:nvSpPr>
            <p:cNvPr id="8" name="textruta 29">
              <a:extLst>
                <a:ext uri="{FF2B5EF4-FFF2-40B4-BE49-F238E27FC236}">
                  <a16:creationId xmlns:a16="http://schemas.microsoft.com/office/drawing/2014/main" id="{A2A4A729-7B02-4186-BD0A-B40610928C29}"/>
                </a:ext>
              </a:extLst>
            </p:cNvPr>
            <p:cNvSpPr txBox="1"/>
            <p:nvPr/>
          </p:nvSpPr>
          <p:spPr>
            <a:xfrm>
              <a:off x="3942061" y="4830821"/>
              <a:ext cx="101420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050" dirty="0"/>
                <a:t>Marie</a:t>
              </a:r>
              <a:br>
                <a:rPr lang="sv-SE" sz="1050" dirty="0"/>
              </a:br>
              <a:r>
                <a:rPr lang="sv-SE" sz="1050" dirty="0"/>
                <a:t>Robertsson</a:t>
              </a:r>
            </a:p>
          </p:txBody>
        </p:sp>
        <p:sp>
          <p:nvSpPr>
            <p:cNvPr id="9" name="textruta 30">
              <a:extLst>
                <a:ext uri="{FF2B5EF4-FFF2-40B4-BE49-F238E27FC236}">
                  <a16:creationId xmlns:a16="http://schemas.microsoft.com/office/drawing/2014/main" id="{2117BF9B-6CCD-4361-829A-02A7E8D2ED22}"/>
                </a:ext>
              </a:extLst>
            </p:cNvPr>
            <p:cNvSpPr txBox="1"/>
            <p:nvPr/>
          </p:nvSpPr>
          <p:spPr>
            <a:xfrm>
              <a:off x="2157427" y="4817051"/>
              <a:ext cx="923127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1100" dirty="0"/>
                <a:t>Lotta</a:t>
              </a:r>
              <a:br>
                <a:rPr lang="sv-SE" sz="1100" dirty="0"/>
              </a:br>
              <a:r>
                <a:rPr lang="sv-SE" sz="1100" dirty="0" err="1"/>
                <a:t>Kjällkvist</a:t>
              </a:r>
              <a:endParaRPr lang="sv-SE" sz="1100" dirty="0"/>
            </a:p>
          </p:txBody>
        </p:sp>
      </p:grpSp>
    </p:spTree>
    <p:extLst>
      <p:ext uri="{BB962C8B-B14F-4D97-AF65-F5344CB8AC3E}">
        <p14:creationId xmlns:p14="http://schemas.microsoft.com/office/powerpoint/2010/main" val="38448681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36C49DFD-CB5B-41D3-83BB-B6C11FB9E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976482" cy="1325563"/>
          </a:xfrm>
        </p:spPr>
        <p:txBody>
          <a:bodyPr/>
          <a:lstStyle/>
          <a:p>
            <a:r>
              <a:rPr lang="en-US" dirty="0" err="1"/>
              <a:t>Livesända</a:t>
            </a:r>
            <a:r>
              <a:rPr lang="en-US" dirty="0"/>
              <a:t> matcher</a:t>
            </a:r>
          </a:p>
        </p:txBody>
      </p:sp>
      <p:pic>
        <p:nvPicPr>
          <p:cNvPr id="2" name="Bildobjekt 3" descr="En bild som visar objekt, sitter, ljus, dator&#10;&#10;Automatiskt genererad beskrivning">
            <a:extLst>
              <a:ext uri="{FF2B5EF4-FFF2-40B4-BE49-F238E27FC236}">
                <a16:creationId xmlns:a16="http://schemas.microsoft.com/office/drawing/2014/main" id="{BD35392D-89D0-4D0E-A001-7262C6985F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43060"/>
          <a:stretch/>
        </p:blipFill>
        <p:spPr>
          <a:xfrm>
            <a:off x="838200" y="1825625"/>
            <a:ext cx="4642482" cy="4351338"/>
          </a:xfrm>
          <a:prstGeom prst="rect">
            <a:avLst/>
          </a:prstGeom>
          <a:noFill/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9EA4BE37-B2AC-480A-9032-E3EA8FED3F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642482" cy="4351338"/>
          </a:xfrm>
        </p:spPr>
        <p:txBody>
          <a:bodyPr/>
          <a:lstStyle/>
          <a:p>
            <a:pPr marL="285750" indent="-285750" defTabSz="9144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dirty="0" err="1"/>
              <a:t>Möjlighet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livesända</a:t>
            </a:r>
            <a:r>
              <a:rPr lang="en-US" dirty="0"/>
              <a:t> matcher</a:t>
            </a:r>
          </a:p>
          <a:p>
            <a:pPr marL="285750" indent="-285750" defTabSz="9144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dirty="0"/>
              <a:t>2 </a:t>
            </a:r>
            <a:r>
              <a:rPr lang="en-US" dirty="0" err="1"/>
              <a:t>utrustningskit</a:t>
            </a:r>
            <a:endParaRPr lang="en-US" dirty="0"/>
          </a:p>
          <a:p>
            <a:pPr marL="285750" indent="-285750" defTabSz="914400">
              <a:lnSpc>
                <a:spcPct val="90000"/>
              </a:lnSpc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dirty="0"/>
              <a:t>Alla </a:t>
            </a:r>
            <a:r>
              <a:rPr lang="en-US" dirty="0" err="1"/>
              <a:t>intäkter</a:t>
            </a:r>
            <a:r>
              <a:rPr lang="en-US" dirty="0"/>
              <a:t> </a:t>
            </a:r>
            <a:r>
              <a:rPr lang="en-US" dirty="0" err="1"/>
              <a:t>går</a:t>
            </a:r>
            <a:r>
              <a:rPr lang="en-US" dirty="0"/>
              <a:t> till </a:t>
            </a:r>
            <a:r>
              <a:rPr lang="en-US" dirty="0" err="1"/>
              <a:t>lagkassan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(</a:t>
            </a:r>
            <a:r>
              <a:rPr lang="en-US" dirty="0" err="1"/>
              <a:t>viss</a:t>
            </a:r>
            <a:r>
              <a:rPr lang="en-US" dirty="0"/>
              <a:t> del till </a:t>
            </a:r>
            <a:r>
              <a:rPr lang="en-US" dirty="0" err="1"/>
              <a:t>Solidsport</a:t>
            </a:r>
            <a:r>
              <a:rPr lang="en-US" dirty="0"/>
              <a:t>)</a:t>
            </a:r>
          </a:p>
          <a:p>
            <a:pPr marL="285750" indent="-285750" defTabSz="914400">
              <a:lnSpc>
                <a:spcPct val="90000"/>
              </a:lnSpc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dirty="0" err="1"/>
              <a:t>Utbilda</a:t>
            </a:r>
            <a:r>
              <a:rPr lang="en-US" dirty="0"/>
              <a:t> </a:t>
            </a:r>
            <a:r>
              <a:rPr lang="en-US" dirty="0" err="1"/>
              <a:t>någon</a:t>
            </a:r>
            <a:r>
              <a:rPr lang="en-US" dirty="0"/>
              <a:t>/</a:t>
            </a:r>
            <a:r>
              <a:rPr lang="en-US" dirty="0" err="1"/>
              <a:t>några</a:t>
            </a:r>
            <a:r>
              <a:rPr lang="en-US" dirty="0"/>
              <a:t> </a:t>
            </a:r>
            <a:r>
              <a:rPr lang="en-US" dirty="0" err="1"/>
              <a:t>föräldrar</a:t>
            </a:r>
            <a:r>
              <a:rPr lang="en-US" dirty="0"/>
              <a:t> i </a:t>
            </a:r>
            <a:r>
              <a:rPr lang="en-US" dirty="0" err="1"/>
              <a:t>laget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0519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small IFK Bankeryd_blue" id="{88C8845C-36EA-46F9-BF11-FCE478461377}" vid="{A73DBD2B-956A-4383-A71D-3E09BA8B3F5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Presentationsmall IFK Bankeryd_blue</Template>
  <TotalTime>2800</TotalTime>
  <Words>759</Words>
  <Application>Microsoft Office PowerPoint</Application>
  <PresentationFormat>Bredbild</PresentationFormat>
  <Paragraphs>165</Paragraphs>
  <Slides>12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8" baseType="lpstr">
      <vt:lpstr>Arial</vt:lpstr>
      <vt:lpstr>Calibri</vt:lpstr>
      <vt:lpstr>Trebuchet MS</vt:lpstr>
      <vt:lpstr>Tw Cen MT</vt:lpstr>
      <vt:lpstr>Tw Cen MT Condensed (Rubriker)</vt:lpstr>
      <vt:lpstr>Office-tema</vt:lpstr>
      <vt:lpstr>FÖRÄLDRAMÖTE</vt:lpstr>
      <vt:lpstr>Styrelsen informerar</vt:lpstr>
      <vt:lpstr>Organisation 2021/2022</vt:lpstr>
      <vt:lpstr>Värdegrundsarbete</vt:lpstr>
      <vt:lpstr>Föräldrarollen</vt:lpstr>
      <vt:lpstr>Matchvärd</vt:lpstr>
      <vt:lpstr>Gemensamma arbeten</vt:lpstr>
      <vt:lpstr>IFK:s föräldragrupp</vt:lpstr>
      <vt:lpstr>Livesända matcher</vt:lpstr>
      <vt:lpstr>Laget.se</vt:lpstr>
      <vt:lpstr>Profilkläder</vt:lpstr>
      <vt:lpstr>Avgifter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Linda Jigegård</dc:creator>
  <cp:lastModifiedBy>Susanne Andersson</cp:lastModifiedBy>
  <cp:revision>3</cp:revision>
  <dcterms:created xsi:type="dcterms:W3CDTF">2021-09-13T07:58:12Z</dcterms:created>
  <dcterms:modified xsi:type="dcterms:W3CDTF">2021-10-20T06:35:07Z</dcterms:modified>
</cp:coreProperties>
</file>