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7" r:id="rId1"/>
  </p:sldMasterIdLst>
  <p:notesMasterIdLst>
    <p:notesMasterId r:id="rId12"/>
  </p:notesMasterIdLst>
  <p:sldIdLst>
    <p:sldId id="256" r:id="rId2"/>
    <p:sldId id="262" r:id="rId3"/>
    <p:sldId id="264" r:id="rId4"/>
    <p:sldId id="267" r:id="rId5"/>
    <p:sldId id="266" r:id="rId6"/>
    <p:sldId id="265" r:id="rId7"/>
    <p:sldId id="263" r:id="rId8"/>
    <p:sldId id="259" r:id="rId9"/>
    <p:sldId id="260"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3" autoAdjust="0"/>
    <p:restoredTop sz="86385" autoAdjust="0"/>
  </p:normalViewPr>
  <p:slideViewPr>
    <p:cSldViewPr snapToGrid="0">
      <p:cViewPr varScale="1">
        <p:scale>
          <a:sx n="93" d="100"/>
          <a:sy n="93" d="100"/>
        </p:scale>
        <p:origin x="390"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0D309-F53B-4D45-A748-9A9537E3EC27}" type="datetimeFigureOut">
              <a:rPr lang="sv-SE" smtClean="0"/>
              <a:t>2024-08-29</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D056D-1BB5-434E-B5EA-5FD9CC72C402}" type="slidenum">
              <a:rPr lang="sv-SE" smtClean="0"/>
              <a:t>‹#›</a:t>
            </a:fld>
            <a:endParaRPr lang="sv-SE"/>
          </a:p>
        </p:txBody>
      </p:sp>
    </p:spTree>
    <p:extLst>
      <p:ext uri="{BB962C8B-B14F-4D97-AF65-F5344CB8AC3E}">
        <p14:creationId xmlns:p14="http://schemas.microsoft.com/office/powerpoint/2010/main" val="1269621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12DD056D-1BB5-434E-B5EA-5FD9CC72C402}" type="slidenum">
              <a:rPr lang="sv-SE" smtClean="0"/>
              <a:t>3</a:t>
            </a:fld>
            <a:endParaRPr lang="sv-SE"/>
          </a:p>
        </p:txBody>
      </p:sp>
    </p:spTree>
    <p:extLst>
      <p:ext uri="{BB962C8B-B14F-4D97-AF65-F5344CB8AC3E}">
        <p14:creationId xmlns:p14="http://schemas.microsoft.com/office/powerpoint/2010/main" val="3297912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12DD056D-1BB5-434E-B5EA-5FD9CC72C402}" type="slidenum">
              <a:rPr lang="sv-SE" smtClean="0"/>
              <a:t>6</a:t>
            </a:fld>
            <a:endParaRPr lang="sv-SE"/>
          </a:p>
        </p:txBody>
      </p:sp>
    </p:spTree>
    <p:extLst>
      <p:ext uri="{BB962C8B-B14F-4D97-AF65-F5344CB8AC3E}">
        <p14:creationId xmlns:p14="http://schemas.microsoft.com/office/powerpoint/2010/main" val="956728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12DD056D-1BB5-434E-B5EA-5FD9CC72C402}" type="slidenum">
              <a:rPr lang="sv-SE" smtClean="0"/>
              <a:t>8</a:t>
            </a:fld>
            <a:endParaRPr lang="sv-SE"/>
          </a:p>
        </p:txBody>
      </p:sp>
    </p:spTree>
    <p:extLst>
      <p:ext uri="{BB962C8B-B14F-4D97-AF65-F5344CB8AC3E}">
        <p14:creationId xmlns:p14="http://schemas.microsoft.com/office/powerpoint/2010/main" val="24169664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E0150-9768-0D54-4D82-4B94F5258D3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D80B1AD-FAE3-7940-9C17-1BC4FC19E50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0057172-D3F1-16A0-59AF-281A0DD54088}"/>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F8593241-E26D-615E-D61C-91DA4B2F2A10}"/>
              </a:ext>
            </a:extLst>
          </p:cNvPr>
          <p:cNvSpPr>
            <a:spLocks noGrp="1"/>
          </p:cNvSpPr>
          <p:nvPr>
            <p:ph type="sldNum" sz="quarter" idx="5"/>
          </p:nvPr>
        </p:nvSpPr>
        <p:spPr/>
        <p:txBody>
          <a:bodyPr/>
          <a:lstStyle/>
          <a:p>
            <a:fld id="{12DD056D-1BB5-434E-B5EA-5FD9CC72C402}" type="slidenum">
              <a:rPr lang="sv-SE" smtClean="0"/>
              <a:t>9</a:t>
            </a:fld>
            <a:endParaRPr lang="sv-SE"/>
          </a:p>
        </p:txBody>
      </p:sp>
    </p:spTree>
    <p:extLst>
      <p:ext uri="{BB962C8B-B14F-4D97-AF65-F5344CB8AC3E}">
        <p14:creationId xmlns:p14="http://schemas.microsoft.com/office/powerpoint/2010/main" val="2585666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E6E53-5236-4534-6F47-D0609618285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ACA3E8A-F1FA-BF8C-B8AF-87F9BD6A1E7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B17154E-5355-C385-BC76-9D9E8DFA71F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79F6196-2D93-5413-F77E-421E8FE400CA}"/>
              </a:ext>
            </a:extLst>
          </p:cNvPr>
          <p:cNvSpPr>
            <a:spLocks noGrp="1"/>
          </p:cNvSpPr>
          <p:nvPr>
            <p:ph type="sldNum" sz="quarter" idx="5"/>
          </p:nvPr>
        </p:nvSpPr>
        <p:spPr/>
        <p:txBody>
          <a:bodyPr/>
          <a:lstStyle/>
          <a:p>
            <a:fld id="{12DD056D-1BB5-434E-B5EA-5FD9CC72C402}" type="slidenum">
              <a:rPr lang="sv-SE" smtClean="0"/>
              <a:t>10</a:t>
            </a:fld>
            <a:endParaRPr lang="sv-SE"/>
          </a:p>
        </p:txBody>
      </p:sp>
    </p:spTree>
    <p:extLst>
      <p:ext uri="{BB962C8B-B14F-4D97-AF65-F5344CB8AC3E}">
        <p14:creationId xmlns:p14="http://schemas.microsoft.com/office/powerpoint/2010/main" val="1455447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2024-08-29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04920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2024-08-29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4027938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2024-08-29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21449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2024-08-29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119257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2024-08-29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1644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2024-08-29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3392080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2024-08-29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066816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2024-08-29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4157785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2024-08-29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62077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2024-08-29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472379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3FAD0738-4363-4238-AB84-E513B1267DA7}" type="datetimeFigureOut">
              <a:rPr lang="sv-SE" smtClean="0"/>
              <a:t>2024-08-29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305969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3FAD0738-4363-4238-AB84-E513B1267DA7}" type="datetimeFigureOut">
              <a:rPr lang="sv-SE" smtClean="0"/>
              <a:t>2024-08-29</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697874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3FAD0738-4363-4238-AB84-E513B1267DA7}" type="datetimeFigureOut">
              <a:rPr lang="sv-SE" smtClean="0"/>
              <a:t>2024-08-29</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505772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D0738-4363-4238-AB84-E513B1267DA7}" type="datetimeFigureOut">
              <a:rPr lang="sv-SE" smtClean="0"/>
              <a:t>2024-08-29</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381550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v-SE"/>
              <a:t>Klicka här för att ändra mall för rubrikformat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3FAD0738-4363-4238-AB84-E513B1267DA7}" type="datetimeFigureOut">
              <a:rPr lang="sv-SE" smtClean="0"/>
              <a:t>2024-08-29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725003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3FAD0738-4363-4238-AB84-E513B1267DA7}" type="datetimeFigureOut">
              <a:rPr lang="sv-SE" smtClean="0"/>
              <a:t>2024-08-29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805761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AD0738-4363-4238-AB84-E513B1267DA7}" type="datetimeFigureOut">
              <a:rPr lang="sv-SE" smtClean="0"/>
              <a:t>2024-08-29</a:t>
            </a:fld>
            <a:endParaRPr lang="sv-S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83101DA-3F57-4DA6-8C25-55384415EC6D}" type="slidenum">
              <a:rPr lang="sv-SE" smtClean="0"/>
              <a:t>‹#›</a:t>
            </a:fld>
            <a:endParaRPr lang="sv-SE"/>
          </a:p>
        </p:txBody>
      </p:sp>
    </p:spTree>
    <p:extLst>
      <p:ext uri="{BB962C8B-B14F-4D97-AF65-F5344CB8AC3E}">
        <p14:creationId xmlns:p14="http://schemas.microsoft.com/office/powerpoint/2010/main" val="607356220"/>
      </p:ext>
    </p:extLst>
  </p:cSld>
  <p:clrMap bg1="lt1" tx1="dk1" bg2="lt2" tx2="dk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 id="2147484019" r:id="rId12"/>
    <p:sldLayoutId id="2147484020" r:id="rId13"/>
    <p:sldLayoutId id="2147484021" r:id="rId14"/>
    <p:sldLayoutId id="2147484022" r:id="rId15"/>
    <p:sldLayoutId id="21474840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info@hellton.se"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objekt 4" descr="En bild som visar Teckensnitt, text, logotyp, symbol&#10;&#10;Automatiskt genererad beskrivning">
            <a:extLst>
              <a:ext uri="{FF2B5EF4-FFF2-40B4-BE49-F238E27FC236}">
                <a16:creationId xmlns:a16="http://schemas.microsoft.com/office/drawing/2014/main" id="{76CCB9B4-16E5-4727-E85F-1D4E981F90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4282" y="1086476"/>
            <a:ext cx="4204407" cy="4107976"/>
          </a:xfrm>
          <a:prstGeom prst="rect">
            <a:avLst/>
          </a:prstGeom>
        </p:spPr>
      </p:pic>
    </p:spTree>
    <p:extLst>
      <p:ext uri="{BB962C8B-B14F-4D97-AF65-F5344CB8AC3E}">
        <p14:creationId xmlns:p14="http://schemas.microsoft.com/office/powerpoint/2010/main" val="20266209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6A91A-0486-AFBE-FA6A-FB21A7B4C7F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F9F8F31-45AF-D6F7-FF5D-1ADF019E5F25}"/>
              </a:ext>
            </a:extLst>
          </p:cNvPr>
          <p:cNvSpPr>
            <a:spLocks noGrp="1"/>
          </p:cNvSpPr>
          <p:nvPr>
            <p:ph type="title"/>
          </p:nvPr>
        </p:nvSpPr>
        <p:spPr/>
        <p:txBody>
          <a:bodyPr/>
          <a:lstStyle/>
          <a:p>
            <a:r>
              <a:rPr lang="sv-SE" dirty="0">
                <a:latin typeface="Garamond" panose="02020404030301010803" pitchFamily="18" charset="0"/>
              </a:rPr>
              <a:t>Kontaktuppgifter</a:t>
            </a:r>
          </a:p>
        </p:txBody>
      </p:sp>
      <p:sp>
        <p:nvSpPr>
          <p:cNvPr id="3" name="textruta 2">
            <a:extLst>
              <a:ext uri="{FF2B5EF4-FFF2-40B4-BE49-F238E27FC236}">
                <a16:creationId xmlns:a16="http://schemas.microsoft.com/office/drawing/2014/main" id="{95F50653-BDA4-5F28-FE29-84A4C5BBE457}"/>
              </a:ext>
            </a:extLst>
          </p:cNvPr>
          <p:cNvSpPr txBox="1"/>
          <p:nvPr/>
        </p:nvSpPr>
        <p:spPr>
          <a:xfrm>
            <a:off x="126460" y="1332495"/>
            <a:ext cx="10564238" cy="8817799"/>
          </a:xfrm>
          <a:prstGeom prst="rect">
            <a:avLst/>
          </a:prstGeom>
          <a:noFill/>
        </p:spPr>
        <p:txBody>
          <a:bodyPr wrap="square" numCol="2">
            <a:spAutoFit/>
          </a:bodyPr>
          <a:lstStyle/>
          <a:p>
            <a:pPr indent="-187200"/>
            <a:endParaRPr lang="sv-SE" sz="900" dirty="0">
              <a:solidFill>
                <a:schemeClr val="accent1"/>
              </a:solidFill>
            </a:endParaRPr>
          </a:p>
          <a:p>
            <a:pPr indent="-187200"/>
            <a:r>
              <a:rPr lang="sv-SE" dirty="0">
                <a:latin typeface="Garamond" panose="02020404030301010803" pitchFamily="18" charset="0"/>
              </a:rPr>
              <a:t>Ange namn, e-mailadress &amp; </a:t>
            </a:r>
            <a:r>
              <a:rPr lang="sv-SE" dirty="0" err="1">
                <a:latin typeface="Garamond" panose="02020404030301010803" pitchFamily="18" charset="0"/>
              </a:rPr>
              <a:t>mobilnr</a:t>
            </a:r>
            <a:r>
              <a:rPr lang="sv-SE" dirty="0">
                <a:latin typeface="Garamond" panose="02020404030301010803" pitchFamily="18" charset="0"/>
              </a:rPr>
              <a:t> för varje roll nedan:</a:t>
            </a:r>
          </a:p>
          <a:p>
            <a:pPr indent="-187200"/>
            <a:r>
              <a:rPr lang="sv-SE" dirty="0">
                <a:latin typeface="Garamond" panose="02020404030301010803" pitchFamily="18" charset="0"/>
              </a:rPr>
              <a:t>Ska skickas fullt ifylld till kansliet på </a:t>
            </a:r>
            <a:r>
              <a:rPr lang="sv-SE" dirty="0">
                <a:solidFill>
                  <a:srgbClr val="0070C0"/>
                </a:solidFill>
                <a:latin typeface="Garamond" panose="02020404030301010803" pitchFamily="18" charset="0"/>
                <a:hlinkClick r:id="rId3">
                  <a:extLst>
                    <a:ext uri="{A12FA001-AC4F-418D-AE19-62706E023703}">
                      <ahyp:hlinkClr xmlns:ahyp="http://schemas.microsoft.com/office/drawing/2018/hyperlinkcolor" val="tx"/>
                    </a:ext>
                  </a:extLst>
                </a:hlinkClick>
              </a:rPr>
              <a:t>info@hellton.se</a:t>
            </a:r>
            <a:r>
              <a:rPr lang="sv-SE" dirty="0">
                <a:solidFill>
                  <a:srgbClr val="0070C0"/>
                </a:solidFill>
                <a:latin typeface="Garamond" panose="02020404030301010803" pitchFamily="18" charset="0"/>
              </a:rPr>
              <a:t> </a:t>
            </a:r>
            <a:r>
              <a:rPr lang="sv-SE" dirty="0">
                <a:latin typeface="Garamond" panose="02020404030301010803" pitchFamily="18" charset="0"/>
              </a:rPr>
              <a:t>senast 15 oktober.</a:t>
            </a:r>
          </a:p>
          <a:p>
            <a:pPr indent="-187200"/>
            <a:endParaRPr lang="sv-SE" sz="1400" b="1" u="sng" dirty="0"/>
          </a:p>
          <a:p>
            <a:pPr indent="-187200"/>
            <a:endParaRPr lang="sv-SE" sz="1400" b="1" u="sng" dirty="0"/>
          </a:p>
          <a:p>
            <a:pPr indent="-187200"/>
            <a:r>
              <a:rPr lang="sv-SE" sz="1600" b="1" dirty="0">
                <a:latin typeface="Garamond" panose="02020404030301010803" pitchFamily="18" charset="0"/>
              </a:rPr>
              <a:t>Lagansvarig</a:t>
            </a: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r>
              <a:rPr lang="sv-SE" sz="1600" b="1" dirty="0">
                <a:latin typeface="Garamond" panose="02020404030301010803" pitchFamily="18" charset="0"/>
              </a:rPr>
              <a:t>Kioskansvarig/Lagkassa/Försäljning</a:t>
            </a: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r>
              <a:rPr lang="sv-SE" sz="1600" b="1" dirty="0" err="1">
                <a:latin typeface="Garamond" panose="02020404030301010803" pitchFamily="18" charset="0"/>
              </a:rPr>
              <a:t>Helltoncup</a:t>
            </a:r>
            <a:r>
              <a:rPr lang="sv-SE" sz="1600" b="1" dirty="0">
                <a:latin typeface="Garamond" panose="02020404030301010803" pitchFamily="18" charset="0"/>
              </a:rPr>
              <a:t>-ansvarig</a:t>
            </a: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r>
              <a:rPr lang="sv-SE" sz="1600" b="1" dirty="0">
                <a:latin typeface="Garamond" panose="02020404030301010803" pitchFamily="18" charset="0"/>
              </a:rPr>
              <a:t>Materialansvarig</a:t>
            </a:r>
          </a:p>
          <a:p>
            <a:pPr indent="-187200"/>
            <a:endParaRPr lang="sv-SE" sz="1600" b="1" dirty="0">
              <a:latin typeface="Garamond" panose="02020404030301010803" pitchFamily="18" charset="0"/>
            </a:endParaRPr>
          </a:p>
          <a:p>
            <a:pPr indent="-187200"/>
            <a:endParaRPr lang="sv-SE" sz="16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p:txBody>
      </p:sp>
    </p:spTree>
    <p:extLst>
      <p:ext uri="{BB962C8B-B14F-4D97-AF65-F5344CB8AC3E}">
        <p14:creationId xmlns:p14="http://schemas.microsoft.com/office/powerpoint/2010/main" val="665104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B0136E-E27F-02A1-EA92-936517051373}"/>
              </a:ext>
            </a:extLst>
          </p:cNvPr>
          <p:cNvSpPr>
            <a:spLocks noGrp="1"/>
          </p:cNvSpPr>
          <p:nvPr>
            <p:ph type="title"/>
          </p:nvPr>
        </p:nvSpPr>
        <p:spPr/>
        <p:txBody>
          <a:bodyPr/>
          <a:lstStyle/>
          <a:p>
            <a:pPr algn="ctr"/>
            <a:r>
              <a:rPr lang="sv-SE" dirty="0">
                <a:latin typeface="Garamond" panose="02020404030301010803" pitchFamily="18" charset="0"/>
              </a:rPr>
              <a:t>Agenda föräldramöte</a:t>
            </a:r>
          </a:p>
        </p:txBody>
      </p:sp>
      <p:sp>
        <p:nvSpPr>
          <p:cNvPr id="3" name="textruta 2">
            <a:extLst>
              <a:ext uri="{FF2B5EF4-FFF2-40B4-BE49-F238E27FC236}">
                <a16:creationId xmlns:a16="http://schemas.microsoft.com/office/drawing/2014/main" id="{A810D5FA-B64C-C10C-6183-255CDAD7C1A9}"/>
              </a:ext>
            </a:extLst>
          </p:cNvPr>
          <p:cNvSpPr txBox="1"/>
          <p:nvPr/>
        </p:nvSpPr>
        <p:spPr>
          <a:xfrm>
            <a:off x="794083" y="1157591"/>
            <a:ext cx="8982215" cy="12020727"/>
          </a:xfrm>
          <a:prstGeom prst="rect">
            <a:avLst/>
          </a:prstGeom>
          <a:noFill/>
        </p:spPr>
        <p:txBody>
          <a:bodyPr wrap="square" numCol="1">
            <a:spAutoFit/>
          </a:bodyPr>
          <a:lstStyle/>
          <a:p>
            <a:pPr marL="555750" lvl="1" indent="-285750">
              <a:lnSpc>
                <a:spcPct val="200000"/>
              </a:lnSpc>
              <a:buFont typeface="Arial" panose="020B0604020202020204" pitchFamily="34" charset="0"/>
              <a:buChar char="•"/>
            </a:pPr>
            <a:r>
              <a:rPr lang="sv-SE" sz="2000" b="1" dirty="0">
                <a:latin typeface="Garamond" panose="02020404030301010803" pitchFamily="18" charset="0"/>
              </a:rPr>
              <a:t>Kompassen</a:t>
            </a:r>
          </a:p>
          <a:p>
            <a:pPr marL="270000" lvl="1"/>
            <a:r>
              <a:rPr lang="sv-SE" sz="2000" dirty="0">
                <a:latin typeface="Garamond" panose="02020404030301010803" pitchFamily="18" charset="0"/>
              </a:rPr>
              <a:t>Föreningens kunskapsriktlinjer för handbollsspelare i alla åldrar. Det vi jobbar efter och finns att läsa på hemsidan.</a:t>
            </a:r>
          </a:p>
          <a:p>
            <a:pPr marL="555750" lvl="1" indent="-285750">
              <a:buFont typeface="Arial" panose="020B0604020202020204" pitchFamily="34" charset="0"/>
              <a:buChar char="•"/>
            </a:pPr>
            <a:r>
              <a:rPr lang="sv-SE" sz="2000" b="1" dirty="0">
                <a:latin typeface="Garamond" panose="02020404030301010803" pitchFamily="18" charset="0"/>
              </a:rPr>
              <a:t>Träningstider</a:t>
            </a:r>
          </a:p>
          <a:p>
            <a:pPr marL="270000" lvl="1"/>
            <a:r>
              <a:rPr lang="sv-SE" sz="2000" dirty="0">
                <a:latin typeface="Garamond" panose="02020404030301010803" pitchFamily="18" charset="0"/>
              </a:rPr>
              <a:t>Information om säsongens träningstider och om något särskilt gäller kring dem, te x löpning, styrketräning</a:t>
            </a:r>
          </a:p>
          <a:p>
            <a:pPr marL="514350" indent="-285750">
              <a:spcAft>
                <a:spcPts val="800"/>
              </a:spcAft>
              <a:buFont typeface="Arial" panose="020B0604020202020204" pitchFamily="34" charset="0"/>
              <a:buChar char="•"/>
            </a:pPr>
            <a:r>
              <a:rPr lang="sv-SE" sz="2000"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Laget.se</a:t>
            </a:r>
            <a:endParaRPr lang="sv-SE" sz="2000" b="1"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endParaRPr>
          </a:p>
          <a:p>
            <a:pPr marL="228600">
              <a:lnSpc>
                <a:spcPct val="107000"/>
              </a:lnSpc>
              <a:spcAft>
                <a:spcPts val="800"/>
              </a:spcAft>
            </a:pPr>
            <a:r>
              <a:rPr lang="sv-SE" sz="20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Här läggs kallelser till träningar och matcher. Viktig att svara på dem för att underlätta för tränarnas planering. Här kommer även nyhetsutskick. Påminn om att uppdatera kontaktuppgifter om de har ändats.</a:t>
            </a:r>
          </a:p>
          <a:p>
            <a:pPr marL="228600">
              <a:lnSpc>
                <a:spcPct val="107000"/>
              </a:lnSpc>
              <a:spcAft>
                <a:spcPts val="800"/>
              </a:spcAft>
            </a:pPr>
            <a:r>
              <a:rPr lang="sv-SE" sz="20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Nya funktioner i Laget.se, anmälningar mm. Hur funkar detta, Marcus T informerar.</a:t>
            </a:r>
          </a:p>
          <a:p>
            <a:pPr marL="571500" indent="-342900">
              <a:lnSpc>
                <a:spcPct val="107000"/>
              </a:lnSpc>
              <a:spcAft>
                <a:spcPts val="800"/>
              </a:spcAft>
              <a:buFont typeface="Arial" panose="020B0604020202020204" pitchFamily="34" charset="0"/>
              <a:buChar char="•"/>
            </a:pPr>
            <a:r>
              <a:rPr lang="sv-SE" sz="2000" b="1" dirty="0">
                <a:latin typeface="Garamond" panose="02020404030301010803" pitchFamily="18" charset="0"/>
              </a:rPr>
              <a:t>Sammandrag/seriespel </a:t>
            </a:r>
          </a:p>
          <a:p>
            <a:pPr marL="228600">
              <a:lnSpc>
                <a:spcPct val="107000"/>
              </a:lnSpc>
              <a:spcAft>
                <a:spcPts val="800"/>
              </a:spcAft>
            </a:pPr>
            <a:r>
              <a:rPr lang="sv-SE" sz="20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Vad är planerat för säsongen</a:t>
            </a:r>
            <a:r>
              <a:rPr lang="sv-SE" sz="20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a:t>
            </a:r>
            <a:r>
              <a:rPr lang="sv-SE" sz="20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och var man kan hitta information. Information om </a:t>
            </a:r>
            <a:r>
              <a:rPr lang="sv-SE" sz="2000" kern="100" dirty="0" err="1">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Profixio</a:t>
            </a:r>
            <a:r>
              <a:rPr lang="sv-SE" sz="20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a:t>
            </a:r>
          </a:p>
          <a:p>
            <a:endParaRPr lang="sv-SE" sz="1600" b="1" dirty="0">
              <a:latin typeface="Garamond" panose="02020404030301010803" pitchFamily="18" charset="0"/>
            </a:endParaRPr>
          </a:p>
          <a:p>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r>
              <a:rPr lang="sv-SE" sz="1600" b="1" dirty="0">
                <a:latin typeface="Garamond" panose="02020404030301010803" pitchFamily="18" charset="0"/>
              </a:rPr>
              <a:t> </a:t>
            </a:r>
            <a:endParaRPr lang="sv-SE" sz="1400" b="1" u="sng" dirty="0"/>
          </a:p>
        </p:txBody>
      </p:sp>
    </p:spTree>
    <p:extLst>
      <p:ext uri="{BB962C8B-B14F-4D97-AF65-F5344CB8AC3E}">
        <p14:creationId xmlns:p14="http://schemas.microsoft.com/office/powerpoint/2010/main" val="3434864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B0136E-E27F-02A1-EA92-936517051373}"/>
              </a:ext>
            </a:extLst>
          </p:cNvPr>
          <p:cNvSpPr>
            <a:spLocks noGrp="1"/>
          </p:cNvSpPr>
          <p:nvPr>
            <p:ph type="title"/>
          </p:nvPr>
        </p:nvSpPr>
        <p:spPr/>
        <p:txBody>
          <a:bodyPr/>
          <a:lstStyle/>
          <a:p>
            <a:pPr algn="ctr"/>
            <a:r>
              <a:rPr lang="sv-SE" dirty="0">
                <a:latin typeface="Garamond" panose="02020404030301010803" pitchFamily="18" charset="0"/>
              </a:rPr>
              <a:t>Agenda föräldramöte</a:t>
            </a:r>
          </a:p>
        </p:txBody>
      </p:sp>
      <p:sp>
        <p:nvSpPr>
          <p:cNvPr id="3" name="textruta 2">
            <a:extLst>
              <a:ext uri="{FF2B5EF4-FFF2-40B4-BE49-F238E27FC236}">
                <a16:creationId xmlns:a16="http://schemas.microsoft.com/office/drawing/2014/main" id="{A810D5FA-B64C-C10C-6183-255CDAD7C1A9}"/>
              </a:ext>
            </a:extLst>
          </p:cNvPr>
          <p:cNvSpPr txBox="1"/>
          <p:nvPr/>
        </p:nvSpPr>
        <p:spPr>
          <a:xfrm>
            <a:off x="794083" y="1063921"/>
            <a:ext cx="8479919" cy="12675458"/>
          </a:xfrm>
          <a:prstGeom prst="rect">
            <a:avLst/>
          </a:prstGeom>
          <a:noFill/>
        </p:spPr>
        <p:txBody>
          <a:bodyPr wrap="square" numCol="1">
            <a:spAutoFit/>
          </a:bodyPr>
          <a:lstStyle/>
          <a:p>
            <a:pPr marL="514350" indent="-285750">
              <a:spcAft>
                <a:spcPts val="800"/>
              </a:spcAft>
              <a:buFont typeface="Arial" panose="020B0604020202020204" pitchFamily="34" charset="0"/>
              <a:buChar char="•"/>
            </a:pPr>
            <a:r>
              <a:rPr lang="sv-SE" sz="2400"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Cuper/USM</a:t>
            </a:r>
          </a:p>
          <a:p>
            <a:pPr marL="228600">
              <a:spcAft>
                <a:spcPts val="800"/>
              </a:spcAft>
            </a:pPr>
            <a:r>
              <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Vad är planerat inför kom</a:t>
            </a: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mande säsong?</a:t>
            </a:r>
          </a:p>
          <a:p>
            <a:pPr marL="514350" indent="-285750">
              <a:lnSpc>
                <a:spcPct val="107000"/>
              </a:lnSpc>
              <a:spcAft>
                <a:spcPts val="800"/>
              </a:spcAft>
              <a:buFont typeface="Arial" panose="020B0604020202020204" pitchFamily="34" charset="0"/>
              <a:buChar char="•"/>
            </a:pPr>
            <a:r>
              <a:rPr lang="sv-SE" sz="2400"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Vad händer i föreningen under året?</a:t>
            </a:r>
          </a:p>
          <a:p>
            <a:pPr marL="228600">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 Föreningskväll tillsammans med Stadium 17/10</a:t>
            </a:r>
          </a:p>
          <a:p>
            <a:pPr marL="228600">
              <a:spcAft>
                <a:spcPts val="800"/>
              </a:spcAft>
            </a:pPr>
            <a:r>
              <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	- Hellton cup 22-24 nove</a:t>
            </a: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mber 2024</a:t>
            </a:r>
          </a:p>
          <a:p>
            <a:pPr marL="228600">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 FU- utbildning för att få sitta i sekretariat från F/P12</a:t>
            </a:r>
          </a:p>
          <a:p>
            <a:pPr marL="228600">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 DU-utbildning, möjlighet att utbilda sig till domare från F/P14</a:t>
            </a:r>
          </a:p>
          <a:p>
            <a:pPr marL="228600">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-TU1-utbildning 7/9</a:t>
            </a:r>
          </a:p>
          <a:p>
            <a:pPr marL="228600">
              <a:spcAft>
                <a:spcPts val="800"/>
              </a:spcAft>
            </a:pPr>
            <a:r>
              <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	- </a:t>
            </a:r>
            <a:r>
              <a:rPr lang="sv-SE" sz="2400" kern="100" dirty="0" err="1">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Föreningscup</a:t>
            </a:r>
            <a:r>
              <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 ?</a:t>
            </a:r>
          </a:p>
          <a:p>
            <a:pPr marL="228600">
              <a:spcAft>
                <a:spcPts val="800"/>
              </a:spcAft>
            </a:pPr>
            <a:r>
              <a:rPr lang="sv-SE" sz="2400" kern="100" dirty="0" err="1">
                <a:solidFill>
                  <a:srgbClr val="000000"/>
                </a:solidFill>
                <a:latin typeface="Garamond" panose="02020404030301010803" pitchFamily="18" charset="0"/>
                <a:ea typeface="Calibri" panose="020F0502020204030204" pitchFamily="34" charset="0"/>
                <a:cs typeface="Times New Roman" panose="02020603050405020304" pitchFamily="18" charset="0"/>
              </a:rPr>
              <a:t>Lagfoto</a:t>
            </a:r>
            <a:r>
              <a:rPr lang="sv-SE" sz="2400" kern="100">
                <a:solidFill>
                  <a:srgbClr val="000000"/>
                </a:solidFill>
                <a:latin typeface="Garamond" panose="02020404030301010803" pitchFamily="18" charset="0"/>
                <a:ea typeface="Calibri" panose="020F0502020204030204" pitchFamily="34" charset="0"/>
                <a:cs typeface="Times New Roman" panose="02020603050405020304" pitchFamily="18" charset="0"/>
              </a:rPr>
              <a:t> 21-22/10</a:t>
            </a:r>
            <a:endPar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endParaRPr>
          </a:p>
          <a:p>
            <a:pPr marL="514350" indent="-285750">
              <a:spcAft>
                <a:spcPts val="800"/>
              </a:spcAft>
              <a:buFont typeface="Arial" panose="020B0604020202020204" pitchFamily="34" charset="0"/>
              <a:buChar char="•"/>
            </a:pPr>
            <a:r>
              <a:rPr lang="sv-SE" sz="2400" b="1" kern="100" dirty="0" err="1">
                <a:solidFill>
                  <a:srgbClr val="000000"/>
                </a:solidFill>
                <a:latin typeface="Garamond" panose="02020404030301010803" pitchFamily="18" charset="0"/>
                <a:ea typeface="Calibri" panose="020F0502020204030204" pitchFamily="34" charset="0"/>
                <a:cs typeface="Times New Roman" panose="02020603050405020304" pitchFamily="18" charset="0"/>
              </a:rPr>
              <a:t>Inspring</a:t>
            </a:r>
            <a:r>
              <a:rPr lang="sv-SE" sz="2400"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på A-lagsmatch</a:t>
            </a:r>
          </a:p>
          <a:p>
            <a:pPr marL="228600">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Upp till F/P11 får de yngre lagen vara med och springa in på med A-laget på deras hemma matcher</a:t>
            </a:r>
            <a:endParaRPr lang="sv-SE" sz="2400" b="1" dirty="0">
              <a:latin typeface="Garamond" panose="02020404030301010803" pitchFamily="18" charset="0"/>
            </a:endParaRPr>
          </a:p>
          <a:p>
            <a:endParaRPr lang="sv-SE" sz="2000" b="1" dirty="0">
              <a:latin typeface="Garamond" panose="02020404030301010803" pitchFamily="18" charset="0"/>
            </a:endParaRPr>
          </a:p>
          <a:p>
            <a:pPr marL="98550" indent="-285750">
              <a:buFont typeface="Arial" panose="020B0604020202020204" pitchFamily="34" charset="0"/>
              <a:buChar char="•"/>
            </a:pPr>
            <a:endParaRPr lang="sv-SE" sz="20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r>
              <a:rPr lang="sv-SE" sz="1600" b="1" dirty="0">
                <a:latin typeface="Garamond" panose="02020404030301010803" pitchFamily="18" charset="0"/>
              </a:rPr>
              <a:t> </a:t>
            </a:r>
            <a:endParaRPr lang="sv-SE" sz="1400" b="1" u="sng" dirty="0"/>
          </a:p>
        </p:txBody>
      </p:sp>
    </p:spTree>
    <p:extLst>
      <p:ext uri="{BB962C8B-B14F-4D97-AF65-F5344CB8AC3E}">
        <p14:creationId xmlns:p14="http://schemas.microsoft.com/office/powerpoint/2010/main" val="2386814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D687AB-F052-C6D2-BE20-A51A4ED86AD5}"/>
              </a:ext>
            </a:extLst>
          </p:cNvPr>
          <p:cNvSpPr>
            <a:spLocks noGrp="1"/>
          </p:cNvSpPr>
          <p:nvPr>
            <p:ph type="title"/>
          </p:nvPr>
        </p:nvSpPr>
        <p:spPr>
          <a:xfrm>
            <a:off x="677334" y="609600"/>
            <a:ext cx="8596668" cy="674670"/>
          </a:xfrm>
        </p:spPr>
        <p:txBody>
          <a:bodyPr/>
          <a:lstStyle/>
          <a:p>
            <a:r>
              <a:rPr lang="sv-SE" dirty="0"/>
              <a:t>Träningstider</a:t>
            </a:r>
          </a:p>
        </p:txBody>
      </p:sp>
      <p:sp>
        <p:nvSpPr>
          <p:cNvPr id="4" name="textruta 3">
            <a:extLst>
              <a:ext uri="{FF2B5EF4-FFF2-40B4-BE49-F238E27FC236}">
                <a16:creationId xmlns:a16="http://schemas.microsoft.com/office/drawing/2014/main" id="{54AB111F-A210-CEA1-044D-EAAEC5B79141}"/>
              </a:ext>
            </a:extLst>
          </p:cNvPr>
          <p:cNvSpPr txBox="1"/>
          <p:nvPr/>
        </p:nvSpPr>
        <p:spPr>
          <a:xfrm>
            <a:off x="1035529" y="1551563"/>
            <a:ext cx="7880277" cy="4770537"/>
          </a:xfrm>
          <a:prstGeom prst="rect">
            <a:avLst/>
          </a:prstGeom>
          <a:noFill/>
        </p:spPr>
        <p:txBody>
          <a:bodyPr wrap="square">
            <a:spAutoFit/>
          </a:bodyPr>
          <a:lstStyle/>
          <a:p>
            <a:pPr algn="l"/>
            <a:r>
              <a:rPr lang="sv-SE" sz="1600" b="0" i="0" dirty="0">
                <a:effectLst/>
                <a:highlight>
                  <a:srgbClr val="FFFFFF"/>
                </a:highlight>
                <a:latin typeface="Baskerville"/>
              </a:rPr>
              <a:t>Dam: mån 19:20-20:40, </a:t>
            </a:r>
            <a:r>
              <a:rPr lang="sv-SE" sz="1600" b="0" i="0" dirty="0" err="1">
                <a:effectLst/>
                <a:highlight>
                  <a:srgbClr val="FFFFFF"/>
                </a:highlight>
                <a:latin typeface="Baskerville"/>
              </a:rPr>
              <a:t>tis</a:t>
            </a:r>
            <a:r>
              <a:rPr lang="sv-SE" sz="1600" b="0" i="0" dirty="0">
                <a:effectLst/>
                <a:highlight>
                  <a:srgbClr val="FFFFFF"/>
                </a:highlight>
                <a:latin typeface="Baskerville"/>
              </a:rPr>
              <a:t> 18:30-19:30, </a:t>
            </a:r>
            <a:r>
              <a:rPr lang="sv-SE" sz="1600" b="0" i="0" dirty="0" err="1">
                <a:effectLst/>
                <a:highlight>
                  <a:srgbClr val="FFFFFF"/>
                </a:highlight>
                <a:latin typeface="Baskerville"/>
              </a:rPr>
              <a:t>ons</a:t>
            </a:r>
            <a:r>
              <a:rPr lang="sv-SE" sz="1600" b="0" i="0" dirty="0">
                <a:effectLst/>
                <a:highlight>
                  <a:srgbClr val="FFFFFF"/>
                </a:highlight>
                <a:latin typeface="Baskerville"/>
              </a:rPr>
              <a:t> 18:00-19:20 och fredag </a:t>
            </a:r>
            <a:r>
              <a:rPr lang="sv-SE" sz="1600" b="0" i="0" dirty="0" err="1">
                <a:effectLst/>
                <a:highlight>
                  <a:srgbClr val="FFFFFF"/>
                </a:highlight>
                <a:latin typeface="Baskerville"/>
              </a:rPr>
              <a:t>sph</a:t>
            </a:r>
            <a:r>
              <a:rPr lang="sv-SE" sz="1600" b="0" i="0" dirty="0">
                <a:effectLst/>
                <a:highlight>
                  <a:srgbClr val="FFFFFF"/>
                </a:highlight>
                <a:latin typeface="Baskerville"/>
              </a:rPr>
              <a:t> 18:10-19:20</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 </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Herr: mån 20:40-22:00, </a:t>
            </a:r>
            <a:r>
              <a:rPr lang="sv-SE" sz="1600" b="0" i="0" dirty="0" err="1">
                <a:effectLst/>
                <a:highlight>
                  <a:srgbClr val="FFFFFF"/>
                </a:highlight>
                <a:latin typeface="Baskerville"/>
              </a:rPr>
              <a:t>tis</a:t>
            </a:r>
            <a:r>
              <a:rPr lang="sv-SE" sz="1600" b="0" i="0" dirty="0">
                <a:effectLst/>
                <a:highlight>
                  <a:srgbClr val="FFFFFF"/>
                </a:highlight>
                <a:latin typeface="Baskerville"/>
              </a:rPr>
              <a:t> 19:30-20:40 och </a:t>
            </a:r>
            <a:r>
              <a:rPr lang="sv-SE" sz="1600" b="0" i="0" dirty="0" err="1">
                <a:effectLst/>
                <a:highlight>
                  <a:srgbClr val="FFFFFF"/>
                </a:highlight>
                <a:latin typeface="Baskerville"/>
              </a:rPr>
              <a:t>tors</a:t>
            </a:r>
            <a:r>
              <a:rPr lang="sv-SE" sz="1600" b="0" i="0" dirty="0">
                <a:effectLst/>
                <a:highlight>
                  <a:srgbClr val="FFFFFF"/>
                </a:highlight>
                <a:latin typeface="Baskerville"/>
              </a:rPr>
              <a:t> 18:00-19:20</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 </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U/J: mån </a:t>
            </a:r>
            <a:r>
              <a:rPr lang="sv-SE" sz="1600" b="0" i="0" dirty="0" err="1">
                <a:effectLst/>
                <a:highlight>
                  <a:srgbClr val="FFFFFF"/>
                </a:highlight>
                <a:latin typeface="Baskerville"/>
              </a:rPr>
              <a:t>a-salen</a:t>
            </a:r>
            <a:r>
              <a:rPr lang="sv-SE" sz="1600" b="0" i="0" dirty="0">
                <a:effectLst/>
                <a:highlight>
                  <a:srgbClr val="FFFFFF"/>
                </a:highlight>
                <a:latin typeface="Baskerville"/>
              </a:rPr>
              <a:t> 18:20-19:40, </a:t>
            </a:r>
            <a:r>
              <a:rPr lang="sv-SE" sz="1600" b="0" i="0" dirty="0" err="1">
                <a:effectLst/>
                <a:highlight>
                  <a:srgbClr val="FFFFFF"/>
                </a:highlight>
                <a:latin typeface="Baskerville"/>
              </a:rPr>
              <a:t>ons</a:t>
            </a:r>
            <a:r>
              <a:rPr lang="sv-SE" sz="1600" b="0" i="0" dirty="0">
                <a:effectLst/>
                <a:highlight>
                  <a:srgbClr val="FFFFFF"/>
                </a:highlight>
                <a:latin typeface="Baskerville"/>
              </a:rPr>
              <a:t>  </a:t>
            </a:r>
            <a:r>
              <a:rPr lang="sv-SE" sz="1600" b="0" i="0" dirty="0" err="1">
                <a:effectLst/>
                <a:highlight>
                  <a:srgbClr val="FFFFFF"/>
                </a:highlight>
                <a:latin typeface="Baskerville"/>
              </a:rPr>
              <a:t>sph</a:t>
            </a:r>
            <a:r>
              <a:rPr lang="sv-SE" sz="1600" b="0" i="0" dirty="0">
                <a:effectLst/>
                <a:highlight>
                  <a:srgbClr val="FFFFFF"/>
                </a:highlight>
                <a:latin typeface="Baskerville"/>
              </a:rPr>
              <a:t> 19:20-20:40 och </a:t>
            </a:r>
            <a:r>
              <a:rPr lang="sv-SE" sz="1600" b="0" i="0" dirty="0" err="1">
                <a:effectLst/>
                <a:highlight>
                  <a:srgbClr val="FFFFFF"/>
                </a:highlight>
                <a:latin typeface="Baskerville"/>
              </a:rPr>
              <a:t>tors</a:t>
            </a:r>
            <a:r>
              <a:rPr lang="sv-SE" sz="1600" b="0" i="0" dirty="0">
                <a:effectLst/>
                <a:highlight>
                  <a:srgbClr val="FFFFFF"/>
                </a:highlight>
                <a:latin typeface="Baskerville"/>
              </a:rPr>
              <a:t> </a:t>
            </a:r>
            <a:r>
              <a:rPr lang="sv-SE" sz="1600" b="0" i="0" dirty="0" err="1">
                <a:effectLst/>
                <a:highlight>
                  <a:srgbClr val="FFFFFF"/>
                </a:highlight>
                <a:latin typeface="Baskerville"/>
              </a:rPr>
              <a:t>sph</a:t>
            </a:r>
            <a:r>
              <a:rPr lang="sv-SE" sz="1600" b="0" i="0" dirty="0">
                <a:effectLst/>
                <a:highlight>
                  <a:srgbClr val="FFFFFF"/>
                </a:highlight>
                <a:latin typeface="Baskerville"/>
              </a:rPr>
              <a:t> 19:20-20:40</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 </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F16: mån </a:t>
            </a:r>
            <a:r>
              <a:rPr lang="sv-SE" sz="1600" b="0" i="0" dirty="0" err="1">
                <a:effectLst/>
                <a:highlight>
                  <a:srgbClr val="FFFFFF"/>
                </a:highlight>
                <a:latin typeface="Baskerville"/>
              </a:rPr>
              <a:t>a-salen</a:t>
            </a:r>
            <a:r>
              <a:rPr lang="sv-SE" sz="1600" b="0" i="0" dirty="0">
                <a:effectLst/>
                <a:highlight>
                  <a:srgbClr val="FFFFFF"/>
                </a:highlight>
                <a:latin typeface="Baskerville"/>
              </a:rPr>
              <a:t> 19:40-21:00, </a:t>
            </a:r>
            <a:r>
              <a:rPr lang="sv-SE" sz="1600" b="0" i="0" dirty="0" err="1">
                <a:effectLst/>
                <a:highlight>
                  <a:srgbClr val="FFFFFF"/>
                </a:highlight>
                <a:latin typeface="Baskerville"/>
              </a:rPr>
              <a:t>tis</a:t>
            </a:r>
            <a:r>
              <a:rPr lang="sv-SE" sz="1600" b="0" i="0" dirty="0">
                <a:effectLst/>
                <a:highlight>
                  <a:srgbClr val="FFFFFF"/>
                </a:highlight>
                <a:latin typeface="Baskerville"/>
              </a:rPr>
              <a:t> </a:t>
            </a:r>
            <a:r>
              <a:rPr lang="sv-SE" sz="1600" b="0" i="0" dirty="0" err="1">
                <a:effectLst/>
                <a:highlight>
                  <a:srgbClr val="FFFFFF"/>
                </a:highlight>
                <a:latin typeface="Baskerville"/>
              </a:rPr>
              <a:t>sph</a:t>
            </a:r>
            <a:r>
              <a:rPr lang="sv-SE" sz="1600" b="0" i="0" dirty="0">
                <a:effectLst/>
                <a:highlight>
                  <a:srgbClr val="FFFFFF"/>
                </a:highlight>
                <a:latin typeface="Baskerville"/>
              </a:rPr>
              <a:t> 17:00-18:30 och </a:t>
            </a:r>
            <a:r>
              <a:rPr lang="sv-SE" sz="1600" b="0" i="0" dirty="0" err="1">
                <a:effectLst/>
                <a:highlight>
                  <a:srgbClr val="FFFFFF"/>
                </a:highlight>
                <a:latin typeface="Baskerville"/>
              </a:rPr>
              <a:t>tors</a:t>
            </a:r>
            <a:r>
              <a:rPr lang="sv-SE" sz="1600" b="0" i="0" dirty="0">
                <a:effectLst/>
                <a:highlight>
                  <a:srgbClr val="FFFFFF"/>
                </a:highlight>
                <a:latin typeface="Baskerville"/>
              </a:rPr>
              <a:t> sph17:00-18:00</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 </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F14: mån </a:t>
            </a:r>
            <a:r>
              <a:rPr lang="sv-SE" sz="1600" b="0" i="0" dirty="0" err="1">
                <a:effectLst/>
                <a:highlight>
                  <a:srgbClr val="FFFFFF"/>
                </a:highlight>
                <a:latin typeface="Baskerville"/>
              </a:rPr>
              <a:t>sph</a:t>
            </a:r>
            <a:r>
              <a:rPr lang="sv-SE" sz="1600" b="0" i="0" dirty="0">
                <a:effectLst/>
                <a:highlight>
                  <a:srgbClr val="FFFFFF"/>
                </a:highlight>
                <a:latin typeface="Baskerville"/>
              </a:rPr>
              <a:t> 17:00-18:00, </a:t>
            </a:r>
            <a:r>
              <a:rPr lang="sv-SE" sz="1600" b="0" i="0" dirty="0" err="1">
                <a:effectLst/>
                <a:highlight>
                  <a:srgbClr val="FFFFFF"/>
                </a:highlight>
                <a:latin typeface="Baskerville"/>
              </a:rPr>
              <a:t>ons</a:t>
            </a:r>
            <a:r>
              <a:rPr lang="sv-SE" sz="1600" b="0" i="0" dirty="0">
                <a:effectLst/>
                <a:highlight>
                  <a:srgbClr val="FFFFFF"/>
                </a:highlight>
                <a:latin typeface="Baskerville"/>
              </a:rPr>
              <a:t> </a:t>
            </a:r>
            <a:r>
              <a:rPr lang="sv-SE" sz="1600" b="0" i="0" dirty="0" err="1">
                <a:effectLst/>
                <a:highlight>
                  <a:srgbClr val="FFFFFF"/>
                </a:highlight>
                <a:latin typeface="Baskerville"/>
              </a:rPr>
              <a:t>a-salen</a:t>
            </a:r>
            <a:r>
              <a:rPr lang="sv-SE" sz="1600" b="0" i="0" dirty="0">
                <a:effectLst/>
                <a:highlight>
                  <a:srgbClr val="FFFFFF"/>
                </a:highlight>
                <a:latin typeface="Baskerville"/>
              </a:rPr>
              <a:t> 19:00-20:00 och </a:t>
            </a:r>
            <a:r>
              <a:rPr lang="sv-SE" sz="1600" b="0" i="0" dirty="0" err="1">
                <a:effectLst/>
                <a:highlight>
                  <a:srgbClr val="FFFFFF"/>
                </a:highlight>
                <a:latin typeface="Baskerville"/>
              </a:rPr>
              <a:t>fre</a:t>
            </a:r>
            <a:r>
              <a:rPr lang="sv-SE" sz="1600" b="0" i="0" dirty="0">
                <a:effectLst/>
                <a:highlight>
                  <a:srgbClr val="FFFFFF"/>
                </a:highlight>
                <a:latin typeface="Baskerville"/>
              </a:rPr>
              <a:t> </a:t>
            </a:r>
            <a:r>
              <a:rPr lang="sv-SE" sz="1600" b="0" i="0" dirty="0" err="1">
                <a:effectLst/>
                <a:highlight>
                  <a:srgbClr val="FFFFFF"/>
                </a:highlight>
                <a:latin typeface="Baskerville"/>
              </a:rPr>
              <a:t>sph</a:t>
            </a:r>
            <a:r>
              <a:rPr lang="sv-SE" sz="1600" b="0" i="0" dirty="0">
                <a:effectLst/>
                <a:highlight>
                  <a:srgbClr val="FFFFFF"/>
                </a:highlight>
                <a:latin typeface="Baskerville"/>
              </a:rPr>
              <a:t> 16:00-17:00</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 </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F12: </a:t>
            </a:r>
            <a:r>
              <a:rPr lang="sv-SE" sz="1600" b="0" i="0" dirty="0" err="1">
                <a:effectLst/>
                <a:highlight>
                  <a:srgbClr val="FFFFFF"/>
                </a:highlight>
                <a:latin typeface="Baskerville"/>
              </a:rPr>
              <a:t>tisd</a:t>
            </a:r>
            <a:r>
              <a:rPr lang="sv-SE" sz="1600" b="0" i="0" dirty="0">
                <a:effectLst/>
                <a:highlight>
                  <a:srgbClr val="FFFFFF"/>
                </a:highlight>
                <a:latin typeface="Baskerville"/>
              </a:rPr>
              <a:t> </a:t>
            </a:r>
            <a:r>
              <a:rPr lang="sv-SE" sz="1600" b="0" i="0" dirty="0" err="1">
                <a:effectLst/>
                <a:highlight>
                  <a:srgbClr val="FFFFFF"/>
                </a:highlight>
                <a:latin typeface="Baskerville"/>
              </a:rPr>
              <a:t>a-salen</a:t>
            </a:r>
            <a:r>
              <a:rPr lang="sv-SE" sz="1600" b="0" i="0" dirty="0">
                <a:effectLst/>
                <a:highlight>
                  <a:srgbClr val="FFFFFF"/>
                </a:highlight>
                <a:latin typeface="Baskerville"/>
              </a:rPr>
              <a:t> 18:10-19:20, </a:t>
            </a:r>
            <a:r>
              <a:rPr lang="sv-SE" sz="1600" b="0" i="0" dirty="0" err="1">
                <a:effectLst/>
                <a:highlight>
                  <a:srgbClr val="FFFFFF"/>
                </a:highlight>
                <a:latin typeface="Baskerville"/>
              </a:rPr>
              <a:t>tors</a:t>
            </a:r>
            <a:r>
              <a:rPr lang="sv-SE" sz="1600" b="0" i="0" dirty="0">
                <a:effectLst/>
                <a:highlight>
                  <a:srgbClr val="FFFFFF"/>
                </a:highlight>
                <a:latin typeface="Baskerville"/>
              </a:rPr>
              <a:t> </a:t>
            </a:r>
            <a:r>
              <a:rPr lang="sv-SE" sz="1600" b="0" i="0" dirty="0" err="1">
                <a:effectLst/>
                <a:highlight>
                  <a:srgbClr val="FFFFFF"/>
                </a:highlight>
                <a:latin typeface="Baskerville"/>
              </a:rPr>
              <a:t>a-salen</a:t>
            </a:r>
            <a:r>
              <a:rPr lang="sv-SE" sz="1600" b="0" i="0" dirty="0">
                <a:effectLst/>
                <a:highlight>
                  <a:srgbClr val="FFFFFF"/>
                </a:highlight>
                <a:latin typeface="Baskerville"/>
              </a:rPr>
              <a:t> 17:00-18:20 och </a:t>
            </a:r>
            <a:r>
              <a:rPr lang="sv-SE" sz="1600" b="0" i="0" dirty="0" err="1">
                <a:effectLst/>
                <a:highlight>
                  <a:srgbClr val="FFFFFF"/>
                </a:highlight>
                <a:latin typeface="Baskerville"/>
              </a:rPr>
              <a:t>a-salen</a:t>
            </a:r>
            <a:r>
              <a:rPr lang="sv-SE" sz="1600" b="0" i="0" dirty="0">
                <a:effectLst/>
                <a:highlight>
                  <a:srgbClr val="FFFFFF"/>
                </a:highlight>
                <a:latin typeface="Baskerville"/>
              </a:rPr>
              <a:t> fredag 18:00-19:00</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 </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F10: </a:t>
            </a:r>
            <a:r>
              <a:rPr lang="sv-SE" sz="1600" b="0" i="0" dirty="0" err="1">
                <a:effectLst/>
                <a:highlight>
                  <a:srgbClr val="FFFFFF"/>
                </a:highlight>
                <a:latin typeface="Baskerville"/>
              </a:rPr>
              <a:t>onsd</a:t>
            </a:r>
            <a:r>
              <a:rPr lang="sv-SE" sz="1600" b="0" i="0" dirty="0">
                <a:effectLst/>
                <a:highlight>
                  <a:srgbClr val="FFFFFF"/>
                </a:highlight>
                <a:latin typeface="Baskerville"/>
              </a:rPr>
              <a:t> </a:t>
            </a:r>
            <a:r>
              <a:rPr lang="sv-SE" sz="1600" b="0" i="0" dirty="0" err="1">
                <a:effectLst/>
                <a:highlight>
                  <a:srgbClr val="FFFFFF"/>
                </a:highlight>
                <a:latin typeface="Baskerville"/>
              </a:rPr>
              <a:t>a-salen</a:t>
            </a:r>
            <a:r>
              <a:rPr lang="sv-SE" sz="1600" b="0" i="0" dirty="0">
                <a:effectLst/>
                <a:highlight>
                  <a:srgbClr val="FFFFFF"/>
                </a:highlight>
                <a:latin typeface="Baskerville"/>
              </a:rPr>
              <a:t> 18:00-19:00, </a:t>
            </a:r>
            <a:r>
              <a:rPr lang="sv-SE" sz="1600" b="0" i="0" dirty="0" err="1">
                <a:effectLst/>
                <a:highlight>
                  <a:srgbClr val="FFFFFF"/>
                </a:highlight>
                <a:latin typeface="Baskerville"/>
              </a:rPr>
              <a:t>fre</a:t>
            </a:r>
            <a:r>
              <a:rPr lang="sv-SE" sz="1600" b="0" i="0" dirty="0">
                <a:effectLst/>
                <a:highlight>
                  <a:srgbClr val="FFFFFF"/>
                </a:highlight>
                <a:latin typeface="Baskerville"/>
              </a:rPr>
              <a:t> </a:t>
            </a:r>
            <a:r>
              <a:rPr lang="sv-SE" sz="1600" b="0" i="0" dirty="0" err="1">
                <a:effectLst/>
                <a:highlight>
                  <a:srgbClr val="FFFFFF"/>
                </a:highlight>
                <a:latin typeface="Baskerville"/>
              </a:rPr>
              <a:t>a-salen</a:t>
            </a:r>
            <a:r>
              <a:rPr lang="sv-SE" sz="1600" b="0" i="0" dirty="0">
                <a:effectLst/>
                <a:highlight>
                  <a:srgbClr val="FFFFFF"/>
                </a:highlight>
                <a:latin typeface="Baskerville"/>
              </a:rPr>
              <a:t> 17:00-18:00 sedan om ni har möjlighet kanske en tid 16-17 i </a:t>
            </a:r>
            <a:r>
              <a:rPr lang="sv-SE" sz="1600" b="0" i="0" dirty="0" err="1">
                <a:effectLst/>
                <a:highlight>
                  <a:srgbClr val="FFFFFF"/>
                </a:highlight>
                <a:latin typeface="Baskerville"/>
              </a:rPr>
              <a:t>sph</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 </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P12: </a:t>
            </a:r>
            <a:r>
              <a:rPr lang="sv-SE" sz="1600" b="0" i="0" dirty="0" err="1">
                <a:effectLst/>
                <a:highlight>
                  <a:srgbClr val="FFFFFF"/>
                </a:highlight>
                <a:latin typeface="Baskerville"/>
              </a:rPr>
              <a:t>tis</a:t>
            </a:r>
            <a:r>
              <a:rPr lang="sv-SE" sz="1600" b="0" i="0" dirty="0">
                <a:effectLst/>
                <a:highlight>
                  <a:srgbClr val="FFFFFF"/>
                </a:highlight>
                <a:latin typeface="Baskerville"/>
              </a:rPr>
              <a:t> </a:t>
            </a:r>
            <a:r>
              <a:rPr lang="sv-SE" sz="1600" b="0" i="0" dirty="0" err="1">
                <a:effectLst/>
                <a:highlight>
                  <a:srgbClr val="FFFFFF"/>
                </a:highlight>
                <a:latin typeface="Baskerville"/>
              </a:rPr>
              <a:t>a-salen</a:t>
            </a:r>
            <a:r>
              <a:rPr lang="sv-SE" sz="1600" b="0" i="0" dirty="0">
                <a:effectLst/>
                <a:highlight>
                  <a:srgbClr val="FFFFFF"/>
                </a:highlight>
                <a:latin typeface="Baskerville"/>
              </a:rPr>
              <a:t> 17:00-18:10, </a:t>
            </a:r>
            <a:r>
              <a:rPr lang="sv-SE" sz="1600" b="0" i="0" dirty="0" err="1">
                <a:effectLst/>
                <a:highlight>
                  <a:srgbClr val="FFFFFF"/>
                </a:highlight>
                <a:latin typeface="Baskerville"/>
              </a:rPr>
              <a:t>tors</a:t>
            </a:r>
            <a:r>
              <a:rPr lang="sv-SE" sz="1600" b="0" i="0" dirty="0">
                <a:effectLst/>
                <a:highlight>
                  <a:srgbClr val="FFFFFF"/>
                </a:highlight>
                <a:latin typeface="Baskerville"/>
              </a:rPr>
              <a:t> </a:t>
            </a:r>
            <a:r>
              <a:rPr lang="sv-SE" sz="1600" b="0" i="0" dirty="0" err="1">
                <a:effectLst/>
                <a:highlight>
                  <a:srgbClr val="FFFFFF"/>
                </a:highlight>
                <a:latin typeface="Baskerville"/>
              </a:rPr>
              <a:t>a-salen</a:t>
            </a:r>
            <a:r>
              <a:rPr lang="sv-SE" sz="1600" b="0" i="0" dirty="0">
                <a:effectLst/>
                <a:highlight>
                  <a:srgbClr val="FFFFFF"/>
                </a:highlight>
                <a:latin typeface="Baskerville"/>
              </a:rPr>
              <a:t> 18:20-19:40 sedan om ni har möjlighet kanske en tid 16-17 i </a:t>
            </a:r>
            <a:r>
              <a:rPr lang="sv-SE" sz="1600" b="0" i="0" dirty="0" err="1">
                <a:effectLst/>
                <a:highlight>
                  <a:srgbClr val="FFFFFF"/>
                </a:highlight>
                <a:latin typeface="Baskerville"/>
              </a:rPr>
              <a:t>sph</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 </a:t>
            </a:r>
            <a:endParaRPr lang="sv-SE" sz="1600" b="0" i="0" dirty="0">
              <a:effectLst/>
              <a:highlight>
                <a:srgbClr val="FFFFFF"/>
              </a:highlight>
              <a:latin typeface="Montserrat" panose="00000500000000000000" pitchFamily="2" charset="0"/>
            </a:endParaRPr>
          </a:p>
          <a:p>
            <a:pPr algn="l"/>
            <a:r>
              <a:rPr lang="sv-SE" sz="1600" b="0" i="0" dirty="0">
                <a:effectLst/>
                <a:highlight>
                  <a:srgbClr val="FFFFFF"/>
                </a:highlight>
                <a:latin typeface="Baskerville"/>
              </a:rPr>
              <a:t>Tider vi ej lagt lag på just nu torsdag </a:t>
            </a:r>
            <a:r>
              <a:rPr lang="sv-SE" sz="1600" b="0" i="0" dirty="0" err="1">
                <a:effectLst/>
                <a:highlight>
                  <a:srgbClr val="FFFFFF"/>
                </a:highlight>
                <a:latin typeface="Baskerville"/>
              </a:rPr>
              <a:t>sph</a:t>
            </a:r>
            <a:r>
              <a:rPr lang="sv-SE" sz="1600" b="0" i="0" dirty="0">
                <a:effectLst/>
                <a:highlight>
                  <a:srgbClr val="FFFFFF"/>
                </a:highlight>
                <a:latin typeface="Baskerville"/>
              </a:rPr>
              <a:t>  20:40-22:00 </a:t>
            </a:r>
            <a:r>
              <a:rPr lang="sv-SE" sz="1600" b="0" i="0" dirty="0" err="1">
                <a:effectLst/>
                <a:highlight>
                  <a:srgbClr val="FFFFFF"/>
                </a:highlight>
                <a:latin typeface="Baskerville"/>
              </a:rPr>
              <a:t>a-salen</a:t>
            </a:r>
            <a:r>
              <a:rPr lang="sv-SE" sz="1600" b="0" i="0" dirty="0">
                <a:effectLst/>
                <a:highlight>
                  <a:srgbClr val="FFFFFF"/>
                </a:highlight>
                <a:latin typeface="Baskerville"/>
              </a:rPr>
              <a:t> onsdag kl.20:00-21:20</a:t>
            </a:r>
            <a:endParaRPr lang="sv-SE" sz="1600" b="0" i="0" dirty="0">
              <a:effectLst/>
              <a:highlight>
                <a:srgbClr val="FFFFFF"/>
              </a:highlight>
              <a:latin typeface="Montserrat" panose="00000500000000000000" pitchFamily="2" charset="0"/>
            </a:endParaRPr>
          </a:p>
        </p:txBody>
      </p:sp>
    </p:spTree>
    <p:extLst>
      <p:ext uri="{BB962C8B-B14F-4D97-AF65-F5344CB8AC3E}">
        <p14:creationId xmlns:p14="http://schemas.microsoft.com/office/powerpoint/2010/main" val="2045148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047CD9-A567-73B0-B212-BC0E1CDE4D09}"/>
              </a:ext>
            </a:extLst>
          </p:cNvPr>
          <p:cNvSpPr>
            <a:spLocks noGrp="1"/>
          </p:cNvSpPr>
          <p:nvPr>
            <p:ph type="title"/>
          </p:nvPr>
        </p:nvSpPr>
        <p:spPr>
          <a:xfrm>
            <a:off x="677334" y="609599"/>
            <a:ext cx="8596668" cy="4928171"/>
          </a:xfrm>
        </p:spPr>
        <p:txBody>
          <a:bodyPr>
            <a:normAutofit/>
          </a:bodyPr>
          <a:lstStyle/>
          <a:p>
            <a:pPr marL="0" marR="0">
              <a:spcBef>
                <a:spcPts val="0"/>
              </a:spcBef>
              <a:spcAft>
                <a:spcPts val="0"/>
              </a:spcAft>
            </a:pPr>
            <a:r>
              <a:rPr lang="sv-SE" dirty="0"/>
              <a:t>Träningstider </a:t>
            </a:r>
            <a:br>
              <a:rPr lang="sv-SE" dirty="0"/>
            </a:br>
            <a:br>
              <a:rPr lang="sv-SE" sz="1800" dirty="0">
                <a:latin typeface="Garamond" panose="02020404030301010803" pitchFamily="18" charset="0"/>
              </a:rPr>
            </a:br>
            <a:r>
              <a:rPr lang="sv-SE" sz="1800" dirty="0" err="1">
                <a:solidFill>
                  <a:schemeClr val="tx1"/>
                </a:solidFill>
                <a:effectLst/>
                <a:latin typeface="Garamond" panose="02020404030301010803" pitchFamily="18" charset="0"/>
              </a:rPr>
              <a:t>Bolllekis</a:t>
            </a:r>
            <a:r>
              <a:rPr lang="sv-SE" sz="1800" dirty="0">
                <a:solidFill>
                  <a:schemeClr val="tx1"/>
                </a:solidFill>
                <a:effectLst/>
                <a:latin typeface="Garamond" panose="02020404030301010803" pitchFamily="18" charset="0"/>
              </a:rPr>
              <a:t> 	Sön 	10-11	A-salen 	Uppstart 22/9</a:t>
            </a:r>
            <a:br>
              <a:rPr lang="sv-SE" sz="1800" dirty="0">
                <a:solidFill>
                  <a:schemeClr val="tx1"/>
                </a:solidFill>
                <a:latin typeface="Garamond" panose="02020404030301010803" pitchFamily="18" charset="0"/>
              </a:rPr>
            </a:br>
            <a:r>
              <a:rPr lang="sv-SE" sz="1800" dirty="0" err="1">
                <a:solidFill>
                  <a:schemeClr val="tx1"/>
                </a:solidFill>
                <a:effectLst/>
                <a:latin typeface="Garamond" panose="02020404030301010803" pitchFamily="18" charset="0"/>
              </a:rPr>
              <a:t>Bollkul</a:t>
            </a:r>
            <a:r>
              <a:rPr lang="sv-SE" sz="1800" dirty="0">
                <a:solidFill>
                  <a:schemeClr val="tx1"/>
                </a:solidFill>
                <a:effectLst/>
                <a:latin typeface="Garamond" panose="02020404030301010803" pitchFamily="18" charset="0"/>
              </a:rPr>
              <a:t> 	Sön	11-12	A-salen   	Uppstart 22/9</a:t>
            </a:r>
            <a:br>
              <a:rPr lang="sv-SE" sz="1800" dirty="0">
                <a:solidFill>
                  <a:schemeClr val="tx1"/>
                </a:solidFill>
                <a:effectLst/>
                <a:latin typeface="Garamond" panose="02020404030301010803" pitchFamily="18" charset="0"/>
              </a:rPr>
            </a:br>
            <a:r>
              <a:rPr lang="sv-SE" sz="1800" dirty="0">
                <a:solidFill>
                  <a:schemeClr val="tx1"/>
                </a:solidFill>
                <a:effectLst/>
                <a:latin typeface="Garamond" panose="02020404030301010803" pitchFamily="18" charset="0"/>
              </a:rPr>
              <a:t>F8/7 	Sön 	12-13	A-salen    Uppstart 22/9</a:t>
            </a:r>
            <a:br>
              <a:rPr lang="sv-SE" sz="1800" dirty="0">
                <a:solidFill>
                  <a:schemeClr val="tx1"/>
                </a:solidFill>
                <a:effectLst/>
                <a:latin typeface="Garamond" panose="02020404030301010803" pitchFamily="18" charset="0"/>
              </a:rPr>
            </a:br>
            <a:r>
              <a:rPr lang="sv-SE" sz="1800" dirty="0">
                <a:solidFill>
                  <a:schemeClr val="tx1"/>
                </a:solidFill>
                <a:effectLst/>
                <a:latin typeface="Garamond" panose="02020404030301010803" pitchFamily="18" charset="0"/>
              </a:rPr>
              <a:t>P8/7 	Sön	13-14     	A-salen	Uppstart 22/9</a:t>
            </a:r>
            <a:br>
              <a:rPr lang="sv-SE" sz="1800" dirty="0">
                <a:solidFill>
                  <a:schemeClr val="tx1"/>
                </a:solidFill>
                <a:effectLst/>
                <a:latin typeface="Garamond" panose="02020404030301010803" pitchFamily="18" charset="0"/>
              </a:rPr>
            </a:br>
            <a:br>
              <a:rPr lang="sv-SE" sz="1800" dirty="0">
                <a:solidFill>
                  <a:schemeClr val="tx1"/>
                </a:solidFill>
                <a:effectLst/>
                <a:latin typeface="Garamond" panose="02020404030301010803" pitchFamily="18" charset="0"/>
              </a:rPr>
            </a:br>
            <a:r>
              <a:rPr lang="sv-SE" sz="1800" dirty="0">
                <a:solidFill>
                  <a:schemeClr val="tx1"/>
                </a:solidFill>
                <a:effectLst/>
                <a:latin typeface="Garamond" panose="02020404030301010803" pitchFamily="18" charset="0"/>
              </a:rPr>
              <a:t>P10/9 	Ons 17-18	Sön</a:t>
            </a:r>
            <a:r>
              <a:rPr lang="sv-SE" sz="1800" dirty="0">
                <a:solidFill>
                  <a:schemeClr val="tx1"/>
                </a:solidFill>
                <a:latin typeface="Garamond" panose="02020404030301010803" pitchFamily="18" charset="0"/>
              </a:rPr>
              <a:t> </a:t>
            </a:r>
            <a:r>
              <a:rPr lang="sv-SE" sz="1800" dirty="0">
                <a:solidFill>
                  <a:schemeClr val="tx1"/>
                </a:solidFill>
                <a:effectLst/>
                <a:latin typeface="Garamond" panose="02020404030301010803" pitchFamily="18" charset="0"/>
              </a:rPr>
              <a:t>14-15     	A-salen	Uppstart 22/9</a:t>
            </a:r>
            <a:br>
              <a:rPr lang="sv-SE" sz="1800" dirty="0">
                <a:solidFill>
                  <a:schemeClr val="tx1"/>
                </a:solidFill>
                <a:effectLst/>
                <a:latin typeface="Garamond" panose="02020404030301010803" pitchFamily="18" charset="0"/>
              </a:rPr>
            </a:br>
            <a:r>
              <a:rPr lang="sv-SE" sz="1800" dirty="0">
                <a:solidFill>
                  <a:schemeClr val="tx1"/>
                </a:solidFill>
                <a:latin typeface="Garamond" panose="02020404030301010803" pitchFamily="18" charset="0"/>
              </a:rPr>
              <a:t>F10</a:t>
            </a:r>
            <a:r>
              <a:rPr lang="sv-SE" sz="1800" dirty="0">
                <a:solidFill>
                  <a:schemeClr val="tx1"/>
                </a:solidFill>
                <a:effectLst/>
                <a:latin typeface="Garamond" panose="02020404030301010803" pitchFamily="18" charset="0"/>
              </a:rPr>
              <a:t>/9   	Ons	18-19	</a:t>
            </a:r>
            <a:r>
              <a:rPr lang="sv-SE" sz="1800" dirty="0" err="1">
                <a:solidFill>
                  <a:schemeClr val="tx1"/>
                </a:solidFill>
                <a:effectLst/>
                <a:latin typeface="Garamond" panose="02020404030301010803" pitchFamily="18" charset="0"/>
              </a:rPr>
              <a:t>Fre</a:t>
            </a:r>
            <a:r>
              <a:rPr lang="sv-SE" sz="1800" dirty="0">
                <a:solidFill>
                  <a:schemeClr val="tx1"/>
                </a:solidFill>
                <a:effectLst/>
                <a:latin typeface="Garamond" panose="02020404030301010803" pitchFamily="18" charset="0"/>
              </a:rPr>
              <a:t>  17-18	A-salen	Uppstart 25/9</a:t>
            </a:r>
            <a:br>
              <a:rPr lang="sv-SE" sz="1800" dirty="0">
                <a:solidFill>
                  <a:schemeClr val="tx1"/>
                </a:solidFill>
                <a:effectLst/>
                <a:latin typeface="Garamond" panose="02020404030301010803" pitchFamily="18" charset="0"/>
              </a:rPr>
            </a:br>
            <a:br>
              <a:rPr lang="sv-SE" sz="1800" dirty="0">
                <a:solidFill>
                  <a:schemeClr val="tx1"/>
                </a:solidFill>
                <a:effectLst/>
                <a:latin typeface="Garamond" panose="02020404030301010803" pitchFamily="18" charset="0"/>
              </a:rPr>
            </a:br>
            <a:r>
              <a:rPr lang="sv-SE" sz="1800" dirty="0">
                <a:solidFill>
                  <a:schemeClr val="tx1"/>
                </a:solidFill>
                <a:effectLst/>
                <a:latin typeface="Garamond" panose="02020404030301010803" pitchFamily="18" charset="0"/>
              </a:rPr>
              <a:t>Veckorna 36, 47 och 14 utgår träning då A-salen är bokad för andra arrange</a:t>
            </a:r>
            <a:r>
              <a:rPr lang="sv-SE" sz="1800" dirty="0">
                <a:solidFill>
                  <a:schemeClr val="tx1"/>
                </a:solidFill>
                <a:latin typeface="Garamond" panose="02020404030301010803" pitchFamily="18" charset="0"/>
              </a:rPr>
              <a:t>mang.</a:t>
            </a:r>
            <a:br>
              <a:rPr lang="sv-SE" sz="1800" dirty="0">
                <a:solidFill>
                  <a:schemeClr val="tx1"/>
                </a:solidFill>
                <a:effectLst/>
                <a:latin typeface="Garamond" panose="02020404030301010803" pitchFamily="18" charset="0"/>
              </a:rPr>
            </a:br>
            <a:br>
              <a:rPr lang="sv-SE" sz="1800" dirty="0">
                <a:effectLst/>
                <a:latin typeface="Calibri" panose="020F0502020204030204" pitchFamily="34" charset="0"/>
              </a:rPr>
            </a:br>
            <a:r>
              <a:rPr lang="sv-SE" dirty="0"/>
              <a:t> </a:t>
            </a:r>
          </a:p>
        </p:txBody>
      </p:sp>
    </p:spTree>
    <p:extLst>
      <p:ext uri="{BB962C8B-B14F-4D97-AF65-F5344CB8AC3E}">
        <p14:creationId xmlns:p14="http://schemas.microsoft.com/office/powerpoint/2010/main" val="3918414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B0136E-E27F-02A1-EA92-936517051373}"/>
              </a:ext>
            </a:extLst>
          </p:cNvPr>
          <p:cNvSpPr>
            <a:spLocks noGrp="1"/>
          </p:cNvSpPr>
          <p:nvPr>
            <p:ph type="title"/>
          </p:nvPr>
        </p:nvSpPr>
        <p:spPr/>
        <p:txBody>
          <a:bodyPr/>
          <a:lstStyle/>
          <a:p>
            <a:pPr algn="ctr"/>
            <a:r>
              <a:rPr lang="sv-SE" dirty="0">
                <a:latin typeface="Garamond" panose="02020404030301010803" pitchFamily="18" charset="0"/>
              </a:rPr>
              <a:t>Agenda föräldramöte</a:t>
            </a:r>
          </a:p>
        </p:txBody>
      </p:sp>
      <p:sp>
        <p:nvSpPr>
          <p:cNvPr id="3" name="textruta 2">
            <a:extLst>
              <a:ext uri="{FF2B5EF4-FFF2-40B4-BE49-F238E27FC236}">
                <a16:creationId xmlns:a16="http://schemas.microsoft.com/office/drawing/2014/main" id="{A810D5FA-B64C-C10C-6183-255CDAD7C1A9}"/>
              </a:ext>
            </a:extLst>
          </p:cNvPr>
          <p:cNvSpPr txBox="1"/>
          <p:nvPr/>
        </p:nvSpPr>
        <p:spPr>
          <a:xfrm>
            <a:off x="794083" y="1157591"/>
            <a:ext cx="9702062" cy="12122676"/>
          </a:xfrm>
          <a:prstGeom prst="rect">
            <a:avLst/>
          </a:prstGeom>
          <a:noFill/>
        </p:spPr>
        <p:txBody>
          <a:bodyPr wrap="square" numCol="1">
            <a:spAutoFit/>
          </a:bodyPr>
          <a:lstStyle/>
          <a:p>
            <a:pPr marL="514350" indent="-285750">
              <a:spcAft>
                <a:spcPts val="800"/>
              </a:spcAft>
              <a:buFont typeface="Arial" panose="020B0604020202020204" pitchFamily="34" charset="0"/>
              <a:buChar char="•"/>
            </a:pPr>
            <a:r>
              <a:rPr lang="sv-SE" sz="2400"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Sponsring till laget - 80-20 % regel</a:t>
            </a:r>
          </a:p>
          <a:p>
            <a:pPr marL="228600">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Vid lagsponsring ska 80 % gå till laget och 20 % gå till föreningen. </a:t>
            </a:r>
          </a:p>
          <a:p>
            <a:pPr marL="555750" lvl="1" indent="-285750">
              <a:lnSpc>
                <a:spcPct val="150000"/>
              </a:lnSpc>
              <a:buFont typeface="Arial" panose="020B0604020202020204" pitchFamily="34" charset="0"/>
              <a:buChar char="•"/>
            </a:pPr>
            <a:r>
              <a:rPr lang="sv-SE" sz="2400" b="1" dirty="0">
                <a:latin typeface="Garamond" panose="02020404030301010803" pitchFamily="18" charset="0"/>
              </a:rPr>
              <a:t>Åtagande under året</a:t>
            </a:r>
          </a:p>
          <a:p>
            <a:pPr marL="270000" lvl="1"/>
            <a:r>
              <a:rPr lang="sv-SE" sz="2400" dirty="0">
                <a:latin typeface="Garamond" panose="02020404030301010803" pitchFamily="18" charset="0"/>
              </a:rPr>
              <a:t>   - Jobba under sammandrag/match för egna laget</a:t>
            </a:r>
          </a:p>
          <a:p>
            <a:pPr marL="270000" lvl="1"/>
            <a:r>
              <a:rPr lang="sv-SE" sz="2400" dirty="0">
                <a:latin typeface="Garamond" panose="02020404030301010803" pitchFamily="18" charset="0"/>
              </a:rPr>
              <a:t>	- Arbeta under Hellton cup</a:t>
            </a:r>
          </a:p>
          <a:p>
            <a:pPr marL="270000" lvl="1"/>
            <a:r>
              <a:rPr lang="sv-SE" sz="2400" dirty="0">
                <a:latin typeface="Garamond" panose="02020404030301010803" pitchFamily="18" charset="0"/>
              </a:rPr>
              <a:t>	- Sälja Bingolotter till jul – själva och vid butik</a:t>
            </a:r>
          </a:p>
          <a:p>
            <a:pPr marL="270000" lvl="1"/>
            <a:r>
              <a:rPr lang="sv-SE" sz="2400" dirty="0">
                <a:latin typeface="Garamond" panose="02020404030301010803" pitchFamily="18" charset="0"/>
              </a:rPr>
              <a:t>	- Jobba på A-lags match </a:t>
            </a:r>
          </a:p>
          <a:p>
            <a:pPr marL="270000" lvl="1"/>
            <a:r>
              <a:rPr lang="sv-SE" sz="2400" dirty="0">
                <a:latin typeface="Garamond" panose="02020404030301010803" pitchFamily="18" charset="0"/>
              </a:rPr>
              <a:t> </a:t>
            </a:r>
            <a:endParaRPr lang="sv-SE" sz="2400" b="1" dirty="0">
              <a:latin typeface="Garamond" panose="02020404030301010803" pitchFamily="18" charset="0"/>
            </a:endParaRPr>
          </a:p>
          <a:p>
            <a:pPr marL="555750" lvl="1" indent="-285750">
              <a:buFont typeface="Arial" panose="020B0604020202020204" pitchFamily="34" charset="0"/>
              <a:buChar char="•"/>
            </a:pPr>
            <a:r>
              <a:rPr lang="sv-SE" sz="2400" b="1" dirty="0">
                <a:latin typeface="Garamond" panose="02020404030301010803" pitchFamily="18" charset="0"/>
              </a:rPr>
              <a:t>Medlemsavgifter</a:t>
            </a:r>
          </a:p>
          <a:p>
            <a:pPr marL="270000" lvl="1"/>
            <a:r>
              <a:rPr lang="sv-SE" sz="2400" dirty="0">
                <a:latin typeface="Garamond" panose="02020404030301010803" pitchFamily="18" charset="0"/>
              </a:rPr>
              <a:t>Skickas ut via Laget.se. Aktuella avgifter finns på hemsidan.</a:t>
            </a:r>
          </a:p>
          <a:p>
            <a:pPr marL="270000" lvl="1"/>
            <a:endParaRPr lang="sv-SE" sz="2400" dirty="0">
              <a:latin typeface="Garamond" panose="02020404030301010803" pitchFamily="18" charset="0"/>
            </a:endParaRPr>
          </a:p>
          <a:p>
            <a:pPr marL="555750" lvl="1" indent="-285750">
              <a:buFont typeface="Arial" panose="020B0604020202020204" pitchFamily="34" charset="0"/>
              <a:buChar char="•"/>
            </a:pPr>
            <a:r>
              <a:rPr lang="sv-SE" sz="2400" b="1" dirty="0">
                <a:latin typeface="Garamond" panose="02020404030301010803" pitchFamily="18" charset="0"/>
              </a:rPr>
              <a:t>Roller som krävs till ett lag</a:t>
            </a:r>
            <a:endParaRPr lang="sv-SE" sz="2400" dirty="0">
              <a:latin typeface="Garamond" panose="02020404030301010803" pitchFamily="18" charset="0"/>
            </a:endParaRPr>
          </a:p>
          <a:p>
            <a:pPr marL="270000" lvl="1"/>
            <a:r>
              <a:rPr lang="sv-SE" sz="2400" dirty="0">
                <a:latin typeface="Garamond" panose="02020404030301010803" pitchFamily="18" charset="0"/>
              </a:rPr>
              <a:t>Se detaljerad förklaring på kommande sidor. Bestäm ansvariga, fyll i kontaktuppgifter om mail och telefon och skicka till kansliet.</a:t>
            </a: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r>
              <a:rPr lang="sv-SE" sz="1600" b="1" dirty="0">
                <a:latin typeface="Garamond" panose="02020404030301010803" pitchFamily="18" charset="0"/>
              </a:rPr>
              <a:t> </a:t>
            </a:r>
            <a:endParaRPr lang="sv-SE" sz="1400" b="1" u="sng" dirty="0"/>
          </a:p>
        </p:txBody>
      </p:sp>
    </p:spTree>
    <p:extLst>
      <p:ext uri="{BB962C8B-B14F-4D97-AF65-F5344CB8AC3E}">
        <p14:creationId xmlns:p14="http://schemas.microsoft.com/office/powerpoint/2010/main" val="1137905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96D3B1D-B514-75C5-314F-2984B99124CB}"/>
              </a:ext>
            </a:extLst>
          </p:cNvPr>
          <p:cNvPicPr>
            <a:picLocks noChangeAspect="1"/>
          </p:cNvPicPr>
          <p:nvPr/>
        </p:nvPicPr>
        <p:blipFill>
          <a:blip r:embed="rId2"/>
          <a:stretch>
            <a:fillRect/>
          </a:stretch>
        </p:blipFill>
        <p:spPr>
          <a:xfrm>
            <a:off x="2971798" y="472278"/>
            <a:ext cx="4374437" cy="6205247"/>
          </a:xfrm>
          <a:prstGeom prst="rect">
            <a:avLst/>
          </a:prstGeom>
        </p:spPr>
      </p:pic>
      <p:sp>
        <p:nvSpPr>
          <p:cNvPr id="5" name="textruta 4">
            <a:extLst>
              <a:ext uri="{FF2B5EF4-FFF2-40B4-BE49-F238E27FC236}">
                <a16:creationId xmlns:a16="http://schemas.microsoft.com/office/drawing/2014/main" id="{2E18497E-E5C9-BC6D-705D-5997ECB68F14}"/>
              </a:ext>
            </a:extLst>
          </p:cNvPr>
          <p:cNvSpPr txBox="1"/>
          <p:nvPr/>
        </p:nvSpPr>
        <p:spPr>
          <a:xfrm>
            <a:off x="361950" y="1390650"/>
            <a:ext cx="2085975" cy="923330"/>
          </a:xfrm>
          <a:prstGeom prst="rect">
            <a:avLst/>
          </a:prstGeom>
          <a:noFill/>
        </p:spPr>
        <p:txBody>
          <a:bodyPr wrap="square" rtlCol="0">
            <a:spAutoFit/>
          </a:bodyPr>
          <a:lstStyle/>
          <a:p>
            <a:pPr algn="ctr"/>
            <a:r>
              <a:rPr lang="sv-SE" i="1" dirty="0">
                <a:solidFill>
                  <a:srgbClr val="FF0000"/>
                </a:solidFill>
              </a:rPr>
              <a:t>Lägg in länk till Kompassen på hemsidan här</a:t>
            </a:r>
          </a:p>
        </p:txBody>
      </p:sp>
    </p:spTree>
    <p:extLst>
      <p:ext uri="{BB962C8B-B14F-4D97-AF65-F5344CB8AC3E}">
        <p14:creationId xmlns:p14="http://schemas.microsoft.com/office/powerpoint/2010/main" val="2191429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246091-7488-6F5C-59C1-3B0583AAA50B}"/>
              </a:ext>
            </a:extLst>
          </p:cNvPr>
          <p:cNvSpPr>
            <a:spLocks noGrp="1"/>
          </p:cNvSpPr>
          <p:nvPr>
            <p:ph type="title"/>
          </p:nvPr>
        </p:nvSpPr>
        <p:spPr/>
        <p:txBody>
          <a:bodyPr/>
          <a:lstStyle/>
          <a:p>
            <a:r>
              <a:rPr lang="sv-SE" dirty="0">
                <a:latin typeface="Garamond" panose="02020404030301010803" pitchFamily="18" charset="0"/>
              </a:rPr>
              <a:t>Roller som krävs till ett lag</a:t>
            </a:r>
          </a:p>
        </p:txBody>
      </p:sp>
      <p:sp>
        <p:nvSpPr>
          <p:cNvPr id="3" name="textruta 2">
            <a:extLst>
              <a:ext uri="{FF2B5EF4-FFF2-40B4-BE49-F238E27FC236}">
                <a16:creationId xmlns:a16="http://schemas.microsoft.com/office/drawing/2014/main" id="{F9265770-0B74-5E2F-4010-3DFFD76EE358}"/>
              </a:ext>
            </a:extLst>
          </p:cNvPr>
          <p:cNvSpPr txBox="1"/>
          <p:nvPr/>
        </p:nvSpPr>
        <p:spPr>
          <a:xfrm>
            <a:off x="139699" y="1270000"/>
            <a:ext cx="9339967" cy="5478423"/>
          </a:xfrm>
          <a:prstGeom prst="rect">
            <a:avLst/>
          </a:prstGeom>
          <a:noFill/>
        </p:spPr>
        <p:txBody>
          <a:bodyPr wrap="square" numCol="2">
            <a:spAutoFit/>
          </a:bodyPr>
          <a:lstStyle/>
          <a:p>
            <a:pPr indent="-187200"/>
            <a:r>
              <a:rPr lang="sv-SE" sz="1600" b="1" dirty="0">
                <a:latin typeface="Garamond" panose="02020404030301010803" pitchFamily="18" charset="0"/>
              </a:rPr>
              <a:t>Huvudtränare</a:t>
            </a:r>
            <a:endParaRPr lang="sv-SE" sz="1400" b="1" dirty="0">
              <a:latin typeface="Garamond" panose="02020404030301010803" pitchFamily="18" charset="0"/>
            </a:endParaRPr>
          </a:p>
          <a:p>
            <a:pPr lvl="1"/>
            <a:r>
              <a:rPr lang="sv-SE" sz="1400" dirty="0">
                <a:latin typeface="Garamond" panose="02020404030301010803" pitchFamily="18" charset="0"/>
              </a:rPr>
              <a:t>Planera och styra träningar</a:t>
            </a:r>
          </a:p>
          <a:p>
            <a:pPr lvl="1"/>
            <a:r>
              <a:rPr lang="sv-SE" sz="1400" dirty="0">
                <a:latin typeface="Garamond" panose="02020404030301010803" pitchFamily="18" charset="0"/>
              </a:rPr>
              <a:t>Coacha matcher</a:t>
            </a:r>
          </a:p>
          <a:p>
            <a:pPr lvl="1"/>
            <a:r>
              <a:rPr lang="sv-SE" sz="1400" dirty="0">
                <a:latin typeface="Garamond" panose="02020404030301010803" pitchFamily="18" charset="0"/>
              </a:rPr>
              <a:t>Rapportera in närvaro på Laget</a:t>
            </a:r>
          </a:p>
          <a:p>
            <a:pPr indent="-187200"/>
            <a:endParaRPr lang="sv-SE" sz="1400" b="1" u="sng" dirty="0">
              <a:latin typeface="Garamond" panose="02020404030301010803" pitchFamily="18" charset="0"/>
            </a:endParaRPr>
          </a:p>
          <a:p>
            <a:pPr indent="-187200"/>
            <a:endParaRPr lang="sv-SE" sz="1400" b="1" dirty="0">
              <a:latin typeface="Garamond" panose="02020404030301010803" pitchFamily="18" charset="0"/>
            </a:endParaRPr>
          </a:p>
          <a:p>
            <a:pPr indent="-187200"/>
            <a:r>
              <a:rPr lang="sv-SE" sz="1600" b="1" dirty="0">
                <a:latin typeface="Garamond" panose="02020404030301010803" pitchFamily="18" charset="0"/>
              </a:rPr>
              <a:t>Hjälptränare</a:t>
            </a:r>
            <a:endParaRPr lang="sv-SE" sz="1400" b="1" dirty="0">
              <a:latin typeface="Garamond" panose="02020404030301010803" pitchFamily="18" charset="0"/>
            </a:endParaRPr>
          </a:p>
          <a:p>
            <a:pPr lvl="1"/>
            <a:r>
              <a:rPr lang="sv-SE" sz="1400" dirty="0">
                <a:latin typeface="Garamond" panose="02020404030301010803" pitchFamily="18" charset="0"/>
              </a:rPr>
              <a:t>Deltar på träningar och matcher</a:t>
            </a:r>
          </a:p>
          <a:p>
            <a:pPr lvl="1"/>
            <a:r>
              <a:rPr lang="sv-SE" sz="1400" dirty="0">
                <a:latin typeface="Garamond" panose="02020404030301010803" pitchFamily="18" charset="0"/>
              </a:rPr>
              <a:t>Reserv till huvudtränaren</a:t>
            </a:r>
          </a:p>
          <a:p>
            <a:pPr indent="-187200"/>
            <a:endParaRPr lang="sv-SE" sz="1400" b="1" dirty="0">
              <a:latin typeface="Garamond" panose="02020404030301010803" pitchFamily="18" charset="0"/>
            </a:endParaRPr>
          </a:p>
          <a:p>
            <a:pPr indent="-187200"/>
            <a:endParaRPr lang="sv-SE" sz="1400" b="1" dirty="0">
              <a:latin typeface="Garamond" panose="02020404030301010803" pitchFamily="18" charset="0"/>
            </a:endParaRPr>
          </a:p>
          <a:p>
            <a:pPr indent="-187200"/>
            <a:r>
              <a:rPr lang="sv-SE" sz="1600" b="1" dirty="0">
                <a:latin typeface="Garamond" panose="02020404030301010803" pitchFamily="18" charset="0"/>
              </a:rPr>
              <a:t>Mentor </a:t>
            </a:r>
            <a:r>
              <a:rPr lang="sv-SE" sz="1600" b="1" dirty="0" err="1">
                <a:latin typeface="Garamond" panose="02020404030301010803" pitchFamily="18" charset="0"/>
              </a:rPr>
              <a:t>A-Lag</a:t>
            </a:r>
            <a:r>
              <a:rPr lang="sv-SE" sz="1600" b="1" dirty="0">
                <a:latin typeface="Garamond" panose="02020404030301010803" pitchFamily="18" charset="0"/>
              </a:rPr>
              <a:t>/U-lag</a:t>
            </a:r>
          </a:p>
          <a:p>
            <a:pPr lvl="1"/>
            <a:r>
              <a:rPr lang="sv-SE" sz="1400" dirty="0">
                <a:latin typeface="Garamond" panose="02020404030301010803" pitchFamily="18" charset="0"/>
              </a:rPr>
              <a:t>Deltar på matcher och träningar</a:t>
            </a: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r>
              <a:rPr lang="sv-SE" sz="1600" b="1" dirty="0">
                <a:latin typeface="Garamond" panose="02020404030301010803" pitchFamily="18" charset="0"/>
              </a:rPr>
              <a:t>Lagansvarig 1-2 personer</a:t>
            </a:r>
          </a:p>
          <a:p>
            <a:pPr lvl="1"/>
            <a:r>
              <a:rPr lang="sv-SE" sz="1400" dirty="0">
                <a:latin typeface="Garamond" panose="02020404030301010803" pitchFamily="18" charset="0"/>
              </a:rPr>
              <a:t>Laget.se</a:t>
            </a:r>
          </a:p>
          <a:p>
            <a:pPr lvl="1"/>
            <a:r>
              <a:rPr lang="sv-SE" sz="1400" dirty="0">
                <a:latin typeface="Garamond" panose="02020404030301010803" pitchFamily="18" charset="0"/>
              </a:rPr>
              <a:t>Kommunikation med kansli &amp; handboll Väst</a:t>
            </a:r>
          </a:p>
          <a:p>
            <a:pPr lvl="1"/>
            <a:r>
              <a:rPr lang="sv-SE" sz="1400" dirty="0">
                <a:latin typeface="Garamond" panose="02020404030301010803" pitchFamily="18" charset="0"/>
              </a:rPr>
              <a:t>Skicka kallelser till träningar &amp; matcher</a:t>
            </a:r>
          </a:p>
          <a:p>
            <a:pPr lvl="1"/>
            <a:r>
              <a:rPr lang="sv-SE" sz="1400" dirty="0">
                <a:latin typeface="Garamond" panose="02020404030301010803" pitchFamily="18" charset="0"/>
              </a:rPr>
              <a:t>Jobbschema för egna sammandrag (sekretariat, matchvärd, kiosk)</a:t>
            </a:r>
          </a:p>
          <a:p>
            <a:pPr lvl="1"/>
            <a:r>
              <a:rPr lang="sv-SE" sz="1400" dirty="0">
                <a:latin typeface="Garamond" panose="02020404030301010803" pitchFamily="18" charset="0"/>
              </a:rPr>
              <a:t>(Ev. organisera lagevent &amp; cuper)</a:t>
            </a:r>
          </a:p>
          <a:p>
            <a:pPr indent="-187200"/>
            <a:endParaRPr lang="sv-SE" sz="1400" b="1" dirty="0">
              <a:latin typeface="Garamond" panose="02020404030301010803" pitchFamily="18" charset="0"/>
            </a:endParaRPr>
          </a:p>
          <a:p>
            <a:pPr indent="-187200"/>
            <a:r>
              <a:rPr lang="sv-SE" sz="1600" b="1" dirty="0">
                <a:latin typeface="Garamond" panose="02020404030301010803" pitchFamily="18" charset="0"/>
              </a:rPr>
              <a:t>Kioskansvarig/Lagkassa/Försäljning 1-3 personer</a:t>
            </a:r>
          </a:p>
          <a:p>
            <a:pPr lvl="1"/>
            <a:r>
              <a:rPr lang="sv-SE" sz="1400" dirty="0">
                <a:latin typeface="Garamond" panose="02020404030301010803" pitchFamily="18" charset="0"/>
              </a:rPr>
              <a:t>Göra inköp till kiosk</a:t>
            </a:r>
          </a:p>
          <a:p>
            <a:pPr lvl="1"/>
            <a:r>
              <a:rPr lang="sv-SE" sz="1400" dirty="0">
                <a:latin typeface="Garamond" panose="02020404030301010803" pitchFamily="18" charset="0"/>
              </a:rPr>
              <a:t>Hantera lagkassan</a:t>
            </a:r>
          </a:p>
          <a:p>
            <a:pPr lvl="1"/>
            <a:r>
              <a:rPr lang="sv-SE" sz="1400" dirty="0">
                <a:latin typeface="Garamond" panose="02020404030301010803" pitchFamily="18" charset="0"/>
              </a:rPr>
              <a:t>Organisera </a:t>
            </a:r>
            <a:r>
              <a:rPr lang="sv-SE" sz="1400" dirty="0" err="1">
                <a:latin typeface="Garamond" panose="02020404030301010803" pitchFamily="18" charset="0"/>
              </a:rPr>
              <a:t>ev</a:t>
            </a:r>
            <a:r>
              <a:rPr lang="sv-SE" sz="1400" dirty="0">
                <a:latin typeface="Garamond" panose="02020404030301010803" pitchFamily="18" charset="0"/>
              </a:rPr>
              <a:t> försäljningsaktiviteter för att fylla på lagkassan</a:t>
            </a:r>
          </a:p>
          <a:p>
            <a:pPr indent="-187200"/>
            <a:endParaRPr lang="sv-SE" sz="1400" b="1" dirty="0">
              <a:latin typeface="Garamond" panose="02020404030301010803" pitchFamily="18" charset="0"/>
            </a:endParaRPr>
          </a:p>
          <a:p>
            <a:pPr indent="-187200"/>
            <a:r>
              <a:rPr lang="sv-SE" sz="1600" b="1" dirty="0" err="1">
                <a:latin typeface="Garamond" panose="02020404030301010803" pitchFamily="18" charset="0"/>
              </a:rPr>
              <a:t>Helltoncup</a:t>
            </a:r>
            <a:r>
              <a:rPr lang="sv-SE" sz="1600" b="1" dirty="0">
                <a:latin typeface="Garamond" panose="02020404030301010803" pitchFamily="18" charset="0"/>
              </a:rPr>
              <a:t>-ansvarig 1-2 personer</a:t>
            </a:r>
          </a:p>
          <a:p>
            <a:pPr lvl="1"/>
            <a:r>
              <a:rPr lang="sv-SE" sz="1400" dirty="0">
                <a:latin typeface="Garamond" panose="02020404030301010803" pitchFamily="18" charset="0"/>
              </a:rPr>
              <a:t>Kontaktperson för </a:t>
            </a:r>
            <a:r>
              <a:rPr lang="sv-SE" sz="1400" dirty="0" err="1">
                <a:latin typeface="Garamond" panose="02020404030301010803" pitchFamily="18" charset="0"/>
              </a:rPr>
              <a:t>Helltoncup</a:t>
            </a:r>
            <a:endParaRPr lang="sv-SE" sz="1400" dirty="0">
              <a:latin typeface="Garamond" panose="02020404030301010803" pitchFamily="18" charset="0"/>
            </a:endParaRPr>
          </a:p>
          <a:p>
            <a:pPr lvl="1"/>
            <a:r>
              <a:rPr lang="sv-SE" sz="1400" dirty="0">
                <a:latin typeface="Garamond" panose="02020404030301010803" pitchFamily="18" charset="0"/>
              </a:rPr>
              <a:t>Ansvara att organisera vårt lags jobbschema för </a:t>
            </a:r>
            <a:r>
              <a:rPr lang="sv-SE" sz="1400" dirty="0" err="1">
                <a:latin typeface="Garamond" panose="02020404030301010803" pitchFamily="18" charset="0"/>
              </a:rPr>
              <a:t>Helltoncup</a:t>
            </a:r>
            <a:r>
              <a:rPr lang="sv-SE" sz="1400" dirty="0">
                <a:latin typeface="Garamond" panose="02020404030301010803" pitchFamily="18" charset="0"/>
              </a:rPr>
              <a:t> </a:t>
            </a:r>
          </a:p>
          <a:p>
            <a:pPr indent="-187200"/>
            <a:endParaRPr lang="sv-SE" sz="1400" b="1" dirty="0">
              <a:latin typeface="Garamond" panose="02020404030301010803" pitchFamily="18" charset="0"/>
            </a:endParaRPr>
          </a:p>
          <a:p>
            <a:pPr indent="-187200"/>
            <a:r>
              <a:rPr lang="sv-SE" sz="1600" b="1" dirty="0">
                <a:latin typeface="Garamond" panose="02020404030301010803" pitchFamily="18" charset="0"/>
              </a:rPr>
              <a:t>Materialansvarig 1 person</a:t>
            </a:r>
          </a:p>
          <a:p>
            <a:pPr lvl="1"/>
            <a:r>
              <a:rPr lang="sv-SE" sz="1400" dirty="0">
                <a:latin typeface="Garamond" panose="02020404030301010803" pitchFamily="18" charset="0"/>
              </a:rPr>
              <a:t>Ansvarig för tröjor och övrig utrustning kommer med till matcher</a:t>
            </a:r>
          </a:p>
          <a:p>
            <a:pPr lvl="1"/>
            <a:r>
              <a:rPr lang="sv-SE" sz="1400" dirty="0">
                <a:latin typeface="Garamond" panose="02020404030301010803" pitchFamily="18" charset="0"/>
              </a:rPr>
              <a:t>Tejp och medicinväskan är påfylld</a:t>
            </a:r>
          </a:p>
          <a:p>
            <a:pPr indent="-187200"/>
            <a:endParaRPr lang="sv-SE" sz="1400" b="1" u="sng" dirty="0"/>
          </a:p>
        </p:txBody>
      </p:sp>
    </p:spTree>
    <p:extLst>
      <p:ext uri="{BB962C8B-B14F-4D97-AF65-F5344CB8AC3E}">
        <p14:creationId xmlns:p14="http://schemas.microsoft.com/office/powerpoint/2010/main" val="2190188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3C49F-1E97-7023-3E2C-E742E655BF3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39259DE-3674-FC2C-8F6B-29D898F2425E}"/>
              </a:ext>
            </a:extLst>
          </p:cNvPr>
          <p:cNvSpPr>
            <a:spLocks noGrp="1"/>
          </p:cNvSpPr>
          <p:nvPr>
            <p:ph type="title"/>
          </p:nvPr>
        </p:nvSpPr>
        <p:spPr/>
        <p:txBody>
          <a:bodyPr>
            <a:normAutofit/>
          </a:bodyPr>
          <a:lstStyle/>
          <a:p>
            <a:r>
              <a:rPr lang="sv-SE" dirty="0">
                <a:latin typeface="Garamond" panose="02020404030301010803" pitchFamily="18" charset="0"/>
              </a:rPr>
              <a:t>Kontaktuppgifter</a:t>
            </a:r>
            <a:br>
              <a:rPr lang="sv-SE" dirty="0">
                <a:latin typeface="Garamond" panose="02020404030301010803" pitchFamily="18" charset="0"/>
              </a:rPr>
            </a:br>
            <a:endParaRPr lang="sv-SE" dirty="0">
              <a:latin typeface="Garamond" panose="02020404030301010803" pitchFamily="18" charset="0"/>
            </a:endParaRPr>
          </a:p>
        </p:txBody>
      </p:sp>
      <p:sp>
        <p:nvSpPr>
          <p:cNvPr id="3" name="textruta 2">
            <a:extLst>
              <a:ext uri="{FF2B5EF4-FFF2-40B4-BE49-F238E27FC236}">
                <a16:creationId xmlns:a16="http://schemas.microsoft.com/office/drawing/2014/main" id="{A527F7F3-79F0-C245-F5EF-230A2C3B8EA1}"/>
              </a:ext>
            </a:extLst>
          </p:cNvPr>
          <p:cNvSpPr txBox="1"/>
          <p:nvPr/>
        </p:nvSpPr>
        <p:spPr>
          <a:xfrm>
            <a:off x="257175" y="1332495"/>
            <a:ext cx="10588891" cy="7171194"/>
          </a:xfrm>
          <a:prstGeom prst="rect">
            <a:avLst/>
          </a:prstGeom>
          <a:noFill/>
        </p:spPr>
        <p:txBody>
          <a:bodyPr wrap="square" numCol="2">
            <a:spAutoFit/>
          </a:bodyPr>
          <a:lstStyle/>
          <a:p>
            <a:pPr indent="-187200"/>
            <a:r>
              <a:rPr lang="sv-SE" sz="2800" dirty="0">
                <a:solidFill>
                  <a:schemeClr val="accent1"/>
                </a:solidFill>
                <a:latin typeface="Garamond" panose="02020404030301010803" pitchFamily="18" charset="0"/>
              </a:rPr>
              <a:t>Lag: </a:t>
            </a:r>
            <a:endParaRPr lang="sv-SE" sz="1400" dirty="0">
              <a:solidFill>
                <a:schemeClr val="accent1"/>
              </a:solidFill>
              <a:latin typeface="Garamond" panose="02020404030301010803" pitchFamily="18" charset="0"/>
            </a:endParaRPr>
          </a:p>
          <a:p>
            <a:pPr indent="-187200"/>
            <a:endParaRPr lang="sv-SE" sz="1600" u="sng" dirty="0">
              <a:latin typeface="Garamond" panose="02020404030301010803" pitchFamily="18" charset="0"/>
            </a:endParaRPr>
          </a:p>
          <a:p>
            <a:pPr indent="-187200"/>
            <a:r>
              <a:rPr lang="sv-SE" sz="1600" b="1" dirty="0">
                <a:latin typeface="Garamond" panose="02020404030301010803" pitchFamily="18" charset="0"/>
              </a:rPr>
              <a:t>Ange namn, e-mailadress &amp; </a:t>
            </a:r>
            <a:r>
              <a:rPr lang="sv-SE" sz="1600" b="1" dirty="0" err="1">
                <a:latin typeface="Garamond" panose="02020404030301010803" pitchFamily="18" charset="0"/>
              </a:rPr>
              <a:t>mobilnr</a:t>
            </a:r>
            <a:r>
              <a:rPr lang="sv-SE" sz="1600" b="1" dirty="0">
                <a:latin typeface="Garamond" panose="02020404030301010803" pitchFamily="18" charset="0"/>
              </a:rPr>
              <a:t> för varje roll nedan:</a:t>
            </a: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r>
              <a:rPr lang="sv-SE" sz="1600" b="1" dirty="0">
                <a:latin typeface="Garamond" panose="02020404030301010803" pitchFamily="18" charset="0"/>
              </a:rPr>
              <a:t>Huvudtränare:</a:t>
            </a: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r>
              <a:rPr lang="sv-SE" sz="1600" b="1" dirty="0">
                <a:latin typeface="Garamond" panose="02020404030301010803" pitchFamily="18" charset="0"/>
              </a:rPr>
              <a:t>Hjälptränare:</a:t>
            </a: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r>
              <a:rPr lang="sv-SE" sz="1600" b="1" dirty="0">
                <a:latin typeface="Garamond" panose="02020404030301010803" pitchFamily="18" charset="0"/>
              </a:rPr>
              <a:t>Mentor A-lag/U-lag:</a:t>
            </a:r>
          </a:p>
          <a:p>
            <a:pPr lvl="1"/>
            <a:endParaRPr lang="sv-SE" sz="1600" u="sng" dirty="0">
              <a:latin typeface="Garamond" panose="02020404030301010803" pitchFamily="18" charset="0"/>
            </a:endParaRPr>
          </a:p>
          <a:p>
            <a:pPr lvl="1"/>
            <a:endParaRPr lang="sv-SE" sz="1600" u="sng" dirty="0">
              <a:latin typeface="Garamond" panose="02020404030301010803" pitchFamily="18" charset="0"/>
            </a:endParaRPr>
          </a:p>
          <a:p>
            <a:pPr lvl="1"/>
            <a:endParaRPr lang="sv-SE" sz="1600" u="sng" dirty="0">
              <a:latin typeface="Garamond" panose="02020404030301010803" pitchFamily="18" charset="0"/>
            </a:endParaRPr>
          </a:p>
          <a:p>
            <a:pPr lvl="1"/>
            <a:endParaRPr lang="sv-SE" sz="1600" u="sng" dirty="0">
              <a:latin typeface="Garamond" panose="02020404030301010803" pitchFamily="18" charset="0"/>
            </a:endParaRPr>
          </a:p>
          <a:p>
            <a:pPr lvl="1"/>
            <a:endParaRPr lang="sv-SE" sz="1600"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p:txBody>
      </p:sp>
    </p:spTree>
    <p:extLst>
      <p:ext uri="{BB962C8B-B14F-4D97-AF65-F5344CB8AC3E}">
        <p14:creationId xmlns:p14="http://schemas.microsoft.com/office/powerpoint/2010/main" val="279419141"/>
      </p:ext>
    </p:extLst>
  </p:cSld>
  <p:clrMapOvr>
    <a:masterClrMapping/>
  </p:clrMapOvr>
</p:sld>
</file>

<file path=ppt/theme/theme1.xml><?xml version="1.0" encoding="utf-8"?>
<a:theme xmlns:a="http://schemas.openxmlformats.org/drawingml/2006/main" name="Fasett">
  <a:themeElements>
    <a:clrScheme name="Anpassat 1">
      <a:dk1>
        <a:sysClr val="windowText" lastClr="000000"/>
      </a:dk1>
      <a:lt1>
        <a:sysClr val="window" lastClr="FFFFFF"/>
      </a:lt1>
      <a:dk2>
        <a:srgbClr val="2C3C43"/>
      </a:dk2>
      <a:lt2>
        <a:srgbClr val="EBEBEB"/>
      </a:lt2>
      <a:accent1>
        <a:srgbClr val="FF0000"/>
      </a:accent1>
      <a:accent2>
        <a:srgbClr val="FF0000"/>
      </a:accent2>
      <a:accent3>
        <a:srgbClr val="FF0000"/>
      </a:accent3>
      <a:accent4>
        <a:srgbClr val="E76618"/>
      </a:accent4>
      <a:accent5>
        <a:srgbClr val="C42F1A"/>
      </a:accent5>
      <a:accent6>
        <a:srgbClr val="918655"/>
      </a:accent6>
      <a:hlink>
        <a:srgbClr val="99CA3C"/>
      </a:hlink>
      <a:folHlink>
        <a:srgbClr val="B9D181"/>
      </a:folHlink>
    </a:clrScheme>
    <a:fontScheme name="Fa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2539</TotalTime>
  <Words>752</Words>
  <Application>Microsoft Office PowerPoint</Application>
  <PresentationFormat>Bredbild</PresentationFormat>
  <Paragraphs>311</Paragraphs>
  <Slides>10</Slides>
  <Notes>5</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10</vt:i4>
      </vt:variant>
    </vt:vector>
  </HeadingPairs>
  <TitlesOfParts>
    <vt:vector size="18" baseType="lpstr">
      <vt:lpstr>Arial</vt:lpstr>
      <vt:lpstr>Baskerville</vt:lpstr>
      <vt:lpstr>Calibri</vt:lpstr>
      <vt:lpstr>Garamond</vt:lpstr>
      <vt:lpstr>Montserrat</vt:lpstr>
      <vt:lpstr>Trebuchet MS</vt:lpstr>
      <vt:lpstr>Wingdings 3</vt:lpstr>
      <vt:lpstr>Fasett</vt:lpstr>
      <vt:lpstr>PowerPoint-presentation</vt:lpstr>
      <vt:lpstr>Agenda föräldramöte</vt:lpstr>
      <vt:lpstr>Agenda föräldramöte</vt:lpstr>
      <vt:lpstr>Träningstider</vt:lpstr>
      <vt:lpstr>Träningstider   Bolllekis  Sön  10-11 A-salen  Uppstart 22/9 Bollkul  Sön 11-12 A-salen    Uppstart 22/9 F8/7  Sön  12-13 A-salen    Uppstart 22/9 P8/7  Sön 13-14      A-salen Uppstart 22/9  P10/9  Ons 17-18 Sön 14-15      A-salen Uppstart 22/9 F10/9    Ons 18-19 Fre  17-18 A-salen Uppstart 25/9  Veckorna 36, 47 och 14 utgår träning då A-salen är bokad för andra arrangemang.   </vt:lpstr>
      <vt:lpstr>Agenda föräldramöte</vt:lpstr>
      <vt:lpstr>PowerPoint-presentation</vt:lpstr>
      <vt:lpstr>Roller som krävs till ett lag</vt:lpstr>
      <vt:lpstr>Kontaktuppgifter </vt:lpstr>
      <vt:lpstr>Kontaktuppgifter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Mattias Göthlin</dc:creator>
  <cp:lastModifiedBy>Mattias Göthlin</cp:lastModifiedBy>
  <cp:revision>59</cp:revision>
  <dcterms:created xsi:type="dcterms:W3CDTF">2023-09-18T15:23:39Z</dcterms:created>
  <dcterms:modified xsi:type="dcterms:W3CDTF">2024-08-29T18:42:26Z</dcterms:modified>
</cp:coreProperties>
</file>