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notesMasterIdLst>
    <p:notesMasterId r:id="rId10"/>
  </p:notesMasterIdLst>
  <p:sldIdLst>
    <p:sldId id="256" r:id="rId2"/>
    <p:sldId id="262" r:id="rId3"/>
    <p:sldId id="264" r:id="rId4"/>
    <p:sldId id="265" r:id="rId5"/>
    <p:sldId id="263"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CC0322-2A9F-443A-8E9A-B998EB2C52D7}" v="6" dt="2024-03-11T20:00:26.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385" autoAdjust="0"/>
  </p:normalViewPr>
  <p:slideViewPr>
    <p:cSldViewPr snapToGrid="0">
      <p:cViewPr varScale="1">
        <p:scale>
          <a:sx n="98" d="100"/>
          <a:sy n="98" d="100"/>
        </p:scale>
        <p:origin x="27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Hübinette" userId="56f266cc-2aa1-4d1c-92c7-46c30a23f38e" providerId="ADAL" clId="{F0CC0322-2A9F-443A-8E9A-B998EB2C52D7}"/>
    <pc:docChg chg="undo custSel addSld delSld modSld">
      <pc:chgData name="Anna Hübinette" userId="56f266cc-2aa1-4d1c-92c7-46c30a23f38e" providerId="ADAL" clId="{F0CC0322-2A9F-443A-8E9A-B998EB2C52D7}" dt="2024-03-15T07:25:49.382" v="2894" actId="14100"/>
      <pc:docMkLst>
        <pc:docMk/>
      </pc:docMkLst>
      <pc:sldChg chg="modSp mod">
        <pc:chgData name="Anna Hübinette" userId="56f266cc-2aa1-4d1c-92c7-46c30a23f38e" providerId="ADAL" clId="{F0CC0322-2A9F-443A-8E9A-B998EB2C52D7}" dt="2024-03-11T18:46:10.381" v="15" actId="20577"/>
        <pc:sldMkLst>
          <pc:docMk/>
          <pc:sldMk cId="2190188747" sldId="259"/>
        </pc:sldMkLst>
        <pc:spChg chg="mod">
          <ac:chgData name="Anna Hübinette" userId="56f266cc-2aa1-4d1c-92c7-46c30a23f38e" providerId="ADAL" clId="{F0CC0322-2A9F-443A-8E9A-B998EB2C52D7}" dt="2024-03-11T18:46:10.381" v="15" actId="20577"/>
          <ac:spMkLst>
            <pc:docMk/>
            <pc:sldMk cId="2190188747" sldId="259"/>
            <ac:spMk id="3" creationId="{F9265770-0B74-5E2F-4010-3DFFD76EE358}"/>
          </ac:spMkLst>
        </pc:spChg>
      </pc:sldChg>
      <pc:sldChg chg="modSp mod">
        <pc:chgData name="Anna Hübinette" userId="56f266cc-2aa1-4d1c-92c7-46c30a23f38e" providerId="ADAL" clId="{F0CC0322-2A9F-443A-8E9A-B998EB2C52D7}" dt="2024-03-11T18:48:05.658" v="44" actId="20577"/>
        <pc:sldMkLst>
          <pc:docMk/>
          <pc:sldMk cId="279419141" sldId="260"/>
        </pc:sldMkLst>
        <pc:spChg chg="mod">
          <ac:chgData name="Anna Hübinette" userId="56f266cc-2aa1-4d1c-92c7-46c30a23f38e" providerId="ADAL" clId="{F0CC0322-2A9F-443A-8E9A-B998EB2C52D7}" dt="2024-03-11T18:48:05.658" v="44" actId="20577"/>
          <ac:spMkLst>
            <pc:docMk/>
            <pc:sldMk cId="279419141" sldId="260"/>
            <ac:spMk id="3" creationId="{A527F7F3-79F0-C245-F5EF-230A2C3B8EA1}"/>
          </ac:spMkLst>
        </pc:spChg>
      </pc:sldChg>
      <pc:sldChg chg="modSp mod">
        <pc:chgData name="Anna Hübinette" userId="56f266cc-2aa1-4d1c-92c7-46c30a23f38e" providerId="ADAL" clId="{F0CC0322-2A9F-443A-8E9A-B998EB2C52D7}" dt="2024-03-11T18:48:44.328" v="51" actId="2711"/>
        <pc:sldMkLst>
          <pc:docMk/>
          <pc:sldMk cId="665104470" sldId="261"/>
        </pc:sldMkLst>
        <pc:spChg chg="mod">
          <ac:chgData name="Anna Hübinette" userId="56f266cc-2aa1-4d1c-92c7-46c30a23f38e" providerId="ADAL" clId="{F0CC0322-2A9F-443A-8E9A-B998EB2C52D7}" dt="2024-03-11T18:48:44.328" v="51" actId="2711"/>
          <ac:spMkLst>
            <pc:docMk/>
            <pc:sldMk cId="665104470" sldId="261"/>
            <ac:spMk id="2" creationId="{3F9F8F31-45AF-D6F7-FF5D-1ADF019E5F25}"/>
          </ac:spMkLst>
        </pc:spChg>
        <pc:spChg chg="mod">
          <ac:chgData name="Anna Hübinette" userId="56f266cc-2aa1-4d1c-92c7-46c30a23f38e" providerId="ADAL" clId="{F0CC0322-2A9F-443A-8E9A-B998EB2C52D7}" dt="2024-03-11T18:48:37.818" v="50" actId="403"/>
          <ac:spMkLst>
            <pc:docMk/>
            <pc:sldMk cId="665104470" sldId="261"/>
            <ac:spMk id="3" creationId="{95F50653-BDA4-5F28-FE29-84A4C5BBE457}"/>
          </ac:spMkLst>
        </pc:spChg>
      </pc:sldChg>
      <pc:sldChg chg="addSp modSp mod">
        <pc:chgData name="Anna Hübinette" userId="56f266cc-2aa1-4d1c-92c7-46c30a23f38e" providerId="ADAL" clId="{F0CC0322-2A9F-443A-8E9A-B998EB2C52D7}" dt="2024-03-15T07:25:49.382" v="2894" actId="14100"/>
        <pc:sldMkLst>
          <pc:docMk/>
          <pc:sldMk cId="3434864059" sldId="262"/>
        </pc:sldMkLst>
        <pc:spChg chg="mod">
          <ac:chgData name="Anna Hübinette" userId="56f266cc-2aa1-4d1c-92c7-46c30a23f38e" providerId="ADAL" clId="{F0CC0322-2A9F-443A-8E9A-B998EB2C52D7}" dt="2024-03-11T19:51:56.836" v="1505" actId="20577"/>
          <ac:spMkLst>
            <pc:docMk/>
            <pc:sldMk cId="3434864059" sldId="262"/>
            <ac:spMk id="2" creationId="{42B0136E-E27F-02A1-EA92-936517051373}"/>
          </ac:spMkLst>
        </pc:spChg>
        <pc:spChg chg="add mod">
          <ac:chgData name="Anna Hübinette" userId="56f266cc-2aa1-4d1c-92c7-46c30a23f38e" providerId="ADAL" clId="{F0CC0322-2A9F-443A-8E9A-B998EB2C52D7}" dt="2024-03-15T07:25:49.382" v="2894" actId="14100"/>
          <ac:spMkLst>
            <pc:docMk/>
            <pc:sldMk cId="3434864059" sldId="262"/>
            <ac:spMk id="3" creationId="{A810D5FA-B64C-C10C-6183-255CDAD7C1A9}"/>
          </ac:spMkLst>
        </pc:spChg>
      </pc:sldChg>
      <pc:sldChg chg="addSp delSp modSp new mod">
        <pc:chgData name="Anna Hübinette" userId="56f266cc-2aa1-4d1c-92c7-46c30a23f38e" providerId="ADAL" clId="{F0CC0322-2A9F-443A-8E9A-B998EB2C52D7}" dt="2024-03-11T19:35:37.053" v="1128" actId="20577"/>
        <pc:sldMkLst>
          <pc:docMk/>
          <pc:sldMk cId="2191429255" sldId="263"/>
        </pc:sldMkLst>
        <pc:spChg chg="del">
          <ac:chgData name="Anna Hübinette" userId="56f266cc-2aa1-4d1c-92c7-46c30a23f38e" providerId="ADAL" clId="{F0CC0322-2A9F-443A-8E9A-B998EB2C52D7}" dt="2024-03-11T19:04:32.994" v="58" actId="478"/>
          <ac:spMkLst>
            <pc:docMk/>
            <pc:sldMk cId="2191429255" sldId="263"/>
            <ac:spMk id="2" creationId="{85EEDA6C-7F8C-DB48-1482-18CB2A379874}"/>
          </ac:spMkLst>
        </pc:spChg>
        <pc:spChg chg="add mod">
          <ac:chgData name="Anna Hübinette" userId="56f266cc-2aa1-4d1c-92c7-46c30a23f38e" providerId="ADAL" clId="{F0CC0322-2A9F-443A-8E9A-B998EB2C52D7}" dt="2024-03-11T19:35:37.053" v="1128" actId="20577"/>
          <ac:spMkLst>
            <pc:docMk/>
            <pc:sldMk cId="2191429255" sldId="263"/>
            <ac:spMk id="5" creationId="{2E18497E-E5C9-BC6D-705D-5997ECB68F14}"/>
          </ac:spMkLst>
        </pc:spChg>
        <pc:picChg chg="add mod">
          <ac:chgData name="Anna Hübinette" userId="56f266cc-2aa1-4d1c-92c7-46c30a23f38e" providerId="ADAL" clId="{F0CC0322-2A9F-443A-8E9A-B998EB2C52D7}" dt="2024-03-11T19:04:35.044" v="59" actId="1076"/>
          <ac:picMkLst>
            <pc:docMk/>
            <pc:sldMk cId="2191429255" sldId="263"/>
            <ac:picMk id="4" creationId="{796D3B1D-B514-75C5-314F-2984B99124CB}"/>
          </ac:picMkLst>
        </pc:picChg>
      </pc:sldChg>
      <pc:sldChg chg="add del">
        <pc:chgData name="Anna Hübinette" userId="56f266cc-2aa1-4d1c-92c7-46c30a23f38e" providerId="ADAL" clId="{F0CC0322-2A9F-443A-8E9A-B998EB2C52D7}" dt="2024-03-11T18:51:01.348" v="53"/>
        <pc:sldMkLst>
          <pc:docMk/>
          <pc:sldMk cId="3973134618" sldId="263"/>
        </pc:sldMkLst>
      </pc:sldChg>
      <pc:sldChg chg="modSp add mod">
        <pc:chgData name="Anna Hübinette" userId="56f266cc-2aa1-4d1c-92c7-46c30a23f38e" providerId="ADAL" clId="{F0CC0322-2A9F-443A-8E9A-B998EB2C52D7}" dt="2024-03-11T20:34:44.978" v="2892" actId="20577"/>
        <pc:sldMkLst>
          <pc:docMk/>
          <pc:sldMk cId="2386814336" sldId="264"/>
        </pc:sldMkLst>
        <pc:spChg chg="mod">
          <ac:chgData name="Anna Hübinette" userId="56f266cc-2aa1-4d1c-92c7-46c30a23f38e" providerId="ADAL" clId="{F0CC0322-2A9F-443A-8E9A-B998EB2C52D7}" dt="2024-03-11T20:34:44.978" v="2892" actId="20577"/>
          <ac:spMkLst>
            <pc:docMk/>
            <pc:sldMk cId="2386814336" sldId="264"/>
            <ac:spMk id="2" creationId="{42B0136E-E27F-02A1-EA92-936517051373}"/>
          </ac:spMkLst>
        </pc:spChg>
        <pc:spChg chg="mod">
          <ac:chgData name="Anna Hübinette" userId="56f266cc-2aa1-4d1c-92c7-46c30a23f38e" providerId="ADAL" clId="{F0CC0322-2A9F-443A-8E9A-B998EB2C52D7}" dt="2024-03-11T20:33:47.871" v="2890" actId="255"/>
          <ac:spMkLst>
            <pc:docMk/>
            <pc:sldMk cId="2386814336" sldId="264"/>
            <ac:spMk id="3" creationId="{A810D5FA-B64C-C10C-6183-255CDAD7C1A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0D309-F53B-4D45-A748-9A9537E3EC27}" type="datetimeFigureOut">
              <a:rPr lang="sv-SE" smtClean="0"/>
              <a:t>2024-04-04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D056D-1BB5-434E-B5EA-5FD9CC72C402}" type="slidenum">
              <a:rPr lang="sv-SE" smtClean="0"/>
              <a:t>‹#›</a:t>
            </a:fld>
            <a:endParaRPr lang="sv-SE"/>
          </a:p>
        </p:txBody>
      </p:sp>
    </p:spTree>
    <p:extLst>
      <p:ext uri="{BB962C8B-B14F-4D97-AF65-F5344CB8AC3E}">
        <p14:creationId xmlns:p14="http://schemas.microsoft.com/office/powerpoint/2010/main" val="1269621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3</a:t>
            </a:fld>
            <a:endParaRPr lang="sv-SE"/>
          </a:p>
        </p:txBody>
      </p:sp>
    </p:spTree>
    <p:extLst>
      <p:ext uri="{BB962C8B-B14F-4D97-AF65-F5344CB8AC3E}">
        <p14:creationId xmlns:p14="http://schemas.microsoft.com/office/powerpoint/2010/main" val="3297912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4</a:t>
            </a:fld>
            <a:endParaRPr lang="sv-SE"/>
          </a:p>
        </p:txBody>
      </p:sp>
    </p:spTree>
    <p:extLst>
      <p:ext uri="{BB962C8B-B14F-4D97-AF65-F5344CB8AC3E}">
        <p14:creationId xmlns:p14="http://schemas.microsoft.com/office/powerpoint/2010/main" val="956728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12DD056D-1BB5-434E-B5EA-5FD9CC72C402}" type="slidenum">
              <a:rPr lang="sv-SE" smtClean="0"/>
              <a:t>6</a:t>
            </a:fld>
            <a:endParaRPr lang="sv-SE"/>
          </a:p>
        </p:txBody>
      </p:sp>
    </p:spTree>
    <p:extLst>
      <p:ext uri="{BB962C8B-B14F-4D97-AF65-F5344CB8AC3E}">
        <p14:creationId xmlns:p14="http://schemas.microsoft.com/office/powerpoint/2010/main" val="2416966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0150-9768-0D54-4D82-4B94F5258D3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D80B1AD-FAE3-7940-9C17-1BC4FC19E50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0057172-D3F1-16A0-59AF-281A0DD5408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8593241-E26D-615E-D61C-91DA4B2F2A10}"/>
              </a:ext>
            </a:extLst>
          </p:cNvPr>
          <p:cNvSpPr>
            <a:spLocks noGrp="1"/>
          </p:cNvSpPr>
          <p:nvPr>
            <p:ph type="sldNum" sz="quarter" idx="5"/>
          </p:nvPr>
        </p:nvSpPr>
        <p:spPr/>
        <p:txBody>
          <a:bodyPr/>
          <a:lstStyle/>
          <a:p>
            <a:fld id="{12DD056D-1BB5-434E-B5EA-5FD9CC72C402}" type="slidenum">
              <a:rPr lang="sv-SE" smtClean="0"/>
              <a:t>7</a:t>
            </a:fld>
            <a:endParaRPr lang="sv-SE"/>
          </a:p>
        </p:txBody>
      </p:sp>
    </p:spTree>
    <p:extLst>
      <p:ext uri="{BB962C8B-B14F-4D97-AF65-F5344CB8AC3E}">
        <p14:creationId xmlns:p14="http://schemas.microsoft.com/office/powerpoint/2010/main" val="2585666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E6E53-5236-4534-6F47-D0609618285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ACA3E8A-F1FA-BF8C-B8AF-87F9BD6A1E7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B17154E-5355-C385-BC76-9D9E8DFA71F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79F6196-2D93-5413-F77E-421E8FE400CA}"/>
              </a:ext>
            </a:extLst>
          </p:cNvPr>
          <p:cNvSpPr>
            <a:spLocks noGrp="1"/>
          </p:cNvSpPr>
          <p:nvPr>
            <p:ph type="sldNum" sz="quarter" idx="5"/>
          </p:nvPr>
        </p:nvSpPr>
        <p:spPr/>
        <p:txBody>
          <a:bodyPr/>
          <a:lstStyle/>
          <a:p>
            <a:fld id="{12DD056D-1BB5-434E-B5EA-5FD9CC72C402}" type="slidenum">
              <a:rPr lang="sv-SE" smtClean="0"/>
              <a:t>8</a:t>
            </a:fld>
            <a:endParaRPr lang="sv-SE"/>
          </a:p>
        </p:txBody>
      </p:sp>
    </p:spTree>
    <p:extLst>
      <p:ext uri="{BB962C8B-B14F-4D97-AF65-F5344CB8AC3E}">
        <p14:creationId xmlns:p14="http://schemas.microsoft.com/office/powerpoint/2010/main" val="1455447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4920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02793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14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119257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164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392080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6681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15778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62077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2024-04-04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47237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3FAD0738-4363-4238-AB84-E513B1267DA7}" type="datetimeFigureOut">
              <a:rPr lang="sv-SE" smtClean="0"/>
              <a:t>2024-04-04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05969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3FAD0738-4363-4238-AB84-E513B1267DA7}" type="datetimeFigureOut">
              <a:rPr lang="sv-SE" smtClean="0"/>
              <a:t>2024-04-04</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69787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3FAD0738-4363-4238-AB84-E513B1267DA7}" type="datetimeFigureOut">
              <a:rPr lang="sv-SE" smtClean="0"/>
              <a:t>2024-04-04</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50577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D0738-4363-4238-AB84-E513B1267DA7}" type="datetimeFigureOut">
              <a:rPr lang="sv-SE" smtClean="0"/>
              <a:t>2024-04-04</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38155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2024-04-04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72500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2024-04-04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805761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AD0738-4363-4238-AB84-E513B1267DA7}" type="datetimeFigureOut">
              <a:rPr lang="sv-SE" smtClean="0"/>
              <a:t>2024-04-04</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3101DA-3F57-4DA6-8C25-55384415EC6D}" type="slidenum">
              <a:rPr lang="sv-SE" smtClean="0"/>
              <a:t>‹#›</a:t>
            </a:fld>
            <a:endParaRPr lang="sv-SE"/>
          </a:p>
        </p:txBody>
      </p:sp>
    </p:spTree>
    <p:extLst>
      <p:ext uri="{BB962C8B-B14F-4D97-AF65-F5344CB8AC3E}">
        <p14:creationId xmlns:p14="http://schemas.microsoft.com/office/powerpoint/2010/main" val="607356220"/>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mailto:info@hellton.se"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Teckensnitt, text, logotyp, symbol&#10;&#10;Automatiskt genererad beskrivning">
            <a:extLst>
              <a:ext uri="{FF2B5EF4-FFF2-40B4-BE49-F238E27FC236}">
                <a16:creationId xmlns:a16="http://schemas.microsoft.com/office/drawing/2014/main" id="{76CCB9B4-16E5-4727-E85F-1D4E981F90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4282" y="1086476"/>
            <a:ext cx="4204407" cy="4107976"/>
          </a:xfrm>
          <a:prstGeom prst="rect">
            <a:avLst/>
          </a:prstGeom>
        </p:spPr>
      </p:pic>
    </p:spTree>
    <p:extLst>
      <p:ext uri="{BB962C8B-B14F-4D97-AF65-F5344CB8AC3E}">
        <p14:creationId xmlns:p14="http://schemas.microsoft.com/office/powerpoint/2010/main" val="20266209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157591"/>
            <a:ext cx="8982215" cy="12476364"/>
          </a:xfrm>
          <a:prstGeom prst="rect">
            <a:avLst/>
          </a:prstGeom>
          <a:noFill/>
        </p:spPr>
        <p:txBody>
          <a:bodyPr wrap="square" numCol="1">
            <a:spAutoFit/>
          </a:bodyPr>
          <a:lstStyle/>
          <a:p>
            <a:pPr marL="555750" lvl="1" indent="-285750">
              <a:lnSpc>
                <a:spcPct val="200000"/>
              </a:lnSpc>
              <a:buFont typeface="Arial" panose="020B0604020202020204" pitchFamily="34" charset="0"/>
              <a:buChar char="•"/>
            </a:pPr>
            <a:r>
              <a:rPr lang="sv-SE" sz="2400" b="1" dirty="0">
                <a:latin typeface="Garamond" panose="02020404030301010803" pitchFamily="18" charset="0"/>
              </a:rPr>
              <a:t>Kompassen</a:t>
            </a:r>
          </a:p>
          <a:p>
            <a:pPr marL="270000" lvl="1"/>
            <a:r>
              <a:rPr lang="sv-SE" sz="2400" dirty="0">
                <a:latin typeface="Garamond" panose="02020404030301010803" pitchFamily="18" charset="0"/>
              </a:rPr>
              <a:t>Föreningens kunskapsriktlinjer för handbollsspelare i alla åldrar. Det vi jobbar efter och finns att läsa på hemsidan.</a:t>
            </a:r>
          </a:p>
          <a:p>
            <a:pPr marL="555750" lvl="1" indent="-285750">
              <a:buFont typeface="Arial" panose="020B0604020202020204" pitchFamily="34" charset="0"/>
              <a:buChar char="•"/>
            </a:pPr>
            <a:r>
              <a:rPr lang="sv-SE" sz="2400" b="1" dirty="0">
                <a:latin typeface="Garamond" panose="02020404030301010803" pitchFamily="18" charset="0"/>
              </a:rPr>
              <a:t>Träningstider</a:t>
            </a:r>
          </a:p>
          <a:p>
            <a:pPr marL="270000" lvl="1"/>
            <a:r>
              <a:rPr lang="sv-SE" sz="2400" dirty="0">
                <a:latin typeface="Garamond" panose="02020404030301010803" pitchFamily="18" charset="0"/>
              </a:rPr>
              <a:t>Information om säsongens träningstider och om något särskilt gäller kring dem, te x löpning, styrketräning</a:t>
            </a:r>
          </a:p>
          <a:p>
            <a:pPr marL="514350" indent="-285750">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Laget.se</a:t>
            </a:r>
            <a:endParaRPr lang="sv-SE" sz="2400" b="1"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endParaRPr>
          </a:p>
          <a:p>
            <a:pPr marL="228600">
              <a:lnSpc>
                <a:spcPct val="107000"/>
              </a:lnSpc>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Här läggs kallelser till träningar och matcher. Viktig att svara på dem för att underlätta för tränarnas planering. Här kommer även nyhetsutskick. Påminn om att uppdatera kontaktuppgifter om de har ändats.</a:t>
            </a:r>
          </a:p>
          <a:p>
            <a:pPr marL="571500" indent="-342900">
              <a:lnSpc>
                <a:spcPct val="107000"/>
              </a:lnSpc>
              <a:spcAft>
                <a:spcPts val="800"/>
              </a:spcAft>
              <a:buFont typeface="Arial" panose="020B0604020202020204" pitchFamily="34" charset="0"/>
              <a:buChar char="•"/>
            </a:pPr>
            <a:r>
              <a:rPr lang="sv-SE" sz="2400" b="1" dirty="0">
                <a:latin typeface="Garamond" panose="02020404030301010803" pitchFamily="18" charset="0"/>
              </a:rPr>
              <a:t>Sammandrag/seriespel </a:t>
            </a:r>
          </a:p>
          <a:p>
            <a:pPr marL="228600">
              <a:lnSpc>
                <a:spcPct val="107000"/>
              </a:lnSpc>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Vad är planerat för säsongen</a:t>
            </a: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a:t>
            </a: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och var man kan hitta information. Information om </a:t>
            </a:r>
            <a:r>
              <a:rPr lang="sv-SE" sz="2400" kern="100" dirty="0" err="1">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Profixio</a:t>
            </a: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a:t>
            </a:r>
          </a:p>
          <a:p>
            <a:endParaRPr lang="sv-SE" sz="1600" b="1" dirty="0">
              <a:latin typeface="Garamond" panose="02020404030301010803" pitchFamily="18" charset="0"/>
            </a:endParaRPr>
          </a:p>
          <a:p>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343486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361872"/>
            <a:ext cx="8479919" cy="11731610"/>
          </a:xfrm>
          <a:prstGeom prst="rect">
            <a:avLst/>
          </a:prstGeom>
          <a:noFill/>
        </p:spPr>
        <p:txBody>
          <a:bodyPr wrap="square" numCol="1">
            <a:spAutoFit/>
          </a:bodyPr>
          <a:lstStyle/>
          <a:p>
            <a:pPr marL="514350" indent="-285750">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Cuper/USM</a:t>
            </a:r>
          </a:p>
          <a:p>
            <a:pPr marL="228600">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Vad är planerat inför kom</a:t>
            </a: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mande säsong?</a:t>
            </a:r>
          </a:p>
          <a:p>
            <a:pPr marL="514350" indent="-285750">
              <a:lnSpc>
                <a:spcPct val="107000"/>
              </a:lnSpc>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Vad händer i föreningen under året?</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 Föreningskväll tillsammans med Stadium</a:t>
            </a:r>
          </a:p>
          <a:p>
            <a:pPr marL="228600">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	- Hellton cup 22-24 nove</a:t>
            </a: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mber 2024</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 FU- utbildning för att få sitta i sekretariat från F/P12</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 DU-utbildning, möjlighet att utbilda sig till domare från F/P14</a:t>
            </a:r>
          </a:p>
          <a:p>
            <a:pPr marL="228600">
              <a:spcAft>
                <a:spcPts val="800"/>
              </a:spcAft>
            </a:pP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	- </a:t>
            </a:r>
            <a:r>
              <a:rPr lang="sv-SE" sz="2400" kern="100" dirty="0" err="1">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Föreningscup</a:t>
            </a:r>
            <a:r>
              <a:rPr lang="sv-SE" sz="2400" kern="100" dirty="0">
                <a:solidFill>
                  <a:srgbClr val="000000"/>
                </a:solidFill>
                <a:effectLst/>
                <a:latin typeface="Garamond" panose="02020404030301010803" pitchFamily="18" charset="0"/>
                <a:ea typeface="Calibri" panose="020F0502020204030204" pitchFamily="34" charset="0"/>
                <a:cs typeface="Times New Roman" panose="02020603050405020304" pitchFamily="18" charset="0"/>
              </a:rPr>
              <a:t> ?</a:t>
            </a:r>
          </a:p>
          <a:p>
            <a:pPr marL="514350" indent="-285750">
              <a:spcAft>
                <a:spcPts val="800"/>
              </a:spcAft>
              <a:buFont typeface="Arial" panose="020B0604020202020204" pitchFamily="34" charset="0"/>
              <a:buChar char="•"/>
            </a:pPr>
            <a:r>
              <a:rPr lang="sv-SE" sz="2400" b="1" kern="100" dirty="0" err="1">
                <a:solidFill>
                  <a:srgbClr val="000000"/>
                </a:solidFill>
                <a:latin typeface="Garamond" panose="02020404030301010803" pitchFamily="18" charset="0"/>
                <a:ea typeface="Calibri" panose="020F0502020204030204" pitchFamily="34" charset="0"/>
                <a:cs typeface="Times New Roman" panose="02020603050405020304" pitchFamily="18" charset="0"/>
              </a:rPr>
              <a:t>Inspring</a:t>
            </a: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 på A-lagsmatch</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Upp till F/P11 får de yngre lagen vara med och springa in på med A-laget på deras hemma matcher</a:t>
            </a:r>
            <a:endParaRPr lang="sv-SE" sz="2400" b="1" dirty="0">
              <a:latin typeface="Garamond" panose="02020404030301010803" pitchFamily="18" charset="0"/>
            </a:endParaRPr>
          </a:p>
          <a:p>
            <a:endParaRPr lang="sv-SE" sz="2000" b="1" dirty="0">
              <a:latin typeface="Garamond" panose="02020404030301010803" pitchFamily="18" charset="0"/>
            </a:endParaRPr>
          </a:p>
          <a:p>
            <a:pPr marL="98550" indent="-285750">
              <a:buFont typeface="Arial" panose="020B0604020202020204" pitchFamily="34" charset="0"/>
              <a:buChar char="•"/>
            </a:pPr>
            <a:endParaRPr lang="sv-SE" sz="20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2386814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0136E-E27F-02A1-EA92-936517051373}"/>
              </a:ext>
            </a:extLst>
          </p:cNvPr>
          <p:cNvSpPr>
            <a:spLocks noGrp="1"/>
          </p:cNvSpPr>
          <p:nvPr>
            <p:ph type="title"/>
          </p:nvPr>
        </p:nvSpPr>
        <p:spPr/>
        <p:txBody>
          <a:bodyPr/>
          <a:lstStyle/>
          <a:p>
            <a:pPr algn="ctr"/>
            <a:r>
              <a:rPr lang="sv-SE" dirty="0">
                <a:latin typeface="Garamond" panose="02020404030301010803" pitchFamily="18" charset="0"/>
              </a:rPr>
              <a:t>Agenda föräldramöte</a:t>
            </a:r>
          </a:p>
        </p:txBody>
      </p:sp>
      <p:sp>
        <p:nvSpPr>
          <p:cNvPr id="3" name="textruta 2">
            <a:extLst>
              <a:ext uri="{FF2B5EF4-FFF2-40B4-BE49-F238E27FC236}">
                <a16:creationId xmlns:a16="http://schemas.microsoft.com/office/drawing/2014/main" id="{A810D5FA-B64C-C10C-6183-255CDAD7C1A9}"/>
              </a:ext>
            </a:extLst>
          </p:cNvPr>
          <p:cNvSpPr txBox="1"/>
          <p:nvPr/>
        </p:nvSpPr>
        <p:spPr>
          <a:xfrm>
            <a:off x="794083" y="1157591"/>
            <a:ext cx="9702062" cy="12122676"/>
          </a:xfrm>
          <a:prstGeom prst="rect">
            <a:avLst/>
          </a:prstGeom>
          <a:noFill/>
        </p:spPr>
        <p:txBody>
          <a:bodyPr wrap="square" numCol="1">
            <a:spAutoFit/>
          </a:bodyPr>
          <a:lstStyle/>
          <a:p>
            <a:pPr marL="514350" indent="-285750">
              <a:spcAft>
                <a:spcPts val="800"/>
              </a:spcAft>
              <a:buFont typeface="Arial" panose="020B0604020202020204" pitchFamily="34" charset="0"/>
              <a:buChar char="•"/>
            </a:pPr>
            <a:r>
              <a:rPr lang="sv-SE" sz="2400" b="1"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Sponsring till laget - 80-20 % regel</a:t>
            </a:r>
          </a:p>
          <a:p>
            <a:pPr marL="228600">
              <a:spcAft>
                <a:spcPts val="800"/>
              </a:spcAft>
            </a:pPr>
            <a:r>
              <a:rPr lang="sv-SE" sz="2400" kern="100" dirty="0">
                <a:solidFill>
                  <a:srgbClr val="000000"/>
                </a:solidFill>
                <a:latin typeface="Garamond" panose="02020404030301010803" pitchFamily="18" charset="0"/>
                <a:ea typeface="Calibri" panose="020F0502020204030204" pitchFamily="34" charset="0"/>
                <a:cs typeface="Times New Roman" panose="02020603050405020304" pitchFamily="18" charset="0"/>
              </a:rPr>
              <a:t>Vid lagsponsring ska 80 % gå till laget och 20 % gå till föreningen. </a:t>
            </a:r>
          </a:p>
          <a:p>
            <a:pPr marL="555750" lvl="1" indent="-285750">
              <a:lnSpc>
                <a:spcPct val="150000"/>
              </a:lnSpc>
              <a:buFont typeface="Arial" panose="020B0604020202020204" pitchFamily="34" charset="0"/>
              <a:buChar char="•"/>
            </a:pPr>
            <a:r>
              <a:rPr lang="sv-SE" sz="2400" b="1" dirty="0">
                <a:latin typeface="Garamond" panose="02020404030301010803" pitchFamily="18" charset="0"/>
              </a:rPr>
              <a:t>Åtagande under året</a:t>
            </a:r>
          </a:p>
          <a:p>
            <a:pPr marL="270000" lvl="1"/>
            <a:r>
              <a:rPr lang="sv-SE" sz="2400" dirty="0">
                <a:latin typeface="Garamond" panose="02020404030301010803" pitchFamily="18" charset="0"/>
              </a:rPr>
              <a:t>   - Jobba under sammandrag/match för egna laget</a:t>
            </a:r>
          </a:p>
          <a:p>
            <a:pPr marL="270000" lvl="1"/>
            <a:r>
              <a:rPr lang="sv-SE" sz="2400" dirty="0">
                <a:latin typeface="Garamond" panose="02020404030301010803" pitchFamily="18" charset="0"/>
              </a:rPr>
              <a:t>	- Arbeta under Hellton cup</a:t>
            </a:r>
          </a:p>
          <a:p>
            <a:pPr marL="270000" lvl="1"/>
            <a:r>
              <a:rPr lang="sv-SE" sz="2400" dirty="0">
                <a:latin typeface="Garamond" panose="02020404030301010803" pitchFamily="18" charset="0"/>
              </a:rPr>
              <a:t>	- Sälja Bingolotter till jul – själva och vid butik</a:t>
            </a:r>
          </a:p>
          <a:p>
            <a:pPr marL="270000" lvl="1"/>
            <a:r>
              <a:rPr lang="sv-SE" sz="2400" dirty="0">
                <a:latin typeface="Garamond" panose="02020404030301010803" pitchFamily="18" charset="0"/>
              </a:rPr>
              <a:t>	- Jobba på A-lags match </a:t>
            </a:r>
          </a:p>
          <a:p>
            <a:pPr marL="270000" lvl="1"/>
            <a:r>
              <a:rPr lang="sv-SE" sz="2400" dirty="0">
                <a:latin typeface="Garamond" panose="02020404030301010803" pitchFamily="18" charset="0"/>
              </a:rPr>
              <a:t> </a:t>
            </a:r>
            <a:endParaRPr lang="sv-SE" sz="2400" b="1" dirty="0">
              <a:latin typeface="Garamond" panose="02020404030301010803" pitchFamily="18" charset="0"/>
            </a:endParaRPr>
          </a:p>
          <a:p>
            <a:pPr marL="555750" lvl="1" indent="-285750">
              <a:buFont typeface="Arial" panose="020B0604020202020204" pitchFamily="34" charset="0"/>
              <a:buChar char="•"/>
            </a:pPr>
            <a:r>
              <a:rPr lang="sv-SE" sz="2400" b="1" dirty="0">
                <a:latin typeface="Garamond" panose="02020404030301010803" pitchFamily="18" charset="0"/>
              </a:rPr>
              <a:t>Medlemsavgifter</a:t>
            </a:r>
          </a:p>
          <a:p>
            <a:pPr marL="270000" lvl="1"/>
            <a:r>
              <a:rPr lang="sv-SE" sz="2400" dirty="0">
                <a:latin typeface="Garamond" panose="02020404030301010803" pitchFamily="18" charset="0"/>
              </a:rPr>
              <a:t>Skickas ut via Laget.se. Aktuella avgifter finns på hemsidan.</a:t>
            </a:r>
          </a:p>
          <a:p>
            <a:pPr marL="270000" lvl="1"/>
            <a:endParaRPr lang="sv-SE" sz="2400" dirty="0">
              <a:latin typeface="Garamond" panose="02020404030301010803" pitchFamily="18" charset="0"/>
            </a:endParaRPr>
          </a:p>
          <a:p>
            <a:pPr marL="555750" lvl="1" indent="-285750">
              <a:buFont typeface="Arial" panose="020B0604020202020204" pitchFamily="34" charset="0"/>
              <a:buChar char="•"/>
            </a:pPr>
            <a:r>
              <a:rPr lang="sv-SE" sz="2400" b="1" dirty="0">
                <a:latin typeface="Garamond" panose="02020404030301010803" pitchFamily="18" charset="0"/>
              </a:rPr>
              <a:t>Roller som krävs till ett lag</a:t>
            </a:r>
            <a:endParaRPr lang="sv-SE" sz="2400" dirty="0">
              <a:latin typeface="Garamond" panose="02020404030301010803" pitchFamily="18" charset="0"/>
            </a:endParaRPr>
          </a:p>
          <a:p>
            <a:pPr marL="270000" lvl="1"/>
            <a:r>
              <a:rPr lang="sv-SE" sz="2400" dirty="0">
                <a:latin typeface="Garamond" panose="02020404030301010803" pitchFamily="18" charset="0"/>
              </a:rPr>
              <a:t>Se detaljerad förklaring på kommande sidor. Bestäm ansvariga, fyll i kontaktuppgifter om mail och telefon och skicka till kansliet.</a:t>
            </a: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pPr marL="98550" indent="-285750">
              <a:buFont typeface="Arial" panose="020B0604020202020204" pitchFamily="34" charset="0"/>
              <a:buChar char="•"/>
            </a:pPr>
            <a:endParaRPr lang="sv-SE" sz="1600" b="1" dirty="0">
              <a:latin typeface="Garamond" panose="02020404030301010803" pitchFamily="18" charset="0"/>
            </a:endParaRPr>
          </a:p>
          <a:p>
            <a:r>
              <a:rPr lang="sv-SE" sz="1600" b="1" dirty="0">
                <a:latin typeface="Garamond" panose="02020404030301010803" pitchFamily="18" charset="0"/>
              </a:rPr>
              <a:t> </a:t>
            </a:r>
            <a:endParaRPr lang="sv-SE" sz="1400" b="1" u="sng" dirty="0"/>
          </a:p>
        </p:txBody>
      </p:sp>
    </p:spTree>
    <p:extLst>
      <p:ext uri="{BB962C8B-B14F-4D97-AF65-F5344CB8AC3E}">
        <p14:creationId xmlns:p14="http://schemas.microsoft.com/office/powerpoint/2010/main" val="1137905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796D3B1D-B514-75C5-314F-2984B99124CB}"/>
              </a:ext>
            </a:extLst>
          </p:cNvPr>
          <p:cNvPicPr>
            <a:picLocks noChangeAspect="1"/>
          </p:cNvPicPr>
          <p:nvPr/>
        </p:nvPicPr>
        <p:blipFill>
          <a:blip r:embed="rId2"/>
          <a:stretch>
            <a:fillRect/>
          </a:stretch>
        </p:blipFill>
        <p:spPr>
          <a:xfrm>
            <a:off x="2971798" y="472278"/>
            <a:ext cx="4374437" cy="6205247"/>
          </a:xfrm>
          <a:prstGeom prst="rect">
            <a:avLst/>
          </a:prstGeom>
        </p:spPr>
      </p:pic>
      <p:sp>
        <p:nvSpPr>
          <p:cNvPr id="5" name="textruta 4">
            <a:extLst>
              <a:ext uri="{FF2B5EF4-FFF2-40B4-BE49-F238E27FC236}">
                <a16:creationId xmlns:a16="http://schemas.microsoft.com/office/drawing/2014/main" id="{2E18497E-E5C9-BC6D-705D-5997ECB68F14}"/>
              </a:ext>
            </a:extLst>
          </p:cNvPr>
          <p:cNvSpPr txBox="1"/>
          <p:nvPr/>
        </p:nvSpPr>
        <p:spPr>
          <a:xfrm>
            <a:off x="361950" y="1390650"/>
            <a:ext cx="2085975" cy="923330"/>
          </a:xfrm>
          <a:prstGeom prst="rect">
            <a:avLst/>
          </a:prstGeom>
          <a:noFill/>
        </p:spPr>
        <p:txBody>
          <a:bodyPr wrap="square" rtlCol="0">
            <a:spAutoFit/>
          </a:bodyPr>
          <a:lstStyle/>
          <a:p>
            <a:pPr algn="ctr"/>
            <a:r>
              <a:rPr lang="sv-SE" i="1" dirty="0">
                <a:solidFill>
                  <a:srgbClr val="FF0000"/>
                </a:solidFill>
              </a:rPr>
              <a:t>Lägg in länk till Kompassen på hemsidan här</a:t>
            </a:r>
          </a:p>
        </p:txBody>
      </p:sp>
    </p:spTree>
    <p:extLst>
      <p:ext uri="{BB962C8B-B14F-4D97-AF65-F5344CB8AC3E}">
        <p14:creationId xmlns:p14="http://schemas.microsoft.com/office/powerpoint/2010/main" val="2191429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246091-7488-6F5C-59C1-3B0583AAA50B}"/>
              </a:ext>
            </a:extLst>
          </p:cNvPr>
          <p:cNvSpPr>
            <a:spLocks noGrp="1"/>
          </p:cNvSpPr>
          <p:nvPr>
            <p:ph type="title"/>
          </p:nvPr>
        </p:nvSpPr>
        <p:spPr/>
        <p:txBody>
          <a:bodyPr/>
          <a:lstStyle/>
          <a:p>
            <a:r>
              <a:rPr lang="sv-SE" dirty="0">
                <a:latin typeface="Garamond" panose="02020404030301010803" pitchFamily="18" charset="0"/>
              </a:rPr>
              <a:t>Roller som krävs till ett lag</a:t>
            </a:r>
          </a:p>
        </p:txBody>
      </p:sp>
      <p:sp>
        <p:nvSpPr>
          <p:cNvPr id="3" name="textruta 2">
            <a:extLst>
              <a:ext uri="{FF2B5EF4-FFF2-40B4-BE49-F238E27FC236}">
                <a16:creationId xmlns:a16="http://schemas.microsoft.com/office/drawing/2014/main" id="{F9265770-0B74-5E2F-4010-3DFFD76EE358}"/>
              </a:ext>
            </a:extLst>
          </p:cNvPr>
          <p:cNvSpPr txBox="1"/>
          <p:nvPr/>
        </p:nvSpPr>
        <p:spPr>
          <a:xfrm>
            <a:off x="139699" y="1270000"/>
            <a:ext cx="9339967" cy="5478423"/>
          </a:xfrm>
          <a:prstGeom prst="rect">
            <a:avLst/>
          </a:prstGeom>
          <a:noFill/>
        </p:spPr>
        <p:txBody>
          <a:bodyPr wrap="square" numCol="2">
            <a:spAutoFit/>
          </a:bodyPr>
          <a:lstStyle/>
          <a:p>
            <a:pPr indent="-187200"/>
            <a:r>
              <a:rPr lang="sv-SE" sz="1600" b="1" dirty="0">
                <a:latin typeface="Garamond" panose="02020404030301010803" pitchFamily="18" charset="0"/>
              </a:rPr>
              <a:t>Huvudtränare</a:t>
            </a:r>
            <a:endParaRPr lang="sv-SE" sz="1400" b="1" dirty="0">
              <a:latin typeface="Garamond" panose="02020404030301010803" pitchFamily="18" charset="0"/>
            </a:endParaRPr>
          </a:p>
          <a:p>
            <a:pPr lvl="1"/>
            <a:r>
              <a:rPr lang="sv-SE" sz="1400" dirty="0">
                <a:latin typeface="Garamond" panose="02020404030301010803" pitchFamily="18" charset="0"/>
              </a:rPr>
              <a:t>Planera och styra träningar</a:t>
            </a:r>
          </a:p>
          <a:p>
            <a:pPr lvl="1"/>
            <a:r>
              <a:rPr lang="sv-SE" sz="1400" dirty="0">
                <a:latin typeface="Garamond" panose="02020404030301010803" pitchFamily="18" charset="0"/>
              </a:rPr>
              <a:t>Coacha matcher</a:t>
            </a:r>
          </a:p>
          <a:p>
            <a:pPr lvl="1"/>
            <a:r>
              <a:rPr lang="sv-SE" sz="1400" dirty="0">
                <a:latin typeface="Garamond" panose="02020404030301010803" pitchFamily="18" charset="0"/>
              </a:rPr>
              <a:t>Rapportera in närvaro på Laget</a:t>
            </a:r>
          </a:p>
          <a:p>
            <a:pPr indent="-187200"/>
            <a:endParaRPr lang="sv-SE" sz="1400" b="1" u="sng" dirty="0">
              <a:latin typeface="Garamond" panose="02020404030301010803" pitchFamily="18" charset="0"/>
            </a:endParaRP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Hjälptränare</a:t>
            </a:r>
            <a:endParaRPr lang="sv-SE" sz="1400" b="1" dirty="0">
              <a:latin typeface="Garamond" panose="02020404030301010803" pitchFamily="18" charset="0"/>
            </a:endParaRPr>
          </a:p>
          <a:p>
            <a:pPr lvl="1"/>
            <a:r>
              <a:rPr lang="sv-SE" sz="1400" dirty="0">
                <a:latin typeface="Garamond" panose="02020404030301010803" pitchFamily="18" charset="0"/>
              </a:rPr>
              <a:t>Deltar på träningar och matcher</a:t>
            </a:r>
          </a:p>
          <a:p>
            <a:pPr lvl="1"/>
            <a:r>
              <a:rPr lang="sv-SE" sz="1400" dirty="0">
                <a:latin typeface="Garamond" panose="02020404030301010803" pitchFamily="18" charset="0"/>
              </a:rPr>
              <a:t>Reserv till huvudtränaren</a:t>
            </a:r>
          </a:p>
          <a:p>
            <a:pPr indent="-187200"/>
            <a:endParaRPr lang="sv-SE" sz="1400" b="1" dirty="0">
              <a:latin typeface="Garamond" panose="02020404030301010803" pitchFamily="18" charset="0"/>
            </a:endParaRP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Mentor </a:t>
            </a:r>
            <a:r>
              <a:rPr lang="sv-SE" sz="1600" b="1" dirty="0" err="1">
                <a:latin typeface="Garamond" panose="02020404030301010803" pitchFamily="18" charset="0"/>
              </a:rPr>
              <a:t>A-Lag</a:t>
            </a:r>
            <a:r>
              <a:rPr lang="sv-SE" sz="1600" b="1" dirty="0">
                <a:latin typeface="Garamond" panose="02020404030301010803" pitchFamily="18" charset="0"/>
              </a:rPr>
              <a:t>/U-lag</a:t>
            </a:r>
          </a:p>
          <a:p>
            <a:pPr lvl="1"/>
            <a:r>
              <a:rPr lang="sv-SE" sz="1400" dirty="0">
                <a:latin typeface="Garamond" panose="02020404030301010803" pitchFamily="18" charset="0"/>
              </a:rPr>
              <a:t>Deltar på matcher och träningar</a:t>
            </a: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r>
              <a:rPr lang="sv-SE" sz="1600" b="1" dirty="0">
                <a:latin typeface="Garamond" panose="02020404030301010803" pitchFamily="18" charset="0"/>
              </a:rPr>
              <a:t>Lagansvarig 1-2 personer</a:t>
            </a:r>
          </a:p>
          <a:p>
            <a:pPr lvl="1"/>
            <a:r>
              <a:rPr lang="sv-SE" sz="1400" dirty="0">
                <a:latin typeface="Garamond" panose="02020404030301010803" pitchFamily="18" charset="0"/>
              </a:rPr>
              <a:t>Laget.se</a:t>
            </a:r>
          </a:p>
          <a:p>
            <a:pPr lvl="1"/>
            <a:r>
              <a:rPr lang="sv-SE" sz="1400" dirty="0">
                <a:latin typeface="Garamond" panose="02020404030301010803" pitchFamily="18" charset="0"/>
              </a:rPr>
              <a:t>Kommunikation med kansli &amp; handboll Väst</a:t>
            </a:r>
          </a:p>
          <a:p>
            <a:pPr lvl="1"/>
            <a:r>
              <a:rPr lang="sv-SE" sz="1400" dirty="0">
                <a:latin typeface="Garamond" panose="02020404030301010803" pitchFamily="18" charset="0"/>
              </a:rPr>
              <a:t>Skicka kallelser till träningar &amp; matcher</a:t>
            </a:r>
          </a:p>
          <a:p>
            <a:pPr lvl="1"/>
            <a:r>
              <a:rPr lang="sv-SE" sz="1400" dirty="0">
                <a:latin typeface="Garamond" panose="02020404030301010803" pitchFamily="18" charset="0"/>
              </a:rPr>
              <a:t>Jobbschema för egna sammandrag (sekretariat, matchvärd, kiosk)</a:t>
            </a:r>
          </a:p>
          <a:p>
            <a:pPr lvl="1"/>
            <a:r>
              <a:rPr lang="sv-SE" sz="1400" dirty="0">
                <a:latin typeface="Garamond" panose="02020404030301010803" pitchFamily="18" charset="0"/>
              </a:rPr>
              <a:t>(Ev. organisera lagevent &amp; cuper)</a:t>
            </a: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Kioskansvarig/Lagkassa/Försäljning 1-3 personer</a:t>
            </a:r>
          </a:p>
          <a:p>
            <a:pPr lvl="1"/>
            <a:r>
              <a:rPr lang="sv-SE" sz="1400" dirty="0">
                <a:latin typeface="Garamond" panose="02020404030301010803" pitchFamily="18" charset="0"/>
              </a:rPr>
              <a:t>Göra inköp till kiosk</a:t>
            </a:r>
          </a:p>
          <a:p>
            <a:pPr lvl="1"/>
            <a:r>
              <a:rPr lang="sv-SE" sz="1400" dirty="0">
                <a:latin typeface="Garamond" panose="02020404030301010803" pitchFamily="18" charset="0"/>
              </a:rPr>
              <a:t>Hantera lagkassan</a:t>
            </a:r>
          </a:p>
          <a:p>
            <a:pPr lvl="1"/>
            <a:r>
              <a:rPr lang="sv-SE" sz="1400" dirty="0">
                <a:latin typeface="Garamond" panose="02020404030301010803" pitchFamily="18" charset="0"/>
              </a:rPr>
              <a:t>Organisera </a:t>
            </a:r>
            <a:r>
              <a:rPr lang="sv-SE" sz="1400" dirty="0" err="1">
                <a:latin typeface="Garamond" panose="02020404030301010803" pitchFamily="18" charset="0"/>
              </a:rPr>
              <a:t>ev</a:t>
            </a:r>
            <a:r>
              <a:rPr lang="sv-SE" sz="1400" dirty="0">
                <a:latin typeface="Garamond" panose="02020404030301010803" pitchFamily="18" charset="0"/>
              </a:rPr>
              <a:t> försäljningsaktiviteter för att fylla på lagkassan</a:t>
            </a:r>
          </a:p>
          <a:p>
            <a:pPr indent="-187200"/>
            <a:endParaRPr lang="sv-SE" sz="1400" b="1" dirty="0">
              <a:latin typeface="Garamond" panose="02020404030301010803" pitchFamily="18" charset="0"/>
            </a:endParaRPr>
          </a:p>
          <a:p>
            <a:pPr indent="-187200"/>
            <a:r>
              <a:rPr lang="sv-SE" sz="1600" b="1" dirty="0" err="1">
                <a:latin typeface="Garamond" panose="02020404030301010803" pitchFamily="18" charset="0"/>
              </a:rPr>
              <a:t>Helltoncup</a:t>
            </a:r>
            <a:r>
              <a:rPr lang="sv-SE" sz="1600" b="1" dirty="0">
                <a:latin typeface="Garamond" panose="02020404030301010803" pitchFamily="18" charset="0"/>
              </a:rPr>
              <a:t>-ansvarig 1-2 personer</a:t>
            </a:r>
          </a:p>
          <a:p>
            <a:pPr lvl="1"/>
            <a:r>
              <a:rPr lang="sv-SE" sz="1400" dirty="0">
                <a:latin typeface="Garamond" panose="02020404030301010803" pitchFamily="18" charset="0"/>
              </a:rPr>
              <a:t>Kontaktperson för </a:t>
            </a:r>
            <a:r>
              <a:rPr lang="sv-SE" sz="1400" dirty="0" err="1">
                <a:latin typeface="Garamond" panose="02020404030301010803" pitchFamily="18" charset="0"/>
              </a:rPr>
              <a:t>Helltoncup</a:t>
            </a:r>
            <a:endParaRPr lang="sv-SE" sz="1400" dirty="0">
              <a:latin typeface="Garamond" panose="02020404030301010803" pitchFamily="18" charset="0"/>
            </a:endParaRPr>
          </a:p>
          <a:p>
            <a:pPr lvl="1"/>
            <a:r>
              <a:rPr lang="sv-SE" sz="1400" dirty="0">
                <a:latin typeface="Garamond" panose="02020404030301010803" pitchFamily="18" charset="0"/>
              </a:rPr>
              <a:t>Ansvara att organisera vårt lags jobbschema för </a:t>
            </a:r>
            <a:r>
              <a:rPr lang="sv-SE" sz="1400" dirty="0" err="1">
                <a:latin typeface="Garamond" panose="02020404030301010803" pitchFamily="18" charset="0"/>
              </a:rPr>
              <a:t>Helltoncup</a:t>
            </a:r>
            <a:r>
              <a:rPr lang="sv-SE" sz="1400" dirty="0">
                <a:latin typeface="Garamond" panose="02020404030301010803" pitchFamily="18" charset="0"/>
              </a:rPr>
              <a:t> </a:t>
            </a:r>
          </a:p>
          <a:p>
            <a:pPr indent="-187200"/>
            <a:endParaRPr lang="sv-SE" sz="1400" b="1" dirty="0">
              <a:latin typeface="Garamond" panose="02020404030301010803" pitchFamily="18" charset="0"/>
            </a:endParaRPr>
          </a:p>
          <a:p>
            <a:pPr indent="-187200"/>
            <a:r>
              <a:rPr lang="sv-SE" sz="1600" b="1" dirty="0">
                <a:latin typeface="Garamond" panose="02020404030301010803" pitchFamily="18" charset="0"/>
              </a:rPr>
              <a:t>Materialansvarig 1 person</a:t>
            </a:r>
          </a:p>
          <a:p>
            <a:pPr lvl="1"/>
            <a:r>
              <a:rPr lang="sv-SE" sz="1400" dirty="0">
                <a:latin typeface="Garamond" panose="02020404030301010803" pitchFamily="18" charset="0"/>
              </a:rPr>
              <a:t>Ansvarig för tröjor och övrig utrustning kommer med till matcher</a:t>
            </a:r>
          </a:p>
          <a:p>
            <a:pPr lvl="1"/>
            <a:r>
              <a:rPr lang="sv-SE" sz="1400" dirty="0">
                <a:latin typeface="Garamond" panose="02020404030301010803" pitchFamily="18" charset="0"/>
              </a:rPr>
              <a:t>Tejp och medicinväskan är påfylld</a:t>
            </a:r>
          </a:p>
          <a:p>
            <a:pPr indent="-187200"/>
            <a:endParaRPr lang="sv-SE" sz="1400" b="1" u="sng" dirty="0"/>
          </a:p>
        </p:txBody>
      </p:sp>
    </p:spTree>
    <p:extLst>
      <p:ext uri="{BB962C8B-B14F-4D97-AF65-F5344CB8AC3E}">
        <p14:creationId xmlns:p14="http://schemas.microsoft.com/office/powerpoint/2010/main" val="2190188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3C49F-1E97-7023-3E2C-E742E655BF3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39259DE-3674-FC2C-8F6B-29D898F2425E}"/>
              </a:ext>
            </a:extLst>
          </p:cNvPr>
          <p:cNvSpPr>
            <a:spLocks noGrp="1"/>
          </p:cNvSpPr>
          <p:nvPr>
            <p:ph type="title"/>
          </p:nvPr>
        </p:nvSpPr>
        <p:spPr/>
        <p:txBody>
          <a:bodyPr>
            <a:normAutofit/>
          </a:bodyPr>
          <a:lstStyle/>
          <a:p>
            <a:r>
              <a:rPr lang="sv-SE" dirty="0">
                <a:latin typeface="Garamond" panose="02020404030301010803" pitchFamily="18" charset="0"/>
              </a:rPr>
              <a:t>Kontaktuppgifter</a:t>
            </a:r>
            <a:br>
              <a:rPr lang="sv-SE" dirty="0">
                <a:latin typeface="Garamond" panose="02020404030301010803" pitchFamily="18" charset="0"/>
              </a:rPr>
            </a:br>
            <a:endParaRPr lang="sv-SE" dirty="0">
              <a:latin typeface="Garamond" panose="02020404030301010803" pitchFamily="18" charset="0"/>
            </a:endParaRPr>
          </a:p>
        </p:txBody>
      </p:sp>
      <p:sp>
        <p:nvSpPr>
          <p:cNvPr id="3" name="textruta 2">
            <a:extLst>
              <a:ext uri="{FF2B5EF4-FFF2-40B4-BE49-F238E27FC236}">
                <a16:creationId xmlns:a16="http://schemas.microsoft.com/office/drawing/2014/main" id="{A527F7F3-79F0-C245-F5EF-230A2C3B8EA1}"/>
              </a:ext>
            </a:extLst>
          </p:cNvPr>
          <p:cNvSpPr txBox="1"/>
          <p:nvPr/>
        </p:nvSpPr>
        <p:spPr>
          <a:xfrm>
            <a:off x="257175" y="1332495"/>
            <a:ext cx="10588891" cy="7171194"/>
          </a:xfrm>
          <a:prstGeom prst="rect">
            <a:avLst/>
          </a:prstGeom>
          <a:noFill/>
        </p:spPr>
        <p:txBody>
          <a:bodyPr wrap="square" numCol="2">
            <a:spAutoFit/>
          </a:bodyPr>
          <a:lstStyle/>
          <a:p>
            <a:pPr indent="-187200"/>
            <a:r>
              <a:rPr lang="sv-SE" sz="2800" dirty="0">
                <a:solidFill>
                  <a:schemeClr val="accent1"/>
                </a:solidFill>
                <a:latin typeface="Garamond" panose="02020404030301010803" pitchFamily="18" charset="0"/>
              </a:rPr>
              <a:t>Lag: </a:t>
            </a:r>
            <a:endParaRPr lang="sv-SE" sz="1400" dirty="0">
              <a:solidFill>
                <a:schemeClr val="accent1"/>
              </a:solidFill>
              <a:latin typeface="Garamond" panose="02020404030301010803" pitchFamily="18" charset="0"/>
            </a:endParaRPr>
          </a:p>
          <a:p>
            <a:pPr indent="-187200"/>
            <a:endParaRPr lang="sv-SE" sz="1600" u="sng" dirty="0">
              <a:latin typeface="Garamond" panose="02020404030301010803" pitchFamily="18" charset="0"/>
            </a:endParaRPr>
          </a:p>
          <a:p>
            <a:pPr indent="-187200"/>
            <a:r>
              <a:rPr lang="sv-SE" sz="1600" b="1" dirty="0">
                <a:latin typeface="Garamond" panose="02020404030301010803" pitchFamily="18" charset="0"/>
              </a:rPr>
              <a:t>Ange namn, e-mailadress &amp; </a:t>
            </a:r>
            <a:r>
              <a:rPr lang="sv-SE" sz="1600" b="1" dirty="0" err="1">
                <a:latin typeface="Garamond" panose="02020404030301010803" pitchFamily="18" charset="0"/>
              </a:rPr>
              <a:t>mobilnr</a:t>
            </a:r>
            <a:r>
              <a:rPr lang="sv-SE" sz="1600" b="1" dirty="0">
                <a:latin typeface="Garamond" panose="02020404030301010803" pitchFamily="18" charset="0"/>
              </a:rPr>
              <a:t> för varje roll nedan:</a:t>
            </a: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r>
              <a:rPr lang="sv-SE" sz="1600" b="1" dirty="0">
                <a:latin typeface="Garamond" panose="02020404030301010803" pitchFamily="18" charset="0"/>
              </a:rPr>
              <a:t>Huvudtränare:</a:t>
            </a: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r>
              <a:rPr lang="sv-SE" sz="1600" b="1" dirty="0">
                <a:latin typeface="Garamond" panose="02020404030301010803" pitchFamily="18" charset="0"/>
              </a:rPr>
              <a:t>Hjälptränare:</a:t>
            </a: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r>
              <a:rPr lang="sv-SE" sz="1600" b="1" dirty="0">
                <a:latin typeface="Garamond" panose="02020404030301010803" pitchFamily="18" charset="0"/>
              </a:rPr>
              <a:t>Mentor A-lag/U-lag:</a:t>
            </a: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lvl="1"/>
            <a:endParaRPr lang="sv-SE" sz="1600"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6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latin typeface="Garamond" panose="02020404030301010803" pitchFamily="18" charset="0"/>
            </a:endParaRPr>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p:txBody>
      </p:sp>
    </p:spTree>
    <p:extLst>
      <p:ext uri="{BB962C8B-B14F-4D97-AF65-F5344CB8AC3E}">
        <p14:creationId xmlns:p14="http://schemas.microsoft.com/office/powerpoint/2010/main" val="279419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A91A-0486-AFBE-FA6A-FB21A7B4C7F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F9F8F31-45AF-D6F7-FF5D-1ADF019E5F25}"/>
              </a:ext>
            </a:extLst>
          </p:cNvPr>
          <p:cNvSpPr>
            <a:spLocks noGrp="1"/>
          </p:cNvSpPr>
          <p:nvPr>
            <p:ph type="title"/>
          </p:nvPr>
        </p:nvSpPr>
        <p:spPr/>
        <p:txBody>
          <a:bodyPr/>
          <a:lstStyle/>
          <a:p>
            <a:r>
              <a:rPr lang="sv-SE" dirty="0">
                <a:latin typeface="Garamond" panose="02020404030301010803" pitchFamily="18" charset="0"/>
              </a:rPr>
              <a:t>Kontaktuppgifter</a:t>
            </a:r>
          </a:p>
        </p:txBody>
      </p:sp>
      <p:sp>
        <p:nvSpPr>
          <p:cNvPr id="3" name="textruta 2">
            <a:extLst>
              <a:ext uri="{FF2B5EF4-FFF2-40B4-BE49-F238E27FC236}">
                <a16:creationId xmlns:a16="http://schemas.microsoft.com/office/drawing/2014/main" id="{95F50653-BDA4-5F28-FE29-84A4C5BBE457}"/>
              </a:ext>
            </a:extLst>
          </p:cNvPr>
          <p:cNvSpPr txBox="1"/>
          <p:nvPr/>
        </p:nvSpPr>
        <p:spPr>
          <a:xfrm>
            <a:off x="126460" y="1332495"/>
            <a:ext cx="10564238" cy="8817799"/>
          </a:xfrm>
          <a:prstGeom prst="rect">
            <a:avLst/>
          </a:prstGeom>
          <a:noFill/>
        </p:spPr>
        <p:txBody>
          <a:bodyPr wrap="square" numCol="2">
            <a:spAutoFit/>
          </a:bodyPr>
          <a:lstStyle/>
          <a:p>
            <a:pPr indent="-187200"/>
            <a:endParaRPr lang="sv-SE" sz="900" dirty="0">
              <a:solidFill>
                <a:schemeClr val="accent1"/>
              </a:solidFill>
            </a:endParaRPr>
          </a:p>
          <a:p>
            <a:pPr indent="-187200"/>
            <a:r>
              <a:rPr lang="sv-SE" dirty="0">
                <a:latin typeface="Garamond" panose="02020404030301010803" pitchFamily="18" charset="0"/>
              </a:rPr>
              <a:t>Ange namn, e-mailadress &amp; </a:t>
            </a:r>
            <a:r>
              <a:rPr lang="sv-SE" dirty="0" err="1">
                <a:latin typeface="Garamond" panose="02020404030301010803" pitchFamily="18" charset="0"/>
              </a:rPr>
              <a:t>mobilnr</a:t>
            </a:r>
            <a:r>
              <a:rPr lang="sv-SE" dirty="0">
                <a:latin typeface="Garamond" panose="02020404030301010803" pitchFamily="18" charset="0"/>
              </a:rPr>
              <a:t> för varje roll nedan:</a:t>
            </a:r>
          </a:p>
          <a:p>
            <a:pPr indent="-187200"/>
            <a:r>
              <a:rPr lang="sv-SE" dirty="0">
                <a:latin typeface="Garamond" panose="02020404030301010803" pitchFamily="18" charset="0"/>
              </a:rPr>
              <a:t>Ska skickas fullt ifylld till kansliet på </a:t>
            </a:r>
            <a:r>
              <a:rPr lang="sv-SE" dirty="0">
                <a:solidFill>
                  <a:srgbClr val="0070C0"/>
                </a:solidFill>
                <a:latin typeface="Garamond" panose="02020404030301010803" pitchFamily="18" charset="0"/>
                <a:hlinkClick r:id="rId3">
                  <a:extLst>
                    <a:ext uri="{A12FA001-AC4F-418D-AE19-62706E023703}">
                      <ahyp:hlinkClr xmlns:ahyp="http://schemas.microsoft.com/office/drawing/2018/hyperlinkcolor" val="tx"/>
                    </a:ext>
                  </a:extLst>
                </a:hlinkClick>
              </a:rPr>
              <a:t>info@hellton.se</a:t>
            </a:r>
            <a:r>
              <a:rPr lang="sv-SE" dirty="0">
                <a:solidFill>
                  <a:srgbClr val="0070C0"/>
                </a:solidFill>
                <a:latin typeface="Garamond" panose="02020404030301010803" pitchFamily="18" charset="0"/>
              </a:rPr>
              <a:t> </a:t>
            </a:r>
            <a:r>
              <a:rPr lang="sv-SE" dirty="0">
                <a:latin typeface="Garamond" panose="02020404030301010803" pitchFamily="18" charset="0"/>
              </a:rPr>
              <a:t>senast 15 oktober.</a:t>
            </a:r>
          </a:p>
          <a:p>
            <a:pPr indent="-187200"/>
            <a:endParaRPr lang="sv-SE" sz="1400" b="1" u="sng" dirty="0"/>
          </a:p>
          <a:p>
            <a:pPr indent="-187200"/>
            <a:endParaRPr lang="sv-SE" sz="1400" b="1" u="sng" dirty="0"/>
          </a:p>
          <a:p>
            <a:pPr indent="-187200"/>
            <a:r>
              <a:rPr lang="sv-SE" sz="1600" b="1" dirty="0">
                <a:latin typeface="Garamond" panose="02020404030301010803" pitchFamily="18" charset="0"/>
              </a:rPr>
              <a:t>Lagansvarig</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a:latin typeface="Garamond" panose="02020404030301010803" pitchFamily="18" charset="0"/>
              </a:rPr>
              <a:t>Kioskansvarig/Lagkassa/Försäljning</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err="1">
                <a:latin typeface="Garamond" panose="02020404030301010803" pitchFamily="18" charset="0"/>
              </a:rPr>
              <a:t>Helltoncup</a:t>
            </a:r>
            <a:r>
              <a:rPr lang="sv-SE" sz="1600" b="1" dirty="0">
                <a:latin typeface="Garamond" panose="02020404030301010803" pitchFamily="18" charset="0"/>
              </a:rPr>
              <a:t>-ansvarig</a:t>
            </a: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endParaRPr lang="sv-SE" sz="1600" b="1" dirty="0">
              <a:latin typeface="Garamond" panose="02020404030301010803" pitchFamily="18" charset="0"/>
            </a:endParaRPr>
          </a:p>
          <a:p>
            <a:pPr indent="-187200"/>
            <a:r>
              <a:rPr lang="sv-SE" sz="1600" b="1" dirty="0">
                <a:latin typeface="Garamond" panose="02020404030301010803" pitchFamily="18" charset="0"/>
              </a:rPr>
              <a:t>Materialansvarig</a:t>
            </a:r>
          </a:p>
          <a:p>
            <a:pPr indent="-187200"/>
            <a:endParaRPr lang="sv-SE" sz="1600" b="1" dirty="0">
              <a:latin typeface="Garamond" panose="02020404030301010803" pitchFamily="18" charset="0"/>
            </a:endParaRPr>
          </a:p>
          <a:p>
            <a:pPr indent="-187200"/>
            <a:endParaRPr lang="sv-SE" sz="16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a:p>
            <a:pPr indent="-187200"/>
            <a:endParaRPr lang="sv-SE" sz="1400" b="1" u="sng" dirty="0"/>
          </a:p>
        </p:txBody>
      </p:sp>
    </p:spTree>
    <p:extLst>
      <p:ext uri="{BB962C8B-B14F-4D97-AF65-F5344CB8AC3E}">
        <p14:creationId xmlns:p14="http://schemas.microsoft.com/office/powerpoint/2010/main" val="665104470"/>
      </p:ext>
    </p:extLst>
  </p:cSld>
  <p:clrMapOvr>
    <a:masterClrMapping/>
  </p:clrMapOvr>
</p:sld>
</file>

<file path=ppt/theme/theme1.xml><?xml version="1.0" encoding="utf-8"?>
<a:theme xmlns:a="http://schemas.openxmlformats.org/drawingml/2006/main" name="Fasett">
  <a:themeElements>
    <a:clrScheme name="Anpassat 1">
      <a:dk1>
        <a:sysClr val="windowText" lastClr="000000"/>
      </a:dk1>
      <a:lt1>
        <a:sysClr val="window" lastClr="FFFFFF"/>
      </a:lt1>
      <a:dk2>
        <a:srgbClr val="2C3C43"/>
      </a:dk2>
      <a:lt2>
        <a:srgbClr val="EBEBEB"/>
      </a:lt2>
      <a:accent1>
        <a:srgbClr val="FF0000"/>
      </a:accent1>
      <a:accent2>
        <a:srgbClr val="FF0000"/>
      </a:accent2>
      <a:accent3>
        <a:srgbClr val="FF0000"/>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1161</TotalTime>
  <Words>490</Words>
  <Application>Microsoft Office PowerPoint</Application>
  <PresentationFormat>Bredbild</PresentationFormat>
  <Paragraphs>289</Paragraphs>
  <Slides>8</Slides>
  <Notes>5</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8</vt:i4>
      </vt:variant>
    </vt:vector>
  </HeadingPairs>
  <TitlesOfParts>
    <vt:vector size="14" baseType="lpstr">
      <vt:lpstr>Arial</vt:lpstr>
      <vt:lpstr>Calibri</vt:lpstr>
      <vt:lpstr>Garamond</vt:lpstr>
      <vt:lpstr>Trebuchet MS</vt:lpstr>
      <vt:lpstr>Wingdings 3</vt:lpstr>
      <vt:lpstr>Fasett</vt:lpstr>
      <vt:lpstr>PowerPoint-presentation</vt:lpstr>
      <vt:lpstr>Agenda föräldramöte</vt:lpstr>
      <vt:lpstr>Agenda föräldramöte</vt:lpstr>
      <vt:lpstr>Agenda föräldramöte</vt:lpstr>
      <vt:lpstr>PowerPoint-presentation</vt:lpstr>
      <vt:lpstr>Roller som krävs till ett lag</vt:lpstr>
      <vt:lpstr>Kontaktuppgifter </vt:lpstr>
      <vt:lpstr>Kontaktuppgifter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Mattias Göthlin</dc:creator>
  <cp:lastModifiedBy>Anna Hübinette</cp:lastModifiedBy>
  <cp:revision>50</cp:revision>
  <dcterms:created xsi:type="dcterms:W3CDTF">2023-09-18T15:23:39Z</dcterms:created>
  <dcterms:modified xsi:type="dcterms:W3CDTF">2024-04-04T16:50:56Z</dcterms:modified>
</cp:coreProperties>
</file>