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2"/>
  </p:notesMasterIdLst>
  <p:sldIdLst>
    <p:sldId id="256" r:id="rId2"/>
    <p:sldId id="262" r:id="rId3"/>
    <p:sldId id="266" r:id="rId4"/>
    <p:sldId id="268" r:id="rId5"/>
    <p:sldId id="269" r:id="rId6"/>
    <p:sldId id="267" r:id="rId7"/>
    <p:sldId id="277" r:id="rId8"/>
    <p:sldId id="274" r:id="rId9"/>
    <p:sldId id="276" r:id="rId10"/>
    <p:sldId id="27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466" autoAdjust="0"/>
    <p:restoredTop sz="93705" autoAdjust="0"/>
  </p:normalViewPr>
  <p:slideViewPr>
    <p:cSldViewPr snapToGrid="0">
      <p:cViewPr varScale="1">
        <p:scale>
          <a:sx n="100" d="100"/>
          <a:sy n="100" d="100"/>
        </p:scale>
        <p:origin x="480" y="78"/>
      </p:cViewPr>
      <p:guideLst/>
    </p:cSldViewPr>
  </p:slideViewPr>
  <p:outlineViewPr>
    <p:cViewPr>
      <p:scale>
        <a:sx n="33" d="100"/>
        <a:sy n="33" d="100"/>
      </p:scale>
      <p:origin x="0" y="0"/>
    </p:cViewPr>
  </p:outlineViewPr>
  <p:notesTextViewPr>
    <p:cViewPr>
      <p:scale>
        <a:sx n="400" d="100"/>
        <a:sy n="4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ias Göthlin" userId="fecd06ed-494a-4576-84fb-295f1cf80314" providerId="ADAL" clId="{D1C43B8D-277C-41FE-9685-75F6826C51FE}"/>
    <pc:docChg chg="undo custSel delSld modSld sldOrd">
      <pc:chgData name="Mattias Göthlin" userId="fecd06ed-494a-4576-84fb-295f1cf80314" providerId="ADAL" clId="{D1C43B8D-277C-41FE-9685-75F6826C51FE}" dt="2026-01-08T19:55:52.587" v="688" actId="20577"/>
      <pc:docMkLst>
        <pc:docMk/>
      </pc:docMkLst>
      <pc:sldChg chg="del">
        <pc:chgData name="Mattias Göthlin" userId="fecd06ed-494a-4576-84fb-295f1cf80314" providerId="ADAL" clId="{D1C43B8D-277C-41FE-9685-75F6826C51FE}" dt="2026-01-08T19:34:12.874" v="555" actId="2696"/>
        <pc:sldMkLst>
          <pc:docMk/>
          <pc:sldMk cId="665104470" sldId="261"/>
        </pc:sldMkLst>
      </pc:sldChg>
      <pc:sldChg chg="modSp mod">
        <pc:chgData name="Mattias Göthlin" userId="fecd06ed-494a-4576-84fb-295f1cf80314" providerId="ADAL" clId="{D1C43B8D-277C-41FE-9685-75F6826C51FE}" dt="2026-01-08T19:35:21.004" v="563" actId="20577"/>
        <pc:sldMkLst>
          <pc:docMk/>
          <pc:sldMk cId="3434864059" sldId="262"/>
        </pc:sldMkLst>
        <pc:spChg chg="mod">
          <ac:chgData name="Mattias Göthlin" userId="fecd06ed-494a-4576-84fb-295f1cf80314" providerId="ADAL" clId="{D1C43B8D-277C-41FE-9685-75F6826C51FE}" dt="2026-01-08T19:35:21.004" v="563" actId="20577"/>
          <ac:spMkLst>
            <pc:docMk/>
            <pc:sldMk cId="3434864059" sldId="262"/>
            <ac:spMk id="3" creationId="{A810D5FA-B64C-C10C-6183-255CDAD7C1A9}"/>
          </ac:spMkLst>
        </pc:spChg>
      </pc:sldChg>
      <pc:sldChg chg="modSp mod">
        <pc:chgData name="Mattias Göthlin" userId="fecd06ed-494a-4576-84fb-295f1cf80314" providerId="ADAL" clId="{D1C43B8D-277C-41FE-9685-75F6826C51FE}" dt="2026-01-08T19:55:52.587" v="688" actId="20577"/>
        <pc:sldMkLst>
          <pc:docMk/>
          <pc:sldMk cId="2240311906" sldId="269"/>
        </pc:sldMkLst>
        <pc:spChg chg="mod">
          <ac:chgData name="Mattias Göthlin" userId="fecd06ed-494a-4576-84fb-295f1cf80314" providerId="ADAL" clId="{D1C43B8D-277C-41FE-9685-75F6826C51FE}" dt="2026-01-08T19:55:52.587" v="688" actId="20577"/>
          <ac:spMkLst>
            <pc:docMk/>
            <pc:sldMk cId="2240311906" sldId="269"/>
            <ac:spMk id="4" creationId="{EC155B38-F34C-4AF2-85BA-782A62B65917}"/>
          </ac:spMkLst>
        </pc:spChg>
      </pc:sldChg>
      <pc:sldChg chg="del">
        <pc:chgData name="Mattias Göthlin" userId="fecd06ed-494a-4576-84fb-295f1cf80314" providerId="ADAL" clId="{D1C43B8D-277C-41FE-9685-75F6826C51FE}" dt="2026-01-08T19:34:20.158" v="557" actId="2696"/>
        <pc:sldMkLst>
          <pc:docMk/>
          <pc:sldMk cId="861061779" sldId="270"/>
        </pc:sldMkLst>
      </pc:sldChg>
      <pc:sldChg chg="del">
        <pc:chgData name="Mattias Göthlin" userId="fecd06ed-494a-4576-84fb-295f1cf80314" providerId="ADAL" clId="{D1C43B8D-277C-41FE-9685-75F6826C51FE}" dt="2026-01-08T19:34:48.741" v="559" actId="2696"/>
        <pc:sldMkLst>
          <pc:docMk/>
          <pc:sldMk cId="2110830035" sldId="271"/>
        </pc:sldMkLst>
      </pc:sldChg>
      <pc:sldChg chg="modSp del mod">
        <pc:chgData name="Mattias Göthlin" userId="fecd06ed-494a-4576-84fb-295f1cf80314" providerId="ADAL" clId="{D1C43B8D-277C-41FE-9685-75F6826C51FE}" dt="2026-01-08T19:34:57.866" v="560" actId="2696"/>
        <pc:sldMkLst>
          <pc:docMk/>
          <pc:sldMk cId="2966665091" sldId="272"/>
        </pc:sldMkLst>
        <pc:spChg chg="mod">
          <ac:chgData name="Mattias Göthlin" userId="fecd06ed-494a-4576-84fb-295f1cf80314" providerId="ADAL" clId="{D1C43B8D-277C-41FE-9685-75F6826C51FE}" dt="2026-01-08T17:35:50.367" v="73" actId="20577"/>
          <ac:spMkLst>
            <pc:docMk/>
            <pc:sldMk cId="2966665091" sldId="272"/>
            <ac:spMk id="4" creationId="{EB31FFA7-2822-45F4-83CF-6A2EE75E0A1C}"/>
          </ac:spMkLst>
        </pc:spChg>
      </pc:sldChg>
      <pc:sldChg chg="del">
        <pc:chgData name="Mattias Göthlin" userId="fecd06ed-494a-4576-84fb-295f1cf80314" providerId="ADAL" clId="{D1C43B8D-277C-41FE-9685-75F6826C51FE}" dt="2026-01-08T19:34:16.166" v="556" actId="2696"/>
        <pc:sldMkLst>
          <pc:docMk/>
          <pc:sldMk cId="4140091348" sldId="273"/>
        </pc:sldMkLst>
      </pc:sldChg>
      <pc:sldChg chg="modSp mod">
        <pc:chgData name="Mattias Göthlin" userId="fecd06ed-494a-4576-84fb-295f1cf80314" providerId="ADAL" clId="{D1C43B8D-277C-41FE-9685-75F6826C51FE}" dt="2026-01-08T19:33:54.895" v="554" actId="20577"/>
        <pc:sldMkLst>
          <pc:docMk/>
          <pc:sldMk cId="3988611301" sldId="274"/>
        </pc:sldMkLst>
        <pc:spChg chg="mod">
          <ac:chgData name="Mattias Göthlin" userId="fecd06ed-494a-4576-84fb-295f1cf80314" providerId="ADAL" clId="{D1C43B8D-277C-41FE-9685-75F6826C51FE}" dt="2026-01-08T19:33:54.895" v="554" actId="20577"/>
          <ac:spMkLst>
            <pc:docMk/>
            <pc:sldMk cId="3988611301" sldId="274"/>
            <ac:spMk id="4" creationId="{7030A552-0C1D-4F0F-98A3-8C012FFBEAFB}"/>
          </ac:spMkLst>
        </pc:spChg>
      </pc:sldChg>
      <pc:sldChg chg="ord">
        <pc:chgData name="Mattias Göthlin" userId="fecd06ed-494a-4576-84fb-295f1cf80314" providerId="ADAL" clId="{D1C43B8D-277C-41FE-9685-75F6826C51FE}" dt="2026-01-08T19:35:00.393" v="562"/>
        <pc:sldMkLst>
          <pc:docMk/>
          <pc:sldMk cId="1368419253" sldId="276"/>
        </pc:sldMkLst>
      </pc:sldChg>
      <pc:sldChg chg="modSp mod">
        <pc:chgData name="Mattias Göthlin" userId="fecd06ed-494a-4576-84fb-295f1cf80314" providerId="ADAL" clId="{D1C43B8D-277C-41FE-9685-75F6826C51FE}" dt="2026-01-08T19:55:21.614" v="673" actId="20577"/>
        <pc:sldMkLst>
          <pc:docMk/>
          <pc:sldMk cId="109311176" sldId="277"/>
        </pc:sldMkLst>
        <pc:spChg chg="mod">
          <ac:chgData name="Mattias Göthlin" userId="fecd06ed-494a-4576-84fb-295f1cf80314" providerId="ADAL" clId="{D1C43B8D-277C-41FE-9685-75F6826C51FE}" dt="2026-01-08T19:55:21.614" v="673" actId="20577"/>
          <ac:spMkLst>
            <pc:docMk/>
            <pc:sldMk cId="109311176" sldId="277"/>
            <ac:spMk id="3" creationId="{65A7C5E6-3A14-4CD3-9BE6-B77C1D10DF8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0D309-F53B-4D45-A748-9A9537E3EC27}" type="datetimeFigureOut">
              <a:rPr lang="sv-SE" smtClean="0"/>
              <a:t>2026-01-08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D056D-1BB5-434E-B5EA-5FD9CC72C402}" type="slidenum">
              <a:rPr lang="sv-SE" smtClean="0"/>
              <a:t>‹#›</a:t>
            </a:fld>
            <a:endParaRPr lang="sv-SE"/>
          </a:p>
        </p:txBody>
      </p:sp>
    </p:spTree>
    <p:extLst>
      <p:ext uri="{BB962C8B-B14F-4D97-AF65-F5344CB8AC3E}">
        <p14:creationId xmlns:p14="http://schemas.microsoft.com/office/powerpoint/2010/main" val="126962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12DD056D-1BB5-434E-B5EA-5FD9CC72C402}" type="slidenum">
              <a:rPr lang="sv-SE" smtClean="0"/>
              <a:t>5</a:t>
            </a:fld>
            <a:endParaRPr lang="sv-SE"/>
          </a:p>
        </p:txBody>
      </p:sp>
    </p:spTree>
    <p:extLst>
      <p:ext uri="{BB962C8B-B14F-4D97-AF65-F5344CB8AC3E}">
        <p14:creationId xmlns:p14="http://schemas.microsoft.com/office/powerpoint/2010/main" val="3875447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12DD056D-1BB5-434E-B5EA-5FD9CC72C402}" type="slidenum">
              <a:rPr lang="sv-SE" smtClean="0"/>
              <a:t>8</a:t>
            </a:fld>
            <a:endParaRPr lang="sv-SE"/>
          </a:p>
        </p:txBody>
      </p:sp>
    </p:spTree>
    <p:extLst>
      <p:ext uri="{BB962C8B-B14F-4D97-AF65-F5344CB8AC3E}">
        <p14:creationId xmlns:p14="http://schemas.microsoft.com/office/powerpoint/2010/main" val="26200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4920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02793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4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119257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6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392080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6681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15778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6207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47237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059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3FAD0738-4363-4238-AB84-E513B1267DA7}" type="datetimeFigureOut">
              <a:rPr lang="sv-SE" smtClean="0"/>
              <a:t>2026-01-08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69787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3FAD0738-4363-4238-AB84-E513B1267DA7}" type="datetimeFigureOut">
              <a:rPr lang="sv-SE" smtClean="0"/>
              <a:t>2026-01-08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5057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D0738-4363-4238-AB84-E513B1267DA7}" type="datetimeFigureOut">
              <a:rPr lang="sv-SE" smtClean="0"/>
              <a:t>2026-01-08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38155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72500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805761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AD0738-4363-4238-AB84-E513B1267DA7}" type="datetimeFigureOut">
              <a:rPr lang="sv-SE" smtClean="0"/>
              <a:t>2026-01-08</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3101DA-3F57-4DA6-8C25-55384415EC6D}" type="slidenum">
              <a:rPr lang="sv-SE" smtClean="0"/>
              <a:t>‹#›</a:t>
            </a:fld>
            <a:endParaRPr lang="sv-SE"/>
          </a:p>
        </p:txBody>
      </p:sp>
    </p:spTree>
    <p:extLst>
      <p:ext uri="{BB962C8B-B14F-4D97-AF65-F5344CB8AC3E}">
        <p14:creationId xmlns:p14="http://schemas.microsoft.com/office/powerpoint/2010/main" val="60735622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nline.fliphtml5.com/bnryu/jorg/#p=1"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online.fliphtml5.com/bnryu/fvck/#p=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handbollvast.se/hf-vast/schysstmatch/handbollskort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handbollvast.se/hf-vast/schysstmatc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laget.se/IFHelltonHandboll-F1015/Documen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Teckensnitt, text, logotyp, symbol&#10;&#10;Automatiskt genererad beskrivning">
            <a:extLst>
              <a:ext uri="{FF2B5EF4-FFF2-40B4-BE49-F238E27FC236}">
                <a16:creationId xmlns:a16="http://schemas.microsoft.com/office/drawing/2014/main" id="{76CCB9B4-16E5-4727-E85F-1D4E981F9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4282" y="1086476"/>
            <a:ext cx="4204407" cy="4107976"/>
          </a:xfrm>
          <a:prstGeom prst="rect">
            <a:avLst/>
          </a:prstGeom>
        </p:spPr>
      </p:pic>
    </p:spTree>
    <p:extLst>
      <p:ext uri="{BB962C8B-B14F-4D97-AF65-F5344CB8AC3E}">
        <p14:creationId xmlns:p14="http://schemas.microsoft.com/office/powerpoint/2010/main" val="20266209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46CD8-8D49-4009-AAE6-C5ABB3A37452}"/>
              </a:ext>
            </a:extLst>
          </p:cNvPr>
          <p:cNvSpPr>
            <a:spLocks noGrp="1"/>
          </p:cNvSpPr>
          <p:nvPr>
            <p:ph type="title"/>
          </p:nvPr>
        </p:nvSpPr>
        <p:spPr/>
        <p:txBody>
          <a:bodyPr/>
          <a:lstStyle/>
          <a:p>
            <a:r>
              <a:rPr lang="sv-SE" dirty="0"/>
              <a:t>Frågor?</a:t>
            </a:r>
          </a:p>
        </p:txBody>
      </p:sp>
      <p:sp>
        <p:nvSpPr>
          <p:cNvPr id="3" name="Content Placeholder 2">
            <a:extLst>
              <a:ext uri="{FF2B5EF4-FFF2-40B4-BE49-F238E27FC236}">
                <a16:creationId xmlns:a16="http://schemas.microsoft.com/office/drawing/2014/main" id="{A1CB8394-BCB3-405C-9A57-5619999D2EFA}"/>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2744917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b="1"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8982215" cy="3662541"/>
          </a:xfrm>
          <a:prstGeom prst="rect">
            <a:avLst/>
          </a:prstGeom>
          <a:noFill/>
        </p:spPr>
        <p:txBody>
          <a:bodyPr wrap="square" numCol="1">
            <a:spAutoFit/>
          </a:bodyPr>
          <a:lstStyle/>
          <a:p>
            <a:pPr marL="285750" indent="-285750">
              <a:buFont typeface="Arial" panose="020B0604020202020204" pitchFamily="34" charset="0"/>
              <a:buChar char="•"/>
            </a:pPr>
            <a:endParaRPr lang="sv-SE" sz="2400" b="1" dirty="0">
              <a:latin typeface="Garamond" panose="02020404030301010803" pitchFamily="18" charset="0"/>
            </a:endParaRPr>
          </a:p>
          <a:p>
            <a:pPr marL="285750" indent="-285750">
              <a:buFont typeface="Arial" panose="020B0604020202020204" pitchFamily="34" charset="0"/>
              <a:buChar char="•"/>
            </a:pPr>
            <a:r>
              <a:rPr lang="sv-SE" sz="2000" dirty="0">
                <a:solidFill>
                  <a:srgbClr val="000000"/>
                </a:solidFill>
                <a:latin typeface="Arial" panose="020B0604020202020204" pitchFamily="34" charset="0"/>
              </a:rPr>
              <a:t>Presentation av ledare o organisation</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Kompassen</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Träningar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Matcher </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Cuper</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Sponsring/Försäljning</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Övrigt</a:t>
            </a:r>
          </a:p>
          <a:p>
            <a:pPr marL="285750" indent="-285750">
              <a:buFont typeface="Arial" panose="020B0604020202020204" pitchFamily="34" charset="0"/>
              <a:buChar char="•"/>
            </a:pPr>
            <a:r>
              <a:rPr lang="sv-SE" sz="2000" dirty="0">
                <a:solidFill>
                  <a:srgbClr val="000000"/>
                </a:solidFill>
                <a:latin typeface="Arial" panose="020B0604020202020204" pitchFamily="34" charset="0"/>
              </a:rPr>
              <a:t>Frågor?</a:t>
            </a:r>
          </a:p>
          <a:p>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343486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5FA3E-C0D1-4FA1-B833-3BCD71DCEC6C}"/>
              </a:ext>
            </a:extLst>
          </p:cNvPr>
          <p:cNvSpPr>
            <a:spLocks noGrp="1"/>
          </p:cNvSpPr>
          <p:nvPr>
            <p:ph type="title"/>
          </p:nvPr>
        </p:nvSpPr>
        <p:spPr>
          <a:xfrm>
            <a:off x="677334" y="609600"/>
            <a:ext cx="8596668" cy="676938"/>
          </a:xfrm>
        </p:spPr>
        <p:txBody>
          <a:bodyPr>
            <a:normAutofit/>
          </a:bodyPr>
          <a:lstStyle/>
          <a:p>
            <a:pPr marL="228600">
              <a:spcAft>
                <a:spcPts val="800"/>
              </a:spcAft>
            </a:pPr>
            <a:r>
              <a:rPr lang="sv-SE" sz="3200" b="1" dirty="0">
                <a:solidFill>
                  <a:srgbClr val="FF0000"/>
                </a:solidFill>
                <a:latin typeface="Arial" panose="020B0604020202020204" pitchFamily="34" charset="0"/>
                <a:ea typeface="+mn-ea"/>
                <a:cs typeface="+mn-cs"/>
              </a:rPr>
              <a:t>Organisations F10</a:t>
            </a:r>
          </a:p>
        </p:txBody>
      </p:sp>
      <p:sp>
        <p:nvSpPr>
          <p:cNvPr id="3" name="Content Placeholder 2">
            <a:extLst>
              <a:ext uri="{FF2B5EF4-FFF2-40B4-BE49-F238E27FC236}">
                <a16:creationId xmlns:a16="http://schemas.microsoft.com/office/drawing/2014/main" id="{AE99569F-EE40-49A5-B788-CCDE3EA049BA}"/>
              </a:ext>
            </a:extLst>
          </p:cNvPr>
          <p:cNvSpPr>
            <a:spLocks noGrp="1"/>
          </p:cNvSpPr>
          <p:nvPr>
            <p:ph idx="1"/>
          </p:nvPr>
        </p:nvSpPr>
        <p:spPr>
          <a:xfrm>
            <a:off x="677334" y="1286538"/>
            <a:ext cx="8596668" cy="5323812"/>
          </a:xfrm>
        </p:spPr>
        <p:txBody>
          <a:bodyPr>
            <a:normAutofit fontScale="25000" lnSpcReduction="20000"/>
          </a:bodyPr>
          <a:lstStyle/>
          <a:p>
            <a:r>
              <a:rPr lang="sv-SE" sz="6400" b="1" dirty="0">
                <a:solidFill>
                  <a:srgbClr val="000000"/>
                </a:solidFill>
                <a:latin typeface="Arial" panose="020B0604020202020204" pitchFamily="34" charset="0"/>
              </a:rPr>
              <a:t>Ledare:</a:t>
            </a:r>
          </a:p>
          <a:p>
            <a:pPr marL="457200" lvl="1" indent="0">
              <a:spcBef>
                <a:spcPts val="400"/>
              </a:spcBef>
              <a:buNone/>
            </a:pPr>
            <a:r>
              <a:rPr lang="sv-SE" sz="5600" b="1" dirty="0">
                <a:solidFill>
                  <a:srgbClr val="000000"/>
                </a:solidFill>
                <a:latin typeface="Arial" panose="020B0604020202020204" pitchFamily="34" charset="0"/>
              </a:rPr>
              <a:t>Huvudtränare: </a:t>
            </a:r>
          </a:p>
          <a:p>
            <a:pPr marL="457200" lvl="1" indent="0">
              <a:spcBef>
                <a:spcPts val="400"/>
              </a:spcBef>
              <a:buNone/>
            </a:pPr>
            <a:r>
              <a:rPr lang="sv-SE" sz="5600" dirty="0">
                <a:solidFill>
                  <a:srgbClr val="000000"/>
                </a:solidFill>
                <a:latin typeface="Arial" panose="020B0604020202020204" pitchFamily="34" charset="0"/>
              </a:rPr>
              <a:t>Henrik Ekström</a:t>
            </a:r>
            <a:br>
              <a:rPr lang="sv-SE" sz="5600" dirty="0">
                <a:solidFill>
                  <a:srgbClr val="000000"/>
                </a:solidFill>
                <a:latin typeface="Arial" panose="020B0604020202020204" pitchFamily="34" charset="0"/>
              </a:rPr>
            </a:br>
            <a:endParaRPr lang="sv-SE" sz="5600" dirty="0">
              <a:solidFill>
                <a:srgbClr val="000000"/>
              </a:solidFill>
              <a:latin typeface="Arial" panose="020B0604020202020204" pitchFamily="34" charset="0"/>
            </a:endParaRPr>
          </a:p>
          <a:p>
            <a:pPr marL="457200" lvl="1" indent="0">
              <a:spcBef>
                <a:spcPts val="400"/>
              </a:spcBef>
              <a:buNone/>
            </a:pPr>
            <a:r>
              <a:rPr lang="sv-SE" sz="5600" b="1" dirty="0">
                <a:solidFill>
                  <a:srgbClr val="000000"/>
                </a:solidFill>
                <a:latin typeface="Arial" panose="020B0604020202020204" pitchFamily="34" charset="0"/>
              </a:rPr>
              <a:t>Assisterande tränare: </a:t>
            </a:r>
          </a:p>
          <a:p>
            <a:pPr marL="457200" lvl="1" indent="0">
              <a:spcBef>
                <a:spcPts val="400"/>
              </a:spcBef>
              <a:buNone/>
            </a:pPr>
            <a:r>
              <a:rPr lang="sv-SE" sz="5600" dirty="0">
                <a:solidFill>
                  <a:srgbClr val="000000"/>
                </a:solidFill>
                <a:latin typeface="Arial" panose="020B0604020202020204" pitchFamily="34" charset="0"/>
              </a:rPr>
              <a:t>Lisa Björklund, Josefin Johannesson, Linda </a:t>
            </a:r>
            <a:r>
              <a:rPr lang="sv-SE" sz="5600" dirty="0" err="1">
                <a:solidFill>
                  <a:srgbClr val="000000"/>
                </a:solidFill>
                <a:latin typeface="Arial" panose="020B0604020202020204" pitchFamily="34" charset="0"/>
              </a:rPr>
              <a:t>Harkman</a:t>
            </a:r>
            <a:r>
              <a:rPr lang="sv-SE" sz="5600" dirty="0">
                <a:solidFill>
                  <a:srgbClr val="000000"/>
                </a:solidFill>
                <a:latin typeface="Arial" panose="020B0604020202020204" pitchFamily="34" charset="0"/>
              </a:rPr>
              <a:t>, (Peter </a:t>
            </a:r>
            <a:r>
              <a:rPr lang="sv-SE" sz="5600" dirty="0" err="1">
                <a:solidFill>
                  <a:srgbClr val="000000"/>
                </a:solidFill>
                <a:latin typeface="Arial" panose="020B0604020202020204" pitchFamily="34" charset="0"/>
              </a:rPr>
              <a:t>Pasalic</a:t>
            </a:r>
            <a:r>
              <a:rPr lang="sv-SE" sz="5600" dirty="0">
                <a:solidFill>
                  <a:srgbClr val="000000"/>
                </a:solidFill>
                <a:latin typeface="Arial" panose="020B0604020202020204" pitchFamily="34" charset="0"/>
              </a:rPr>
              <a:t> </a:t>
            </a:r>
            <a:r>
              <a:rPr lang="sv-SE" sz="5600" dirty="0" err="1">
                <a:solidFill>
                  <a:srgbClr val="000000"/>
                </a:solidFill>
                <a:latin typeface="Arial" panose="020B0604020202020204" pitchFamily="34" charset="0"/>
              </a:rPr>
              <a:t>Östborg</a:t>
            </a:r>
            <a:r>
              <a:rPr lang="sv-SE" sz="5600" dirty="0">
                <a:solidFill>
                  <a:srgbClr val="000000"/>
                </a:solidFill>
                <a:latin typeface="Arial" panose="020B0604020202020204" pitchFamily="34" charset="0"/>
              </a:rPr>
              <a:t>)</a:t>
            </a:r>
          </a:p>
          <a:p>
            <a:pPr marL="457200" lvl="1"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Lagledare:</a:t>
            </a:r>
          </a:p>
          <a:p>
            <a:pPr marL="457200" lvl="1" indent="0">
              <a:spcBef>
                <a:spcPts val="600"/>
              </a:spcBef>
              <a:buNone/>
            </a:pPr>
            <a:r>
              <a:rPr lang="sv-SE" sz="5600" dirty="0">
                <a:solidFill>
                  <a:srgbClr val="000000"/>
                </a:solidFill>
                <a:latin typeface="Arial" panose="020B0604020202020204" pitchFamily="34" charset="0"/>
              </a:rPr>
              <a:t>Mattias Göthlin?</a:t>
            </a:r>
          </a:p>
          <a:p>
            <a:pPr marL="457200" lvl="1" indent="0">
              <a:spcBef>
                <a:spcPts val="600"/>
              </a:spcBef>
              <a:buNone/>
            </a:pPr>
            <a:r>
              <a:rPr lang="sv-SE" sz="5600" dirty="0">
                <a:solidFill>
                  <a:srgbClr val="000000"/>
                </a:solidFill>
                <a:latin typeface="Arial" panose="020B0604020202020204" pitchFamily="34" charset="0"/>
              </a:rPr>
              <a:t>Administratör?</a:t>
            </a:r>
          </a:p>
          <a:p>
            <a:pPr marL="457200" lvl="1" indent="0">
              <a:spcBef>
                <a:spcPts val="600"/>
              </a:spcBef>
              <a:buNone/>
            </a:pPr>
            <a:endParaRPr lang="sv-SE" sz="5600" b="1"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Försäljning/lagkassa:</a:t>
            </a:r>
          </a:p>
          <a:p>
            <a:pPr marL="457200" lvl="1" indent="0">
              <a:spcBef>
                <a:spcPts val="600"/>
              </a:spcBef>
              <a:buNone/>
            </a:pPr>
            <a:r>
              <a:rPr lang="sv-SE" sz="5600" dirty="0">
                <a:solidFill>
                  <a:srgbClr val="000000"/>
                </a:solidFill>
                <a:latin typeface="Arial" panose="020B0604020202020204" pitchFamily="34" charset="0"/>
              </a:rPr>
              <a:t>Anna Sundenhammar</a:t>
            </a:r>
          </a:p>
          <a:p>
            <a:pPr marL="457200" lvl="1"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Kiosk/arrangemang:</a:t>
            </a:r>
          </a:p>
          <a:p>
            <a:pPr marL="0" indent="0">
              <a:spcBef>
                <a:spcPts val="600"/>
              </a:spcBef>
              <a:buNone/>
            </a:pPr>
            <a:r>
              <a:rPr lang="sv-SE" sz="5600" b="1" dirty="0">
                <a:solidFill>
                  <a:srgbClr val="000000"/>
                </a:solidFill>
                <a:latin typeface="Arial" panose="020B0604020202020204" pitchFamily="34" charset="0"/>
              </a:rPr>
              <a:t>	</a:t>
            </a:r>
            <a:r>
              <a:rPr lang="sv-SE" sz="5600" dirty="0">
                <a:solidFill>
                  <a:srgbClr val="000000"/>
                </a:solidFill>
                <a:latin typeface="Arial" panose="020B0604020202020204" pitchFamily="34" charset="0"/>
              </a:rPr>
              <a:t>Erik Björfält	</a:t>
            </a:r>
          </a:p>
          <a:p>
            <a:pPr marL="0"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Hellton Cup</a:t>
            </a:r>
          </a:p>
          <a:p>
            <a:pPr marL="0" indent="0">
              <a:spcBef>
                <a:spcPts val="600"/>
              </a:spcBef>
              <a:buNone/>
            </a:pPr>
            <a:r>
              <a:rPr lang="sv-SE" sz="5600" b="1" dirty="0">
                <a:solidFill>
                  <a:srgbClr val="000000"/>
                </a:solidFill>
                <a:latin typeface="Arial" panose="020B0604020202020204" pitchFamily="34" charset="0"/>
              </a:rPr>
              <a:t>	</a:t>
            </a:r>
            <a:r>
              <a:rPr lang="sv-SE" sz="5600" dirty="0">
                <a:solidFill>
                  <a:srgbClr val="000000"/>
                </a:solidFill>
                <a:latin typeface="Arial" panose="020B0604020202020204" pitchFamily="34" charset="0"/>
              </a:rPr>
              <a:t>Viktoria </a:t>
            </a:r>
            <a:r>
              <a:rPr lang="sv-SE" sz="5600" dirty="0" err="1">
                <a:solidFill>
                  <a:srgbClr val="000000"/>
                </a:solidFill>
                <a:latin typeface="Arial" panose="020B0604020202020204" pitchFamily="34" charset="0"/>
              </a:rPr>
              <a:t>Sundlén</a:t>
            </a:r>
            <a:endParaRPr lang="sv-SE" sz="5600" dirty="0">
              <a:solidFill>
                <a:srgbClr val="000000"/>
              </a:solidFill>
              <a:latin typeface="Arial" panose="020B0604020202020204" pitchFamily="34" charset="0"/>
            </a:endParaRPr>
          </a:p>
          <a:p>
            <a:pPr marL="0" indent="0">
              <a:spcBef>
                <a:spcPts val="600"/>
              </a:spcBef>
              <a:buNone/>
            </a:pPr>
            <a:endParaRPr lang="sv-SE" sz="5600" dirty="0">
              <a:solidFill>
                <a:srgbClr val="000000"/>
              </a:solidFill>
              <a:latin typeface="Arial" panose="020B0604020202020204" pitchFamily="34" charset="0"/>
            </a:endParaRPr>
          </a:p>
          <a:p>
            <a:pPr>
              <a:spcBef>
                <a:spcPts val="600"/>
              </a:spcBef>
            </a:pPr>
            <a:r>
              <a:rPr lang="sv-SE" sz="5600" b="1" dirty="0">
                <a:solidFill>
                  <a:srgbClr val="000000"/>
                </a:solidFill>
                <a:latin typeface="Arial" panose="020B0604020202020204" pitchFamily="34" charset="0"/>
              </a:rPr>
              <a:t>Mentor från Damlaget:</a:t>
            </a:r>
          </a:p>
          <a:p>
            <a:pPr marL="0" indent="0" fontAlgn="base">
              <a:spcBef>
                <a:spcPts val="600"/>
              </a:spcBef>
              <a:buNone/>
            </a:pPr>
            <a:r>
              <a:rPr lang="sv-SE" sz="5600" dirty="0"/>
              <a:t>	</a:t>
            </a:r>
            <a:endParaRPr lang="sv-SE" dirty="0">
              <a:solidFill>
                <a:srgbClr val="000000"/>
              </a:solidFill>
              <a:latin typeface="Arial" panose="020B0604020202020204" pitchFamily="34" charset="0"/>
            </a:endParaRPr>
          </a:p>
          <a:p>
            <a:pPr marL="0" indent="0">
              <a:buNone/>
            </a:pPr>
            <a:br>
              <a:rPr lang="sv-SE"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br>
            <a:endParaRPr lang="sv-SE" dirty="0"/>
          </a:p>
        </p:txBody>
      </p:sp>
    </p:spTree>
    <p:extLst>
      <p:ext uri="{BB962C8B-B14F-4D97-AF65-F5344CB8AC3E}">
        <p14:creationId xmlns:p14="http://schemas.microsoft.com/office/powerpoint/2010/main" val="2217541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C24C-F8D9-4ECD-B4BD-EF81D828CD46}"/>
              </a:ext>
            </a:extLst>
          </p:cNvPr>
          <p:cNvSpPr>
            <a:spLocks noGrp="1"/>
          </p:cNvSpPr>
          <p:nvPr>
            <p:ph type="title"/>
          </p:nvPr>
        </p:nvSpPr>
        <p:spPr/>
        <p:txBody>
          <a:bodyPr/>
          <a:lstStyle/>
          <a:p>
            <a:r>
              <a:rPr lang="sv-SE" dirty="0"/>
              <a:t>Kompassen</a:t>
            </a:r>
            <a:br>
              <a:rPr lang="sv-SE" dirty="0"/>
            </a:br>
            <a:endParaRPr lang="sv-SE" dirty="0"/>
          </a:p>
        </p:txBody>
      </p:sp>
      <p:pic>
        <p:nvPicPr>
          <p:cNvPr id="4" name="Platshållare för innehåll 3">
            <a:extLst>
              <a:ext uri="{FF2B5EF4-FFF2-40B4-BE49-F238E27FC236}">
                <a16:creationId xmlns:a16="http://schemas.microsoft.com/office/drawing/2014/main" id="{1B4E5800-D49D-4A39-9C81-224A574C4B18}"/>
              </a:ext>
            </a:extLst>
          </p:cNvPr>
          <p:cNvPicPr>
            <a:picLocks noGrp="1" noChangeAspect="1"/>
          </p:cNvPicPr>
          <p:nvPr>
            <p:ph idx="1"/>
          </p:nvPr>
        </p:nvPicPr>
        <p:blipFill>
          <a:blip r:embed="rId2"/>
          <a:stretch>
            <a:fillRect/>
          </a:stretch>
        </p:blipFill>
        <p:spPr>
          <a:xfrm>
            <a:off x="5969005" y="1384300"/>
            <a:ext cx="3068628" cy="4352925"/>
          </a:xfrm>
          <a:prstGeom prst="rect">
            <a:avLst/>
          </a:prstGeom>
        </p:spPr>
      </p:pic>
      <p:sp>
        <p:nvSpPr>
          <p:cNvPr id="5" name="TextBox 4">
            <a:extLst>
              <a:ext uri="{FF2B5EF4-FFF2-40B4-BE49-F238E27FC236}">
                <a16:creationId xmlns:a16="http://schemas.microsoft.com/office/drawing/2014/main" id="{59DA70D0-AA5B-4715-8C59-B63D80C5DC75}"/>
              </a:ext>
            </a:extLst>
          </p:cNvPr>
          <p:cNvSpPr txBox="1"/>
          <p:nvPr/>
        </p:nvSpPr>
        <p:spPr>
          <a:xfrm>
            <a:off x="1066800" y="1600200"/>
            <a:ext cx="4394200" cy="2677656"/>
          </a:xfrm>
          <a:prstGeom prst="rect">
            <a:avLst/>
          </a:prstGeom>
          <a:noFill/>
        </p:spPr>
        <p:txBody>
          <a:bodyPr wrap="square" rtlCol="0">
            <a:spAutoFit/>
          </a:bodyPr>
          <a:lstStyle/>
          <a:p>
            <a:pPr marL="270000" lvl="1"/>
            <a:r>
              <a:rPr lang="sv-SE" sz="2400" dirty="0">
                <a:latin typeface="Garamond" panose="02020404030301010803" pitchFamily="18" charset="0"/>
              </a:rPr>
              <a:t>Föreningens kunskapsriktlinjer och styrdokument för handbollsspelare i alla åldrar.</a:t>
            </a:r>
          </a:p>
          <a:p>
            <a:pPr marL="270000" lvl="1"/>
            <a:r>
              <a:rPr lang="sv-SE" sz="2400" dirty="0">
                <a:hlinkClick r:id="rId3"/>
              </a:rPr>
              <a:t>IF Hellton Kompassen 24/25 (fliphtml5.com)</a:t>
            </a:r>
            <a:endParaRPr lang="sv-SE" sz="2400" dirty="0"/>
          </a:p>
          <a:p>
            <a:pPr marL="270000" lvl="1"/>
            <a:endParaRPr lang="sv-SE" sz="2400" dirty="0"/>
          </a:p>
          <a:p>
            <a:pPr marL="270000" lvl="1"/>
            <a:r>
              <a:rPr lang="sv-SE" sz="2400" dirty="0">
                <a:hlinkClick r:id="rId4"/>
              </a:rPr>
              <a:t>Verksamhet &amp; Policy</a:t>
            </a:r>
            <a:endParaRPr lang="sv-SE" sz="2400" dirty="0"/>
          </a:p>
        </p:txBody>
      </p:sp>
    </p:spTree>
    <p:extLst>
      <p:ext uri="{BB962C8B-B14F-4D97-AF65-F5344CB8AC3E}">
        <p14:creationId xmlns:p14="http://schemas.microsoft.com/office/powerpoint/2010/main" val="747371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EBA963D-248C-4440-9E69-AEA0A0C3FA18}"/>
              </a:ext>
            </a:extLst>
          </p:cNvPr>
          <p:cNvSpPr>
            <a:spLocks noGrp="1"/>
          </p:cNvSpPr>
          <p:nvPr>
            <p:ph type="title"/>
          </p:nvPr>
        </p:nvSpPr>
        <p:spPr/>
        <p:txBody>
          <a:bodyPr/>
          <a:lstStyle/>
          <a:p>
            <a:r>
              <a:rPr lang="sv-SE" dirty="0"/>
              <a:t>Träningar</a:t>
            </a:r>
          </a:p>
        </p:txBody>
      </p:sp>
      <p:sp>
        <p:nvSpPr>
          <p:cNvPr id="4" name="Content Placeholder 3">
            <a:extLst>
              <a:ext uri="{FF2B5EF4-FFF2-40B4-BE49-F238E27FC236}">
                <a16:creationId xmlns:a16="http://schemas.microsoft.com/office/drawing/2014/main" id="{EC155B38-F34C-4AF2-85BA-782A62B65917}"/>
              </a:ext>
            </a:extLst>
          </p:cNvPr>
          <p:cNvSpPr>
            <a:spLocks noGrp="1"/>
          </p:cNvSpPr>
          <p:nvPr>
            <p:ph idx="1"/>
          </p:nvPr>
        </p:nvSpPr>
        <p:spPr>
          <a:xfrm>
            <a:off x="677334" y="1488613"/>
            <a:ext cx="8596668" cy="5119451"/>
          </a:xfrm>
        </p:spPr>
        <p:txBody>
          <a:bodyPr>
            <a:normAutofit/>
          </a:bodyPr>
          <a:lstStyle/>
          <a:p>
            <a:pPr marL="270000" lvl="1"/>
            <a:r>
              <a:rPr lang="sv-SE" sz="1800" dirty="0">
                <a:solidFill>
                  <a:srgbClr val="000000"/>
                </a:solidFill>
                <a:latin typeface="Arial" panose="020B0604020202020204" pitchFamily="34" charset="0"/>
              </a:rPr>
              <a:t>Måndagar </a:t>
            </a:r>
            <a:r>
              <a:rPr lang="sv-SE" sz="1800" dirty="0" err="1">
                <a:solidFill>
                  <a:srgbClr val="000000"/>
                </a:solidFill>
                <a:latin typeface="Arial" panose="020B0604020202020204" pitchFamily="34" charset="0"/>
              </a:rPr>
              <a:t>kl</a:t>
            </a:r>
            <a:r>
              <a:rPr lang="sv-SE" sz="1800" dirty="0">
                <a:solidFill>
                  <a:srgbClr val="000000"/>
                </a:solidFill>
                <a:latin typeface="Arial" panose="020B0604020202020204" pitchFamily="34" charset="0"/>
              </a:rPr>
              <a:t> 18-19, A-salen, </a:t>
            </a:r>
            <a:r>
              <a:rPr lang="sv-SE" sz="1800" dirty="0" err="1">
                <a:solidFill>
                  <a:srgbClr val="000000"/>
                </a:solidFill>
                <a:latin typeface="Arial" panose="020B0604020202020204" pitchFamily="34" charset="0"/>
              </a:rPr>
              <a:t>Sundstahallen</a:t>
            </a:r>
            <a:endParaRPr lang="sv-SE" sz="1800" dirty="0">
              <a:solidFill>
                <a:srgbClr val="000000"/>
              </a:solidFill>
              <a:latin typeface="Arial" panose="020B0604020202020204" pitchFamily="34" charset="0"/>
            </a:endParaRPr>
          </a:p>
          <a:p>
            <a:pPr marL="670050" lvl="2"/>
            <a:r>
              <a:rPr lang="sv-SE" sz="1600" dirty="0">
                <a:solidFill>
                  <a:srgbClr val="000000"/>
                </a:solidFill>
                <a:latin typeface="Arial" panose="020B0604020202020204" pitchFamily="34" charset="0"/>
              </a:rPr>
              <a:t>17:45-19:00, 15 minuter utanför hallen</a:t>
            </a:r>
          </a:p>
          <a:p>
            <a:pPr marL="270000" lvl="1"/>
            <a:r>
              <a:rPr lang="sv-SE" sz="1800" dirty="0">
                <a:solidFill>
                  <a:srgbClr val="000000"/>
                </a:solidFill>
                <a:latin typeface="Arial" panose="020B0604020202020204" pitchFamily="34" charset="0"/>
              </a:rPr>
              <a:t>Torsdagar </a:t>
            </a:r>
            <a:r>
              <a:rPr lang="sv-SE" sz="1800" dirty="0" err="1">
                <a:solidFill>
                  <a:srgbClr val="000000"/>
                </a:solidFill>
                <a:latin typeface="Arial" panose="020B0604020202020204" pitchFamily="34" charset="0"/>
              </a:rPr>
              <a:t>kl</a:t>
            </a:r>
            <a:r>
              <a:rPr lang="sv-SE" sz="1800" dirty="0">
                <a:solidFill>
                  <a:srgbClr val="000000"/>
                </a:solidFill>
                <a:latin typeface="Arial" panose="020B0604020202020204" pitchFamily="34" charset="0"/>
              </a:rPr>
              <a:t> 18-19, A-salen, </a:t>
            </a:r>
            <a:r>
              <a:rPr lang="sv-SE" sz="1800" dirty="0" err="1">
                <a:solidFill>
                  <a:srgbClr val="000000"/>
                </a:solidFill>
                <a:latin typeface="Arial" panose="020B0604020202020204" pitchFamily="34" charset="0"/>
              </a:rPr>
              <a:t>Sundstahallen</a:t>
            </a:r>
            <a:endParaRPr lang="sv-SE" sz="1800" dirty="0">
              <a:solidFill>
                <a:srgbClr val="000000"/>
              </a:solidFill>
              <a:latin typeface="Arial" panose="020B0604020202020204" pitchFamily="34" charset="0"/>
            </a:endParaRPr>
          </a:p>
          <a:p>
            <a:pPr marL="670050" lvl="2"/>
            <a:r>
              <a:rPr lang="sv-SE" sz="1600" dirty="0">
                <a:solidFill>
                  <a:srgbClr val="000000"/>
                </a:solidFill>
                <a:latin typeface="Arial" panose="020B0604020202020204" pitchFamily="34" charset="0"/>
              </a:rPr>
              <a:t>17:45-19:30, 15 minuter utanför hallen, samt 30min i B-salen</a:t>
            </a:r>
          </a:p>
          <a:p>
            <a:pPr marL="270000" lvl="1"/>
            <a:r>
              <a:rPr lang="sv-SE" b="1" dirty="0">
                <a:solidFill>
                  <a:srgbClr val="000000"/>
                </a:solidFill>
                <a:latin typeface="Arial" panose="020B0604020202020204" pitchFamily="34" charset="0"/>
              </a:rPr>
              <a:t>Viktigt att svara på kallelser, kom i tid till träningar, var noga med att uppdatera era kallelser vid förhinder. Vi vill veta hur många som kommer till träning.</a:t>
            </a:r>
          </a:p>
          <a:p>
            <a:pPr marL="270000" lvl="1"/>
            <a:r>
              <a:rPr lang="sv-SE" sz="1800" dirty="0">
                <a:solidFill>
                  <a:srgbClr val="000000"/>
                </a:solidFill>
                <a:latin typeface="Arial" panose="020B0604020202020204" pitchFamily="34" charset="0"/>
              </a:rPr>
              <a:t> För att bli uttagen till match ska man närvara vid minst 1 träning/vecka. </a:t>
            </a:r>
          </a:p>
          <a:p>
            <a:r>
              <a:rPr lang="sv-SE" dirty="0">
                <a:solidFill>
                  <a:srgbClr val="000000"/>
                </a:solidFill>
                <a:latin typeface="Arial" panose="020B0604020202020204" pitchFamily="34" charset="0"/>
              </a:rPr>
              <a:t>Handbollskortet har genomföras för F10 laget.</a:t>
            </a:r>
          </a:p>
          <a:p>
            <a:pPr marL="457200" lvl="1" indent="0">
              <a:buNone/>
            </a:pPr>
            <a:r>
              <a:rPr lang="sv-SE" dirty="0">
                <a:hlinkClick r:id="rId3"/>
              </a:rPr>
              <a:t>Handbollskortet | Svenskhandboll</a:t>
            </a:r>
            <a:endParaRPr lang="sv-SE" dirty="0"/>
          </a:p>
          <a:p>
            <a:r>
              <a:rPr lang="sv-SE" dirty="0">
                <a:solidFill>
                  <a:srgbClr val="000000"/>
                </a:solidFill>
                <a:latin typeface="Arial" panose="020B0604020202020204" pitchFamily="34" charset="0"/>
              </a:rPr>
              <a:t>Schystmatch</a:t>
            </a:r>
          </a:p>
          <a:p>
            <a:pPr marL="457200" lvl="1" indent="0">
              <a:buNone/>
            </a:pPr>
            <a:r>
              <a:rPr lang="sv-SE" dirty="0">
                <a:hlinkClick r:id="rId4"/>
              </a:rPr>
              <a:t>#schysstmatch | Svenskhandboll</a:t>
            </a:r>
            <a:endParaRPr lang="sv-SE" dirty="0"/>
          </a:p>
          <a:p>
            <a:pPr marL="457200" lvl="1" indent="0">
              <a:buNone/>
            </a:pPr>
            <a:endParaRPr lang="sv-SE" dirty="0"/>
          </a:p>
          <a:p>
            <a:pPr marL="457200" lvl="1" indent="0">
              <a:buNone/>
            </a:pPr>
            <a:endParaRPr lang="sv-SE" dirty="0">
              <a:solidFill>
                <a:srgbClr val="000000"/>
              </a:solidFill>
              <a:latin typeface="Arial" panose="020B0604020202020204" pitchFamily="34" charset="0"/>
            </a:endParaRPr>
          </a:p>
          <a:p>
            <a:pPr marL="457200" lvl="1" indent="0">
              <a:buNone/>
            </a:pPr>
            <a:endParaRPr lang="sv-SE" dirty="0">
              <a:solidFill>
                <a:srgbClr val="000000"/>
              </a:solidFill>
              <a:latin typeface="Arial" panose="020B0604020202020204" pitchFamily="34" charset="0"/>
            </a:endParaRPr>
          </a:p>
          <a:p>
            <a:endParaRPr lang="sv-SE" dirty="0"/>
          </a:p>
        </p:txBody>
      </p:sp>
    </p:spTree>
    <p:extLst>
      <p:ext uri="{BB962C8B-B14F-4D97-AF65-F5344CB8AC3E}">
        <p14:creationId xmlns:p14="http://schemas.microsoft.com/office/powerpoint/2010/main" val="2240311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4EB9D-6DFD-44ED-8F48-6B78DE903CA5}"/>
              </a:ext>
            </a:extLst>
          </p:cNvPr>
          <p:cNvSpPr>
            <a:spLocks noGrp="1"/>
          </p:cNvSpPr>
          <p:nvPr>
            <p:ph type="title"/>
          </p:nvPr>
        </p:nvSpPr>
        <p:spPr/>
        <p:txBody>
          <a:bodyPr/>
          <a:lstStyle/>
          <a:p>
            <a:r>
              <a:rPr lang="sv-SE" dirty="0"/>
              <a:t>Matcher</a:t>
            </a:r>
          </a:p>
        </p:txBody>
      </p:sp>
      <p:sp>
        <p:nvSpPr>
          <p:cNvPr id="3" name="Content Placeholder 2">
            <a:extLst>
              <a:ext uri="{FF2B5EF4-FFF2-40B4-BE49-F238E27FC236}">
                <a16:creationId xmlns:a16="http://schemas.microsoft.com/office/drawing/2014/main" id="{53B6C7D9-43F5-4A6A-8DB2-4453F9E88538}"/>
              </a:ext>
            </a:extLst>
          </p:cNvPr>
          <p:cNvSpPr>
            <a:spLocks noGrp="1"/>
          </p:cNvSpPr>
          <p:nvPr>
            <p:ph idx="1"/>
          </p:nvPr>
        </p:nvSpPr>
        <p:spPr>
          <a:xfrm>
            <a:off x="677334" y="1405055"/>
            <a:ext cx="8596668" cy="4843345"/>
          </a:xfrm>
        </p:spPr>
        <p:txBody>
          <a:bodyPr>
            <a:normAutofit fontScale="92500" lnSpcReduction="10000"/>
          </a:bodyPr>
          <a:lstStyle/>
          <a:p>
            <a:pPr marL="0" indent="0">
              <a:buNone/>
            </a:pPr>
            <a:r>
              <a:rPr lang="sv-SE" sz="1600" dirty="0"/>
              <a:t>Vi har anmält 2 lag till seriespel. Hellton 1 och Hellton 2. Alla matcher ligger i kalendern.  Första matchen 11 oktober.</a:t>
            </a:r>
            <a:r>
              <a:rPr lang="sv-SE" sz="1600" b="0" i="0" u="none" strike="noStrike" baseline="0" dirty="0">
                <a:solidFill>
                  <a:srgbClr val="000000"/>
                </a:solidFill>
                <a:latin typeface="Arial" panose="020B0604020202020204" pitchFamily="34" charset="0"/>
              </a:rPr>
              <a:t> </a:t>
            </a:r>
          </a:p>
          <a:p>
            <a:pPr marL="0" indent="0">
              <a:buNone/>
            </a:pPr>
            <a:r>
              <a:rPr lang="sv-SE" sz="1600" b="0" i="0" u="none" strike="noStrike" baseline="0" dirty="0">
                <a:solidFill>
                  <a:srgbClr val="000000"/>
                </a:solidFill>
                <a:latin typeface="Arial" panose="020B0604020202020204" pitchFamily="34" charset="0"/>
              </a:rPr>
              <a:t>Kommer införas att sista anmälningsdag är 4 dagar innan match. Har man inte anmält sig kommer man inte bli uttagen för match. Detta föra att kunna planera seriespelet bättre. </a:t>
            </a:r>
          </a:p>
          <a:p>
            <a:pPr marL="0" indent="0">
              <a:buNone/>
            </a:pPr>
            <a:r>
              <a:rPr lang="sv-SE" sz="1600" b="1" i="0" u="none" strike="noStrike" baseline="0" dirty="0">
                <a:solidFill>
                  <a:srgbClr val="000000"/>
                </a:solidFill>
                <a:latin typeface="Arial" panose="020B0604020202020204" pitchFamily="34" charset="0"/>
              </a:rPr>
              <a:t>Klädsel:</a:t>
            </a:r>
            <a:endParaRPr lang="sv-SE" sz="1600" b="0" i="0" u="none" strike="noStrike" baseline="0" dirty="0">
              <a:solidFill>
                <a:srgbClr val="000000"/>
              </a:solidFill>
              <a:latin typeface="Arial" panose="020B0604020202020204" pitchFamily="34" charset="0"/>
            </a:endParaRPr>
          </a:p>
          <a:p>
            <a:pPr marL="0" indent="0">
              <a:buNone/>
            </a:pPr>
            <a:r>
              <a:rPr lang="sv-SE" sz="1600" b="0" i="0" u="none" strike="noStrike" baseline="0" dirty="0">
                <a:solidFill>
                  <a:srgbClr val="000000"/>
                </a:solidFill>
                <a:latin typeface="Arial" panose="020B0604020202020204" pitchFamily="34" charset="0"/>
              </a:rPr>
              <a:t>När laget spelar match så </a:t>
            </a:r>
            <a:r>
              <a:rPr lang="sv-SE" sz="1600" dirty="0">
                <a:solidFill>
                  <a:srgbClr val="000000"/>
                </a:solidFill>
                <a:latin typeface="Arial" panose="020B0604020202020204" pitchFamily="34" charset="0"/>
              </a:rPr>
              <a:t>ska</a:t>
            </a:r>
            <a:r>
              <a:rPr lang="sv-SE" sz="1600" b="0" i="0" u="none" strike="noStrike" baseline="0" dirty="0">
                <a:solidFill>
                  <a:srgbClr val="000000"/>
                </a:solidFill>
                <a:latin typeface="Arial" panose="020B0604020202020204" pitchFamily="34" charset="0"/>
              </a:rPr>
              <a:t> vi vara klädda enhetligt med svarta shorts och svarta strumpor. IF Hellton lånar ut matchtröjor som kommer att delas ut i början på säsongen. Man ansvar själv för tvätt och att tröjan kommer med till nästa match.</a:t>
            </a:r>
          </a:p>
          <a:p>
            <a:pPr marL="0" indent="0">
              <a:buNone/>
            </a:pPr>
            <a:r>
              <a:rPr lang="sv-SE" sz="1600" b="1" dirty="0">
                <a:solidFill>
                  <a:srgbClr val="000000"/>
                </a:solidFill>
                <a:latin typeface="Arial" panose="020B0604020202020204" pitchFamily="34" charset="0"/>
              </a:rPr>
              <a:t>Förhållningsregler</a:t>
            </a:r>
            <a:r>
              <a:rPr lang="sv-SE" sz="1600" dirty="0">
                <a:solidFill>
                  <a:srgbClr val="000000"/>
                </a:solidFill>
                <a:latin typeface="Arial" panose="020B0604020202020204" pitchFamily="34" charset="0"/>
              </a:rPr>
              <a:t>: </a:t>
            </a:r>
            <a:endParaRPr lang="sv-SE" sz="1600" b="0" i="0" u="none" strike="noStrike" baseline="0" dirty="0">
              <a:solidFill>
                <a:srgbClr val="000000"/>
              </a:solidFill>
              <a:latin typeface="Arial" panose="020B0604020202020204" pitchFamily="34" charset="0"/>
            </a:endParaRPr>
          </a:p>
          <a:p>
            <a:r>
              <a:rPr lang="sv-SE" sz="1600" dirty="0">
                <a:solidFill>
                  <a:srgbClr val="000000"/>
                </a:solidFill>
                <a:latin typeface="Arial" panose="020B0604020202020204" pitchFamily="34" charset="0"/>
              </a:rPr>
              <a:t>Inga föräldrar i omklädningsrummet vid match. Ni lämnar av barnet utanför och hämtar utanför. </a:t>
            </a:r>
          </a:p>
          <a:p>
            <a:r>
              <a:rPr lang="sv-SE" sz="1600" dirty="0">
                <a:solidFill>
                  <a:srgbClr val="000000"/>
                </a:solidFill>
                <a:latin typeface="Arial" panose="020B0604020202020204" pitchFamily="34" charset="0"/>
              </a:rPr>
              <a:t>Om någon på match skadar sig så tar vi som tränaren i första hand om barnet, om vi anser att förälder behöver påkallas gör vi detta. Vi önskar att ingen förälder kommer oombedd då vi också behöver kunna få trösta barnet (för ggr då ni kanske inte är med).</a:t>
            </a:r>
          </a:p>
          <a:p>
            <a:r>
              <a:rPr lang="sv-SE" sz="1600" dirty="0">
                <a:solidFill>
                  <a:srgbClr val="000000"/>
                </a:solidFill>
                <a:latin typeface="Arial" panose="020B0604020202020204" pitchFamily="34" charset="0"/>
              </a:rPr>
              <a:t>Ha med inneskor och vattenflaska. Viktigt med bra, stabila skor för att minska skaderisk. Inga smycken eller örhängen på träning eller match (alt tejpade). </a:t>
            </a:r>
          </a:p>
          <a:p>
            <a:r>
              <a:rPr lang="sv-SE" sz="1600" dirty="0">
                <a:solidFill>
                  <a:srgbClr val="000000"/>
                </a:solidFill>
                <a:latin typeface="Arial" panose="020B0604020202020204" pitchFamily="34" charset="0"/>
              </a:rPr>
              <a:t>Håret ska vara uppsatt med tofs inför varje träning och match. </a:t>
            </a:r>
          </a:p>
          <a:p>
            <a:pPr marL="0" indent="0">
              <a:buNone/>
            </a:pPr>
            <a:r>
              <a:rPr lang="sv-SE" sz="1600" dirty="0">
                <a:solidFill>
                  <a:srgbClr val="000000"/>
                </a:solidFill>
                <a:latin typeface="Arial" panose="020B0604020202020204" pitchFamily="34" charset="0"/>
              </a:rPr>
              <a:t> </a:t>
            </a:r>
          </a:p>
          <a:p>
            <a:endParaRPr lang="sv-SE" sz="1800" b="0" i="0" u="none" strike="noStrike" baseline="0" dirty="0">
              <a:solidFill>
                <a:srgbClr val="000000"/>
              </a:solidFill>
              <a:latin typeface="Arial" panose="020B0604020202020204" pitchFamily="34" charset="0"/>
            </a:endParaRPr>
          </a:p>
          <a:p>
            <a:endParaRPr lang="sv-SE" dirty="0">
              <a:solidFill>
                <a:srgbClr val="000000"/>
              </a:solidFill>
              <a:latin typeface="Arial" panose="020B0604020202020204" pitchFamily="34" charset="0"/>
            </a:endParaRPr>
          </a:p>
        </p:txBody>
      </p:sp>
    </p:spTree>
    <p:extLst>
      <p:ext uri="{BB962C8B-B14F-4D97-AF65-F5344CB8AC3E}">
        <p14:creationId xmlns:p14="http://schemas.microsoft.com/office/powerpoint/2010/main" val="974048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37E61-C039-40F9-869D-4E058EEB65C1}"/>
              </a:ext>
            </a:extLst>
          </p:cNvPr>
          <p:cNvSpPr>
            <a:spLocks noGrp="1"/>
          </p:cNvSpPr>
          <p:nvPr>
            <p:ph type="title"/>
          </p:nvPr>
        </p:nvSpPr>
        <p:spPr/>
        <p:txBody>
          <a:bodyPr/>
          <a:lstStyle/>
          <a:p>
            <a:r>
              <a:rPr lang="sv-SE" dirty="0"/>
              <a:t>Cup</a:t>
            </a:r>
          </a:p>
        </p:txBody>
      </p:sp>
      <p:sp>
        <p:nvSpPr>
          <p:cNvPr id="3" name="Content Placeholder 2">
            <a:extLst>
              <a:ext uri="{FF2B5EF4-FFF2-40B4-BE49-F238E27FC236}">
                <a16:creationId xmlns:a16="http://schemas.microsoft.com/office/drawing/2014/main" id="{65A7C5E6-3A14-4CD3-9BE6-B77C1D10DF80}"/>
              </a:ext>
            </a:extLst>
          </p:cNvPr>
          <p:cNvSpPr>
            <a:spLocks noGrp="1"/>
          </p:cNvSpPr>
          <p:nvPr>
            <p:ph idx="1"/>
          </p:nvPr>
        </p:nvSpPr>
        <p:spPr>
          <a:xfrm>
            <a:off x="677334" y="1212387"/>
            <a:ext cx="9209616" cy="5388437"/>
          </a:xfrm>
        </p:spPr>
        <p:txBody>
          <a:bodyPr>
            <a:normAutofit fontScale="55000" lnSpcReduction="20000"/>
          </a:bodyPr>
          <a:lstStyle/>
          <a:p>
            <a:pPr marL="0" indent="0">
              <a:buNone/>
            </a:pPr>
            <a:r>
              <a:rPr lang="sv-SE" sz="3600" b="1" dirty="0"/>
              <a:t>Förenings cup </a:t>
            </a:r>
            <a:r>
              <a:rPr lang="sv-SE" sz="3600" b="1" dirty="0" err="1"/>
              <a:t>Vänerbollen</a:t>
            </a:r>
            <a:r>
              <a:rPr lang="sv-SE" sz="3600" b="1" dirty="0"/>
              <a:t> 26</a:t>
            </a:r>
          </a:p>
          <a:p>
            <a:r>
              <a:rPr lang="sv-SE" sz="3400" dirty="0" err="1"/>
              <a:t>Vänerbollen</a:t>
            </a:r>
            <a:r>
              <a:rPr lang="sv-SE" sz="3400" dirty="0"/>
              <a:t> 2026, 10-12 april i Lidköping. </a:t>
            </a:r>
            <a:endParaRPr lang="sv-SE" sz="3200" dirty="0"/>
          </a:p>
          <a:p>
            <a:r>
              <a:rPr lang="sv-SE" sz="3400" dirty="0"/>
              <a:t>Sista dag för att dra ur lag är den 8 februari, vi vill veta hur många aktiva som kommer att delta, så svara på kallelsen, kallelsen är bindande.</a:t>
            </a:r>
          </a:p>
          <a:p>
            <a:r>
              <a:rPr lang="sv-SE" sz="3400" dirty="0"/>
              <a:t>Kostnad per barn 1495kr ink. hårdförläggning, skola.</a:t>
            </a:r>
          </a:p>
          <a:p>
            <a:r>
              <a:rPr lang="sv-SE" sz="3400" dirty="0"/>
              <a:t>Ledarnas deltagaravgift betalas av lagkassan, två deltagarkort betalas av föreningen.</a:t>
            </a:r>
          </a:p>
          <a:p>
            <a:r>
              <a:rPr lang="sv-SE" sz="3400" dirty="0"/>
              <a:t>Anmälningsavgift per barn </a:t>
            </a:r>
            <a:r>
              <a:rPr lang="sv-SE" sz="3400" b="1" dirty="0"/>
              <a:t>500kr,</a:t>
            </a:r>
            <a:r>
              <a:rPr lang="sv-SE" sz="3400" dirty="0"/>
              <a:t> resterande betalas av lagkassan.</a:t>
            </a:r>
          </a:p>
          <a:p>
            <a:r>
              <a:rPr lang="sv-SE" sz="3400" dirty="0" err="1"/>
              <a:t>Swisha</a:t>
            </a:r>
            <a:r>
              <a:rPr lang="sv-SE" sz="3400" dirty="0"/>
              <a:t> till Anna Sundenhammar och märk med </a:t>
            </a:r>
            <a:r>
              <a:rPr lang="sv-SE" sz="3400" dirty="0" err="1"/>
              <a:t>Vänerbollen</a:t>
            </a:r>
            <a:r>
              <a:rPr lang="sv-SE" sz="3400" dirty="0"/>
              <a:t> Cup 2026, </a:t>
            </a:r>
            <a:r>
              <a:rPr lang="sv-SE" sz="3400" dirty="0" err="1"/>
              <a:t>Swisha</a:t>
            </a:r>
            <a:r>
              <a:rPr lang="sv-SE" sz="3400" dirty="0"/>
              <a:t> senast 1 mars. Deltagaranmälan och betalning senast 10 mars.</a:t>
            </a:r>
          </a:p>
          <a:p>
            <a:r>
              <a:rPr lang="sv-SE" sz="3400" dirty="0"/>
              <a:t>Transport till Lidköping, bil alt. buss. </a:t>
            </a:r>
            <a:r>
              <a:rPr lang="sv-SE" sz="3400" dirty="0" err="1"/>
              <a:t>Ev</a:t>
            </a:r>
            <a:r>
              <a:rPr lang="sv-SE" sz="3400" dirty="0"/>
              <a:t> buss beroende på intresse, kostnad per aktiv ca 340kr.</a:t>
            </a:r>
          </a:p>
          <a:p>
            <a:pPr lvl="1"/>
            <a:r>
              <a:rPr lang="sv-SE" sz="3400" dirty="0"/>
              <a:t>Samordning av transporter samåkning i bil?</a:t>
            </a:r>
          </a:p>
          <a:p>
            <a:r>
              <a:rPr lang="sv-SE" sz="3400" dirty="0"/>
              <a:t>Föräldrar som vill med till Cupen ordnar boende själva.</a:t>
            </a:r>
          </a:p>
          <a:p>
            <a:r>
              <a:rPr lang="sv-SE" sz="3400" dirty="0"/>
              <a:t>Packlista, vad som kan vara bra att ha med på en Cup.</a:t>
            </a:r>
          </a:p>
          <a:p>
            <a:pPr lvl="1"/>
            <a:r>
              <a:rPr lang="sv-SE" sz="2600" dirty="0">
                <a:hlinkClick r:id="rId2"/>
              </a:rPr>
              <a:t>Dokument | IF Hellton Karlstad F10 (födda 2015)</a:t>
            </a:r>
            <a:endParaRPr lang="sv-SE" sz="2600" dirty="0"/>
          </a:p>
        </p:txBody>
      </p:sp>
    </p:spTree>
    <p:extLst>
      <p:ext uri="{BB962C8B-B14F-4D97-AF65-F5344CB8AC3E}">
        <p14:creationId xmlns:p14="http://schemas.microsoft.com/office/powerpoint/2010/main" val="109311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4A73531-9F20-4CC7-B4AD-0CE23A9DEA7E}"/>
              </a:ext>
            </a:extLst>
          </p:cNvPr>
          <p:cNvSpPr>
            <a:spLocks noGrp="1"/>
          </p:cNvSpPr>
          <p:nvPr>
            <p:ph type="title"/>
          </p:nvPr>
        </p:nvSpPr>
        <p:spPr/>
        <p:txBody>
          <a:bodyPr/>
          <a:lstStyle/>
          <a:p>
            <a:r>
              <a:rPr lang="sv-SE" dirty="0"/>
              <a:t>Sponsring/Försäljning</a:t>
            </a:r>
          </a:p>
        </p:txBody>
      </p:sp>
      <p:sp>
        <p:nvSpPr>
          <p:cNvPr id="4" name="Content Placeholder 3">
            <a:extLst>
              <a:ext uri="{FF2B5EF4-FFF2-40B4-BE49-F238E27FC236}">
                <a16:creationId xmlns:a16="http://schemas.microsoft.com/office/drawing/2014/main" id="{7030A552-0C1D-4F0F-98A3-8C012FFBEAFB}"/>
              </a:ext>
            </a:extLst>
          </p:cNvPr>
          <p:cNvSpPr>
            <a:spLocks noGrp="1"/>
          </p:cNvSpPr>
          <p:nvPr>
            <p:ph idx="1"/>
          </p:nvPr>
        </p:nvSpPr>
        <p:spPr>
          <a:xfrm>
            <a:off x="601134" y="1270000"/>
            <a:ext cx="8596668" cy="5588000"/>
          </a:xfrm>
        </p:spPr>
        <p:txBody>
          <a:bodyPr>
            <a:normAutofit lnSpcReduction="10000"/>
          </a:bodyPr>
          <a:lstStyle/>
          <a:p>
            <a:pPr marL="161925" indent="0">
              <a:spcBef>
                <a:spcPts val="0"/>
              </a:spcBef>
              <a:spcAft>
                <a:spcPts val="800"/>
              </a:spcAft>
              <a:buNone/>
            </a:pPr>
            <a:r>
              <a:rPr lang="sv-SE" sz="1400" dirty="0">
                <a:solidFill>
                  <a:srgbClr val="000000"/>
                </a:solidFill>
                <a:latin typeface="Arial" panose="020B0604020202020204" pitchFamily="34" charset="0"/>
              </a:rPr>
              <a:t>	Vi kommer som föregående år sträva efter att ha någon slags försäljning. Alt. föräldrar 	på stan, andra idéer är 	välkomna, skicka era idéer till Anna. Aktiviteter under 	säsongen?</a:t>
            </a:r>
            <a:endParaRPr lang="sv-SE" sz="1400" b="1" dirty="0">
              <a:solidFill>
                <a:srgbClr val="000000"/>
              </a:solidFill>
              <a:latin typeface="Arial" panose="020B0604020202020204" pitchFamily="34" charset="0"/>
            </a:endParaRPr>
          </a:p>
          <a:p>
            <a:pPr marL="161925" indent="0">
              <a:spcBef>
                <a:spcPts val="0"/>
              </a:spcBef>
              <a:spcAft>
                <a:spcPts val="800"/>
              </a:spcAft>
              <a:buNone/>
            </a:pPr>
            <a:r>
              <a:rPr lang="sv-SE" sz="1600" b="1" dirty="0">
                <a:solidFill>
                  <a:srgbClr val="000000"/>
                </a:solidFill>
                <a:latin typeface="Arial" panose="020B0604020202020204" pitchFamily="34" charset="0"/>
              </a:rPr>
              <a:t>	Sponsring:</a:t>
            </a:r>
          </a:p>
          <a:p>
            <a:pPr marL="161925" indent="0">
              <a:spcBef>
                <a:spcPts val="0"/>
              </a:spcBef>
              <a:spcAft>
                <a:spcPts val="800"/>
              </a:spcAft>
              <a:buNone/>
            </a:pPr>
            <a:r>
              <a:rPr lang="sv-SE" sz="1600" dirty="0">
                <a:solidFill>
                  <a:srgbClr val="000000"/>
                </a:solidFill>
                <a:latin typeface="Arial" panose="020B0604020202020204" pitchFamily="34" charset="0"/>
              </a:rPr>
              <a:t>	</a:t>
            </a:r>
            <a:r>
              <a:rPr lang="sv-SE" sz="1400" dirty="0">
                <a:solidFill>
                  <a:srgbClr val="000000"/>
                </a:solidFill>
                <a:latin typeface="Arial" panose="020B0604020202020204" pitchFamily="34" charset="0"/>
              </a:rPr>
              <a:t>Sponsring till laget - 80-20 % regel. Vid lagsponsring ska 80 % gå till laget och 20 % gå 	till 	föreningen. </a:t>
            </a:r>
          </a:p>
          <a:p>
            <a:pPr marL="228600" indent="0">
              <a:spcBef>
                <a:spcPts val="0"/>
              </a:spcBef>
              <a:spcAft>
                <a:spcPts val="800"/>
              </a:spcAft>
              <a:buNone/>
            </a:pPr>
            <a:r>
              <a:rPr lang="sv-SE" sz="1600" dirty="0">
                <a:solidFill>
                  <a:srgbClr val="000000"/>
                </a:solidFill>
                <a:latin typeface="Arial" panose="020B0604020202020204" pitchFamily="34" charset="0"/>
              </a:rPr>
              <a:t>	</a:t>
            </a:r>
            <a:r>
              <a:rPr lang="sv-SE" sz="1600" b="1" dirty="0">
                <a:solidFill>
                  <a:srgbClr val="000000"/>
                </a:solidFill>
                <a:latin typeface="Arial" panose="020B0604020202020204" pitchFamily="34" charset="0"/>
              </a:rPr>
              <a:t>Försäljning:</a:t>
            </a:r>
          </a:p>
          <a:p>
            <a:pPr marL="228600" indent="0" fontAlgn="base">
              <a:spcBef>
                <a:spcPts val="0"/>
              </a:spcBef>
              <a:spcAft>
                <a:spcPts val="800"/>
              </a:spcAft>
              <a:buNone/>
            </a:pPr>
            <a:r>
              <a:rPr lang="sv-SE" sz="1400" dirty="0">
                <a:solidFill>
                  <a:srgbClr val="000000"/>
                </a:solidFill>
                <a:latin typeface="Arial" panose="020B0604020202020204" pitchFamily="34" charset="0"/>
              </a:rPr>
              <a:t>	Vi har ca </a:t>
            </a:r>
            <a:r>
              <a:rPr lang="sv-SE" sz="1400" dirty="0">
                <a:solidFill>
                  <a:schemeClr val="accent2"/>
                </a:solidFill>
                <a:latin typeface="Arial" panose="020B0604020202020204" pitchFamily="34" charset="0"/>
              </a:rPr>
              <a:t>20 000 </a:t>
            </a:r>
            <a:r>
              <a:rPr lang="sv-SE" sz="1400" dirty="0">
                <a:solidFill>
                  <a:srgbClr val="000000"/>
                </a:solidFill>
                <a:latin typeface="Arial" panose="020B0604020202020204" pitchFamily="34" charset="0"/>
              </a:rPr>
              <a:t>kr i lagkassan per idag. Försäljning höst, kiosk och bingolotter ger en lagkassa om 	ca 33 000kr  </a:t>
            </a:r>
          </a:p>
          <a:p>
            <a:pPr marL="228600" indent="0">
              <a:spcBef>
                <a:spcPts val="0"/>
              </a:spcBef>
              <a:spcAft>
                <a:spcPts val="800"/>
              </a:spcAft>
              <a:buNone/>
            </a:pPr>
            <a:r>
              <a:rPr lang="sv-SE" sz="1600" dirty="0">
                <a:solidFill>
                  <a:srgbClr val="000000"/>
                </a:solidFill>
                <a:latin typeface="Arial" panose="020B0604020202020204" pitchFamily="34" charset="0"/>
              </a:rPr>
              <a:t>	</a:t>
            </a:r>
            <a:r>
              <a:rPr lang="sv-SE" sz="1600" b="1" dirty="0">
                <a:solidFill>
                  <a:srgbClr val="00B050"/>
                </a:solidFill>
                <a:latin typeface="Arial" panose="020B0604020202020204" pitchFamily="34" charset="0"/>
              </a:rPr>
              <a:t>Hösten -25</a:t>
            </a:r>
          </a:p>
          <a:p>
            <a:pPr marL="228600" indent="0" fontAlgn="base">
              <a:spcBef>
                <a:spcPts val="0"/>
              </a:spcBef>
              <a:spcAft>
                <a:spcPts val="800"/>
              </a:spcAft>
              <a:buNone/>
            </a:pPr>
            <a:r>
              <a:rPr lang="sv-SE" sz="1400" dirty="0">
                <a:solidFill>
                  <a:srgbClr val="00B050"/>
                </a:solidFill>
                <a:latin typeface="Arial" panose="020B0604020202020204" pitchFamily="34" charset="0"/>
              </a:rPr>
              <a:t>	Sälja sockgrossisten igen, bra avans - Inför julen förslagsvis?</a:t>
            </a:r>
          </a:p>
          <a:p>
            <a:pPr marL="228600" indent="0" fontAlgn="base">
              <a:spcBef>
                <a:spcPts val="0"/>
              </a:spcBef>
              <a:spcAft>
                <a:spcPts val="800"/>
              </a:spcAft>
              <a:buNone/>
            </a:pPr>
            <a:r>
              <a:rPr lang="sv-SE" sz="1400" dirty="0">
                <a:solidFill>
                  <a:srgbClr val="00B050"/>
                </a:solidFill>
                <a:latin typeface="Arial" panose="020B0604020202020204" pitchFamily="34" charset="0"/>
              </a:rPr>
              <a:t>	Bingolotter till jul &amp; nyår (tillfaller laget i år) min 2 lotter per barn per kväll.</a:t>
            </a:r>
          </a:p>
          <a:p>
            <a:pPr marL="161925" indent="0">
              <a:spcBef>
                <a:spcPts val="0"/>
              </a:spcBef>
              <a:spcAft>
                <a:spcPts val="800"/>
              </a:spcAft>
              <a:buNone/>
            </a:pPr>
            <a:r>
              <a:rPr lang="sv-SE" sz="1600" b="1" dirty="0">
                <a:solidFill>
                  <a:srgbClr val="000000"/>
                </a:solidFill>
                <a:latin typeface="Arial" panose="020B0604020202020204" pitchFamily="34" charset="0"/>
              </a:rPr>
              <a:t>	Löpande under säsongen:</a:t>
            </a:r>
          </a:p>
          <a:p>
            <a:pPr marL="228600" indent="0" fontAlgn="base">
              <a:spcBef>
                <a:spcPts val="0"/>
              </a:spcBef>
              <a:spcAft>
                <a:spcPts val="800"/>
              </a:spcAft>
              <a:buNone/>
            </a:pPr>
            <a:r>
              <a:rPr lang="sv-SE" sz="1400" dirty="0">
                <a:solidFill>
                  <a:srgbClr val="000000"/>
                </a:solidFill>
                <a:latin typeface="Arial" panose="020B0604020202020204" pitchFamily="34" charset="0"/>
              </a:rPr>
              <a:t>	Hellton kiosken - skapa egen lagkiosk vid varje hemmamatch som inte är i 	</a:t>
            </a:r>
            <a:r>
              <a:rPr lang="sv-SE" sz="1400" dirty="0" err="1">
                <a:solidFill>
                  <a:srgbClr val="000000"/>
                </a:solidFill>
                <a:latin typeface="Arial" panose="020B0604020202020204" pitchFamily="34" charset="0"/>
              </a:rPr>
              <a:t>Sundstahallen</a:t>
            </a:r>
            <a:r>
              <a:rPr lang="sv-SE" sz="1400" dirty="0">
                <a:solidFill>
                  <a:srgbClr val="000000"/>
                </a:solidFill>
                <a:latin typeface="Arial" panose="020B0604020202020204" pitchFamily="34" charset="0"/>
              </a:rPr>
              <a:t>, hur 	många sådana tillfällen infaller? Ny </a:t>
            </a:r>
          </a:p>
          <a:p>
            <a:pPr marL="161925" indent="0">
              <a:spcBef>
                <a:spcPts val="0"/>
              </a:spcBef>
              <a:spcAft>
                <a:spcPts val="800"/>
              </a:spcAft>
              <a:buNone/>
            </a:pPr>
            <a:r>
              <a:rPr lang="sv-SE" sz="1600" b="1" dirty="0">
                <a:solidFill>
                  <a:srgbClr val="000000"/>
                </a:solidFill>
                <a:latin typeface="Arial" panose="020B0604020202020204" pitchFamily="34" charset="0"/>
              </a:rPr>
              <a:t>	Våren -26, Försäljning:</a:t>
            </a:r>
          </a:p>
          <a:p>
            <a:pPr marL="228600" indent="0" fontAlgn="base">
              <a:spcBef>
                <a:spcPts val="0"/>
              </a:spcBef>
              <a:spcAft>
                <a:spcPts val="800"/>
              </a:spcAft>
              <a:buNone/>
            </a:pPr>
            <a:r>
              <a:rPr lang="sv-SE" sz="1400" dirty="0">
                <a:solidFill>
                  <a:srgbClr val="000000"/>
                </a:solidFill>
                <a:latin typeface="Arial" panose="020B0604020202020204" pitchFamily="34" charset="0"/>
              </a:rPr>
              <a:t>	Försäljning av plastpåsar, förslag som uppkom på föräldramötet, Anna L kollar mer på detta. 	</a:t>
            </a:r>
          </a:p>
          <a:p>
            <a:pPr marL="228600" indent="0" fontAlgn="base">
              <a:spcBef>
                <a:spcPts val="0"/>
              </a:spcBef>
              <a:spcAft>
                <a:spcPts val="800"/>
              </a:spcAft>
              <a:buNone/>
            </a:pPr>
            <a:r>
              <a:rPr lang="sv-SE" sz="1400" dirty="0">
                <a:solidFill>
                  <a:srgbClr val="000000"/>
                </a:solidFill>
                <a:latin typeface="Arial" panose="020B0604020202020204" pitchFamily="34" charset="0"/>
              </a:rPr>
              <a:t>	</a:t>
            </a:r>
            <a:r>
              <a:rPr lang="sv-SE" sz="1600" b="1" dirty="0">
                <a:solidFill>
                  <a:srgbClr val="000000"/>
                </a:solidFill>
                <a:latin typeface="Arial" panose="020B0604020202020204" pitchFamily="34" charset="0"/>
              </a:rPr>
              <a:t>MÅL:</a:t>
            </a:r>
          </a:p>
          <a:p>
            <a:pPr marL="0" lvl="1" indent="0">
              <a:spcBef>
                <a:spcPts val="0"/>
              </a:spcBef>
              <a:buNone/>
            </a:pPr>
            <a:r>
              <a:rPr lang="sv-SE" dirty="0">
                <a:solidFill>
                  <a:srgbClr val="000000"/>
                </a:solidFill>
                <a:latin typeface="Arial" panose="020B0604020202020204" pitchFamily="34" charset="0"/>
              </a:rPr>
              <a:t>	</a:t>
            </a:r>
            <a:r>
              <a:rPr lang="sv-SE" sz="1400" dirty="0">
                <a:solidFill>
                  <a:srgbClr val="000000"/>
                </a:solidFill>
                <a:latin typeface="Arial" panose="020B0604020202020204" pitchFamily="34" charset="0"/>
              </a:rPr>
              <a:t>Målet med sponsring och försäljning är att få ner kostnaden för cupavgift samt att köpa 	in 	träningsjacka till alla tjejer.</a:t>
            </a:r>
          </a:p>
        </p:txBody>
      </p:sp>
    </p:spTree>
    <p:extLst>
      <p:ext uri="{BB962C8B-B14F-4D97-AF65-F5344CB8AC3E}">
        <p14:creationId xmlns:p14="http://schemas.microsoft.com/office/powerpoint/2010/main" val="3988611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DEEA5-EC37-4938-99AE-6B1B9F616CB0}"/>
              </a:ext>
            </a:extLst>
          </p:cNvPr>
          <p:cNvSpPr>
            <a:spLocks noGrp="1"/>
          </p:cNvSpPr>
          <p:nvPr>
            <p:ph type="title"/>
          </p:nvPr>
        </p:nvSpPr>
        <p:spPr>
          <a:xfrm>
            <a:off x="677334" y="609600"/>
            <a:ext cx="8596668" cy="940420"/>
          </a:xfrm>
        </p:spPr>
        <p:txBody>
          <a:bodyPr/>
          <a:lstStyle/>
          <a:p>
            <a:r>
              <a:rPr lang="sv-SE" dirty="0"/>
              <a:t>Övrigt</a:t>
            </a:r>
          </a:p>
        </p:txBody>
      </p:sp>
      <p:sp>
        <p:nvSpPr>
          <p:cNvPr id="3" name="Content Placeholder 2">
            <a:extLst>
              <a:ext uri="{FF2B5EF4-FFF2-40B4-BE49-F238E27FC236}">
                <a16:creationId xmlns:a16="http://schemas.microsoft.com/office/drawing/2014/main" id="{EACCFB80-9774-4A12-B6E5-6AFA0294289D}"/>
              </a:ext>
            </a:extLst>
          </p:cNvPr>
          <p:cNvSpPr>
            <a:spLocks noGrp="1"/>
          </p:cNvSpPr>
          <p:nvPr>
            <p:ph idx="1"/>
          </p:nvPr>
        </p:nvSpPr>
        <p:spPr>
          <a:xfrm>
            <a:off x="677334" y="1550021"/>
            <a:ext cx="8596668" cy="4491342"/>
          </a:xfrm>
        </p:spPr>
        <p:txBody>
          <a:bodyPr>
            <a:normAutofit/>
          </a:bodyPr>
          <a:lstStyle/>
          <a:p>
            <a:pPr marL="0" indent="0">
              <a:buNone/>
            </a:pPr>
            <a:r>
              <a:rPr lang="sv-SE" sz="1600" b="1" i="0" u="none" strike="noStrike" baseline="0" dirty="0">
                <a:solidFill>
                  <a:srgbClr val="000000"/>
                </a:solidFill>
                <a:latin typeface="Arial" panose="020B0604020202020204" pitchFamily="34" charset="0"/>
              </a:rPr>
              <a:t>Stadium Förening </a:t>
            </a:r>
            <a:endParaRPr lang="sv-SE" sz="1600" b="0" i="0" u="none" strike="noStrike" baseline="0" dirty="0">
              <a:solidFill>
                <a:srgbClr val="000000"/>
              </a:solidFill>
              <a:latin typeface="Arial" panose="020B0604020202020204" pitchFamily="34" charset="0"/>
            </a:endParaRPr>
          </a:p>
          <a:p>
            <a:r>
              <a:rPr lang="sv-SE" sz="1600" b="0" i="0" u="none" strike="noStrike" baseline="0" dirty="0">
                <a:solidFill>
                  <a:srgbClr val="000000"/>
                </a:solidFill>
                <a:latin typeface="Arial" panose="020B0604020202020204" pitchFamily="34" charset="0"/>
              </a:rPr>
              <a:t>För att köpa föreningskläder som ex. träningskläder med If Hellton emblem så beställer man detta på Stadium och på deras sida för föreningar. Sök efter If Hellton och där finns If Helltons profilkläder. Vid säsongstart så finns det ofta lite rabatter. </a:t>
            </a:r>
          </a:p>
          <a:p>
            <a:pPr marL="0" indent="0">
              <a:buNone/>
            </a:pPr>
            <a:r>
              <a:rPr lang="sv-SE" sz="1600" b="1" i="0" u="none" strike="noStrike" baseline="0" dirty="0">
                <a:solidFill>
                  <a:srgbClr val="000000"/>
                </a:solidFill>
                <a:latin typeface="Arial" panose="020B0604020202020204" pitchFamily="34" charset="0"/>
              </a:rPr>
              <a:t>Fotografering</a:t>
            </a:r>
          </a:p>
          <a:p>
            <a:r>
              <a:rPr lang="sv-SE" sz="1600" dirty="0">
                <a:solidFill>
                  <a:srgbClr val="00B050"/>
                </a:solidFill>
                <a:latin typeface="Arial" panose="020B0604020202020204" pitchFamily="34" charset="0"/>
              </a:rPr>
              <a:t>Lagfotografering 20 oktober, schema kommer</a:t>
            </a:r>
          </a:p>
          <a:p>
            <a:pPr marL="0" indent="0">
              <a:buNone/>
            </a:pPr>
            <a:r>
              <a:rPr lang="sv-SE" sz="1600" b="1" dirty="0">
                <a:solidFill>
                  <a:srgbClr val="000000"/>
                </a:solidFill>
                <a:latin typeface="Arial" panose="020B0604020202020204" pitchFamily="34" charset="0"/>
              </a:rPr>
              <a:t>Kick-off</a:t>
            </a:r>
          </a:p>
          <a:p>
            <a:r>
              <a:rPr lang="sv-SE" sz="1600" dirty="0">
                <a:solidFill>
                  <a:srgbClr val="000000"/>
                </a:solidFill>
                <a:latin typeface="Arial" panose="020B0604020202020204" pitchFamily="34" charset="0"/>
              </a:rPr>
              <a:t>	Kick-off med laget.</a:t>
            </a:r>
          </a:p>
          <a:p>
            <a:endParaRPr lang="sv-SE" sz="1600" dirty="0">
              <a:solidFill>
                <a:srgbClr val="000000"/>
              </a:solidFill>
              <a:latin typeface="Arial" panose="020B0604020202020204" pitchFamily="34" charset="0"/>
            </a:endParaRPr>
          </a:p>
          <a:p>
            <a:pPr marL="0" indent="0">
              <a:buNone/>
            </a:pPr>
            <a:endParaRPr lang="sv-SE" sz="16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68419253"/>
      </p:ext>
    </p:extLst>
  </p:cSld>
  <p:clrMapOvr>
    <a:masterClrMapping/>
  </p:clrMapOvr>
</p:sld>
</file>

<file path=ppt/theme/theme1.xml><?xml version="1.0" encoding="utf-8"?>
<a:theme xmlns:a="http://schemas.openxmlformats.org/drawingml/2006/main" name="Fasett">
  <a:themeElements>
    <a:clrScheme name="Anpassat 1">
      <a:dk1>
        <a:sysClr val="windowText" lastClr="000000"/>
      </a:dk1>
      <a:lt1>
        <a:sysClr val="window" lastClr="FFFFFF"/>
      </a:lt1>
      <a:dk2>
        <a:srgbClr val="2C3C43"/>
      </a:dk2>
      <a:lt2>
        <a:srgbClr val="EBEBEB"/>
      </a:lt2>
      <a:accent1>
        <a:srgbClr val="FF0000"/>
      </a:accent1>
      <a:accent2>
        <a:srgbClr val="FF0000"/>
      </a:accent2>
      <a:accent3>
        <a:srgbClr val="FF0000"/>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6539</TotalTime>
  <Words>860</Words>
  <Application>Microsoft Office PowerPoint</Application>
  <PresentationFormat>Bredbild</PresentationFormat>
  <Paragraphs>103</Paragraphs>
  <Slides>10</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10</vt:i4>
      </vt:variant>
    </vt:vector>
  </HeadingPairs>
  <TitlesOfParts>
    <vt:vector size="16" baseType="lpstr">
      <vt:lpstr>Arial</vt:lpstr>
      <vt:lpstr>Calibri</vt:lpstr>
      <vt:lpstr>Garamond</vt:lpstr>
      <vt:lpstr>Trebuchet MS</vt:lpstr>
      <vt:lpstr>Wingdings 3</vt:lpstr>
      <vt:lpstr>Fasett</vt:lpstr>
      <vt:lpstr>PowerPoint-presentation</vt:lpstr>
      <vt:lpstr>Agenda föräldramöte</vt:lpstr>
      <vt:lpstr>Organisations F10</vt:lpstr>
      <vt:lpstr>Kompassen </vt:lpstr>
      <vt:lpstr>Träningar</vt:lpstr>
      <vt:lpstr>Matcher</vt:lpstr>
      <vt:lpstr>Cup</vt:lpstr>
      <vt:lpstr>Sponsring/Försäljning</vt:lpstr>
      <vt:lpstr>Övrigt</vt:lpstr>
      <vt:lpstr>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Mattias Göthlin</dc:creator>
  <cp:lastModifiedBy>Mattias Göthlin</cp:lastModifiedBy>
  <cp:revision>82</cp:revision>
  <dcterms:created xsi:type="dcterms:W3CDTF">2023-09-18T15:23:39Z</dcterms:created>
  <dcterms:modified xsi:type="dcterms:W3CDTF">2026-01-08T20:01:20Z</dcterms:modified>
</cp:coreProperties>
</file>