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Lst>
  <p:notesMasterIdLst>
    <p:notesMasterId r:id="rId18"/>
  </p:notesMasterIdLst>
  <p:sldIdLst>
    <p:sldId id="256" r:id="rId2"/>
    <p:sldId id="262" r:id="rId3"/>
    <p:sldId id="266" r:id="rId4"/>
    <p:sldId id="268" r:id="rId5"/>
    <p:sldId id="269" r:id="rId6"/>
    <p:sldId id="267" r:id="rId7"/>
    <p:sldId id="277" r:id="rId8"/>
    <p:sldId id="276" r:id="rId9"/>
    <p:sldId id="272" r:id="rId10"/>
    <p:sldId id="274" r:id="rId11"/>
    <p:sldId id="271" r:id="rId12"/>
    <p:sldId id="270" r:id="rId13"/>
    <p:sldId id="275" r:id="rId14"/>
    <p:sldId id="273" r:id="rId15"/>
    <p:sldId id="261" r:id="rId16"/>
    <p:sldId id="27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66" autoAdjust="0"/>
    <p:restoredTop sz="93705" autoAdjust="0"/>
  </p:normalViewPr>
  <p:slideViewPr>
    <p:cSldViewPr snapToGrid="0">
      <p:cViewPr varScale="1">
        <p:scale>
          <a:sx n="100" d="100"/>
          <a:sy n="100" d="100"/>
        </p:scale>
        <p:origin x="480" y="78"/>
      </p:cViewPr>
      <p:guideLst/>
    </p:cSldViewPr>
  </p:slideViewPr>
  <p:outlineViewPr>
    <p:cViewPr>
      <p:scale>
        <a:sx n="33" d="100"/>
        <a:sy n="33" d="100"/>
      </p:scale>
      <p:origin x="0" y="0"/>
    </p:cViewPr>
  </p:outlineViewPr>
  <p:notesTextViewPr>
    <p:cViewPr>
      <p:scale>
        <a:sx n="400" d="100"/>
        <a:sy n="4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0D309-F53B-4D45-A748-9A9537E3EC27}" type="datetimeFigureOut">
              <a:rPr lang="sv-SE" smtClean="0"/>
              <a:t>2025-09-18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D056D-1BB5-434E-B5EA-5FD9CC72C402}" type="slidenum">
              <a:rPr lang="sv-SE" smtClean="0"/>
              <a:t>‹#›</a:t>
            </a:fld>
            <a:endParaRPr lang="sv-SE"/>
          </a:p>
        </p:txBody>
      </p:sp>
    </p:spTree>
    <p:extLst>
      <p:ext uri="{BB962C8B-B14F-4D97-AF65-F5344CB8AC3E}">
        <p14:creationId xmlns:p14="http://schemas.microsoft.com/office/powerpoint/2010/main" val="1269621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12DD056D-1BB5-434E-B5EA-5FD9CC72C402}" type="slidenum">
              <a:rPr lang="sv-SE" smtClean="0"/>
              <a:t>5</a:t>
            </a:fld>
            <a:endParaRPr lang="sv-SE"/>
          </a:p>
        </p:txBody>
      </p:sp>
    </p:spTree>
    <p:extLst>
      <p:ext uri="{BB962C8B-B14F-4D97-AF65-F5344CB8AC3E}">
        <p14:creationId xmlns:p14="http://schemas.microsoft.com/office/powerpoint/2010/main" val="3875447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12DD056D-1BB5-434E-B5EA-5FD9CC72C402}" type="slidenum">
              <a:rPr lang="sv-SE" smtClean="0"/>
              <a:t>10</a:t>
            </a:fld>
            <a:endParaRPr lang="sv-SE"/>
          </a:p>
        </p:txBody>
      </p:sp>
    </p:spTree>
    <p:extLst>
      <p:ext uri="{BB962C8B-B14F-4D97-AF65-F5344CB8AC3E}">
        <p14:creationId xmlns:p14="http://schemas.microsoft.com/office/powerpoint/2010/main" val="26200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12DD056D-1BB5-434E-B5EA-5FD9CC72C402}" type="slidenum">
              <a:rPr lang="sv-SE" smtClean="0"/>
              <a:t>14</a:t>
            </a:fld>
            <a:endParaRPr lang="sv-SE"/>
          </a:p>
        </p:txBody>
      </p:sp>
    </p:spTree>
    <p:extLst>
      <p:ext uri="{BB962C8B-B14F-4D97-AF65-F5344CB8AC3E}">
        <p14:creationId xmlns:p14="http://schemas.microsoft.com/office/powerpoint/2010/main" val="2106884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E6E53-5236-4534-6F47-D0609618285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ACA3E8A-F1FA-BF8C-B8AF-87F9BD6A1E7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B17154E-5355-C385-BC76-9D9E8DFA71F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79F6196-2D93-5413-F77E-421E8FE400CA}"/>
              </a:ext>
            </a:extLst>
          </p:cNvPr>
          <p:cNvSpPr>
            <a:spLocks noGrp="1"/>
          </p:cNvSpPr>
          <p:nvPr>
            <p:ph type="sldNum" sz="quarter" idx="5"/>
          </p:nvPr>
        </p:nvSpPr>
        <p:spPr/>
        <p:txBody>
          <a:bodyPr/>
          <a:lstStyle/>
          <a:p>
            <a:fld id="{12DD056D-1BB5-434E-B5EA-5FD9CC72C402}" type="slidenum">
              <a:rPr lang="sv-SE" smtClean="0"/>
              <a:t>15</a:t>
            </a:fld>
            <a:endParaRPr lang="sv-SE"/>
          </a:p>
        </p:txBody>
      </p:sp>
    </p:spTree>
    <p:extLst>
      <p:ext uri="{BB962C8B-B14F-4D97-AF65-F5344CB8AC3E}">
        <p14:creationId xmlns:p14="http://schemas.microsoft.com/office/powerpoint/2010/main" val="1455447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4920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02793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2144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119257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1644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392080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6681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157785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62077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2025-09-18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47237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3FAD0738-4363-4238-AB84-E513B1267DA7}" type="datetimeFigureOut">
              <a:rPr lang="sv-SE" smtClean="0"/>
              <a:t>2025-09-18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05969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3FAD0738-4363-4238-AB84-E513B1267DA7}" type="datetimeFigureOut">
              <a:rPr lang="sv-SE" smtClean="0"/>
              <a:t>2025-09-18</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69787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3FAD0738-4363-4238-AB84-E513B1267DA7}" type="datetimeFigureOut">
              <a:rPr lang="sv-SE" smtClean="0"/>
              <a:t>2025-09-18</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505772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D0738-4363-4238-AB84-E513B1267DA7}" type="datetimeFigureOut">
              <a:rPr lang="sv-SE" smtClean="0"/>
              <a:t>2025-09-18</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381550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a:t>Klicka här för att ändra mall för rubrikformat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2025-09-18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72500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2025-09-18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805761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AD0738-4363-4238-AB84-E513B1267DA7}" type="datetimeFigureOut">
              <a:rPr lang="sv-SE" smtClean="0"/>
              <a:t>2025-09-18</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3101DA-3F57-4DA6-8C25-55384415EC6D}" type="slidenum">
              <a:rPr lang="sv-SE" smtClean="0"/>
              <a:t>‹#›</a:t>
            </a:fld>
            <a:endParaRPr lang="sv-SE"/>
          </a:p>
        </p:txBody>
      </p:sp>
    </p:spTree>
    <p:extLst>
      <p:ext uri="{BB962C8B-B14F-4D97-AF65-F5344CB8AC3E}">
        <p14:creationId xmlns:p14="http://schemas.microsoft.com/office/powerpoint/2010/main" val="607356220"/>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 id="2147484021" r:id="rId14"/>
    <p:sldLayoutId id="2147484022" r:id="rId15"/>
    <p:sldLayoutId id="21474840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hellton.se/Page/486562"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mailto:info@hellton.se" TargetMode="External"/><Relationship Id="rId7" Type="http://schemas.openxmlformats.org/officeDocument/2006/relationships/hyperlink" Target="mailto:viktoria.loof@gmail.com"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hyperlink" Target="mailto:Anna.sundenhammar@gmail.com" TargetMode="External"/><Relationship Id="rId5" Type="http://schemas.openxmlformats.org/officeDocument/2006/relationships/hyperlink" Target="mailto:erik_bjorfelt@hotmail.com" TargetMode="External"/><Relationship Id="rId4" Type="http://schemas.openxmlformats.org/officeDocument/2006/relationships/hyperlink" Target="mailto:Mattias.gothlin@me.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online.fliphtml5.com/bnryu/jorg/#p=1"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andbollvast.se/hf-vast/schysstmatch/handbollskort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handbollvast.se/hf-vast/schysstmatch"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objekt 4" descr="En bild som visar Teckensnitt, text, logotyp, symbol&#10;&#10;Automatiskt genererad beskrivning">
            <a:extLst>
              <a:ext uri="{FF2B5EF4-FFF2-40B4-BE49-F238E27FC236}">
                <a16:creationId xmlns:a16="http://schemas.microsoft.com/office/drawing/2014/main" id="{76CCB9B4-16E5-4727-E85F-1D4E981F90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4282" y="1086476"/>
            <a:ext cx="4204407" cy="4107976"/>
          </a:xfrm>
          <a:prstGeom prst="rect">
            <a:avLst/>
          </a:prstGeom>
        </p:spPr>
      </p:pic>
    </p:spTree>
    <p:extLst>
      <p:ext uri="{BB962C8B-B14F-4D97-AF65-F5344CB8AC3E}">
        <p14:creationId xmlns:p14="http://schemas.microsoft.com/office/powerpoint/2010/main" val="20266209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4A73531-9F20-4CC7-B4AD-0CE23A9DEA7E}"/>
              </a:ext>
            </a:extLst>
          </p:cNvPr>
          <p:cNvSpPr>
            <a:spLocks noGrp="1"/>
          </p:cNvSpPr>
          <p:nvPr>
            <p:ph type="title"/>
          </p:nvPr>
        </p:nvSpPr>
        <p:spPr/>
        <p:txBody>
          <a:bodyPr/>
          <a:lstStyle/>
          <a:p>
            <a:r>
              <a:rPr lang="sv-SE" dirty="0"/>
              <a:t>Sponsring/Försäljning</a:t>
            </a:r>
          </a:p>
        </p:txBody>
      </p:sp>
      <p:sp>
        <p:nvSpPr>
          <p:cNvPr id="4" name="Content Placeholder 3">
            <a:extLst>
              <a:ext uri="{FF2B5EF4-FFF2-40B4-BE49-F238E27FC236}">
                <a16:creationId xmlns:a16="http://schemas.microsoft.com/office/drawing/2014/main" id="{7030A552-0C1D-4F0F-98A3-8C012FFBEAFB}"/>
              </a:ext>
            </a:extLst>
          </p:cNvPr>
          <p:cNvSpPr>
            <a:spLocks noGrp="1"/>
          </p:cNvSpPr>
          <p:nvPr>
            <p:ph idx="1"/>
          </p:nvPr>
        </p:nvSpPr>
        <p:spPr>
          <a:xfrm>
            <a:off x="601134" y="1270000"/>
            <a:ext cx="8596668" cy="5588000"/>
          </a:xfrm>
        </p:spPr>
        <p:txBody>
          <a:bodyPr>
            <a:normAutofit fontScale="25000" lnSpcReduction="20000"/>
          </a:bodyPr>
          <a:lstStyle/>
          <a:p>
            <a:pPr marL="161925" indent="0">
              <a:spcBef>
                <a:spcPts val="0"/>
              </a:spcBef>
              <a:spcAft>
                <a:spcPts val="800"/>
              </a:spcAft>
              <a:buNone/>
            </a:pPr>
            <a:r>
              <a:rPr lang="sv-SE" sz="4800" dirty="0">
                <a:solidFill>
                  <a:srgbClr val="000000"/>
                </a:solidFill>
                <a:latin typeface="Arial" panose="020B0604020202020204" pitchFamily="34" charset="0"/>
              </a:rPr>
              <a:t>	Vi kommer som föregående år sträva efter att ha någon slags försäljning. Alt. föräldrar på stan, andra idéer är 	välkomna, skicka era idéer till Anna. Aktiviteter under säsongen?</a:t>
            </a:r>
            <a:endParaRPr lang="sv-SE" sz="4800" b="1" dirty="0">
              <a:solidFill>
                <a:srgbClr val="000000"/>
              </a:solidFill>
              <a:latin typeface="Arial" panose="020B0604020202020204" pitchFamily="34" charset="0"/>
            </a:endParaRPr>
          </a:p>
          <a:p>
            <a:pPr marL="161925" indent="0">
              <a:spcBef>
                <a:spcPts val="0"/>
              </a:spcBef>
              <a:spcAft>
                <a:spcPts val="800"/>
              </a:spcAft>
              <a:buNone/>
            </a:pPr>
            <a:r>
              <a:rPr lang="sv-SE" sz="5600" b="1" dirty="0">
                <a:solidFill>
                  <a:srgbClr val="000000"/>
                </a:solidFill>
                <a:latin typeface="Arial" panose="020B0604020202020204" pitchFamily="34" charset="0"/>
              </a:rPr>
              <a:t>	Sponsring:</a:t>
            </a:r>
          </a:p>
          <a:p>
            <a:pPr marL="161925" indent="0">
              <a:spcBef>
                <a:spcPts val="0"/>
              </a:spcBef>
              <a:spcAft>
                <a:spcPts val="800"/>
              </a:spcAft>
              <a:buNone/>
            </a:pPr>
            <a:r>
              <a:rPr lang="sv-SE" sz="5600" dirty="0">
                <a:solidFill>
                  <a:srgbClr val="000000"/>
                </a:solidFill>
                <a:latin typeface="Arial" panose="020B0604020202020204" pitchFamily="34" charset="0"/>
              </a:rPr>
              <a:t>	</a:t>
            </a:r>
            <a:r>
              <a:rPr lang="sv-SE" sz="4800" dirty="0">
                <a:solidFill>
                  <a:srgbClr val="000000"/>
                </a:solidFill>
                <a:latin typeface="Arial" panose="020B0604020202020204" pitchFamily="34" charset="0"/>
              </a:rPr>
              <a:t>Sponsring till laget - 80-20 % regel. Vid lagsponsring ska 80 % gå till laget och 20 % gå till 	föreningen. </a:t>
            </a:r>
          </a:p>
          <a:p>
            <a:pPr marL="228600" indent="0">
              <a:spcBef>
                <a:spcPts val="0"/>
              </a:spcBef>
              <a:spcAft>
                <a:spcPts val="800"/>
              </a:spcAft>
              <a:buNone/>
            </a:pPr>
            <a:r>
              <a:rPr lang="sv-SE" sz="5600" dirty="0">
                <a:solidFill>
                  <a:srgbClr val="000000"/>
                </a:solidFill>
                <a:latin typeface="Arial" panose="020B0604020202020204" pitchFamily="34" charset="0"/>
              </a:rPr>
              <a:t>	</a:t>
            </a:r>
            <a:r>
              <a:rPr lang="sv-SE" sz="5600" b="1" dirty="0">
                <a:solidFill>
                  <a:srgbClr val="000000"/>
                </a:solidFill>
                <a:latin typeface="Arial" panose="020B0604020202020204" pitchFamily="34" charset="0"/>
              </a:rPr>
              <a:t>Försäljning:</a:t>
            </a:r>
          </a:p>
          <a:p>
            <a:pPr marL="228600" indent="0" fontAlgn="base">
              <a:spcBef>
                <a:spcPts val="0"/>
              </a:spcBef>
              <a:spcAft>
                <a:spcPts val="800"/>
              </a:spcAft>
              <a:buNone/>
            </a:pPr>
            <a:r>
              <a:rPr lang="sv-SE" sz="4800" dirty="0">
                <a:solidFill>
                  <a:srgbClr val="000000"/>
                </a:solidFill>
                <a:latin typeface="Arial" panose="020B0604020202020204" pitchFamily="34" charset="0"/>
              </a:rPr>
              <a:t>	Vi har ca 20 000 kr i lagkassan per idag.</a:t>
            </a:r>
          </a:p>
          <a:p>
            <a:pPr marL="228600" indent="0">
              <a:spcBef>
                <a:spcPts val="0"/>
              </a:spcBef>
              <a:spcAft>
                <a:spcPts val="800"/>
              </a:spcAft>
              <a:buNone/>
            </a:pPr>
            <a:r>
              <a:rPr lang="sv-SE" sz="5600" dirty="0">
                <a:solidFill>
                  <a:srgbClr val="000000"/>
                </a:solidFill>
                <a:latin typeface="Arial" panose="020B0604020202020204" pitchFamily="34" charset="0"/>
              </a:rPr>
              <a:t>	</a:t>
            </a:r>
            <a:r>
              <a:rPr lang="sv-SE" sz="5600" b="1" dirty="0">
                <a:solidFill>
                  <a:srgbClr val="000000"/>
                </a:solidFill>
                <a:latin typeface="Arial" panose="020B0604020202020204" pitchFamily="34" charset="0"/>
              </a:rPr>
              <a:t>Hösten -25</a:t>
            </a:r>
          </a:p>
          <a:p>
            <a:pPr marL="228600" indent="0" fontAlgn="base">
              <a:spcBef>
                <a:spcPts val="0"/>
              </a:spcBef>
              <a:spcAft>
                <a:spcPts val="800"/>
              </a:spcAft>
              <a:buNone/>
            </a:pPr>
            <a:r>
              <a:rPr lang="sv-SE" sz="4800" dirty="0">
                <a:solidFill>
                  <a:srgbClr val="000000"/>
                </a:solidFill>
                <a:latin typeface="Arial" panose="020B0604020202020204" pitchFamily="34" charset="0"/>
              </a:rPr>
              <a:t>	Sälja sockgrossisten igen, bra avans - Inför julen förslagsvis?</a:t>
            </a:r>
          </a:p>
          <a:p>
            <a:pPr marL="228600" indent="0" fontAlgn="base">
              <a:spcBef>
                <a:spcPts val="0"/>
              </a:spcBef>
              <a:spcAft>
                <a:spcPts val="800"/>
              </a:spcAft>
              <a:buNone/>
            </a:pPr>
            <a:r>
              <a:rPr lang="sv-SE" sz="4800" dirty="0">
                <a:solidFill>
                  <a:srgbClr val="000000"/>
                </a:solidFill>
                <a:latin typeface="Arial" panose="020B0604020202020204" pitchFamily="34" charset="0"/>
              </a:rPr>
              <a:t>	Bingolotter till jul &amp; nyår (tillfaller laget i år) min 2 lotter per barn per kväll.</a:t>
            </a:r>
          </a:p>
          <a:p>
            <a:pPr marL="161925" indent="0">
              <a:spcBef>
                <a:spcPts val="0"/>
              </a:spcBef>
              <a:spcAft>
                <a:spcPts val="800"/>
              </a:spcAft>
              <a:buNone/>
            </a:pPr>
            <a:r>
              <a:rPr lang="sv-SE" sz="5600" b="1" dirty="0">
                <a:solidFill>
                  <a:srgbClr val="000000"/>
                </a:solidFill>
                <a:latin typeface="Arial" panose="020B0604020202020204" pitchFamily="34" charset="0"/>
              </a:rPr>
              <a:t>	Löpande under säsongen:</a:t>
            </a:r>
          </a:p>
          <a:p>
            <a:pPr marL="228600" indent="0" fontAlgn="base">
              <a:spcBef>
                <a:spcPts val="0"/>
              </a:spcBef>
              <a:spcAft>
                <a:spcPts val="800"/>
              </a:spcAft>
              <a:buNone/>
            </a:pPr>
            <a:r>
              <a:rPr lang="sv-SE" sz="4800" dirty="0">
                <a:solidFill>
                  <a:srgbClr val="000000"/>
                </a:solidFill>
                <a:latin typeface="Arial" panose="020B0604020202020204" pitchFamily="34" charset="0"/>
              </a:rPr>
              <a:t>	Hellton kiosken - skapa egen lagkiosk vid varje hemmamatch som inte är i </a:t>
            </a:r>
            <a:r>
              <a:rPr lang="sv-SE" sz="4800" dirty="0" err="1">
                <a:solidFill>
                  <a:srgbClr val="000000"/>
                </a:solidFill>
                <a:latin typeface="Arial" panose="020B0604020202020204" pitchFamily="34" charset="0"/>
              </a:rPr>
              <a:t>Sundstahallen</a:t>
            </a:r>
            <a:r>
              <a:rPr lang="sv-SE" sz="4800" dirty="0">
                <a:solidFill>
                  <a:srgbClr val="000000"/>
                </a:solidFill>
                <a:latin typeface="Arial" panose="020B0604020202020204" pitchFamily="34" charset="0"/>
              </a:rPr>
              <a:t>, hur många 	sådana tillfällen 	infaller?</a:t>
            </a:r>
          </a:p>
          <a:p>
            <a:pPr marL="161925" indent="0">
              <a:spcBef>
                <a:spcPts val="0"/>
              </a:spcBef>
              <a:spcAft>
                <a:spcPts val="800"/>
              </a:spcAft>
              <a:buNone/>
            </a:pPr>
            <a:r>
              <a:rPr lang="sv-SE" sz="5600" b="1" dirty="0">
                <a:solidFill>
                  <a:srgbClr val="000000"/>
                </a:solidFill>
                <a:latin typeface="Arial" panose="020B0604020202020204" pitchFamily="34" charset="0"/>
              </a:rPr>
              <a:t>	Våren -26, välja något av nedan:</a:t>
            </a:r>
          </a:p>
          <a:p>
            <a:pPr marL="228600" indent="0" fontAlgn="base">
              <a:spcBef>
                <a:spcPts val="0"/>
              </a:spcBef>
              <a:spcAft>
                <a:spcPts val="800"/>
              </a:spcAft>
              <a:buNone/>
            </a:pPr>
            <a:r>
              <a:rPr lang="sv-SE" sz="4800" dirty="0">
                <a:solidFill>
                  <a:srgbClr val="000000"/>
                </a:solidFill>
                <a:latin typeface="Arial" panose="020B0604020202020204" pitchFamily="34" charset="0"/>
              </a:rPr>
              <a:t>	Sälja toalettpapper, 24 rullar = 280 kr, förtjänst minst 60 kr	</a:t>
            </a:r>
          </a:p>
          <a:p>
            <a:pPr marL="228600" indent="0" fontAlgn="base">
              <a:spcBef>
                <a:spcPts val="0"/>
              </a:spcBef>
              <a:spcAft>
                <a:spcPts val="800"/>
              </a:spcAft>
              <a:buNone/>
            </a:pPr>
            <a:r>
              <a:rPr lang="sv-SE" sz="4800" dirty="0">
                <a:solidFill>
                  <a:srgbClr val="000000"/>
                </a:solidFill>
                <a:latin typeface="Arial" panose="020B0604020202020204" pitchFamily="34" charset="0"/>
              </a:rPr>
              <a:t>	Cancerfonden, 100 kr/armband, 50 kr går direkt till laget.</a:t>
            </a:r>
          </a:p>
          <a:p>
            <a:pPr marL="228600" indent="0" fontAlgn="base">
              <a:spcBef>
                <a:spcPts val="0"/>
              </a:spcBef>
              <a:spcAft>
                <a:spcPts val="800"/>
              </a:spcAft>
              <a:buNone/>
            </a:pPr>
            <a:r>
              <a:rPr lang="sv-SE" sz="4800" dirty="0">
                <a:solidFill>
                  <a:srgbClr val="000000"/>
                </a:solidFill>
                <a:latin typeface="Arial" panose="020B0604020202020204" pitchFamily="34" charset="0"/>
              </a:rPr>
              <a:t>	Ravelli AB - lagkassans avans 28-60 kr per sålt paket, paketen kostar mellan 100 kr - 250 kr 	(sortiment; hemtextil, 	baskläder/sportkläder, accessoarer, rengöringsprodukter)</a:t>
            </a:r>
          </a:p>
          <a:p>
            <a:pPr marL="268287" lvl="2" indent="0">
              <a:spcBef>
                <a:spcPts val="0"/>
              </a:spcBef>
              <a:buNone/>
            </a:pPr>
            <a:r>
              <a:rPr lang="sv-SE" sz="5600" dirty="0">
                <a:solidFill>
                  <a:srgbClr val="000000"/>
                </a:solidFill>
                <a:latin typeface="Arial" panose="020B0604020202020204" pitchFamily="34" charset="0"/>
              </a:rPr>
              <a:t>	</a:t>
            </a:r>
            <a:r>
              <a:rPr lang="sv-SE" sz="5600" b="1" dirty="0">
                <a:solidFill>
                  <a:srgbClr val="000000"/>
                </a:solidFill>
                <a:latin typeface="Arial" panose="020B0604020202020204" pitchFamily="34" charset="0"/>
              </a:rPr>
              <a:t>MÅL:</a:t>
            </a:r>
          </a:p>
          <a:p>
            <a:pPr marL="0" lvl="1" indent="0">
              <a:spcBef>
                <a:spcPts val="0"/>
              </a:spcBef>
              <a:buNone/>
            </a:pPr>
            <a:r>
              <a:rPr lang="sv-SE" sz="5600" dirty="0">
                <a:solidFill>
                  <a:srgbClr val="000000"/>
                </a:solidFill>
                <a:latin typeface="Arial" panose="020B0604020202020204" pitchFamily="34" charset="0"/>
              </a:rPr>
              <a:t>	</a:t>
            </a:r>
            <a:r>
              <a:rPr lang="sv-SE" sz="4800" dirty="0">
                <a:solidFill>
                  <a:srgbClr val="000000"/>
                </a:solidFill>
                <a:latin typeface="Arial" panose="020B0604020202020204" pitchFamily="34" charset="0"/>
              </a:rPr>
              <a:t>Målet med sponsring och försäljning är att få ner kostnaden för cupavgift samt att köpa in 	träningsjacka till alla 	tjejer.</a:t>
            </a:r>
          </a:p>
        </p:txBody>
      </p:sp>
    </p:spTree>
    <p:extLst>
      <p:ext uri="{BB962C8B-B14F-4D97-AF65-F5344CB8AC3E}">
        <p14:creationId xmlns:p14="http://schemas.microsoft.com/office/powerpoint/2010/main" val="3988611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03EB4-F74D-46C0-BF50-DE0FE7ADD74A}"/>
              </a:ext>
            </a:extLst>
          </p:cNvPr>
          <p:cNvSpPr>
            <a:spLocks noGrp="1"/>
          </p:cNvSpPr>
          <p:nvPr>
            <p:ph type="title"/>
          </p:nvPr>
        </p:nvSpPr>
        <p:spPr>
          <a:xfrm>
            <a:off x="677334" y="504825"/>
            <a:ext cx="8596668" cy="714375"/>
          </a:xfrm>
        </p:spPr>
        <p:txBody>
          <a:bodyPr/>
          <a:lstStyle/>
          <a:p>
            <a:r>
              <a:rPr lang="sv-SE" dirty="0"/>
              <a:t>Medlemsavgifter</a:t>
            </a:r>
          </a:p>
        </p:txBody>
      </p:sp>
      <p:sp>
        <p:nvSpPr>
          <p:cNvPr id="3" name="Content Placeholder 2">
            <a:extLst>
              <a:ext uri="{FF2B5EF4-FFF2-40B4-BE49-F238E27FC236}">
                <a16:creationId xmlns:a16="http://schemas.microsoft.com/office/drawing/2014/main" id="{1F883BE6-79F1-450B-BD5F-3A3BE359E7A5}"/>
              </a:ext>
            </a:extLst>
          </p:cNvPr>
          <p:cNvSpPr>
            <a:spLocks noGrp="1"/>
          </p:cNvSpPr>
          <p:nvPr>
            <p:ph idx="1"/>
          </p:nvPr>
        </p:nvSpPr>
        <p:spPr>
          <a:xfrm>
            <a:off x="677334" y="1446214"/>
            <a:ext cx="8596668" cy="3880773"/>
          </a:xfrm>
        </p:spPr>
        <p:txBody>
          <a:bodyPr/>
          <a:lstStyle/>
          <a:p>
            <a:r>
              <a:rPr lang="sv-SE" dirty="0"/>
              <a:t>Medlemsavgift 500 kr per barn eller 1000 kr per familj.</a:t>
            </a:r>
          </a:p>
          <a:p>
            <a:r>
              <a:rPr lang="sv-SE" dirty="0"/>
              <a:t>Spelaravgift 100 kr</a:t>
            </a:r>
          </a:p>
          <a:p>
            <a:r>
              <a:rPr lang="sv-SE" dirty="0"/>
              <a:t>Övriga kostnader: Kostnader för cuper kan tillkomma. Vi kommer prata mer om </a:t>
            </a:r>
            <a:r>
              <a:rPr lang="sv-SE" dirty="0" err="1"/>
              <a:t>ev</a:t>
            </a:r>
            <a:r>
              <a:rPr lang="sv-SE" dirty="0"/>
              <a:t> försäljning/sponsring för att få ner kostnaden.</a:t>
            </a:r>
          </a:p>
          <a:p>
            <a:r>
              <a:rPr lang="sv-SE" dirty="0"/>
              <a:t>Fritidskortet </a:t>
            </a:r>
          </a:p>
          <a:p>
            <a:pPr marL="457200" lvl="1" indent="0">
              <a:buNone/>
            </a:pPr>
            <a:r>
              <a:rPr lang="sv-SE" dirty="0">
                <a:hlinkClick r:id="rId2"/>
              </a:rPr>
              <a:t>Fritidskortet | IF Hellton Karlstad</a:t>
            </a:r>
            <a:endParaRPr lang="sv-SE" dirty="0"/>
          </a:p>
          <a:p>
            <a:pPr marL="269875" lvl="1"/>
            <a:r>
              <a:rPr lang="sv-SE" sz="1800" dirty="0"/>
              <a:t>Medlemsavgifter skickas ut via Laget.se</a:t>
            </a:r>
          </a:p>
          <a:p>
            <a:pPr marL="457200" lvl="1" indent="0">
              <a:buNone/>
            </a:pPr>
            <a:endParaRPr lang="sv-SE" dirty="0"/>
          </a:p>
        </p:txBody>
      </p:sp>
    </p:spTree>
    <p:extLst>
      <p:ext uri="{BB962C8B-B14F-4D97-AF65-F5344CB8AC3E}">
        <p14:creationId xmlns:p14="http://schemas.microsoft.com/office/powerpoint/2010/main" val="2110830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92D5CB-74B4-429C-884C-71F0276FA519}"/>
              </a:ext>
            </a:extLst>
          </p:cNvPr>
          <p:cNvSpPr>
            <a:spLocks noGrp="1"/>
          </p:cNvSpPr>
          <p:nvPr>
            <p:ph type="title"/>
          </p:nvPr>
        </p:nvSpPr>
        <p:spPr/>
        <p:txBody>
          <a:bodyPr/>
          <a:lstStyle/>
          <a:p>
            <a:r>
              <a:rPr lang="sv-SE" dirty="0"/>
              <a:t>Kommunikationskanaler</a:t>
            </a:r>
          </a:p>
        </p:txBody>
      </p:sp>
      <p:sp>
        <p:nvSpPr>
          <p:cNvPr id="4" name="Content Placeholder 3">
            <a:extLst>
              <a:ext uri="{FF2B5EF4-FFF2-40B4-BE49-F238E27FC236}">
                <a16:creationId xmlns:a16="http://schemas.microsoft.com/office/drawing/2014/main" id="{E5DED985-8649-42FC-BDFA-BBE1DE0F6074}"/>
              </a:ext>
            </a:extLst>
          </p:cNvPr>
          <p:cNvSpPr>
            <a:spLocks noGrp="1"/>
          </p:cNvSpPr>
          <p:nvPr>
            <p:ph idx="1"/>
          </p:nvPr>
        </p:nvSpPr>
        <p:spPr>
          <a:xfrm>
            <a:off x="677334" y="1693864"/>
            <a:ext cx="8596668" cy="3880773"/>
          </a:xfrm>
        </p:spPr>
        <p:txBody>
          <a:bodyPr>
            <a:normAutofit/>
          </a:bodyPr>
          <a:lstStyle/>
          <a:p>
            <a:r>
              <a:rPr lang="sv-SE" dirty="0">
                <a:solidFill>
                  <a:srgbClr val="000000"/>
                </a:solidFill>
                <a:latin typeface="Arial" panose="020B0604020202020204" pitchFamily="34" charset="0"/>
              </a:rPr>
              <a:t>Laget.se</a:t>
            </a:r>
            <a:br>
              <a:rPr lang="sv-SE" dirty="0">
                <a:solidFill>
                  <a:srgbClr val="000000"/>
                </a:solidFill>
                <a:latin typeface="Arial" panose="020B0604020202020204" pitchFamily="34" charset="0"/>
              </a:rPr>
            </a:br>
            <a:r>
              <a:rPr lang="sv-SE" dirty="0">
                <a:solidFill>
                  <a:srgbClr val="000000"/>
                </a:solidFill>
                <a:latin typeface="Arial" panose="020B0604020202020204" pitchFamily="34" charset="0"/>
              </a:rPr>
              <a:t>Här läggs kallelser till träningar och matcher. </a:t>
            </a:r>
          </a:p>
          <a:p>
            <a:r>
              <a:rPr lang="sv-SE" dirty="0">
                <a:solidFill>
                  <a:srgbClr val="000000"/>
                </a:solidFill>
                <a:latin typeface="Arial" panose="020B0604020202020204" pitchFamily="34" charset="0"/>
              </a:rPr>
              <a:t>Utskick om ex. om matchändringar skickas ut från laget.se</a:t>
            </a:r>
          </a:p>
          <a:p>
            <a:r>
              <a:rPr lang="sv-SE" dirty="0">
                <a:solidFill>
                  <a:srgbClr val="000000"/>
                </a:solidFill>
                <a:latin typeface="Arial" panose="020B0604020202020204" pitchFamily="34" charset="0"/>
              </a:rPr>
              <a:t>Påminnelse uppdatera era kontaktuppgifter om de har ändats.</a:t>
            </a:r>
            <a:br>
              <a:rPr lang="sv-SE" dirty="0">
                <a:solidFill>
                  <a:srgbClr val="000000"/>
                </a:solidFill>
                <a:latin typeface="Arial" panose="020B0604020202020204" pitchFamily="34" charset="0"/>
              </a:rPr>
            </a:br>
            <a:r>
              <a:rPr lang="sv-SE" dirty="0">
                <a:solidFill>
                  <a:srgbClr val="000000"/>
                </a:solidFill>
                <a:latin typeface="Arial" panose="020B0604020202020204" pitchFamily="34" charset="0"/>
              </a:rPr>
              <a:t>Uppdatera så snart som möjligt!</a:t>
            </a:r>
          </a:p>
          <a:p>
            <a:r>
              <a:rPr lang="sv-SE" dirty="0">
                <a:solidFill>
                  <a:srgbClr val="000000"/>
                </a:solidFill>
                <a:latin typeface="Arial" panose="020B0604020202020204" pitchFamily="34" charset="0"/>
              </a:rPr>
              <a:t>Messenger grupp F10? eller…</a:t>
            </a:r>
            <a:r>
              <a:rPr lang="sv-SE" dirty="0" err="1">
                <a:solidFill>
                  <a:srgbClr val="000000"/>
                </a:solidFill>
                <a:latin typeface="Arial" panose="020B0604020202020204" pitchFamily="34" charset="0"/>
              </a:rPr>
              <a:t>Whatsup</a:t>
            </a:r>
            <a:r>
              <a:rPr lang="sv-SE" dirty="0">
                <a:solidFill>
                  <a:srgbClr val="000000"/>
                </a:solidFill>
                <a:latin typeface="Arial" panose="020B0604020202020204" pitchFamily="34" charset="0"/>
              </a:rPr>
              <a:t>? (snabb kommunikation)</a:t>
            </a:r>
          </a:p>
        </p:txBody>
      </p:sp>
    </p:spTree>
    <p:extLst>
      <p:ext uri="{BB962C8B-B14F-4D97-AF65-F5344CB8AC3E}">
        <p14:creationId xmlns:p14="http://schemas.microsoft.com/office/powerpoint/2010/main" val="861061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703A5-1AA8-4026-80D4-169482E41E02}"/>
              </a:ext>
            </a:extLst>
          </p:cNvPr>
          <p:cNvSpPr>
            <a:spLocks noGrp="1"/>
          </p:cNvSpPr>
          <p:nvPr>
            <p:ph type="title"/>
          </p:nvPr>
        </p:nvSpPr>
        <p:spPr/>
        <p:txBody>
          <a:bodyPr/>
          <a:lstStyle/>
          <a:p>
            <a:r>
              <a:rPr lang="sv-SE" dirty="0"/>
              <a:t>Nyheter från föreningen</a:t>
            </a:r>
          </a:p>
        </p:txBody>
      </p:sp>
      <p:sp>
        <p:nvSpPr>
          <p:cNvPr id="3" name="Content Placeholder 2">
            <a:extLst>
              <a:ext uri="{FF2B5EF4-FFF2-40B4-BE49-F238E27FC236}">
                <a16:creationId xmlns:a16="http://schemas.microsoft.com/office/drawing/2014/main" id="{F9B4BAFE-E5ED-4D1E-8E03-B77DCED734A2}"/>
              </a:ext>
            </a:extLst>
          </p:cNvPr>
          <p:cNvSpPr>
            <a:spLocks noGrp="1"/>
          </p:cNvSpPr>
          <p:nvPr>
            <p:ph idx="1"/>
          </p:nvPr>
        </p:nvSpPr>
        <p:spPr>
          <a:xfrm>
            <a:off x="677334" y="1488613"/>
            <a:ext cx="8596668" cy="3880773"/>
          </a:xfrm>
        </p:spPr>
        <p:txBody>
          <a:bodyPr/>
          <a:lstStyle/>
          <a:p>
            <a:r>
              <a:rPr lang="sv-SE" dirty="0"/>
              <a:t>Visa presentation från ledarmötet.</a:t>
            </a:r>
          </a:p>
          <a:p>
            <a:endParaRPr lang="sv-SE" dirty="0"/>
          </a:p>
        </p:txBody>
      </p:sp>
    </p:spTree>
    <p:extLst>
      <p:ext uri="{BB962C8B-B14F-4D97-AF65-F5344CB8AC3E}">
        <p14:creationId xmlns:p14="http://schemas.microsoft.com/office/powerpoint/2010/main" val="252598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246091-7488-6F5C-59C1-3B0583AAA50B}"/>
              </a:ext>
            </a:extLst>
          </p:cNvPr>
          <p:cNvSpPr>
            <a:spLocks noGrp="1"/>
          </p:cNvSpPr>
          <p:nvPr>
            <p:ph type="title"/>
          </p:nvPr>
        </p:nvSpPr>
        <p:spPr/>
        <p:txBody>
          <a:bodyPr/>
          <a:lstStyle/>
          <a:p>
            <a:r>
              <a:rPr lang="sv-SE" dirty="0">
                <a:latin typeface="Garamond" panose="02020404030301010803" pitchFamily="18" charset="0"/>
              </a:rPr>
              <a:t>Roller som behövs till ett lag</a:t>
            </a:r>
          </a:p>
        </p:txBody>
      </p:sp>
      <p:sp>
        <p:nvSpPr>
          <p:cNvPr id="3" name="textruta 2">
            <a:extLst>
              <a:ext uri="{FF2B5EF4-FFF2-40B4-BE49-F238E27FC236}">
                <a16:creationId xmlns:a16="http://schemas.microsoft.com/office/drawing/2014/main" id="{F9265770-0B74-5E2F-4010-3DFFD76EE358}"/>
              </a:ext>
            </a:extLst>
          </p:cNvPr>
          <p:cNvSpPr txBox="1"/>
          <p:nvPr/>
        </p:nvSpPr>
        <p:spPr>
          <a:xfrm>
            <a:off x="139699" y="1270000"/>
            <a:ext cx="9339967" cy="5478423"/>
          </a:xfrm>
          <a:prstGeom prst="rect">
            <a:avLst/>
          </a:prstGeom>
          <a:noFill/>
        </p:spPr>
        <p:txBody>
          <a:bodyPr wrap="square" numCol="2">
            <a:spAutoFit/>
          </a:bodyPr>
          <a:lstStyle/>
          <a:p>
            <a:pPr indent="-187200"/>
            <a:r>
              <a:rPr lang="sv-SE" sz="1600" b="1" dirty="0">
                <a:latin typeface="Garamond" panose="02020404030301010803" pitchFamily="18" charset="0"/>
              </a:rPr>
              <a:t>Huvudtränare</a:t>
            </a:r>
            <a:endParaRPr lang="sv-SE" sz="1400" b="1" dirty="0">
              <a:latin typeface="Garamond" panose="02020404030301010803" pitchFamily="18" charset="0"/>
            </a:endParaRPr>
          </a:p>
          <a:p>
            <a:pPr lvl="1"/>
            <a:r>
              <a:rPr lang="sv-SE" sz="1400" dirty="0">
                <a:latin typeface="Garamond" panose="02020404030301010803" pitchFamily="18" charset="0"/>
              </a:rPr>
              <a:t>Planera och styra träningar</a:t>
            </a:r>
          </a:p>
          <a:p>
            <a:pPr lvl="1"/>
            <a:r>
              <a:rPr lang="sv-SE" sz="1400" dirty="0">
                <a:latin typeface="Garamond" panose="02020404030301010803" pitchFamily="18" charset="0"/>
              </a:rPr>
              <a:t>Coacha matcher</a:t>
            </a:r>
          </a:p>
          <a:p>
            <a:pPr lvl="1"/>
            <a:r>
              <a:rPr lang="sv-SE" sz="1400" dirty="0">
                <a:latin typeface="Garamond" panose="02020404030301010803" pitchFamily="18" charset="0"/>
              </a:rPr>
              <a:t>Rapportera in närvaro på Laget</a:t>
            </a:r>
          </a:p>
          <a:p>
            <a:pPr lvl="1"/>
            <a:r>
              <a:rPr lang="sv-SE" sz="1400" dirty="0">
                <a:latin typeface="Garamond" panose="02020404030301010803" pitchFamily="18" charset="0"/>
              </a:rPr>
              <a:t>Tejp och medicinväskan är påfylld</a:t>
            </a:r>
          </a:p>
          <a:p>
            <a:pPr lvl="1"/>
            <a:r>
              <a:rPr lang="sv-SE" sz="1400" dirty="0">
                <a:latin typeface="Garamond" panose="02020404030301010803" pitchFamily="18" charset="0"/>
              </a:rPr>
              <a:t>Se till att annan utrustning är med</a:t>
            </a:r>
          </a:p>
          <a:p>
            <a:pPr indent="-187200"/>
            <a:endParaRPr lang="sv-SE" sz="1400" b="1" u="sng" dirty="0">
              <a:latin typeface="Garamond" panose="02020404030301010803" pitchFamily="18" charset="0"/>
            </a:endParaRPr>
          </a:p>
          <a:p>
            <a:pPr indent="-187200"/>
            <a:endParaRPr lang="sv-SE" sz="1400" b="1" dirty="0">
              <a:latin typeface="Garamond" panose="02020404030301010803" pitchFamily="18" charset="0"/>
            </a:endParaRPr>
          </a:p>
          <a:p>
            <a:pPr indent="-187200"/>
            <a:r>
              <a:rPr lang="sv-SE" sz="1600" b="1" dirty="0" err="1">
                <a:latin typeface="Garamond" panose="02020404030301010803" pitchFamily="18" charset="0"/>
              </a:rPr>
              <a:t>Ass.tränare</a:t>
            </a:r>
            <a:endParaRPr lang="sv-SE" sz="1400" b="1" dirty="0">
              <a:latin typeface="Garamond" panose="02020404030301010803" pitchFamily="18" charset="0"/>
            </a:endParaRPr>
          </a:p>
          <a:p>
            <a:pPr lvl="1"/>
            <a:r>
              <a:rPr lang="sv-SE" sz="1400" dirty="0">
                <a:latin typeface="Garamond" panose="02020404030301010803" pitchFamily="18" charset="0"/>
              </a:rPr>
              <a:t>Deltar på träningar och matcher</a:t>
            </a:r>
          </a:p>
          <a:p>
            <a:pPr lvl="1"/>
            <a:r>
              <a:rPr lang="sv-SE" sz="1400" dirty="0">
                <a:latin typeface="Garamond" panose="02020404030301010803" pitchFamily="18" charset="0"/>
              </a:rPr>
              <a:t>Reserv till huvudtränaren</a:t>
            </a: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Mentor </a:t>
            </a:r>
            <a:r>
              <a:rPr lang="sv-SE" sz="1600" b="1" dirty="0" err="1">
                <a:latin typeface="Garamond" panose="02020404030301010803" pitchFamily="18" charset="0"/>
              </a:rPr>
              <a:t>A-Lag</a:t>
            </a:r>
            <a:r>
              <a:rPr lang="sv-SE" sz="1600" b="1" dirty="0">
                <a:latin typeface="Garamond" panose="02020404030301010803" pitchFamily="18" charset="0"/>
              </a:rPr>
              <a:t>/U-lag</a:t>
            </a:r>
          </a:p>
          <a:p>
            <a:pPr lvl="1"/>
            <a:r>
              <a:rPr lang="sv-SE" sz="1400" dirty="0">
                <a:latin typeface="Garamond" panose="02020404030301010803" pitchFamily="18" charset="0"/>
              </a:rPr>
              <a:t>Deltar på matcher och träningar</a:t>
            </a: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r>
              <a:rPr lang="sv-SE" sz="1400" b="1" u="sng" dirty="0">
                <a:latin typeface="Garamond" panose="02020404030301010803" pitchFamily="18" charset="0"/>
              </a:rPr>
              <a:t>Övrigt:</a:t>
            </a:r>
          </a:p>
          <a:p>
            <a:pPr indent="-187200"/>
            <a:r>
              <a:rPr lang="sv-SE" sz="1400" dirty="0">
                <a:latin typeface="Garamond" panose="02020404030301010803" pitchFamily="18" charset="0"/>
              </a:rPr>
              <a:t>	Sekretariat	</a:t>
            </a:r>
          </a:p>
          <a:p>
            <a:pPr indent="-187200"/>
            <a:r>
              <a:rPr lang="sv-SE" sz="1400" dirty="0">
                <a:latin typeface="Garamond" panose="02020404030301010803" pitchFamily="18" charset="0"/>
              </a:rPr>
              <a:t>	Matchvärd</a:t>
            </a: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r>
              <a:rPr lang="sv-SE" sz="1600" b="1" dirty="0">
                <a:latin typeface="Garamond" panose="02020404030301010803" pitchFamily="18" charset="0"/>
              </a:rPr>
              <a:t>Lagansvarig 1-2 personer</a:t>
            </a:r>
          </a:p>
          <a:p>
            <a:pPr lvl="1"/>
            <a:r>
              <a:rPr lang="sv-SE" sz="1400" dirty="0">
                <a:latin typeface="Garamond" panose="02020404030301010803" pitchFamily="18" charset="0"/>
              </a:rPr>
              <a:t>Laget.se</a:t>
            </a:r>
          </a:p>
          <a:p>
            <a:pPr lvl="1"/>
            <a:r>
              <a:rPr lang="sv-SE" sz="1400" dirty="0">
                <a:latin typeface="Garamond" panose="02020404030301010803" pitchFamily="18" charset="0"/>
              </a:rPr>
              <a:t>Kommunikation med kansli &amp; handboll Väst</a:t>
            </a:r>
          </a:p>
          <a:p>
            <a:pPr lvl="1"/>
            <a:r>
              <a:rPr lang="sv-SE" sz="1400" dirty="0">
                <a:latin typeface="Garamond" panose="02020404030301010803" pitchFamily="18" charset="0"/>
              </a:rPr>
              <a:t>Skicka kallelser till träningar &amp; matcher</a:t>
            </a:r>
          </a:p>
          <a:p>
            <a:pPr lvl="1"/>
            <a:r>
              <a:rPr lang="sv-SE" sz="1400" dirty="0">
                <a:latin typeface="Garamond" panose="02020404030301010803" pitchFamily="18" charset="0"/>
              </a:rPr>
              <a:t>Jobbschema för egna sammandrag (sekretariat, matchvärd, kiosk)</a:t>
            </a:r>
          </a:p>
          <a:p>
            <a:pPr lvl="1"/>
            <a:r>
              <a:rPr lang="sv-SE" sz="1400" dirty="0">
                <a:latin typeface="Garamond" panose="02020404030301010803" pitchFamily="18" charset="0"/>
              </a:rPr>
              <a:t>(Ev. organisera lagevent &amp; cuper)</a:t>
            </a: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Kioskansvarig/Lagkassa/Försäljning 1-3 personer</a:t>
            </a:r>
          </a:p>
          <a:p>
            <a:pPr lvl="1"/>
            <a:r>
              <a:rPr lang="sv-SE" sz="1400" dirty="0">
                <a:latin typeface="Garamond" panose="02020404030301010803" pitchFamily="18" charset="0"/>
              </a:rPr>
              <a:t>Göra inköp till kiosk</a:t>
            </a:r>
          </a:p>
          <a:p>
            <a:pPr lvl="1"/>
            <a:r>
              <a:rPr lang="sv-SE" sz="1400" dirty="0">
                <a:latin typeface="Garamond" panose="02020404030301010803" pitchFamily="18" charset="0"/>
              </a:rPr>
              <a:t>Hantera lagkassan</a:t>
            </a:r>
          </a:p>
          <a:p>
            <a:pPr lvl="1"/>
            <a:endParaRPr lang="sv-SE" sz="1400" dirty="0">
              <a:latin typeface="Garamond" panose="02020404030301010803" pitchFamily="18" charset="0"/>
            </a:endParaRPr>
          </a:p>
          <a:p>
            <a:r>
              <a:rPr lang="sv-SE" sz="1600" b="1" dirty="0">
                <a:latin typeface="Garamond" panose="02020404030301010803" pitchFamily="18" charset="0"/>
              </a:rPr>
              <a:t>Försäljning</a:t>
            </a:r>
          </a:p>
          <a:p>
            <a:pPr lvl="1"/>
            <a:r>
              <a:rPr lang="sv-SE" sz="1400" dirty="0">
                <a:latin typeface="Garamond" panose="02020404030301010803" pitchFamily="18" charset="0"/>
              </a:rPr>
              <a:t>Organisera ex försäljningsaktiviteter för att fylla på lagkassan</a:t>
            </a:r>
          </a:p>
          <a:p>
            <a:pPr indent="-187200"/>
            <a:endParaRPr lang="sv-SE" sz="1400" b="1" dirty="0">
              <a:latin typeface="Garamond" panose="02020404030301010803" pitchFamily="18" charset="0"/>
            </a:endParaRPr>
          </a:p>
          <a:p>
            <a:pPr indent="-187200"/>
            <a:r>
              <a:rPr lang="sv-SE" sz="1600" b="1" dirty="0" err="1">
                <a:latin typeface="Garamond" panose="02020404030301010803" pitchFamily="18" charset="0"/>
              </a:rPr>
              <a:t>Helltoncup</a:t>
            </a:r>
            <a:r>
              <a:rPr lang="sv-SE" sz="1600" b="1" dirty="0">
                <a:latin typeface="Garamond" panose="02020404030301010803" pitchFamily="18" charset="0"/>
              </a:rPr>
              <a:t>-ansvarig 1-2 personer</a:t>
            </a:r>
          </a:p>
          <a:p>
            <a:pPr lvl="1"/>
            <a:r>
              <a:rPr lang="sv-SE" sz="1400" dirty="0">
                <a:latin typeface="Garamond" panose="02020404030301010803" pitchFamily="18" charset="0"/>
              </a:rPr>
              <a:t>Kontaktperson för </a:t>
            </a:r>
            <a:r>
              <a:rPr lang="sv-SE" sz="1400" dirty="0" err="1">
                <a:latin typeface="Garamond" panose="02020404030301010803" pitchFamily="18" charset="0"/>
              </a:rPr>
              <a:t>Helltoncup</a:t>
            </a:r>
            <a:endParaRPr lang="sv-SE" sz="1400" dirty="0">
              <a:latin typeface="Garamond" panose="02020404030301010803" pitchFamily="18" charset="0"/>
            </a:endParaRPr>
          </a:p>
          <a:p>
            <a:pPr lvl="1"/>
            <a:r>
              <a:rPr lang="sv-SE" sz="1400" dirty="0">
                <a:latin typeface="Garamond" panose="02020404030301010803" pitchFamily="18" charset="0"/>
              </a:rPr>
              <a:t>Ansvara att organisera vårt lags jobbschema för </a:t>
            </a:r>
            <a:r>
              <a:rPr lang="sv-SE" sz="1400" dirty="0" err="1">
                <a:latin typeface="Garamond" panose="02020404030301010803" pitchFamily="18" charset="0"/>
              </a:rPr>
              <a:t>Helltoncup</a:t>
            </a:r>
            <a:r>
              <a:rPr lang="sv-SE" sz="1400" dirty="0">
                <a:latin typeface="Garamond" panose="02020404030301010803" pitchFamily="18" charset="0"/>
              </a:rPr>
              <a:t> </a:t>
            </a:r>
          </a:p>
          <a:p>
            <a:pPr indent="-187200"/>
            <a:endParaRPr lang="sv-SE" sz="1400" b="1" dirty="0">
              <a:latin typeface="Garamond" panose="02020404030301010803" pitchFamily="18" charset="0"/>
            </a:endParaRPr>
          </a:p>
        </p:txBody>
      </p:sp>
    </p:spTree>
    <p:extLst>
      <p:ext uri="{BB962C8B-B14F-4D97-AF65-F5344CB8AC3E}">
        <p14:creationId xmlns:p14="http://schemas.microsoft.com/office/powerpoint/2010/main" val="4140091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526A91A-0486-AFBE-FA6A-FB21A7B4C7F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F9F8F31-45AF-D6F7-FF5D-1ADF019E5F25}"/>
              </a:ext>
            </a:extLst>
          </p:cNvPr>
          <p:cNvSpPr>
            <a:spLocks noGrp="1"/>
          </p:cNvSpPr>
          <p:nvPr>
            <p:ph type="title"/>
          </p:nvPr>
        </p:nvSpPr>
        <p:spPr/>
        <p:txBody>
          <a:bodyPr/>
          <a:lstStyle/>
          <a:p>
            <a:r>
              <a:rPr lang="sv-SE" dirty="0">
                <a:latin typeface="Garamond" panose="02020404030301010803" pitchFamily="18" charset="0"/>
              </a:rPr>
              <a:t>Kontaktuppgifter</a:t>
            </a:r>
          </a:p>
        </p:txBody>
      </p:sp>
      <p:sp>
        <p:nvSpPr>
          <p:cNvPr id="3" name="textruta 2">
            <a:extLst>
              <a:ext uri="{FF2B5EF4-FFF2-40B4-BE49-F238E27FC236}">
                <a16:creationId xmlns:a16="http://schemas.microsoft.com/office/drawing/2014/main" id="{95F50653-BDA4-5F28-FE29-84A4C5BBE457}"/>
              </a:ext>
            </a:extLst>
          </p:cNvPr>
          <p:cNvSpPr txBox="1"/>
          <p:nvPr/>
        </p:nvSpPr>
        <p:spPr>
          <a:xfrm>
            <a:off x="427797" y="1270000"/>
            <a:ext cx="10564238" cy="9371796"/>
          </a:xfrm>
          <a:prstGeom prst="rect">
            <a:avLst/>
          </a:prstGeom>
          <a:noFill/>
        </p:spPr>
        <p:txBody>
          <a:bodyPr wrap="square" numCol="2">
            <a:spAutoFit/>
          </a:bodyPr>
          <a:lstStyle/>
          <a:p>
            <a:pPr indent="-187200"/>
            <a:endParaRPr lang="sv-SE" sz="900" dirty="0">
              <a:solidFill>
                <a:schemeClr val="accent1"/>
              </a:solidFill>
            </a:endParaRPr>
          </a:p>
          <a:p>
            <a:pPr indent="-187200"/>
            <a:r>
              <a:rPr lang="sv-SE" dirty="0">
                <a:latin typeface="Garamond" panose="02020404030301010803" pitchFamily="18" charset="0"/>
              </a:rPr>
              <a:t>Ange namn, e-mailadress &amp; </a:t>
            </a:r>
            <a:r>
              <a:rPr lang="sv-SE" dirty="0" err="1">
                <a:latin typeface="Garamond" panose="02020404030301010803" pitchFamily="18" charset="0"/>
              </a:rPr>
              <a:t>mobilnr</a:t>
            </a:r>
            <a:r>
              <a:rPr lang="sv-SE" dirty="0">
                <a:latin typeface="Garamond" panose="02020404030301010803" pitchFamily="18" charset="0"/>
              </a:rPr>
              <a:t> för varje roll nedan:</a:t>
            </a:r>
          </a:p>
          <a:p>
            <a:pPr indent="-187200"/>
            <a:r>
              <a:rPr lang="sv-SE" dirty="0">
                <a:latin typeface="Garamond" panose="02020404030301010803" pitchFamily="18" charset="0"/>
              </a:rPr>
              <a:t>Ska skickas fullt ifylld till kansliet på </a:t>
            </a:r>
            <a:r>
              <a:rPr lang="sv-SE" dirty="0">
                <a:solidFill>
                  <a:srgbClr val="0070C0"/>
                </a:solidFill>
                <a:latin typeface="Garamond" panose="02020404030301010803" pitchFamily="18" charset="0"/>
                <a:hlinkClick r:id="rId3">
                  <a:extLst>
                    <a:ext uri="{A12FA001-AC4F-418D-AE19-62706E023703}">
                      <ahyp:hlinkClr xmlns:ahyp="http://schemas.microsoft.com/office/drawing/2018/hyperlinkcolor" val="tx"/>
                    </a:ext>
                  </a:extLst>
                </a:hlinkClick>
              </a:rPr>
              <a:t>info@hellton.se</a:t>
            </a:r>
            <a:r>
              <a:rPr lang="sv-SE" dirty="0">
                <a:solidFill>
                  <a:srgbClr val="0070C0"/>
                </a:solidFill>
                <a:latin typeface="Garamond" panose="02020404030301010803" pitchFamily="18" charset="0"/>
              </a:rPr>
              <a:t> </a:t>
            </a:r>
            <a:r>
              <a:rPr lang="sv-SE" dirty="0">
                <a:latin typeface="Garamond" panose="02020404030301010803" pitchFamily="18" charset="0"/>
              </a:rPr>
              <a:t>senast 15 oktober.</a:t>
            </a:r>
          </a:p>
          <a:p>
            <a:pPr indent="-187200"/>
            <a:endParaRPr lang="sv-SE" sz="1400" b="1" u="sng" dirty="0"/>
          </a:p>
          <a:p>
            <a:pPr indent="-187200"/>
            <a:endParaRPr lang="sv-SE" sz="1400" b="1" u="sng" dirty="0"/>
          </a:p>
          <a:p>
            <a:pPr indent="-187200"/>
            <a:r>
              <a:rPr lang="sv-SE" sz="1600" b="1" dirty="0">
                <a:latin typeface="Garamond" panose="02020404030301010803" pitchFamily="18" charset="0"/>
              </a:rPr>
              <a:t>Lagansvarig									</a:t>
            </a:r>
          </a:p>
          <a:p>
            <a:pPr indent="-187200"/>
            <a:r>
              <a:rPr lang="sv-SE" sz="1600" b="1" dirty="0">
                <a:latin typeface="Garamond" panose="02020404030301010803" pitchFamily="18" charset="0"/>
              </a:rPr>
              <a:t>Mattias Göthlin</a:t>
            </a:r>
          </a:p>
          <a:p>
            <a:pPr indent="-187200"/>
            <a:r>
              <a:rPr lang="sv-SE" sz="1600" b="1" dirty="0">
                <a:latin typeface="Garamond" panose="02020404030301010803" pitchFamily="18" charset="0"/>
                <a:hlinkClick r:id="rId4"/>
              </a:rPr>
              <a:t>Mattias.gothlin@me.com</a:t>
            </a:r>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a:latin typeface="Garamond" panose="02020404030301010803" pitchFamily="18" charset="0"/>
              </a:rPr>
              <a:t>Kioskansvarig/Lagkassa</a:t>
            </a:r>
          </a:p>
          <a:p>
            <a:pPr indent="-187200"/>
            <a:r>
              <a:rPr lang="sv-SE" sz="1600" b="1" dirty="0">
                <a:latin typeface="Garamond" panose="02020404030301010803" pitchFamily="18" charset="0"/>
              </a:rPr>
              <a:t>Erik </a:t>
            </a:r>
            <a:r>
              <a:rPr lang="sv-SE" sz="1600" b="1" dirty="0" err="1">
                <a:latin typeface="Garamond" panose="02020404030301010803" pitchFamily="18" charset="0"/>
              </a:rPr>
              <a:t>Björfelt</a:t>
            </a:r>
            <a:endParaRPr lang="sv-SE" sz="1600" b="1" dirty="0">
              <a:latin typeface="Garamond" panose="02020404030301010803" pitchFamily="18" charset="0"/>
            </a:endParaRPr>
          </a:p>
          <a:p>
            <a:pPr indent="-187200"/>
            <a:r>
              <a:rPr lang="sv-SE" sz="1600" b="1" dirty="0">
                <a:latin typeface="Garamond" panose="02020404030301010803" pitchFamily="18" charset="0"/>
                <a:hlinkClick r:id="rId5"/>
              </a:rPr>
              <a:t>erik_bjorfelt@hotmail.com</a:t>
            </a:r>
            <a:endParaRPr lang="sv-SE" sz="1600" b="1" dirty="0">
              <a:latin typeface="Garamond" panose="02020404030301010803" pitchFamily="18" charset="0"/>
            </a:endParaRPr>
          </a:p>
          <a:p>
            <a:pPr indent="-187200"/>
            <a:r>
              <a:rPr lang="sv-SE" sz="1600" b="1" dirty="0">
                <a:latin typeface="Garamond" panose="02020404030301010803" pitchFamily="18" charset="0"/>
              </a:rPr>
              <a:t>Tel 073-6407165</a:t>
            </a: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a:latin typeface="Garamond" panose="02020404030301010803" pitchFamily="18" charset="0"/>
              </a:rPr>
              <a:t>Försäljning:</a:t>
            </a:r>
          </a:p>
          <a:p>
            <a:pPr indent="-187200"/>
            <a:r>
              <a:rPr lang="sv-SE" sz="1600" b="1" dirty="0">
                <a:latin typeface="Garamond" panose="02020404030301010803" pitchFamily="18" charset="0"/>
              </a:rPr>
              <a:t>Anna Sundenhammar</a:t>
            </a:r>
          </a:p>
          <a:p>
            <a:pPr indent="-187200"/>
            <a:r>
              <a:rPr lang="sv-SE" sz="1600" b="1" dirty="0">
                <a:latin typeface="Garamond" panose="02020404030301010803" pitchFamily="18" charset="0"/>
                <a:hlinkClick r:id="rId6"/>
              </a:rPr>
              <a:t>Anna.sundenhammar@gmail.com</a:t>
            </a:r>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err="1">
                <a:latin typeface="Garamond" panose="02020404030301010803" pitchFamily="18" charset="0"/>
              </a:rPr>
              <a:t>Helltoncup</a:t>
            </a:r>
            <a:r>
              <a:rPr lang="sv-SE" sz="1600" b="1" dirty="0">
                <a:latin typeface="Garamond" panose="02020404030301010803" pitchFamily="18" charset="0"/>
              </a:rPr>
              <a:t>-ansvarig:</a:t>
            </a:r>
          </a:p>
          <a:p>
            <a:pPr indent="-187200"/>
            <a:r>
              <a:rPr lang="sv-SE" sz="1600" b="1" dirty="0">
                <a:latin typeface="Garamond" panose="02020404030301010803" pitchFamily="18" charset="0"/>
              </a:rPr>
              <a:t>Viktoria </a:t>
            </a:r>
            <a:r>
              <a:rPr lang="sv-SE" sz="1600" b="1" dirty="0" err="1">
                <a:latin typeface="Garamond" panose="02020404030301010803" pitchFamily="18" charset="0"/>
              </a:rPr>
              <a:t>Sundlén</a:t>
            </a:r>
            <a:endParaRPr lang="sv-SE" sz="1600" b="1" dirty="0">
              <a:latin typeface="Garamond" panose="02020404030301010803" pitchFamily="18" charset="0"/>
            </a:endParaRPr>
          </a:p>
          <a:p>
            <a:pPr indent="-187200"/>
            <a:r>
              <a:rPr lang="sv-SE" sz="1600" b="1" dirty="0">
                <a:latin typeface="Garamond" panose="02020404030301010803" pitchFamily="18" charset="0"/>
                <a:hlinkClick r:id="rId7"/>
              </a:rPr>
              <a:t>viktoria.loof@gmail.com</a:t>
            </a:r>
            <a:endParaRPr lang="sv-SE" sz="1600" b="1" dirty="0">
              <a:latin typeface="Garamond" panose="02020404030301010803" pitchFamily="18" charset="0"/>
            </a:endParaRPr>
          </a:p>
          <a:p>
            <a:pPr indent="-187200"/>
            <a:r>
              <a:rPr lang="sv-SE" sz="1600" b="1" dirty="0">
                <a:latin typeface="Garamond" panose="02020404030301010803" pitchFamily="18" charset="0"/>
              </a:rPr>
              <a:t>Tel 072-748 78 35</a:t>
            </a:r>
          </a:p>
          <a:p>
            <a:pPr indent="-187200"/>
            <a:endParaRPr lang="sv-SE" sz="1600" b="1" dirty="0">
              <a:latin typeface="Garamond" panose="02020404030301010803" pitchFamily="18" charset="0"/>
            </a:endParaRPr>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p:txBody>
      </p:sp>
    </p:spTree>
    <p:extLst>
      <p:ext uri="{BB962C8B-B14F-4D97-AF65-F5344CB8AC3E}">
        <p14:creationId xmlns:p14="http://schemas.microsoft.com/office/powerpoint/2010/main" val="665104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46CD8-8D49-4009-AAE6-C5ABB3A37452}"/>
              </a:ext>
            </a:extLst>
          </p:cNvPr>
          <p:cNvSpPr>
            <a:spLocks noGrp="1"/>
          </p:cNvSpPr>
          <p:nvPr>
            <p:ph type="title"/>
          </p:nvPr>
        </p:nvSpPr>
        <p:spPr/>
        <p:txBody>
          <a:bodyPr/>
          <a:lstStyle/>
          <a:p>
            <a:r>
              <a:rPr lang="sv-SE" dirty="0"/>
              <a:t>Frågor?</a:t>
            </a:r>
          </a:p>
        </p:txBody>
      </p:sp>
      <p:sp>
        <p:nvSpPr>
          <p:cNvPr id="3" name="Content Placeholder 2">
            <a:extLst>
              <a:ext uri="{FF2B5EF4-FFF2-40B4-BE49-F238E27FC236}">
                <a16:creationId xmlns:a16="http://schemas.microsoft.com/office/drawing/2014/main" id="{A1CB8394-BCB3-405C-9A57-5619999D2EFA}"/>
              </a:ext>
            </a:extLst>
          </p:cNvPr>
          <p:cNvSpPr>
            <a:spLocks noGrp="1"/>
          </p:cNvSpPr>
          <p:nvPr>
            <p:ph idx="1"/>
          </p:nvPr>
        </p:nvSpPr>
        <p:spPr/>
        <p:txBody>
          <a:bodyPr/>
          <a:lstStyle/>
          <a:p>
            <a:endParaRPr lang="sv-SE" dirty="0"/>
          </a:p>
        </p:txBody>
      </p:sp>
    </p:spTree>
    <p:extLst>
      <p:ext uri="{BB962C8B-B14F-4D97-AF65-F5344CB8AC3E}">
        <p14:creationId xmlns:p14="http://schemas.microsoft.com/office/powerpoint/2010/main" val="2744917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0136E-E27F-02A1-EA92-936517051373}"/>
              </a:ext>
            </a:extLst>
          </p:cNvPr>
          <p:cNvSpPr>
            <a:spLocks noGrp="1"/>
          </p:cNvSpPr>
          <p:nvPr>
            <p:ph type="title"/>
          </p:nvPr>
        </p:nvSpPr>
        <p:spPr/>
        <p:txBody>
          <a:bodyPr/>
          <a:lstStyle/>
          <a:p>
            <a:pPr algn="ctr"/>
            <a:r>
              <a:rPr lang="sv-SE" b="1" dirty="0">
                <a:latin typeface="Garamond" panose="02020404030301010803" pitchFamily="18" charset="0"/>
              </a:rPr>
              <a:t>Agenda föräldramöte</a:t>
            </a:r>
          </a:p>
        </p:txBody>
      </p:sp>
      <p:sp>
        <p:nvSpPr>
          <p:cNvPr id="3" name="textruta 2">
            <a:extLst>
              <a:ext uri="{FF2B5EF4-FFF2-40B4-BE49-F238E27FC236}">
                <a16:creationId xmlns:a16="http://schemas.microsoft.com/office/drawing/2014/main" id="{A810D5FA-B64C-C10C-6183-255CDAD7C1A9}"/>
              </a:ext>
            </a:extLst>
          </p:cNvPr>
          <p:cNvSpPr txBox="1"/>
          <p:nvPr/>
        </p:nvSpPr>
        <p:spPr>
          <a:xfrm>
            <a:off x="794083" y="1157591"/>
            <a:ext cx="8982215" cy="5201424"/>
          </a:xfrm>
          <a:prstGeom prst="rect">
            <a:avLst/>
          </a:prstGeom>
          <a:noFill/>
        </p:spPr>
        <p:txBody>
          <a:bodyPr wrap="square" numCol="1">
            <a:spAutoFit/>
          </a:bodyPr>
          <a:lstStyle/>
          <a:p>
            <a:pPr marL="285750" indent="-285750">
              <a:buFont typeface="Arial" panose="020B0604020202020204" pitchFamily="34" charset="0"/>
              <a:buChar char="•"/>
            </a:pPr>
            <a:endParaRPr lang="sv-SE" sz="2400" b="1" dirty="0">
              <a:latin typeface="Garamond" panose="02020404030301010803" pitchFamily="18" charset="0"/>
            </a:endParaRPr>
          </a:p>
          <a:p>
            <a:pPr marL="285750" indent="-285750">
              <a:buFont typeface="Arial" panose="020B0604020202020204" pitchFamily="34" charset="0"/>
              <a:buChar char="•"/>
            </a:pPr>
            <a:r>
              <a:rPr lang="sv-SE" sz="2000" dirty="0">
                <a:solidFill>
                  <a:srgbClr val="000000"/>
                </a:solidFill>
                <a:latin typeface="Arial" panose="020B0604020202020204" pitchFamily="34" charset="0"/>
              </a:rPr>
              <a:t>Presentation av ledare o organisation</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Kompassen</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Träningar</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Matcher </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Cuper</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Föräldraengagemang</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Sponsring/Försäljning</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Medlemsavgifter och övriga kostnader</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Kommunikationskanaler</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Roller i laget</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Nyheter från föreningen</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Övrigt</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Frågor?</a:t>
            </a:r>
          </a:p>
          <a:p>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r>
              <a:rPr lang="sv-SE" sz="1600" b="1" dirty="0">
                <a:latin typeface="Garamond" panose="02020404030301010803" pitchFamily="18" charset="0"/>
              </a:rPr>
              <a:t> </a:t>
            </a:r>
            <a:endParaRPr lang="sv-SE" sz="1400" b="1" u="sng" dirty="0"/>
          </a:p>
        </p:txBody>
      </p:sp>
    </p:spTree>
    <p:extLst>
      <p:ext uri="{BB962C8B-B14F-4D97-AF65-F5344CB8AC3E}">
        <p14:creationId xmlns:p14="http://schemas.microsoft.com/office/powerpoint/2010/main" val="3434864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5FA3E-C0D1-4FA1-B833-3BCD71DCEC6C}"/>
              </a:ext>
            </a:extLst>
          </p:cNvPr>
          <p:cNvSpPr>
            <a:spLocks noGrp="1"/>
          </p:cNvSpPr>
          <p:nvPr>
            <p:ph type="title"/>
          </p:nvPr>
        </p:nvSpPr>
        <p:spPr>
          <a:xfrm>
            <a:off x="677334" y="609600"/>
            <a:ext cx="8596668" cy="676938"/>
          </a:xfrm>
        </p:spPr>
        <p:txBody>
          <a:bodyPr>
            <a:normAutofit/>
          </a:bodyPr>
          <a:lstStyle/>
          <a:p>
            <a:pPr marL="228600">
              <a:spcAft>
                <a:spcPts val="800"/>
              </a:spcAft>
            </a:pPr>
            <a:r>
              <a:rPr lang="sv-SE" sz="3200" b="1" dirty="0">
                <a:solidFill>
                  <a:srgbClr val="FF0000"/>
                </a:solidFill>
                <a:latin typeface="Arial" panose="020B0604020202020204" pitchFamily="34" charset="0"/>
                <a:ea typeface="+mn-ea"/>
                <a:cs typeface="+mn-cs"/>
              </a:rPr>
              <a:t>Organisations F10</a:t>
            </a:r>
          </a:p>
        </p:txBody>
      </p:sp>
      <p:sp>
        <p:nvSpPr>
          <p:cNvPr id="3" name="Content Placeholder 2">
            <a:extLst>
              <a:ext uri="{FF2B5EF4-FFF2-40B4-BE49-F238E27FC236}">
                <a16:creationId xmlns:a16="http://schemas.microsoft.com/office/drawing/2014/main" id="{AE99569F-EE40-49A5-B788-CCDE3EA049BA}"/>
              </a:ext>
            </a:extLst>
          </p:cNvPr>
          <p:cNvSpPr>
            <a:spLocks noGrp="1"/>
          </p:cNvSpPr>
          <p:nvPr>
            <p:ph idx="1"/>
          </p:nvPr>
        </p:nvSpPr>
        <p:spPr>
          <a:xfrm>
            <a:off x="677334" y="1286538"/>
            <a:ext cx="8596668" cy="5323812"/>
          </a:xfrm>
        </p:spPr>
        <p:txBody>
          <a:bodyPr>
            <a:normAutofit fontScale="25000" lnSpcReduction="20000"/>
          </a:bodyPr>
          <a:lstStyle/>
          <a:p>
            <a:r>
              <a:rPr lang="sv-SE" sz="6400" b="1" dirty="0">
                <a:solidFill>
                  <a:srgbClr val="000000"/>
                </a:solidFill>
                <a:latin typeface="Arial" panose="020B0604020202020204" pitchFamily="34" charset="0"/>
              </a:rPr>
              <a:t>Ledare:</a:t>
            </a:r>
          </a:p>
          <a:p>
            <a:pPr marL="457200" lvl="1" indent="0">
              <a:spcBef>
                <a:spcPts val="400"/>
              </a:spcBef>
              <a:buNone/>
            </a:pPr>
            <a:r>
              <a:rPr lang="sv-SE" sz="5600" b="1" dirty="0">
                <a:solidFill>
                  <a:srgbClr val="000000"/>
                </a:solidFill>
                <a:latin typeface="Arial" panose="020B0604020202020204" pitchFamily="34" charset="0"/>
              </a:rPr>
              <a:t>Huvudtränare: </a:t>
            </a:r>
          </a:p>
          <a:p>
            <a:pPr marL="457200" lvl="1" indent="0">
              <a:spcBef>
                <a:spcPts val="400"/>
              </a:spcBef>
              <a:buNone/>
            </a:pPr>
            <a:r>
              <a:rPr lang="sv-SE" sz="5600" dirty="0">
                <a:solidFill>
                  <a:srgbClr val="000000"/>
                </a:solidFill>
                <a:latin typeface="Arial" panose="020B0604020202020204" pitchFamily="34" charset="0"/>
              </a:rPr>
              <a:t>Henrik Ekström, Lisa Björklund</a:t>
            </a:r>
            <a:br>
              <a:rPr lang="sv-SE" sz="5600" dirty="0">
                <a:solidFill>
                  <a:srgbClr val="000000"/>
                </a:solidFill>
                <a:latin typeface="Arial" panose="020B0604020202020204" pitchFamily="34" charset="0"/>
              </a:rPr>
            </a:br>
            <a:endParaRPr lang="sv-SE" sz="5600" dirty="0">
              <a:solidFill>
                <a:srgbClr val="000000"/>
              </a:solidFill>
              <a:latin typeface="Arial" panose="020B0604020202020204" pitchFamily="34" charset="0"/>
            </a:endParaRPr>
          </a:p>
          <a:p>
            <a:pPr marL="457200" lvl="1" indent="0">
              <a:spcBef>
                <a:spcPts val="400"/>
              </a:spcBef>
              <a:buNone/>
            </a:pPr>
            <a:r>
              <a:rPr lang="sv-SE" sz="5600" b="1" dirty="0">
                <a:solidFill>
                  <a:srgbClr val="000000"/>
                </a:solidFill>
                <a:latin typeface="Arial" panose="020B0604020202020204" pitchFamily="34" charset="0"/>
              </a:rPr>
              <a:t>Assisterande tränare: </a:t>
            </a:r>
          </a:p>
          <a:p>
            <a:pPr marL="457200" lvl="1" indent="0">
              <a:spcBef>
                <a:spcPts val="400"/>
              </a:spcBef>
              <a:buNone/>
            </a:pPr>
            <a:r>
              <a:rPr lang="sv-SE" sz="5600" dirty="0">
                <a:solidFill>
                  <a:srgbClr val="000000"/>
                </a:solidFill>
                <a:latin typeface="Arial" panose="020B0604020202020204" pitchFamily="34" charset="0"/>
              </a:rPr>
              <a:t>Linda </a:t>
            </a:r>
            <a:r>
              <a:rPr lang="sv-SE" sz="5600" dirty="0" err="1">
                <a:solidFill>
                  <a:srgbClr val="000000"/>
                </a:solidFill>
                <a:latin typeface="Arial" panose="020B0604020202020204" pitchFamily="34" charset="0"/>
              </a:rPr>
              <a:t>Harkman</a:t>
            </a:r>
            <a:r>
              <a:rPr lang="sv-SE" sz="5600" dirty="0">
                <a:solidFill>
                  <a:srgbClr val="000000"/>
                </a:solidFill>
                <a:latin typeface="Arial" panose="020B0604020202020204" pitchFamily="34" charset="0"/>
              </a:rPr>
              <a:t>, Josefin Johannesson (Peter </a:t>
            </a:r>
            <a:r>
              <a:rPr lang="sv-SE" sz="5600" dirty="0" err="1">
                <a:solidFill>
                  <a:srgbClr val="000000"/>
                </a:solidFill>
                <a:latin typeface="Arial" panose="020B0604020202020204" pitchFamily="34" charset="0"/>
              </a:rPr>
              <a:t>Pasalic</a:t>
            </a:r>
            <a:r>
              <a:rPr lang="sv-SE" sz="5600" dirty="0">
                <a:solidFill>
                  <a:srgbClr val="000000"/>
                </a:solidFill>
                <a:latin typeface="Arial" panose="020B0604020202020204" pitchFamily="34" charset="0"/>
              </a:rPr>
              <a:t> </a:t>
            </a:r>
            <a:r>
              <a:rPr lang="sv-SE" sz="5600" dirty="0" err="1">
                <a:solidFill>
                  <a:srgbClr val="000000"/>
                </a:solidFill>
                <a:latin typeface="Arial" panose="020B0604020202020204" pitchFamily="34" charset="0"/>
              </a:rPr>
              <a:t>Östborg</a:t>
            </a:r>
            <a:r>
              <a:rPr lang="sv-SE" sz="5600" dirty="0">
                <a:solidFill>
                  <a:srgbClr val="000000"/>
                </a:solidFill>
                <a:latin typeface="Arial" panose="020B0604020202020204" pitchFamily="34" charset="0"/>
              </a:rPr>
              <a:t>)</a:t>
            </a:r>
          </a:p>
          <a:p>
            <a:pPr marL="457200" lvl="1" indent="0">
              <a:spcBef>
                <a:spcPts val="600"/>
              </a:spcBef>
              <a:buNone/>
            </a:pPr>
            <a:endParaRPr lang="sv-SE" sz="5600"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Lagledare:</a:t>
            </a:r>
          </a:p>
          <a:p>
            <a:pPr marL="457200" lvl="1" indent="0">
              <a:spcBef>
                <a:spcPts val="600"/>
              </a:spcBef>
              <a:buNone/>
            </a:pPr>
            <a:r>
              <a:rPr lang="sv-SE" sz="5600" dirty="0">
                <a:solidFill>
                  <a:srgbClr val="000000"/>
                </a:solidFill>
                <a:latin typeface="Arial" panose="020B0604020202020204" pitchFamily="34" charset="0"/>
              </a:rPr>
              <a:t>Mattias Göthlin?</a:t>
            </a:r>
          </a:p>
          <a:p>
            <a:pPr marL="457200" lvl="1" indent="0">
              <a:spcBef>
                <a:spcPts val="600"/>
              </a:spcBef>
              <a:buNone/>
            </a:pPr>
            <a:r>
              <a:rPr lang="sv-SE" sz="5600" dirty="0">
                <a:solidFill>
                  <a:srgbClr val="000000"/>
                </a:solidFill>
                <a:latin typeface="Arial" panose="020B0604020202020204" pitchFamily="34" charset="0"/>
              </a:rPr>
              <a:t>Administratör?</a:t>
            </a:r>
          </a:p>
          <a:p>
            <a:pPr marL="457200" lvl="1" indent="0">
              <a:spcBef>
                <a:spcPts val="600"/>
              </a:spcBef>
              <a:buNone/>
            </a:pPr>
            <a:endParaRPr lang="sv-SE" sz="5600" b="1"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Försäljning:</a:t>
            </a:r>
          </a:p>
          <a:p>
            <a:pPr marL="457200" lvl="1" indent="0">
              <a:spcBef>
                <a:spcPts val="600"/>
              </a:spcBef>
              <a:buNone/>
            </a:pPr>
            <a:r>
              <a:rPr lang="sv-SE" sz="5600" dirty="0">
                <a:solidFill>
                  <a:srgbClr val="000000"/>
                </a:solidFill>
                <a:latin typeface="Arial" panose="020B0604020202020204" pitchFamily="34" charset="0"/>
              </a:rPr>
              <a:t>Anna Sundenhammar</a:t>
            </a:r>
          </a:p>
          <a:p>
            <a:pPr marL="457200" lvl="1" indent="0">
              <a:spcBef>
                <a:spcPts val="600"/>
              </a:spcBef>
              <a:buNone/>
            </a:pPr>
            <a:endParaRPr lang="sv-SE" sz="5600"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Kiosk/lagkassa:</a:t>
            </a:r>
          </a:p>
          <a:p>
            <a:pPr marL="0" indent="0">
              <a:spcBef>
                <a:spcPts val="600"/>
              </a:spcBef>
              <a:buNone/>
            </a:pPr>
            <a:r>
              <a:rPr lang="sv-SE" sz="5600" b="1" dirty="0">
                <a:solidFill>
                  <a:srgbClr val="000000"/>
                </a:solidFill>
                <a:latin typeface="Arial" panose="020B0604020202020204" pitchFamily="34" charset="0"/>
              </a:rPr>
              <a:t>	</a:t>
            </a:r>
            <a:r>
              <a:rPr lang="sv-SE" sz="5600" dirty="0">
                <a:solidFill>
                  <a:srgbClr val="000000"/>
                </a:solidFill>
                <a:latin typeface="Arial" panose="020B0604020202020204" pitchFamily="34" charset="0"/>
              </a:rPr>
              <a:t>Erik Björfält	</a:t>
            </a:r>
          </a:p>
          <a:p>
            <a:pPr marL="0" indent="0">
              <a:spcBef>
                <a:spcPts val="600"/>
              </a:spcBef>
              <a:buNone/>
            </a:pPr>
            <a:endParaRPr lang="sv-SE" sz="5600"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Mentor från Damlaget:</a:t>
            </a:r>
          </a:p>
          <a:p>
            <a:pPr marL="0" indent="0" fontAlgn="base">
              <a:spcBef>
                <a:spcPts val="600"/>
              </a:spcBef>
              <a:buNone/>
            </a:pPr>
            <a:r>
              <a:rPr lang="sv-SE" sz="5600" dirty="0"/>
              <a:t>	</a:t>
            </a:r>
            <a:endParaRPr lang="sv-SE" dirty="0">
              <a:solidFill>
                <a:srgbClr val="000000"/>
              </a:solidFill>
              <a:latin typeface="Arial" panose="020B0604020202020204" pitchFamily="34" charset="0"/>
            </a:endParaRPr>
          </a:p>
          <a:p>
            <a:pPr marL="0" indent="0">
              <a:buNone/>
            </a:pPr>
            <a:br>
              <a:rPr lang="sv-SE"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br>
            <a:endParaRPr lang="sv-SE" dirty="0"/>
          </a:p>
        </p:txBody>
      </p:sp>
    </p:spTree>
    <p:extLst>
      <p:ext uri="{BB962C8B-B14F-4D97-AF65-F5344CB8AC3E}">
        <p14:creationId xmlns:p14="http://schemas.microsoft.com/office/powerpoint/2010/main" val="2217541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3C24C-F8D9-4ECD-B4BD-EF81D828CD46}"/>
              </a:ext>
            </a:extLst>
          </p:cNvPr>
          <p:cNvSpPr>
            <a:spLocks noGrp="1"/>
          </p:cNvSpPr>
          <p:nvPr>
            <p:ph type="title"/>
          </p:nvPr>
        </p:nvSpPr>
        <p:spPr/>
        <p:txBody>
          <a:bodyPr/>
          <a:lstStyle/>
          <a:p>
            <a:r>
              <a:rPr lang="sv-SE" dirty="0"/>
              <a:t>Kompassen</a:t>
            </a:r>
            <a:br>
              <a:rPr lang="sv-SE" dirty="0"/>
            </a:br>
            <a:endParaRPr lang="sv-SE" dirty="0"/>
          </a:p>
        </p:txBody>
      </p:sp>
      <p:pic>
        <p:nvPicPr>
          <p:cNvPr id="4" name="Platshållare för innehåll 3">
            <a:extLst>
              <a:ext uri="{FF2B5EF4-FFF2-40B4-BE49-F238E27FC236}">
                <a16:creationId xmlns:a16="http://schemas.microsoft.com/office/drawing/2014/main" id="{1B4E5800-D49D-4A39-9C81-224A574C4B18}"/>
              </a:ext>
            </a:extLst>
          </p:cNvPr>
          <p:cNvPicPr>
            <a:picLocks noGrp="1" noChangeAspect="1"/>
          </p:cNvPicPr>
          <p:nvPr>
            <p:ph idx="1"/>
          </p:nvPr>
        </p:nvPicPr>
        <p:blipFill>
          <a:blip r:embed="rId2"/>
          <a:stretch>
            <a:fillRect/>
          </a:stretch>
        </p:blipFill>
        <p:spPr>
          <a:xfrm>
            <a:off x="5969005" y="1384300"/>
            <a:ext cx="3068628" cy="4352925"/>
          </a:xfrm>
          <a:prstGeom prst="rect">
            <a:avLst/>
          </a:prstGeom>
        </p:spPr>
      </p:pic>
      <p:sp>
        <p:nvSpPr>
          <p:cNvPr id="5" name="TextBox 4">
            <a:extLst>
              <a:ext uri="{FF2B5EF4-FFF2-40B4-BE49-F238E27FC236}">
                <a16:creationId xmlns:a16="http://schemas.microsoft.com/office/drawing/2014/main" id="{59DA70D0-AA5B-4715-8C59-B63D80C5DC75}"/>
              </a:ext>
            </a:extLst>
          </p:cNvPr>
          <p:cNvSpPr txBox="1"/>
          <p:nvPr/>
        </p:nvSpPr>
        <p:spPr>
          <a:xfrm>
            <a:off x="1066800" y="1600200"/>
            <a:ext cx="4394200" cy="1938992"/>
          </a:xfrm>
          <a:prstGeom prst="rect">
            <a:avLst/>
          </a:prstGeom>
          <a:noFill/>
        </p:spPr>
        <p:txBody>
          <a:bodyPr wrap="square" rtlCol="0">
            <a:spAutoFit/>
          </a:bodyPr>
          <a:lstStyle/>
          <a:p>
            <a:pPr marL="270000" lvl="1"/>
            <a:r>
              <a:rPr lang="sv-SE" sz="2400" dirty="0">
                <a:latin typeface="Garamond" panose="02020404030301010803" pitchFamily="18" charset="0"/>
              </a:rPr>
              <a:t>Föreningens kunskapsriktlinjer och styrdokument för handbollsspelare i alla åldrar.</a:t>
            </a:r>
          </a:p>
          <a:p>
            <a:pPr marL="270000" lvl="1"/>
            <a:r>
              <a:rPr lang="sv-SE" sz="2400" dirty="0">
                <a:hlinkClick r:id="rId3"/>
              </a:rPr>
              <a:t>IF Hellton Kompassen 24/25 (fliphtml5.com)</a:t>
            </a:r>
            <a:endParaRPr lang="sv-SE" sz="2400" dirty="0"/>
          </a:p>
        </p:txBody>
      </p:sp>
    </p:spTree>
    <p:extLst>
      <p:ext uri="{BB962C8B-B14F-4D97-AF65-F5344CB8AC3E}">
        <p14:creationId xmlns:p14="http://schemas.microsoft.com/office/powerpoint/2010/main" val="747371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EBA963D-248C-4440-9E69-AEA0A0C3FA18}"/>
              </a:ext>
            </a:extLst>
          </p:cNvPr>
          <p:cNvSpPr>
            <a:spLocks noGrp="1"/>
          </p:cNvSpPr>
          <p:nvPr>
            <p:ph type="title"/>
          </p:nvPr>
        </p:nvSpPr>
        <p:spPr/>
        <p:txBody>
          <a:bodyPr/>
          <a:lstStyle/>
          <a:p>
            <a:r>
              <a:rPr lang="sv-SE" dirty="0"/>
              <a:t>Träningar</a:t>
            </a:r>
          </a:p>
        </p:txBody>
      </p:sp>
      <p:sp>
        <p:nvSpPr>
          <p:cNvPr id="4" name="Content Placeholder 3">
            <a:extLst>
              <a:ext uri="{FF2B5EF4-FFF2-40B4-BE49-F238E27FC236}">
                <a16:creationId xmlns:a16="http://schemas.microsoft.com/office/drawing/2014/main" id="{EC155B38-F34C-4AF2-85BA-782A62B65917}"/>
              </a:ext>
            </a:extLst>
          </p:cNvPr>
          <p:cNvSpPr>
            <a:spLocks noGrp="1"/>
          </p:cNvSpPr>
          <p:nvPr>
            <p:ph idx="1"/>
          </p:nvPr>
        </p:nvSpPr>
        <p:spPr>
          <a:xfrm>
            <a:off x="677334" y="1488613"/>
            <a:ext cx="8596668" cy="5119451"/>
          </a:xfrm>
        </p:spPr>
        <p:txBody>
          <a:bodyPr>
            <a:normAutofit/>
          </a:bodyPr>
          <a:lstStyle/>
          <a:p>
            <a:pPr marL="270000" lvl="1"/>
            <a:r>
              <a:rPr lang="sv-SE" sz="1800" dirty="0">
                <a:solidFill>
                  <a:srgbClr val="000000"/>
                </a:solidFill>
                <a:latin typeface="Arial" panose="020B0604020202020204" pitchFamily="34" charset="0"/>
              </a:rPr>
              <a:t>Måndagar </a:t>
            </a:r>
            <a:r>
              <a:rPr lang="sv-SE" sz="1800" dirty="0" err="1">
                <a:solidFill>
                  <a:srgbClr val="000000"/>
                </a:solidFill>
                <a:latin typeface="Arial" panose="020B0604020202020204" pitchFamily="34" charset="0"/>
              </a:rPr>
              <a:t>kl</a:t>
            </a:r>
            <a:r>
              <a:rPr lang="sv-SE" sz="1800" dirty="0">
                <a:solidFill>
                  <a:srgbClr val="000000"/>
                </a:solidFill>
                <a:latin typeface="Arial" panose="020B0604020202020204" pitchFamily="34" charset="0"/>
              </a:rPr>
              <a:t> 18-19, A-salen, </a:t>
            </a:r>
            <a:r>
              <a:rPr lang="sv-SE" sz="1800" dirty="0" err="1">
                <a:solidFill>
                  <a:srgbClr val="000000"/>
                </a:solidFill>
                <a:latin typeface="Arial" panose="020B0604020202020204" pitchFamily="34" charset="0"/>
              </a:rPr>
              <a:t>Sundstahallen</a:t>
            </a:r>
            <a:endParaRPr lang="sv-SE" sz="1800" dirty="0">
              <a:solidFill>
                <a:srgbClr val="000000"/>
              </a:solidFill>
              <a:latin typeface="Arial" panose="020B0604020202020204" pitchFamily="34" charset="0"/>
            </a:endParaRPr>
          </a:p>
          <a:p>
            <a:pPr marL="270000" lvl="1"/>
            <a:r>
              <a:rPr lang="sv-SE" sz="1800" dirty="0">
                <a:solidFill>
                  <a:srgbClr val="000000"/>
                </a:solidFill>
                <a:latin typeface="Arial" panose="020B0604020202020204" pitchFamily="34" charset="0"/>
              </a:rPr>
              <a:t>Torsdagar </a:t>
            </a:r>
            <a:r>
              <a:rPr lang="sv-SE" sz="1800" dirty="0" err="1">
                <a:solidFill>
                  <a:srgbClr val="000000"/>
                </a:solidFill>
                <a:latin typeface="Arial" panose="020B0604020202020204" pitchFamily="34" charset="0"/>
              </a:rPr>
              <a:t>kl</a:t>
            </a:r>
            <a:r>
              <a:rPr lang="sv-SE" sz="1800" dirty="0">
                <a:solidFill>
                  <a:srgbClr val="000000"/>
                </a:solidFill>
                <a:latin typeface="Arial" panose="020B0604020202020204" pitchFamily="34" charset="0"/>
              </a:rPr>
              <a:t> 18-19, A-salen, </a:t>
            </a:r>
            <a:r>
              <a:rPr lang="sv-SE" sz="1800" dirty="0" err="1">
                <a:solidFill>
                  <a:srgbClr val="000000"/>
                </a:solidFill>
                <a:latin typeface="Arial" panose="020B0604020202020204" pitchFamily="34" charset="0"/>
              </a:rPr>
              <a:t>Sundstahallen</a:t>
            </a:r>
            <a:endParaRPr lang="sv-SE" sz="1800" dirty="0">
              <a:solidFill>
                <a:srgbClr val="000000"/>
              </a:solidFill>
              <a:latin typeface="Arial" panose="020B0604020202020204" pitchFamily="34" charset="0"/>
            </a:endParaRPr>
          </a:p>
          <a:p>
            <a:pPr marL="270000" lvl="1"/>
            <a:r>
              <a:rPr lang="sv-SE" sz="1800" i="1" dirty="0">
                <a:solidFill>
                  <a:srgbClr val="000000"/>
                </a:solidFill>
                <a:latin typeface="Arial" panose="020B0604020202020204" pitchFamily="34" charset="0"/>
              </a:rPr>
              <a:t> Eventuellt kan träningstiden komma förlängas med ca 15min, för lättare      fysträning efter halltiden.</a:t>
            </a:r>
          </a:p>
          <a:p>
            <a:pPr marL="270000" lvl="1"/>
            <a:r>
              <a:rPr lang="sv-SE" sz="1800" dirty="0">
                <a:solidFill>
                  <a:srgbClr val="000000"/>
                </a:solidFill>
                <a:latin typeface="Arial" panose="020B0604020202020204" pitchFamily="34" charset="0"/>
              </a:rPr>
              <a:t> Avslutssamling efter träningstiden är slut ca 5 min extra.</a:t>
            </a:r>
            <a:endParaRPr lang="sv-SE" sz="1800" i="1" dirty="0">
              <a:solidFill>
                <a:srgbClr val="000000"/>
              </a:solidFill>
              <a:latin typeface="Arial" panose="020B0604020202020204" pitchFamily="34" charset="0"/>
            </a:endParaRPr>
          </a:p>
          <a:p>
            <a:pPr marL="270000" lvl="1"/>
            <a:r>
              <a:rPr lang="sv-SE" sz="1800" dirty="0">
                <a:solidFill>
                  <a:srgbClr val="000000"/>
                </a:solidFill>
                <a:latin typeface="Arial" panose="020B0604020202020204" pitchFamily="34" charset="0"/>
              </a:rPr>
              <a:t> Viktigt att svara på kallelser, kom i tid till träningar.</a:t>
            </a:r>
          </a:p>
          <a:p>
            <a:pPr marL="270000" lvl="1"/>
            <a:r>
              <a:rPr lang="sv-SE" sz="1800" dirty="0">
                <a:solidFill>
                  <a:srgbClr val="000000"/>
                </a:solidFill>
                <a:latin typeface="Arial" panose="020B0604020202020204" pitchFamily="34" charset="0"/>
              </a:rPr>
              <a:t> För att bli uttagen till match ska man närvara vid minst 1 träning/vecka. </a:t>
            </a:r>
          </a:p>
          <a:p>
            <a:r>
              <a:rPr lang="sv-SE" dirty="0">
                <a:solidFill>
                  <a:srgbClr val="000000"/>
                </a:solidFill>
                <a:latin typeface="Arial" panose="020B0604020202020204" pitchFamily="34" charset="0"/>
              </a:rPr>
              <a:t>Handbollskortet ska genomföras för alla U10 lag.</a:t>
            </a:r>
          </a:p>
          <a:p>
            <a:pPr marL="457200" lvl="1" indent="0">
              <a:buNone/>
            </a:pPr>
            <a:r>
              <a:rPr lang="sv-SE" dirty="0">
                <a:hlinkClick r:id="rId3"/>
              </a:rPr>
              <a:t>Handbollskortet | Svenskhandboll</a:t>
            </a:r>
            <a:endParaRPr lang="sv-SE" dirty="0"/>
          </a:p>
          <a:p>
            <a:r>
              <a:rPr lang="sv-SE" dirty="0">
                <a:solidFill>
                  <a:srgbClr val="000000"/>
                </a:solidFill>
                <a:latin typeface="Arial" panose="020B0604020202020204" pitchFamily="34" charset="0"/>
              </a:rPr>
              <a:t>Schystmatch</a:t>
            </a:r>
          </a:p>
          <a:p>
            <a:pPr marL="457200" lvl="1" indent="0">
              <a:buNone/>
            </a:pPr>
            <a:r>
              <a:rPr lang="sv-SE" dirty="0">
                <a:hlinkClick r:id="rId4"/>
              </a:rPr>
              <a:t>#schysstmatch | Svenskhandboll</a:t>
            </a:r>
            <a:endParaRPr lang="sv-SE" dirty="0"/>
          </a:p>
          <a:p>
            <a:pPr marL="457200" lvl="1" indent="0">
              <a:buNone/>
            </a:pPr>
            <a:endParaRPr lang="sv-SE" dirty="0"/>
          </a:p>
          <a:p>
            <a:pPr marL="457200" lvl="1" indent="0">
              <a:buNone/>
            </a:pPr>
            <a:endParaRPr lang="sv-SE" dirty="0">
              <a:solidFill>
                <a:srgbClr val="000000"/>
              </a:solidFill>
              <a:latin typeface="Arial" panose="020B0604020202020204" pitchFamily="34" charset="0"/>
            </a:endParaRPr>
          </a:p>
          <a:p>
            <a:pPr marL="457200" lvl="1" indent="0">
              <a:buNone/>
            </a:pPr>
            <a:endParaRPr lang="sv-SE" dirty="0">
              <a:solidFill>
                <a:srgbClr val="000000"/>
              </a:solidFill>
              <a:latin typeface="Arial" panose="020B0604020202020204" pitchFamily="34" charset="0"/>
            </a:endParaRPr>
          </a:p>
          <a:p>
            <a:endParaRPr lang="sv-SE" dirty="0"/>
          </a:p>
        </p:txBody>
      </p:sp>
    </p:spTree>
    <p:extLst>
      <p:ext uri="{BB962C8B-B14F-4D97-AF65-F5344CB8AC3E}">
        <p14:creationId xmlns:p14="http://schemas.microsoft.com/office/powerpoint/2010/main" val="2240311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4EB9D-6DFD-44ED-8F48-6B78DE903CA5}"/>
              </a:ext>
            </a:extLst>
          </p:cNvPr>
          <p:cNvSpPr>
            <a:spLocks noGrp="1"/>
          </p:cNvSpPr>
          <p:nvPr>
            <p:ph type="title"/>
          </p:nvPr>
        </p:nvSpPr>
        <p:spPr/>
        <p:txBody>
          <a:bodyPr/>
          <a:lstStyle/>
          <a:p>
            <a:r>
              <a:rPr lang="sv-SE" dirty="0"/>
              <a:t>Matcher</a:t>
            </a:r>
          </a:p>
        </p:txBody>
      </p:sp>
      <p:sp>
        <p:nvSpPr>
          <p:cNvPr id="3" name="Content Placeholder 2">
            <a:extLst>
              <a:ext uri="{FF2B5EF4-FFF2-40B4-BE49-F238E27FC236}">
                <a16:creationId xmlns:a16="http://schemas.microsoft.com/office/drawing/2014/main" id="{53B6C7D9-43F5-4A6A-8DB2-4453F9E88538}"/>
              </a:ext>
            </a:extLst>
          </p:cNvPr>
          <p:cNvSpPr>
            <a:spLocks noGrp="1"/>
          </p:cNvSpPr>
          <p:nvPr>
            <p:ph idx="1"/>
          </p:nvPr>
        </p:nvSpPr>
        <p:spPr>
          <a:xfrm>
            <a:off x="677334" y="1405055"/>
            <a:ext cx="8596668" cy="4843345"/>
          </a:xfrm>
        </p:spPr>
        <p:txBody>
          <a:bodyPr>
            <a:normAutofit fontScale="92500" lnSpcReduction="10000"/>
          </a:bodyPr>
          <a:lstStyle/>
          <a:p>
            <a:pPr marL="0" indent="0">
              <a:buNone/>
            </a:pPr>
            <a:r>
              <a:rPr lang="sv-SE" sz="1600" dirty="0"/>
              <a:t>Vi har anmält 2 lag till seriespel. Hellton 1 och Hellton 2. Alla matcher ligger i kalendern.  Första matchen 11 oktober.</a:t>
            </a:r>
            <a:r>
              <a:rPr lang="sv-SE" sz="1600" b="0" i="0" u="none" strike="noStrike" baseline="0" dirty="0">
                <a:solidFill>
                  <a:srgbClr val="000000"/>
                </a:solidFill>
                <a:latin typeface="Arial" panose="020B0604020202020204" pitchFamily="34" charset="0"/>
              </a:rPr>
              <a:t> </a:t>
            </a:r>
          </a:p>
          <a:p>
            <a:pPr marL="0" indent="0">
              <a:buNone/>
            </a:pPr>
            <a:r>
              <a:rPr lang="sv-SE" sz="1600" b="0" i="0" u="none" strike="noStrike" baseline="0" dirty="0">
                <a:solidFill>
                  <a:srgbClr val="000000"/>
                </a:solidFill>
                <a:latin typeface="Arial" panose="020B0604020202020204" pitchFamily="34" charset="0"/>
              </a:rPr>
              <a:t>Kommer införas att sista anmälningsdag är 4 dagar innan match. Har man inte anmält sig kommer man inte bli uttagen för match. Detta föra att kunna planera seriespelet bättre. </a:t>
            </a:r>
          </a:p>
          <a:p>
            <a:pPr marL="0" indent="0">
              <a:buNone/>
            </a:pPr>
            <a:r>
              <a:rPr lang="sv-SE" sz="1600" b="1" i="0" u="none" strike="noStrike" baseline="0" dirty="0">
                <a:solidFill>
                  <a:srgbClr val="000000"/>
                </a:solidFill>
                <a:latin typeface="Arial" panose="020B0604020202020204" pitchFamily="34" charset="0"/>
              </a:rPr>
              <a:t>Klädsel:</a:t>
            </a:r>
            <a:endParaRPr lang="sv-SE" sz="1600" b="0" i="0" u="none" strike="noStrike" baseline="0" dirty="0">
              <a:solidFill>
                <a:srgbClr val="000000"/>
              </a:solidFill>
              <a:latin typeface="Arial" panose="020B0604020202020204" pitchFamily="34" charset="0"/>
            </a:endParaRPr>
          </a:p>
          <a:p>
            <a:pPr marL="0" indent="0">
              <a:buNone/>
            </a:pPr>
            <a:r>
              <a:rPr lang="sv-SE" sz="1600" b="0" i="0" u="none" strike="noStrike" baseline="0" dirty="0">
                <a:solidFill>
                  <a:srgbClr val="000000"/>
                </a:solidFill>
                <a:latin typeface="Arial" panose="020B0604020202020204" pitchFamily="34" charset="0"/>
              </a:rPr>
              <a:t>När laget spelar match så </a:t>
            </a:r>
            <a:r>
              <a:rPr lang="sv-SE" sz="1600" dirty="0">
                <a:solidFill>
                  <a:srgbClr val="000000"/>
                </a:solidFill>
                <a:latin typeface="Arial" panose="020B0604020202020204" pitchFamily="34" charset="0"/>
              </a:rPr>
              <a:t>ska</a:t>
            </a:r>
            <a:r>
              <a:rPr lang="sv-SE" sz="1600" b="0" i="0" u="none" strike="noStrike" baseline="0" dirty="0">
                <a:solidFill>
                  <a:srgbClr val="000000"/>
                </a:solidFill>
                <a:latin typeface="Arial" panose="020B0604020202020204" pitchFamily="34" charset="0"/>
              </a:rPr>
              <a:t> vi vara klädda enhetligt med svarta shorts och svarta strumpor. IF Hellton lånar ut matchtröjor som kommer att delas ut i början på säsongen. Man ansvar själv för tvätt och att tröjan kommer med till nästa match.</a:t>
            </a:r>
          </a:p>
          <a:p>
            <a:pPr marL="0" indent="0">
              <a:buNone/>
            </a:pPr>
            <a:r>
              <a:rPr lang="sv-SE" sz="1600" b="1" dirty="0">
                <a:solidFill>
                  <a:srgbClr val="000000"/>
                </a:solidFill>
                <a:latin typeface="Arial" panose="020B0604020202020204" pitchFamily="34" charset="0"/>
              </a:rPr>
              <a:t>Förhållningsregler</a:t>
            </a:r>
            <a:r>
              <a:rPr lang="sv-SE" sz="1600" dirty="0">
                <a:solidFill>
                  <a:srgbClr val="000000"/>
                </a:solidFill>
                <a:latin typeface="Arial" panose="020B0604020202020204" pitchFamily="34" charset="0"/>
              </a:rPr>
              <a:t>: </a:t>
            </a:r>
            <a:endParaRPr lang="sv-SE" sz="1600" b="0" i="0" u="none" strike="noStrike" baseline="0" dirty="0">
              <a:solidFill>
                <a:srgbClr val="000000"/>
              </a:solidFill>
              <a:latin typeface="Arial" panose="020B0604020202020204" pitchFamily="34" charset="0"/>
            </a:endParaRPr>
          </a:p>
          <a:p>
            <a:r>
              <a:rPr lang="sv-SE" sz="1600" dirty="0">
                <a:solidFill>
                  <a:srgbClr val="000000"/>
                </a:solidFill>
                <a:latin typeface="Arial" panose="020B0604020202020204" pitchFamily="34" charset="0"/>
              </a:rPr>
              <a:t>Inga föräldrar i omklädningsrummet vid match. Ni lämnar av barnet utanför och hämtar utanför. </a:t>
            </a:r>
          </a:p>
          <a:p>
            <a:r>
              <a:rPr lang="sv-SE" sz="1600" dirty="0">
                <a:solidFill>
                  <a:srgbClr val="000000"/>
                </a:solidFill>
                <a:latin typeface="Arial" panose="020B0604020202020204" pitchFamily="34" charset="0"/>
              </a:rPr>
              <a:t>Om någon på match skadar sig så tar vi som tränaren i första hand om barnet, om vi anser att förälder behöver påkallas gör vi detta. Vi önskar att ingen förälder kommer oombedd då vi också behöver kunna få trösta barnet (för ggr då ni kanske inte är med).</a:t>
            </a:r>
          </a:p>
          <a:p>
            <a:r>
              <a:rPr lang="sv-SE" sz="1600" dirty="0">
                <a:solidFill>
                  <a:srgbClr val="000000"/>
                </a:solidFill>
                <a:latin typeface="Arial" panose="020B0604020202020204" pitchFamily="34" charset="0"/>
              </a:rPr>
              <a:t>Ha med inneskor och vattenflaska. Viktigt med bra, stabila skor för att minska skaderisk. Inga smycken eller örhängen på träning eller match (alt tejpade). </a:t>
            </a:r>
          </a:p>
          <a:p>
            <a:r>
              <a:rPr lang="sv-SE" sz="1600" dirty="0">
                <a:solidFill>
                  <a:srgbClr val="000000"/>
                </a:solidFill>
                <a:latin typeface="Arial" panose="020B0604020202020204" pitchFamily="34" charset="0"/>
              </a:rPr>
              <a:t>Håret ska vara uppsatt med tofs inför varje träning och match. </a:t>
            </a:r>
          </a:p>
          <a:p>
            <a:pPr marL="0" indent="0">
              <a:buNone/>
            </a:pPr>
            <a:r>
              <a:rPr lang="sv-SE" sz="1600" dirty="0">
                <a:solidFill>
                  <a:srgbClr val="000000"/>
                </a:solidFill>
                <a:latin typeface="Arial" panose="020B0604020202020204" pitchFamily="34" charset="0"/>
              </a:rPr>
              <a:t> </a:t>
            </a:r>
          </a:p>
          <a:p>
            <a:endParaRPr lang="sv-SE" sz="1800" b="0" i="0" u="none" strike="noStrike" baseline="0" dirty="0">
              <a:solidFill>
                <a:srgbClr val="000000"/>
              </a:solidFill>
              <a:latin typeface="Arial" panose="020B0604020202020204" pitchFamily="34" charset="0"/>
            </a:endParaRPr>
          </a:p>
          <a:p>
            <a:endParaRPr lang="sv-SE" dirty="0">
              <a:solidFill>
                <a:srgbClr val="000000"/>
              </a:solidFill>
              <a:latin typeface="Arial" panose="020B0604020202020204" pitchFamily="34" charset="0"/>
            </a:endParaRPr>
          </a:p>
        </p:txBody>
      </p:sp>
    </p:spTree>
    <p:extLst>
      <p:ext uri="{BB962C8B-B14F-4D97-AF65-F5344CB8AC3E}">
        <p14:creationId xmlns:p14="http://schemas.microsoft.com/office/powerpoint/2010/main" val="974048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37E61-C039-40F9-869D-4E058EEB65C1}"/>
              </a:ext>
            </a:extLst>
          </p:cNvPr>
          <p:cNvSpPr>
            <a:spLocks noGrp="1"/>
          </p:cNvSpPr>
          <p:nvPr>
            <p:ph type="title"/>
          </p:nvPr>
        </p:nvSpPr>
        <p:spPr/>
        <p:txBody>
          <a:bodyPr/>
          <a:lstStyle/>
          <a:p>
            <a:r>
              <a:rPr lang="sv-SE" dirty="0"/>
              <a:t>Cuper</a:t>
            </a:r>
          </a:p>
        </p:txBody>
      </p:sp>
      <p:sp>
        <p:nvSpPr>
          <p:cNvPr id="3" name="Content Placeholder 2">
            <a:extLst>
              <a:ext uri="{FF2B5EF4-FFF2-40B4-BE49-F238E27FC236}">
                <a16:creationId xmlns:a16="http://schemas.microsoft.com/office/drawing/2014/main" id="{65A7C5E6-3A14-4CD3-9BE6-B77C1D10DF80}"/>
              </a:ext>
            </a:extLst>
          </p:cNvPr>
          <p:cNvSpPr>
            <a:spLocks noGrp="1"/>
          </p:cNvSpPr>
          <p:nvPr>
            <p:ph idx="1"/>
          </p:nvPr>
        </p:nvSpPr>
        <p:spPr>
          <a:xfrm>
            <a:off x="677334" y="1488613"/>
            <a:ext cx="8596668" cy="3880773"/>
          </a:xfrm>
        </p:spPr>
        <p:txBody>
          <a:bodyPr/>
          <a:lstStyle/>
          <a:p>
            <a:pPr marL="0" indent="0">
              <a:buNone/>
            </a:pPr>
            <a:r>
              <a:rPr lang="sv-SE" dirty="0"/>
              <a:t>Vi kommer att vara med på följande cuper under säsongen 25/26</a:t>
            </a:r>
          </a:p>
          <a:p>
            <a:r>
              <a:rPr lang="sv-SE" dirty="0"/>
              <a:t>Hellton cup 28-30 november</a:t>
            </a:r>
          </a:p>
          <a:p>
            <a:pPr marL="400050" lvl="1" indent="0">
              <a:buNone/>
            </a:pPr>
            <a:r>
              <a:rPr lang="sv-SE" b="0" i="1" u="none" strike="noStrike" baseline="0" dirty="0">
                <a:solidFill>
                  <a:srgbClr val="000000"/>
                </a:solidFill>
                <a:latin typeface="Arial" panose="020B0604020202020204" pitchFamily="34" charset="0"/>
              </a:rPr>
              <a:t>På Hellton cup gäller att föräldrar är med och jobbar på cupen, kan vara kiosk, sekretariat, </a:t>
            </a:r>
            <a:r>
              <a:rPr lang="sv-SE" b="0" i="1" u="none" strike="noStrike" baseline="0" dirty="0" err="1">
                <a:solidFill>
                  <a:srgbClr val="000000"/>
                </a:solidFill>
                <a:latin typeface="Arial" panose="020B0604020202020204" pitchFamily="34" charset="0"/>
              </a:rPr>
              <a:t>hallvärd</a:t>
            </a:r>
            <a:r>
              <a:rPr lang="sv-SE" i="1" dirty="0">
                <a:solidFill>
                  <a:srgbClr val="000000"/>
                </a:solidFill>
                <a:latin typeface="Arial" panose="020B0604020202020204" pitchFamily="34" charset="0"/>
              </a:rPr>
              <a:t> och matchvärd</a:t>
            </a:r>
            <a:r>
              <a:rPr lang="sv-SE" b="0" i="1" u="none" strike="noStrike" baseline="0" dirty="0">
                <a:solidFill>
                  <a:srgbClr val="000000"/>
                </a:solidFill>
                <a:latin typeface="Arial" panose="020B0604020202020204" pitchFamily="34" charset="0"/>
              </a:rPr>
              <a:t> eller annat som behöver göras. Ju fler vi är som hjälps åt desto smidigare resa. </a:t>
            </a:r>
            <a:endParaRPr lang="sv-SE" i="1" dirty="0">
              <a:solidFill>
                <a:srgbClr val="000000"/>
              </a:solidFill>
              <a:latin typeface="Arial" panose="020B0604020202020204" pitchFamily="34" charset="0"/>
            </a:endParaRPr>
          </a:p>
          <a:p>
            <a:pPr marL="400050" lvl="1" indent="0">
              <a:buNone/>
            </a:pPr>
            <a:r>
              <a:rPr lang="sv-SE" b="0" i="1" u="none" strike="noStrike" baseline="0" dirty="0">
                <a:solidFill>
                  <a:srgbClr val="000000"/>
                </a:solidFill>
                <a:latin typeface="Arial" panose="020B0604020202020204" pitchFamily="34" charset="0"/>
              </a:rPr>
              <a:t>Und</a:t>
            </a:r>
            <a:r>
              <a:rPr lang="sv-SE" i="1" dirty="0">
                <a:solidFill>
                  <a:srgbClr val="000000"/>
                </a:solidFill>
                <a:latin typeface="Arial" panose="020B0604020202020204" pitchFamily="34" charset="0"/>
              </a:rPr>
              <a:t>erlag från förra årets cup finns som stöd.</a:t>
            </a:r>
            <a:endParaRPr lang="sv-SE" b="0" i="1" u="none" strike="noStrike" baseline="0" dirty="0">
              <a:solidFill>
                <a:srgbClr val="000000"/>
              </a:solidFill>
              <a:latin typeface="Arial" panose="020B0604020202020204" pitchFamily="34" charset="0"/>
            </a:endParaRPr>
          </a:p>
          <a:p>
            <a:pPr marL="0" indent="0">
              <a:buNone/>
            </a:pPr>
            <a:endParaRPr lang="sv-SE" dirty="0"/>
          </a:p>
          <a:p>
            <a:r>
              <a:rPr lang="sv-SE" dirty="0" err="1"/>
              <a:t>Föreningscup</a:t>
            </a:r>
            <a:r>
              <a:rPr lang="sv-SE" dirty="0"/>
              <a:t> </a:t>
            </a:r>
            <a:r>
              <a:rPr lang="sv-SE" dirty="0" err="1"/>
              <a:t>Vänerbollen</a:t>
            </a:r>
            <a:r>
              <a:rPr lang="sv-SE" dirty="0"/>
              <a:t> 2026, 10-12 april i Lidköping.</a:t>
            </a:r>
          </a:p>
        </p:txBody>
      </p:sp>
    </p:spTree>
    <p:extLst>
      <p:ext uri="{BB962C8B-B14F-4D97-AF65-F5344CB8AC3E}">
        <p14:creationId xmlns:p14="http://schemas.microsoft.com/office/powerpoint/2010/main" val="109311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DEEA5-EC37-4938-99AE-6B1B9F616CB0}"/>
              </a:ext>
            </a:extLst>
          </p:cNvPr>
          <p:cNvSpPr>
            <a:spLocks noGrp="1"/>
          </p:cNvSpPr>
          <p:nvPr>
            <p:ph type="title"/>
          </p:nvPr>
        </p:nvSpPr>
        <p:spPr>
          <a:xfrm>
            <a:off x="677334" y="609600"/>
            <a:ext cx="8596668" cy="940420"/>
          </a:xfrm>
        </p:spPr>
        <p:txBody>
          <a:bodyPr/>
          <a:lstStyle/>
          <a:p>
            <a:r>
              <a:rPr lang="sv-SE" dirty="0"/>
              <a:t>Övrigt</a:t>
            </a:r>
          </a:p>
        </p:txBody>
      </p:sp>
      <p:sp>
        <p:nvSpPr>
          <p:cNvPr id="3" name="Content Placeholder 2">
            <a:extLst>
              <a:ext uri="{FF2B5EF4-FFF2-40B4-BE49-F238E27FC236}">
                <a16:creationId xmlns:a16="http://schemas.microsoft.com/office/drawing/2014/main" id="{EACCFB80-9774-4A12-B6E5-6AFA0294289D}"/>
              </a:ext>
            </a:extLst>
          </p:cNvPr>
          <p:cNvSpPr>
            <a:spLocks noGrp="1"/>
          </p:cNvSpPr>
          <p:nvPr>
            <p:ph idx="1"/>
          </p:nvPr>
        </p:nvSpPr>
        <p:spPr>
          <a:xfrm>
            <a:off x="677334" y="1550021"/>
            <a:ext cx="8596668" cy="4491342"/>
          </a:xfrm>
        </p:spPr>
        <p:txBody>
          <a:bodyPr>
            <a:normAutofit/>
          </a:bodyPr>
          <a:lstStyle/>
          <a:p>
            <a:pPr marL="0" indent="0">
              <a:buNone/>
            </a:pPr>
            <a:r>
              <a:rPr lang="sv-SE" sz="1600" b="1" i="0" u="none" strike="noStrike" baseline="0" dirty="0">
                <a:solidFill>
                  <a:srgbClr val="000000"/>
                </a:solidFill>
                <a:latin typeface="Arial" panose="020B0604020202020204" pitchFamily="34" charset="0"/>
              </a:rPr>
              <a:t>Stadium Förening </a:t>
            </a:r>
            <a:endParaRPr lang="sv-SE" sz="1600" b="0" i="0" u="none" strike="noStrike" baseline="0" dirty="0">
              <a:solidFill>
                <a:srgbClr val="000000"/>
              </a:solidFill>
              <a:latin typeface="Arial" panose="020B0604020202020204" pitchFamily="34" charset="0"/>
            </a:endParaRPr>
          </a:p>
          <a:p>
            <a:r>
              <a:rPr lang="sv-SE" sz="1600" b="0" i="0" u="none" strike="noStrike" baseline="0" dirty="0">
                <a:solidFill>
                  <a:srgbClr val="000000"/>
                </a:solidFill>
                <a:latin typeface="Arial" panose="020B0604020202020204" pitchFamily="34" charset="0"/>
              </a:rPr>
              <a:t>För att köpa föreningskläder som ex. träningskläder med If Hellton emblem så beställer man detta på Stadium och på deras sida för föreningar. Sök efter If Hellton och där finns If Helltons profilkläder. Vid säsongstart så finns det ofta lite rabatter. </a:t>
            </a:r>
          </a:p>
          <a:p>
            <a:pPr marL="0" indent="0">
              <a:buNone/>
            </a:pPr>
            <a:r>
              <a:rPr lang="sv-SE" sz="1600" b="1" i="0" u="none" strike="noStrike" baseline="0" dirty="0">
                <a:solidFill>
                  <a:srgbClr val="000000"/>
                </a:solidFill>
                <a:latin typeface="Arial" panose="020B0604020202020204" pitchFamily="34" charset="0"/>
              </a:rPr>
              <a:t>Fotografering</a:t>
            </a:r>
          </a:p>
          <a:p>
            <a:r>
              <a:rPr lang="sv-SE" sz="1600" dirty="0">
                <a:solidFill>
                  <a:srgbClr val="000000"/>
                </a:solidFill>
                <a:latin typeface="Arial" panose="020B0604020202020204" pitchFamily="34" charset="0"/>
              </a:rPr>
              <a:t>Lagfotografering 20 oktober, schema kommer</a:t>
            </a:r>
          </a:p>
          <a:p>
            <a:pPr marL="0" indent="0">
              <a:buNone/>
            </a:pPr>
            <a:r>
              <a:rPr lang="sv-SE" sz="1600" b="1" dirty="0">
                <a:solidFill>
                  <a:srgbClr val="000000"/>
                </a:solidFill>
                <a:latin typeface="Arial" panose="020B0604020202020204" pitchFamily="34" charset="0"/>
              </a:rPr>
              <a:t>Kick-off</a:t>
            </a:r>
          </a:p>
          <a:p>
            <a:r>
              <a:rPr lang="sv-SE" sz="1600" dirty="0">
                <a:solidFill>
                  <a:srgbClr val="000000"/>
                </a:solidFill>
                <a:latin typeface="Arial" panose="020B0604020202020204" pitchFamily="34" charset="0"/>
              </a:rPr>
              <a:t>	Kick-off med laget.</a:t>
            </a:r>
          </a:p>
          <a:p>
            <a:endParaRPr lang="sv-SE" sz="1600" dirty="0">
              <a:solidFill>
                <a:srgbClr val="000000"/>
              </a:solidFill>
              <a:latin typeface="Arial" panose="020B0604020202020204" pitchFamily="34" charset="0"/>
            </a:endParaRPr>
          </a:p>
          <a:p>
            <a:pPr marL="0" indent="0">
              <a:buNone/>
            </a:pPr>
            <a:endParaRPr lang="sv-SE" sz="16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1368419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D3078A7-6719-47B3-A38A-5F46BC8E9EB6}"/>
              </a:ext>
            </a:extLst>
          </p:cNvPr>
          <p:cNvSpPr>
            <a:spLocks noGrp="1"/>
          </p:cNvSpPr>
          <p:nvPr>
            <p:ph type="title"/>
          </p:nvPr>
        </p:nvSpPr>
        <p:spPr/>
        <p:txBody>
          <a:bodyPr/>
          <a:lstStyle/>
          <a:p>
            <a:r>
              <a:rPr lang="sv-SE" dirty="0"/>
              <a:t>Föräldraengagemang</a:t>
            </a:r>
          </a:p>
        </p:txBody>
      </p:sp>
      <p:sp>
        <p:nvSpPr>
          <p:cNvPr id="4" name="Content Placeholder 3">
            <a:extLst>
              <a:ext uri="{FF2B5EF4-FFF2-40B4-BE49-F238E27FC236}">
                <a16:creationId xmlns:a16="http://schemas.microsoft.com/office/drawing/2014/main" id="{EB31FFA7-2822-45F4-83CF-6A2EE75E0A1C}"/>
              </a:ext>
            </a:extLst>
          </p:cNvPr>
          <p:cNvSpPr>
            <a:spLocks noGrp="1"/>
          </p:cNvSpPr>
          <p:nvPr>
            <p:ph idx="1"/>
          </p:nvPr>
        </p:nvSpPr>
        <p:spPr>
          <a:xfrm>
            <a:off x="839259" y="1488613"/>
            <a:ext cx="8596668" cy="4759787"/>
          </a:xfrm>
        </p:spPr>
        <p:txBody>
          <a:bodyPr>
            <a:normAutofit/>
          </a:bodyPr>
          <a:lstStyle/>
          <a:p>
            <a:pPr marL="270000" lvl="1" indent="0">
              <a:lnSpc>
                <a:spcPct val="150000"/>
              </a:lnSpc>
              <a:buNone/>
            </a:pPr>
            <a:r>
              <a:rPr lang="sv-SE" sz="1800" b="1" dirty="0"/>
              <a:t>Åtagande under året:</a:t>
            </a:r>
          </a:p>
          <a:p>
            <a:pPr marL="270000" lvl="1"/>
            <a:r>
              <a:rPr lang="sv-SE" dirty="0">
                <a:solidFill>
                  <a:srgbClr val="000000"/>
                </a:solidFill>
                <a:latin typeface="Arial" panose="020B0604020202020204" pitchFamily="34" charset="0"/>
              </a:rPr>
              <a:t>Kioskvecka i föreningskiosken, schema tas fram av föreningen.</a:t>
            </a:r>
          </a:p>
          <a:p>
            <a:pPr marL="270000" lvl="1"/>
            <a:r>
              <a:rPr lang="sv-SE" dirty="0">
                <a:solidFill>
                  <a:srgbClr val="000000"/>
                </a:solidFill>
                <a:latin typeface="Arial" panose="020B0604020202020204" pitchFamily="34" charset="0"/>
              </a:rPr>
              <a:t>Jobba under sammandrag/match för egna laget, sek, matchvärd, kiosk mm.</a:t>
            </a:r>
          </a:p>
          <a:p>
            <a:pPr marL="270000" lvl="1"/>
            <a:r>
              <a:rPr lang="sv-SE" dirty="0">
                <a:solidFill>
                  <a:srgbClr val="000000"/>
                </a:solidFill>
                <a:latin typeface="Arial" panose="020B0604020202020204" pitchFamily="34" charset="0"/>
              </a:rPr>
              <a:t>Jobba under Hellton cup, diverse uppgifter i laget.</a:t>
            </a:r>
          </a:p>
          <a:p>
            <a:pPr marL="270000" lvl="1"/>
            <a:r>
              <a:rPr lang="sv-SE" dirty="0">
                <a:solidFill>
                  <a:srgbClr val="000000"/>
                </a:solidFill>
                <a:latin typeface="Arial" panose="020B0604020202020204" pitchFamily="34" charset="0"/>
              </a:rPr>
              <a:t>Sälja Bingolotter till jul, all försäljning går till laget.</a:t>
            </a:r>
          </a:p>
          <a:p>
            <a:pPr marL="270000" lvl="1"/>
            <a:r>
              <a:rPr lang="sv-SE" dirty="0">
                <a:solidFill>
                  <a:srgbClr val="000000"/>
                </a:solidFill>
                <a:latin typeface="Arial" panose="020B0604020202020204" pitchFamily="34" charset="0"/>
              </a:rPr>
              <a:t>Lagförsäljningar</a:t>
            </a:r>
          </a:p>
          <a:p>
            <a:pPr marL="270000" lvl="1"/>
            <a:r>
              <a:rPr lang="sv-SE" dirty="0">
                <a:solidFill>
                  <a:srgbClr val="000000"/>
                </a:solidFill>
                <a:latin typeface="Arial" panose="020B0604020202020204" pitchFamily="34" charset="0"/>
              </a:rPr>
              <a:t>Matchvärd på lagets hemmamatcher.</a:t>
            </a:r>
          </a:p>
          <a:p>
            <a:pPr marL="270000" lvl="1"/>
            <a:r>
              <a:rPr lang="sv-SE" dirty="0">
                <a:solidFill>
                  <a:srgbClr val="000000"/>
                </a:solidFill>
                <a:latin typeface="Arial" panose="020B0604020202020204" pitchFamily="34" charset="0"/>
              </a:rPr>
              <a:t>Skapa god stämning, respektera ledares och domares beslut</a:t>
            </a:r>
            <a:br>
              <a:rPr lang="sv-SE" dirty="0">
                <a:solidFill>
                  <a:srgbClr val="000000"/>
                </a:solidFill>
                <a:latin typeface="Arial" panose="020B0604020202020204" pitchFamily="34" charset="0"/>
              </a:rPr>
            </a:br>
            <a:r>
              <a:rPr lang="sv-SE" dirty="0">
                <a:solidFill>
                  <a:srgbClr val="000000"/>
                </a:solidFill>
                <a:latin typeface="Arial" panose="020B0604020202020204" pitchFamily="34" charset="0"/>
              </a:rPr>
              <a:t>- 48-timmarsregeln gäller vid synpunkter</a:t>
            </a:r>
          </a:p>
          <a:p>
            <a:pPr marL="270000" lvl="1"/>
            <a:r>
              <a:rPr lang="sv-SE" dirty="0">
                <a:solidFill>
                  <a:srgbClr val="000000"/>
                </a:solidFill>
                <a:latin typeface="Arial" panose="020B0604020202020204" pitchFamily="34" charset="0"/>
              </a:rPr>
              <a:t>Hjälpa till i IF Hellton kiosken under lagets kioskveckor.</a:t>
            </a:r>
          </a:p>
          <a:p>
            <a:pPr marL="270000" lvl="1"/>
            <a:endParaRPr lang="sv-SE" sz="1800" dirty="0">
              <a:latin typeface="Garamond"/>
            </a:endParaRPr>
          </a:p>
          <a:p>
            <a:pPr marL="270000" lvl="1"/>
            <a:endParaRPr lang="sv-SE" sz="1800" dirty="0"/>
          </a:p>
          <a:p>
            <a:pPr marL="0" indent="0">
              <a:buNone/>
            </a:pPr>
            <a:endParaRPr lang="sv-SE" dirty="0"/>
          </a:p>
        </p:txBody>
      </p:sp>
    </p:spTree>
    <p:extLst>
      <p:ext uri="{BB962C8B-B14F-4D97-AF65-F5344CB8AC3E}">
        <p14:creationId xmlns:p14="http://schemas.microsoft.com/office/powerpoint/2010/main" val="2966665091"/>
      </p:ext>
    </p:extLst>
  </p:cSld>
  <p:clrMapOvr>
    <a:masterClrMapping/>
  </p:clrMapOvr>
</p:sld>
</file>

<file path=ppt/theme/theme1.xml><?xml version="1.0" encoding="utf-8"?>
<a:theme xmlns:a="http://schemas.openxmlformats.org/drawingml/2006/main" name="Fasett">
  <a:themeElements>
    <a:clrScheme name="Anpassat 1">
      <a:dk1>
        <a:sysClr val="windowText" lastClr="000000"/>
      </a:dk1>
      <a:lt1>
        <a:sysClr val="window" lastClr="FFFFFF"/>
      </a:lt1>
      <a:dk2>
        <a:srgbClr val="2C3C43"/>
      </a:dk2>
      <a:lt2>
        <a:srgbClr val="EBEBEB"/>
      </a:lt2>
      <a:accent1>
        <a:srgbClr val="FF0000"/>
      </a:accent1>
      <a:accent2>
        <a:srgbClr val="FF0000"/>
      </a:accent2>
      <a:accent3>
        <a:srgbClr val="FF0000"/>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3354</TotalTime>
  <Words>1210</Words>
  <Application>Microsoft Office PowerPoint</Application>
  <PresentationFormat>Bredbild</PresentationFormat>
  <Paragraphs>227</Paragraphs>
  <Slides>16</Slides>
  <Notes>4</Notes>
  <HiddenSlides>1</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16</vt:i4>
      </vt:variant>
    </vt:vector>
  </HeadingPairs>
  <TitlesOfParts>
    <vt:vector size="22" baseType="lpstr">
      <vt:lpstr>Arial</vt:lpstr>
      <vt:lpstr>Calibri</vt:lpstr>
      <vt:lpstr>Garamond</vt:lpstr>
      <vt:lpstr>Trebuchet MS</vt:lpstr>
      <vt:lpstr>Wingdings 3</vt:lpstr>
      <vt:lpstr>Fasett</vt:lpstr>
      <vt:lpstr>PowerPoint-presentation</vt:lpstr>
      <vt:lpstr>Agenda föräldramöte</vt:lpstr>
      <vt:lpstr>Organisations F10</vt:lpstr>
      <vt:lpstr>Kompassen </vt:lpstr>
      <vt:lpstr>Träningar</vt:lpstr>
      <vt:lpstr>Matcher</vt:lpstr>
      <vt:lpstr>Cuper</vt:lpstr>
      <vt:lpstr>Övrigt</vt:lpstr>
      <vt:lpstr>Föräldraengagemang</vt:lpstr>
      <vt:lpstr>Sponsring/Försäljning</vt:lpstr>
      <vt:lpstr>Medlemsavgifter</vt:lpstr>
      <vt:lpstr>Kommunikationskanaler</vt:lpstr>
      <vt:lpstr>Nyheter från föreningen</vt:lpstr>
      <vt:lpstr>Roller som behövs till ett lag</vt:lpstr>
      <vt:lpstr>Kontaktuppgifter</vt:lpstr>
      <vt:lpstr>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Mattias Göthlin</dc:creator>
  <cp:lastModifiedBy>Mattias Göthlin</cp:lastModifiedBy>
  <cp:revision>79</cp:revision>
  <dcterms:created xsi:type="dcterms:W3CDTF">2023-09-18T15:23:39Z</dcterms:created>
  <dcterms:modified xsi:type="dcterms:W3CDTF">2025-09-18T14:08:44Z</dcterms:modified>
</cp:coreProperties>
</file>