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1"/>
  </p:notesMasterIdLst>
  <p:sldIdLst>
    <p:sldId id="256" r:id="rId5"/>
    <p:sldId id="257" r:id="rId6"/>
    <p:sldId id="259" r:id="rId7"/>
    <p:sldId id="260" r:id="rId8"/>
    <p:sldId id="261" r:id="rId9"/>
    <p:sldId id="280" r:id="rId10"/>
    <p:sldId id="295" r:id="rId11"/>
    <p:sldId id="262" r:id="rId12"/>
    <p:sldId id="294" r:id="rId13"/>
    <p:sldId id="293" r:id="rId14"/>
    <p:sldId id="267" r:id="rId15"/>
    <p:sldId id="281" r:id="rId16"/>
    <p:sldId id="282" r:id="rId17"/>
    <p:sldId id="283" r:id="rId18"/>
    <p:sldId id="284" r:id="rId19"/>
    <p:sldId id="285" r:id="rId20"/>
    <p:sldId id="286" r:id="rId21"/>
    <p:sldId id="287" r:id="rId22"/>
    <p:sldId id="289" r:id="rId23"/>
    <p:sldId id="291" r:id="rId24"/>
    <p:sldId id="290" r:id="rId25"/>
    <p:sldId id="288" r:id="rId26"/>
    <p:sldId id="275" r:id="rId27"/>
    <p:sldId id="265" r:id="rId28"/>
    <p:sldId id="279" r:id="rId29"/>
    <p:sldId id="292" r:id="rId30"/>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C67DC24-56C9-8E62-80DC-94A96CF0EE93}" name="Jenny Granström" initials="JG" userId="Jenny Granström"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07EB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3F6EA0A-020A-4C3C-8922-5BEE9BA56DCB}" v="1" dt="2023-10-03T06:57:41.05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742" autoAdjust="0"/>
    <p:restoredTop sz="96807" autoAdjust="0"/>
  </p:normalViewPr>
  <p:slideViewPr>
    <p:cSldViewPr snapToGrid="0">
      <p:cViewPr varScale="1">
        <p:scale>
          <a:sx n="106" d="100"/>
          <a:sy n="106" d="100"/>
        </p:scale>
        <p:origin x="378" y="108"/>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presProps" Target="presProps.xml"/><Relationship Id="rId37"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A875454-1E5B-4811-B44B-07A3DFBC8A9A}" type="datetimeFigureOut">
              <a:rPr lang="sv-SE" smtClean="0"/>
              <a:t>2023-10-10</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2B45EE5-9B09-464C-8505-037C4E3FD340}" type="slidenum">
              <a:rPr lang="sv-SE" smtClean="0"/>
              <a:t>‹#›</a:t>
            </a:fld>
            <a:endParaRPr lang="sv-SE"/>
          </a:p>
        </p:txBody>
      </p:sp>
    </p:spTree>
    <p:extLst>
      <p:ext uri="{BB962C8B-B14F-4D97-AF65-F5344CB8AC3E}">
        <p14:creationId xmlns:p14="http://schemas.microsoft.com/office/powerpoint/2010/main" val="31566338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F2B45EE5-9B09-464C-8505-037C4E3FD340}" type="slidenum">
              <a:rPr lang="sv-SE" smtClean="0"/>
              <a:t>5</a:t>
            </a:fld>
            <a:endParaRPr lang="sv-SE"/>
          </a:p>
        </p:txBody>
      </p:sp>
    </p:spTree>
    <p:extLst>
      <p:ext uri="{BB962C8B-B14F-4D97-AF65-F5344CB8AC3E}">
        <p14:creationId xmlns:p14="http://schemas.microsoft.com/office/powerpoint/2010/main" val="4675328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F2B45EE5-9B09-464C-8505-037C4E3FD340}" type="slidenum">
              <a:rPr lang="sv-SE" smtClean="0"/>
              <a:t>16</a:t>
            </a:fld>
            <a:endParaRPr lang="sv-SE"/>
          </a:p>
        </p:txBody>
      </p:sp>
    </p:spTree>
    <p:extLst>
      <p:ext uri="{BB962C8B-B14F-4D97-AF65-F5344CB8AC3E}">
        <p14:creationId xmlns:p14="http://schemas.microsoft.com/office/powerpoint/2010/main" val="235283225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F2B45EE5-9B09-464C-8505-037C4E3FD340}" type="slidenum">
              <a:rPr lang="sv-SE" smtClean="0"/>
              <a:t>17</a:t>
            </a:fld>
            <a:endParaRPr lang="sv-SE"/>
          </a:p>
        </p:txBody>
      </p:sp>
    </p:spTree>
    <p:extLst>
      <p:ext uri="{BB962C8B-B14F-4D97-AF65-F5344CB8AC3E}">
        <p14:creationId xmlns:p14="http://schemas.microsoft.com/office/powerpoint/2010/main" val="357822403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F2B45EE5-9B09-464C-8505-037C4E3FD340}" type="slidenum">
              <a:rPr lang="sv-SE" smtClean="0"/>
              <a:t>18</a:t>
            </a:fld>
            <a:endParaRPr lang="sv-SE"/>
          </a:p>
        </p:txBody>
      </p:sp>
    </p:spTree>
    <p:extLst>
      <p:ext uri="{BB962C8B-B14F-4D97-AF65-F5344CB8AC3E}">
        <p14:creationId xmlns:p14="http://schemas.microsoft.com/office/powerpoint/2010/main" val="132886373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800" dirty="0"/>
              <a:t>Färre spelare på plan med stor bredd ger mer plats till anfallare samt större yta att försvara, vilket tvingar spelarna till mer rörlighet. Det leder också till fler avslut och fler potentiella målchanser och därmed mer intensitet. Färre spelare leder även till större grad av delaktighet av alla spelare och därmed högre engagemang. </a:t>
            </a:r>
            <a:br>
              <a:rPr lang="sv-SE" sz="1800" dirty="0"/>
            </a:br>
            <a:r>
              <a:rPr lang="sv-SE" sz="1800" dirty="0"/>
              <a:t>Intentionen är att skapa fler bollkontakter och högre aktivitet hos barnen vilket höjer motivationen.</a:t>
            </a:r>
          </a:p>
          <a:p>
            <a:endParaRPr lang="sv-SE" dirty="0"/>
          </a:p>
        </p:txBody>
      </p:sp>
      <p:sp>
        <p:nvSpPr>
          <p:cNvPr id="4" name="Platshållare för bildnummer 3"/>
          <p:cNvSpPr>
            <a:spLocks noGrp="1"/>
          </p:cNvSpPr>
          <p:nvPr>
            <p:ph type="sldNum" sz="quarter" idx="5"/>
          </p:nvPr>
        </p:nvSpPr>
        <p:spPr/>
        <p:txBody>
          <a:bodyPr/>
          <a:lstStyle/>
          <a:p>
            <a:fld id="{F2B45EE5-9B09-464C-8505-037C4E3FD340}" type="slidenum">
              <a:rPr lang="sv-SE" smtClean="0"/>
              <a:t>19</a:t>
            </a:fld>
            <a:endParaRPr lang="sv-SE"/>
          </a:p>
        </p:txBody>
      </p:sp>
    </p:spTree>
    <p:extLst>
      <p:ext uri="{BB962C8B-B14F-4D97-AF65-F5344CB8AC3E}">
        <p14:creationId xmlns:p14="http://schemas.microsoft.com/office/powerpoint/2010/main" val="148304352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800" dirty="0"/>
              <a:t>Färre spelare på plan med stor bredd ger mer plats till anfallare samt större yta att försvara, vilket tvingar spelarna till mer rörlighet. Det leder också till fler avslut och fler potentiella målchanser och därmed mer intensitet. Färre spelare leder även till större grad av delaktighet av alla spelare och därmed högre engagemang. </a:t>
            </a:r>
            <a:br>
              <a:rPr lang="sv-SE" sz="1800" dirty="0"/>
            </a:br>
            <a:r>
              <a:rPr lang="sv-SE" sz="1800" dirty="0"/>
              <a:t>Intentionen är att skapa fler bollkontakter och högre aktivitet hos barnen vilket höjer motivationen.</a:t>
            </a:r>
          </a:p>
          <a:p>
            <a:endParaRPr lang="sv-SE" dirty="0"/>
          </a:p>
        </p:txBody>
      </p:sp>
      <p:sp>
        <p:nvSpPr>
          <p:cNvPr id="4" name="Platshållare för bildnummer 3"/>
          <p:cNvSpPr>
            <a:spLocks noGrp="1"/>
          </p:cNvSpPr>
          <p:nvPr>
            <p:ph type="sldNum" sz="quarter" idx="5"/>
          </p:nvPr>
        </p:nvSpPr>
        <p:spPr/>
        <p:txBody>
          <a:bodyPr/>
          <a:lstStyle/>
          <a:p>
            <a:fld id="{F2B45EE5-9B09-464C-8505-037C4E3FD340}" type="slidenum">
              <a:rPr lang="sv-SE" smtClean="0"/>
              <a:t>20</a:t>
            </a:fld>
            <a:endParaRPr lang="sv-SE"/>
          </a:p>
        </p:txBody>
      </p:sp>
    </p:spTree>
    <p:extLst>
      <p:ext uri="{BB962C8B-B14F-4D97-AF65-F5344CB8AC3E}">
        <p14:creationId xmlns:p14="http://schemas.microsoft.com/office/powerpoint/2010/main" val="344742087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800" dirty="0"/>
              <a:t>Färre spelare på plan med stor bredd ger mer plats till anfallare samt större yta att försvara, vilket tvingar spelarna till mer rörlighet. Det leder också till fler avslut och fler potentiella målchanser och därmed mer intensitet. Färre spelare leder även till större grad av delaktighet av alla spelare och därmed högre engagemang. </a:t>
            </a:r>
            <a:br>
              <a:rPr lang="sv-SE" sz="1800" dirty="0"/>
            </a:br>
            <a:r>
              <a:rPr lang="sv-SE" sz="1800" dirty="0"/>
              <a:t>Intentionen är att skapa fler bollkontakter och högre aktivitet hos barnen vilket höjer motivationen.</a:t>
            </a:r>
          </a:p>
          <a:p>
            <a:endParaRPr lang="sv-SE" dirty="0"/>
          </a:p>
        </p:txBody>
      </p:sp>
      <p:sp>
        <p:nvSpPr>
          <p:cNvPr id="4" name="Platshållare för bildnummer 3"/>
          <p:cNvSpPr>
            <a:spLocks noGrp="1"/>
          </p:cNvSpPr>
          <p:nvPr>
            <p:ph type="sldNum" sz="quarter" idx="5"/>
          </p:nvPr>
        </p:nvSpPr>
        <p:spPr/>
        <p:txBody>
          <a:bodyPr/>
          <a:lstStyle/>
          <a:p>
            <a:fld id="{F2B45EE5-9B09-464C-8505-037C4E3FD340}" type="slidenum">
              <a:rPr lang="sv-SE" smtClean="0"/>
              <a:t>21</a:t>
            </a:fld>
            <a:endParaRPr lang="sv-SE"/>
          </a:p>
        </p:txBody>
      </p:sp>
    </p:spTree>
    <p:extLst>
      <p:ext uri="{BB962C8B-B14F-4D97-AF65-F5344CB8AC3E}">
        <p14:creationId xmlns:p14="http://schemas.microsoft.com/office/powerpoint/2010/main" val="119056633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F2B45EE5-9B09-464C-8505-037C4E3FD340}" type="slidenum">
              <a:rPr lang="sv-SE" smtClean="0"/>
              <a:t>22</a:t>
            </a:fld>
            <a:endParaRPr lang="sv-SE"/>
          </a:p>
        </p:txBody>
      </p:sp>
    </p:spTree>
    <p:extLst>
      <p:ext uri="{BB962C8B-B14F-4D97-AF65-F5344CB8AC3E}">
        <p14:creationId xmlns:p14="http://schemas.microsoft.com/office/powerpoint/2010/main" val="76666750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800" dirty="0"/>
              <a:t>Färre spelare på plan med stor bredd ger mer plats till anfallare samt större yta att försvara, vilket tvingar spelarna till mer rörlighet. Det leder också till fler avslut och fler potentiella målchanser och därmed mer intensitet. Färre spelare leder även till större grad av delaktighet av alla spelare och därmed högre engagemang. </a:t>
            </a:r>
            <a:br>
              <a:rPr lang="sv-SE" sz="1800" dirty="0"/>
            </a:br>
            <a:r>
              <a:rPr lang="sv-SE" sz="1800" dirty="0"/>
              <a:t>Intentionen är att skapa fler bollkontakter och högre aktivitet hos barnen vilket höjer motivationen.</a:t>
            </a:r>
          </a:p>
          <a:p>
            <a:endParaRPr lang="sv-SE" dirty="0"/>
          </a:p>
        </p:txBody>
      </p:sp>
      <p:sp>
        <p:nvSpPr>
          <p:cNvPr id="4" name="Platshållare för bildnummer 3"/>
          <p:cNvSpPr>
            <a:spLocks noGrp="1"/>
          </p:cNvSpPr>
          <p:nvPr>
            <p:ph type="sldNum" sz="quarter" idx="5"/>
          </p:nvPr>
        </p:nvSpPr>
        <p:spPr/>
        <p:txBody>
          <a:bodyPr/>
          <a:lstStyle/>
          <a:p>
            <a:fld id="{F2B45EE5-9B09-464C-8505-037C4E3FD340}" type="slidenum">
              <a:rPr lang="sv-SE" smtClean="0"/>
              <a:t>23</a:t>
            </a:fld>
            <a:endParaRPr lang="sv-SE"/>
          </a:p>
        </p:txBody>
      </p:sp>
    </p:spTree>
    <p:extLst>
      <p:ext uri="{BB962C8B-B14F-4D97-AF65-F5344CB8AC3E}">
        <p14:creationId xmlns:p14="http://schemas.microsoft.com/office/powerpoint/2010/main" val="8183775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F2B45EE5-9B09-464C-8505-037C4E3FD340}" type="slidenum">
              <a:rPr lang="sv-SE" smtClean="0"/>
              <a:t>6</a:t>
            </a:fld>
            <a:endParaRPr lang="sv-SE"/>
          </a:p>
        </p:txBody>
      </p:sp>
    </p:spTree>
    <p:extLst>
      <p:ext uri="{BB962C8B-B14F-4D97-AF65-F5344CB8AC3E}">
        <p14:creationId xmlns:p14="http://schemas.microsoft.com/office/powerpoint/2010/main" val="23526281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F2B45EE5-9B09-464C-8505-037C4E3FD340}" type="slidenum">
              <a:rPr lang="sv-SE" smtClean="0"/>
              <a:t>7</a:t>
            </a:fld>
            <a:endParaRPr lang="sv-SE"/>
          </a:p>
        </p:txBody>
      </p:sp>
    </p:spTree>
    <p:extLst>
      <p:ext uri="{BB962C8B-B14F-4D97-AF65-F5344CB8AC3E}">
        <p14:creationId xmlns:p14="http://schemas.microsoft.com/office/powerpoint/2010/main" val="31045410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F2B45EE5-9B09-464C-8505-037C4E3FD340}" type="slidenum">
              <a:rPr lang="sv-SE" smtClean="0"/>
              <a:t>8</a:t>
            </a:fld>
            <a:endParaRPr lang="sv-SE"/>
          </a:p>
        </p:txBody>
      </p:sp>
    </p:spTree>
    <p:extLst>
      <p:ext uri="{BB962C8B-B14F-4D97-AF65-F5344CB8AC3E}">
        <p14:creationId xmlns:p14="http://schemas.microsoft.com/office/powerpoint/2010/main" val="21959230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F2B45EE5-9B09-464C-8505-037C4E3FD340}" type="slidenum">
              <a:rPr lang="sv-SE" smtClean="0"/>
              <a:t>10</a:t>
            </a:fld>
            <a:endParaRPr lang="sv-SE"/>
          </a:p>
        </p:txBody>
      </p:sp>
    </p:spTree>
    <p:extLst>
      <p:ext uri="{BB962C8B-B14F-4D97-AF65-F5344CB8AC3E}">
        <p14:creationId xmlns:p14="http://schemas.microsoft.com/office/powerpoint/2010/main" val="21959230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F2B45EE5-9B09-464C-8505-037C4E3FD340}" type="slidenum">
              <a:rPr lang="sv-SE" smtClean="0"/>
              <a:t>12</a:t>
            </a:fld>
            <a:endParaRPr lang="sv-SE"/>
          </a:p>
        </p:txBody>
      </p:sp>
    </p:spTree>
    <p:extLst>
      <p:ext uri="{BB962C8B-B14F-4D97-AF65-F5344CB8AC3E}">
        <p14:creationId xmlns:p14="http://schemas.microsoft.com/office/powerpoint/2010/main" val="13711078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F2B45EE5-9B09-464C-8505-037C4E3FD340}" type="slidenum">
              <a:rPr lang="sv-SE" smtClean="0"/>
              <a:t>13</a:t>
            </a:fld>
            <a:endParaRPr lang="sv-SE"/>
          </a:p>
        </p:txBody>
      </p:sp>
    </p:spTree>
    <p:extLst>
      <p:ext uri="{BB962C8B-B14F-4D97-AF65-F5344CB8AC3E}">
        <p14:creationId xmlns:p14="http://schemas.microsoft.com/office/powerpoint/2010/main" val="6445299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F2B45EE5-9B09-464C-8505-037C4E3FD340}" type="slidenum">
              <a:rPr lang="sv-SE" smtClean="0"/>
              <a:t>14</a:t>
            </a:fld>
            <a:endParaRPr lang="sv-SE"/>
          </a:p>
        </p:txBody>
      </p:sp>
    </p:spTree>
    <p:extLst>
      <p:ext uri="{BB962C8B-B14F-4D97-AF65-F5344CB8AC3E}">
        <p14:creationId xmlns:p14="http://schemas.microsoft.com/office/powerpoint/2010/main" val="38874279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F2B45EE5-9B09-464C-8505-037C4E3FD340}" type="slidenum">
              <a:rPr lang="sv-SE" smtClean="0"/>
              <a:t>15</a:t>
            </a:fld>
            <a:endParaRPr lang="sv-SE"/>
          </a:p>
        </p:txBody>
      </p:sp>
    </p:spTree>
    <p:extLst>
      <p:ext uri="{BB962C8B-B14F-4D97-AF65-F5344CB8AC3E}">
        <p14:creationId xmlns:p14="http://schemas.microsoft.com/office/powerpoint/2010/main" val="184870314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Rubrikbi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Underrubrik 2">
            <a:extLst>
              <a:ext uri="{FF2B5EF4-FFF2-40B4-BE49-F238E27FC236}">
                <a16:creationId xmlns:a16="http://schemas.microsoft.com/office/drawing/2014/main" id="{EBEFB137-2B54-42AD-BDAD-96813FC80FA7}"/>
              </a:ext>
            </a:extLst>
          </p:cNvPr>
          <p:cNvSpPr>
            <a:spLocks noGrp="1"/>
          </p:cNvSpPr>
          <p:nvPr>
            <p:ph type="subTitle" idx="1"/>
          </p:nvPr>
        </p:nvSpPr>
        <p:spPr>
          <a:xfrm>
            <a:off x="894184" y="3989025"/>
            <a:ext cx="6753525" cy="1655762"/>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endParaRPr lang="sv-SE" dirty="0"/>
          </a:p>
        </p:txBody>
      </p:sp>
      <p:sp>
        <p:nvSpPr>
          <p:cNvPr id="7" name="Rubrik 6">
            <a:extLst>
              <a:ext uri="{FF2B5EF4-FFF2-40B4-BE49-F238E27FC236}">
                <a16:creationId xmlns:a16="http://schemas.microsoft.com/office/drawing/2014/main" id="{B0B4E0FE-DC57-4515-B085-17792707F11A}"/>
              </a:ext>
            </a:extLst>
          </p:cNvPr>
          <p:cNvSpPr>
            <a:spLocks noGrp="1"/>
          </p:cNvSpPr>
          <p:nvPr>
            <p:ph type="title"/>
          </p:nvPr>
        </p:nvSpPr>
        <p:spPr>
          <a:xfrm>
            <a:off x="894183" y="2385733"/>
            <a:ext cx="6753526" cy="1325563"/>
          </a:xfrm>
        </p:spPr>
        <p:txBody>
          <a:bodyPr/>
          <a:lstStyle>
            <a:lvl1pPr algn="l">
              <a:defRPr sz="3200"/>
            </a:lvl1pPr>
          </a:lstStyle>
          <a:p>
            <a:r>
              <a:rPr lang="sv-SE"/>
              <a:t>Klicka här för att ändra mall för rubrikformat</a:t>
            </a:r>
            <a:endParaRPr lang="sv-SE" dirty="0"/>
          </a:p>
        </p:txBody>
      </p:sp>
      <p:pic>
        <p:nvPicPr>
          <p:cNvPr id="4" name="Bildobjekt 3" descr="En bild som visar text, clipart&#10;&#10;Automatiskt genererad beskrivning">
            <a:extLst>
              <a:ext uri="{FF2B5EF4-FFF2-40B4-BE49-F238E27FC236}">
                <a16:creationId xmlns:a16="http://schemas.microsoft.com/office/drawing/2014/main" id="{A347D7B1-083D-49CC-A712-18CCC9C1E3CE}"/>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24373" y="585050"/>
            <a:ext cx="2172312" cy="1107879"/>
          </a:xfrm>
          <a:prstGeom prst="rect">
            <a:avLst/>
          </a:prstGeom>
        </p:spPr>
      </p:pic>
    </p:spTree>
    <p:extLst>
      <p:ext uri="{BB962C8B-B14F-4D97-AF65-F5344CB8AC3E}">
        <p14:creationId xmlns:p14="http://schemas.microsoft.com/office/powerpoint/2010/main" val="21321106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2_Tom">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637686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1_Tom">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7140012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4_Tom">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795127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DF54D53-7974-4323-ABD8-7FA3AA36EFD3}"/>
              </a:ext>
            </a:extLst>
          </p:cNvPr>
          <p:cNvSpPr>
            <a:spLocks noGrp="1"/>
          </p:cNvSpPr>
          <p:nvPr>
            <p:ph type="title"/>
          </p:nvPr>
        </p:nvSpPr>
        <p:spPr>
          <a:xfrm>
            <a:off x="2164702" y="802433"/>
            <a:ext cx="8920064" cy="888255"/>
          </a:xfrm>
          <a:noFill/>
        </p:spPr>
        <p:txBody>
          <a:bodyPr/>
          <a:lstStyle/>
          <a:p>
            <a:r>
              <a:rPr lang="sv-SE"/>
              <a:t>Klicka här för att ändra mall för rubrikformat</a:t>
            </a:r>
            <a:endParaRPr lang="sv-SE" dirty="0"/>
          </a:p>
        </p:txBody>
      </p:sp>
      <p:sp>
        <p:nvSpPr>
          <p:cNvPr id="3" name="Platshållare för innehåll 2">
            <a:extLst>
              <a:ext uri="{FF2B5EF4-FFF2-40B4-BE49-F238E27FC236}">
                <a16:creationId xmlns:a16="http://schemas.microsoft.com/office/drawing/2014/main" id="{48AA7499-1D93-4179-8918-4C960F029E86}"/>
              </a:ext>
            </a:extLst>
          </p:cNvPr>
          <p:cNvSpPr>
            <a:spLocks noGrp="1"/>
          </p:cNvSpPr>
          <p:nvPr>
            <p:ph idx="1"/>
          </p:nvPr>
        </p:nvSpPr>
        <p:spPr>
          <a:xfrm>
            <a:off x="2164702" y="1987419"/>
            <a:ext cx="8920065" cy="4189543"/>
          </a:xfrm>
        </p:spPr>
        <p:txBody>
          <a:bodyPr/>
          <a:lstStyle>
            <a:lvl1pPr>
              <a:defRPr sz="2400"/>
            </a:lvl1pPr>
            <a:lvl2pPr>
              <a:defRPr sz="2000"/>
            </a:lvl2pPr>
            <a:lvl3pPr>
              <a:defRPr sz="1800"/>
            </a:lvl3pPr>
            <a:lvl4pPr>
              <a:defRPr sz="1600"/>
            </a:lvl4pPr>
            <a:lvl5pPr>
              <a:defRPr sz="140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Tree>
    <p:extLst>
      <p:ext uri="{BB962C8B-B14F-4D97-AF65-F5344CB8AC3E}">
        <p14:creationId xmlns:p14="http://schemas.microsoft.com/office/powerpoint/2010/main" val="38572434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Rubrik och innehåll">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DF54D53-7974-4323-ABD8-7FA3AA36EFD3}"/>
              </a:ext>
            </a:extLst>
          </p:cNvPr>
          <p:cNvSpPr>
            <a:spLocks noGrp="1"/>
          </p:cNvSpPr>
          <p:nvPr>
            <p:ph type="title"/>
          </p:nvPr>
        </p:nvSpPr>
        <p:spPr>
          <a:xfrm>
            <a:off x="2164702" y="802433"/>
            <a:ext cx="8920064" cy="888255"/>
          </a:xfrm>
          <a:noFill/>
        </p:spPr>
        <p:txBody>
          <a:bodyPr/>
          <a:lstStyle/>
          <a:p>
            <a:r>
              <a:rPr lang="sv-SE"/>
              <a:t>Klicka här för att ändra mall för rubrikformat</a:t>
            </a:r>
            <a:endParaRPr lang="sv-SE" dirty="0"/>
          </a:p>
        </p:txBody>
      </p:sp>
      <p:sp>
        <p:nvSpPr>
          <p:cNvPr id="3" name="Platshållare för innehåll 2">
            <a:extLst>
              <a:ext uri="{FF2B5EF4-FFF2-40B4-BE49-F238E27FC236}">
                <a16:creationId xmlns:a16="http://schemas.microsoft.com/office/drawing/2014/main" id="{48AA7499-1D93-4179-8918-4C960F029E86}"/>
              </a:ext>
            </a:extLst>
          </p:cNvPr>
          <p:cNvSpPr>
            <a:spLocks noGrp="1"/>
          </p:cNvSpPr>
          <p:nvPr>
            <p:ph idx="1"/>
          </p:nvPr>
        </p:nvSpPr>
        <p:spPr>
          <a:xfrm>
            <a:off x="2164702" y="1987419"/>
            <a:ext cx="8920065" cy="4189543"/>
          </a:xfrm>
        </p:spPr>
        <p:txBody>
          <a:bodyPr/>
          <a:lstStyle>
            <a:lvl2pPr>
              <a:defRPr sz="2000"/>
            </a:lvl2pPr>
            <a:lvl3pPr>
              <a:defRPr sz="1800"/>
            </a:lvl3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Tree>
    <p:extLst>
      <p:ext uri="{BB962C8B-B14F-4D97-AF65-F5344CB8AC3E}">
        <p14:creationId xmlns:p14="http://schemas.microsoft.com/office/powerpoint/2010/main" val="42099895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3_Rubrik och innehåll">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DF54D53-7974-4323-ABD8-7FA3AA36EFD3}"/>
              </a:ext>
            </a:extLst>
          </p:cNvPr>
          <p:cNvSpPr>
            <a:spLocks noGrp="1"/>
          </p:cNvSpPr>
          <p:nvPr>
            <p:ph type="title"/>
          </p:nvPr>
        </p:nvSpPr>
        <p:spPr>
          <a:xfrm>
            <a:off x="765115" y="802433"/>
            <a:ext cx="6652722" cy="888255"/>
          </a:xfrm>
          <a:noFill/>
        </p:spPr>
        <p:txBody>
          <a:bodyPr/>
          <a:lstStyle/>
          <a:p>
            <a:r>
              <a:rPr lang="sv-SE"/>
              <a:t>Klicka här för att ändra mall för rubrikformat</a:t>
            </a:r>
            <a:endParaRPr lang="sv-SE" dirty="0"/>
          </a:p>
        </p:txBody>
      </p:sp>
      <p:sp>
        <p:nvSpPr>
          <p:cNvPr id="3" name="Platshållare för innehåll 2">
            <a:extLst>
              <a:ext uri="{FF2B5EF4-FFF2-40B4-BE49-F238E27FC236}">
                <a16:creationId xmlns:a16="http://schemas.microsoft.com/office/drawing/2014/main" id="{48AA7499-1D93-4179-8918-4C960F029E86}"/>
              </a:ext>
            </a:extLst>
          </p:cNvPr>
          <p:cNvSpPr>
            <a:spLocks noGrp="1"/>
          </p:cNvSpPr>
          <p:nvPr>
            <p:ph idx="1"/>
          </p:nvPr>
        </p:nvSpPr>
        <p:spPr>
          <a:xfrm>
            <a:off x="765115" y="1987419"/>
            <a:ext cx="8854747" cy="4189543"/>
          </a:xfrm>
        </p:spPr>
        <p:txBody>
          <a:bodyPr/>
          <a:lstStyle>
            <a:lvl1pPr>
              <a:defRPr sz="2400"/>
            </a:lvl1pPr>
            <a:lvl2pPr>
              <a:defRPr sz="2000"/>
            </a:lvl2pPr>
            <a:lvl3pPr>
              <a:defRPr sz="1800"/>
            </a:lvl3pPr>
            <a:lvl4pPr>
              <a:defRPr sz="1600"/>
            </a:lvl4pPr>
            <a:lvl5pPr>
              <a:defRPr sz="140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Tree>
    <p:extLst>
      <p:ext uri="{BB962C8B-B14F-4D97-AF65-F5344CB8AC3E}">
        <p14:creationId xmlns:p14="http://schemas.microsoft.com/office/powerpoint/2010/main" val="522552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2_Rubrik och innehåll">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DF54D53-7974-4323-ABD8-7FA3AA36EFD3}"/>
              </a:ext>
            </a:extLst>
          </p:cNvPr>
          <p:cNvSpPr>
            <a:spLocks noGrp="1"/>
          </p:cNvSpPr>
          <p:nvPr>
            <p:ph type="title"/>
          </p:nvPr>
        </p:nvSpPr>
        <p:spPr>
          <a:xfrm>
            <a:off x="1110343" y="802433"/>
            <a:ext cx="9974423" cy="888255"/>
          </a:xfrm>
          <a:noFill/>
        </p:spPr>
        <p:txBody>
          <a:bodyPr/>
          <a:lstStyle/>
          <a:p>
            <a:r>
              <a:rPr lang="sv-SE"/>
              <a:t>Klicka här för att ändra mall för rubrikformat</a:t>
            </a:r>
            <a:endParaRPr lang="sv-SE" dirty="0"/>
          </a:p>
        </p:txBody>
      </p:sp>
      <p:sp>
        <p:nvSpPr>
          <p:cNvPr id="3" name="Platshållare för innehåll 2">
            <a:extLst>
              <a:ext uri="{FF2B5EF4-FFF2-40B4-BE49-F238E27FC236}">
                <a16:creationId xmlns:a16="http://schemas.microsoft.com/office/drawing/2014/main" id="{48AA7499-1D93-4179-8918-4C960F029E86}"/>
              </a:ext>
            </a:extLst>
          </p:cNvPr>
          <p:cNvSpPr>
            <a:spLocks noGrp="1"/>
          </p:cNvSpPr>
          <p:nvPr>
            <p:ph idx="1"/>
          </p:nvPr>
        </p:nvSpPr>
        <p:spPr>
          <a:xfrm>
            <a:off x="1110344" y="1987419"/>
            <a:ext cx="9974424" cy="4189543"/>
          </a:xfrm>
        </p:spPr>
        <p:txBody>
          <a:bodyPr/>
          <a:lstStyle>
            <a:lvl2pPr>
              <a:defRPr sz="2000"/>
            </a:lvl2pPr>
            <a:lvl3pPr>
              <a:defRPr sz="1800"/>
            </a:lvl3pPr>
            <a:lvl4pPr>
              <a:defRPr sz="1600"/>
            </a:lvl4pPr>
            <a:lvl5pPr>
              <a:defRPr sz="140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Tree>
    <p:extLst>
      <p:ext uri="{BB962C8B-B14F-4D97-AF65-F5344CB8AC3E}">
        <p14:creationId xmlns:p14="http://schemas.microsoft.com/office/powerpoint/2010/main" val="18885848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Avsnittsrubrik">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475204-D1BF-4808-A0EC-6D52B2374564}"/>
              </a:ext>
            </a:extLst>
          </p:cNvPr>
          <p:cNvSpPr>
            <a:spLocks noGrp="1"/>
          </p:cNvSpPr>
          <p:nvPr>
            <p:ph type="title"/>
          </p:nvPr>
        </p:nvSpPr>
        <p:spPr>
          <a:xfrm>
            <a:off x="831850" y="1709738"/>
            <a:ext cx="9110172" cy="2852737"/>
          </a:xfrm>
        </p:spPr>
        <p:txBody>
          <a:bodyPr anchor="b">
            <a:normAutofit/>
          </a:bodyPr>
          <a:lstStyle>
            <a:lvl1pPr>
              <a:defRPr sz="3200"/>
            </a:lvl1pPr>
          </a:lstStyle>
          <a:p>
            <a:r>
              <a:rPr lang="sv-SE"/>
              <a:t>Klicka här för att ändra mall för rubrikformat</a:t>
            </a:r>
            <a:endParaRPr lang="sv-SE" dirty="0"/>
          </a:p>
        </p:txBody>
      </p:sp>
      <p:sp>
        <p:nvSpPr>
          <p:cNvPr id="3" name="Platshållare för text 2">
            <a:extLst>
              <a:ext uri="{FF2B5EF4-FFF2-40B4-BE49-F238E27FC236}">
                <a16:creationId xmlns:a16="http://schemas.microsoft.com/office/drawing/2014/main" id="{A14F7D49-EC80-4181-8BEF-512A81EC9EF9}"/>
              </a:ext>
            </a:extLst>
          </p:cNvPr>
          <p:cNvSpPr>
            <a:spLocks noGrp="1"/>
          </p:cNvSpPr>
          <p:nvPr>
            <p:ph type="body" idx="1"/>
          </p:nvPr>
        </p:nvSpPr>
        <p:spPr>
          <a:xfrm>
            <a:off x="831850" y="4589463"/>
            <a:ext cx="9110172" cy="1500187"/>
          </a:xfrm>
        </p:spPr>
        <p:txBody>
          <a:bodyPr/>
          <a:lstStyle>
            <a:lvl1pPr marL="0" indent="0">
              <a:buNone/>
              <a:defRPr sz="20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pic>
        <p:nvPicPr>
          <p:cNvPr id="6" name="Bildobjekt 5" descr="En bild som visar text, clipart&#10;&#10;Automatiskt genererad beskrivning">
            <a:extLst>
              <a:ext uri="{FF2B5EF4-FFF2-40B4-BE49-F238E27FC236}">
                <a16:creationId xmlns:a16="http://schemas.microsoft.com/office/drawing/2014/main" id="{C2BCAC18-BB79-4A1F-80E6-A09CECB4ACDE}"/>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24373" y="585050"/>
            <a:ext cx="2172312" cy="1107879"/>
          </a:xfrm>
          <a:prstGeom prst="rect">
            <a:avLst/>
          </a:prstGeom>
        </p:spPr>
      </p:pic>
    </p:spTree>
    <p:extLst>
      <p:ext uri="{BB962C8B-B14F-4D97-AF65-F5344CB8AC3E}">
        <p14:creationId xmlns:p14="http://schemas.microsoft.com/office/powerpoint/2010/main" val="3861147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vå dela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8021756-92F5-45AA-A968-843F1A3056A0}"/>
              </a:ext>
            </a:extLst>
          </p:cNvPr>
          <p:cNvSpPr>
            <a:spLocks noGrp="1"/>
          </p:cNvSpPr>
          <p:nvPr>
            <p:ph type="title"/>
          </p:nvPr>
        </p:nvSpPr>
        <p:spPr>
          <a:xfrm>
            <a:off x="838200" y="802433"/>
            <a:ext cx="10162592" cy="888255"/>
          </a:xfrm>
        </p:spPr>
        <p:txBody>
          <a:bodyPr/>
          <a:lstStyle/>
          <a:p>
            <a:r>
              <a:rPr lang="sv-SE"/>
              <a:t>Klicka här för att ändra mall för rubrikformat</a:t>
            </a:r>
            <a:endParaRPr lang="sv-SE" dirty="0"/>
          </a:p>
        </p:txBody>
      </p:sp>
      <p:sp>
        <p:nvSpPr>
          <p:cNvPr id="3" name="Platshållare för innehåll 2">
            <a:extLst>
              <a:ext uri="{FF2B5EF4-FFF2-40B4-BE49-F238E27FC236}">
                <a16:creationId xmlns:a16="http://schemas.microsoft.com/office/drawing/2014/main" id="{445553F1-180C-4147-A9B0-AD8D2F489278}"/>
              </a:ext>
            </a:extLst>
          </p:cNvPr>
          <p:cNvSpPr>
            <a:spLocks noGrp="1"/>
          </p:cNvSpPr>
          <p:nvPr>
            <p:ph sz="half" idx="1"/>
          </p:nvPr>
        </p:nvSpPr>
        <p:spPr>
          <a:xfrm>
            <a:off x="838200" y="1825625"/>
            <a:ext cx="5181600" cy="4351338"/>
          </a:xfrm>
        </p:spPr>
        <p:txBody>
          <a:bodyPr/>
          <a:lstStyle>
            <a:lvl1pPr>
              <a:defRPr sz="2400"/>
            </a:lvl1pPr>
            <a:lvl2pPr>
              <a:defRPr sz="2000"/>
            </a:lvl2pPr>
            <a:lvl3pPr>
              <a:defRPr sz="1800"/>
            </a:lvl3pPr>
            <a:lvl4pPr>
              <a:defRPr sz="1600"/>
            </a:lvl4pPr>
            <a:lvl5pPr>
              <a:defRPr sz="140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4" name="Platshållare för innehåll 3">
            <a:extLst>
              <a:ext uri="{FF2B5EF4-FFF2-40B4-BE49-F238E27FC236}">
                <a16:creationId xmlns:a16="http://schemas.microsoft.com/office/drawing/2014/main" id="{47E53FF9-D053-46A5-A2AA-0F13D31AA4B2}"/>
              </a:ext>
            </a:extLst>
          </p:cNvPr>
          <p:cNvSpPr>
            <a:spLocks noGrp="1"/>
          </p:cNvSpPr>
          <p:nvPr>
            <p:ph sz="half" idx="2"/>
          </p:nvPr>
        </p:nvSpPr>
        <p:spPr>
          <a:xfrm>
            <a:off x="6172200" y="1825625"/>
            <a:ext cx="5181600" cy="4351338"/>
          </a:xfrm>
        </p:spPr>
        <p:txBody>
          <a:bodyPr/>
          <a:lstStyle>
            <a:lvl1pPr>
              <a:defRPr sz="2400"/>
            </a:lvl1pPr>
            <a:lvl2pPr>
              <a:defRPr sz="2000"/>
            </a:lvl2pPr>
            <a:lvl4pPr>
              <a:defRPr sz="1600"/>
            </a:lvl4pPr>
            <a:lvl5pPr>
              <a:defRPr sz="140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Tree>
    <p:extLst>
      <p:ext uri="{BB962C8B-B14F-4D97-AF65-F5344CB8AC3E}">
        <p14:creationId xmlns:p14="http://schemas.microsoft.com/office/powerpoint/2010/main" val="40043283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Tom">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9662118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3_Tom">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3177793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C75F5A91-0A29-44D1-95B7-4CA1624DE4C6}"/>
              </a:ext>
            </a:extLst>
          </p:cNvPr>
          <p:cNvSpPr>
            <a:spLocks noGrp="1"/>
          </p:cNvSpPr>
          <p:nvPr>
            <p:ph type="title"/>
          </p:nvPr>
        </p:nvSpPr>
        <p:spPr>
          <a:xfrm>
            <a:off x="838200" y="802433"/>
            <a:ext cx="4489580" cy="888255"/>
          </a:xfrm>
          <a:prstGeom prst="rect">
            <a:avLst/>
          </a:prstGeom>
        </p:spPr>
        <p:txBody>
          <a:bodyPr vert="horz" lIns="91440" tIns="45720" rIns="91440" bIns="45720" rtlCol="0" anchor="ctr">
            <a:noAutofit/>
          </a:bodyPr>
          <a:lstStyle/>
          <a:p>
            <a:r>
              <a:rPr lang="sv-SE" dirty="0"/>
              <a:t>Klicka här för att ändra mall för rubrikformat</a:t>
            </a:r>
          </a:p>
        </p:txBody>
      </p:sp>
      <p:sp>
        <p:nvSpPr>
          <p:cNvPr id="3" name="Platshållare för text 2">
            <a:extLst>
              <a:ext uri="{FF2B5EF4-FFF2-40B4-BE49-F238E27FC236}">
                <a16:creationId xmlns:a16="http://schemas.microsoft.com/office/drawing/2014/main" id="{7D1B6A74-989A-4FC8-9155-9D0860E606B5}"/>
              </a:ext>
            </a:extLst>
          </p:cNvPr>
          <p:cNvSpPr>
            <a:spLocks noGrp="1"/>
          </p:cNvSpPr>
          <p:nvPr>
            <p:ph type="body" idx="1"/>
          </p:nvPr>
        </p:nvSpPr>
        <p:spPr>
          <a:xfrm>
            <a:off x="838200" y="1987419"/>
            <a:ext cx="10246567" cy="4189543"/>
          </a:xfrm>
          <a:prstGeom prst="rect">
            <a:avLst/>
          </a:prstGeom>
        </p:spPr>
        <p:txBody>
          <a:bodyPr vert="horz" lIns="91440" tIns="45720" rIns="91440" bIns="45720" rtlCol="0">
            <a:normAutofit/>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Tree>
    <p:extLst>
      <p:ext uri="{BB962C8B-B14F-4D97-AF65-F5344CB8AC3E}">
        <p14:creationId xmlns:p14="http://schemas.microsoft.com/office/powerpoint/2010/main" val="38764640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65" r:id="rId4"/>
    <p:sldLayoutId id="2147483661" r:id="rId5"/>
    <p:sldLayoutId id="2147483651" r:id="rId6"/>
    <p:sldLayoutId id="2147483652" r:id="rId7"/>
    <p:sldLayoutId id="2147483655" r:id="rId8"/>
    <p:sldLayoutId id="2147483664" r:id="rId9"/>
    <p:sldLayoutId id="2147483663" r:id="rId10"/>
    <p:sldLayoutId id="2147483662" r:id="rId11"/>
    <p:sldLayoutId id="2147483666" r:id="rId12"/>
  </p:sldLayoutIdLst>
  <p:txStyles>
    <p:titleStyle>
      <a:lvl1pPr algn="l" defTabSz="914400" rtl="0" eaLnBrk="1" latinLnBrk="0" hangingPunct="1">
        <a:lnSpc>
          <a:spcPct val="90000"/>
        </a:lnSpc>
        <a:spcBef>
          <a:spcPct val="0"/>
        </a:spcBef>
        <a:buNone/>
        <a:defRPr sz="2800" b="1" kern="1200">
          <a:solidFill>
            <a:schemeClr val="bg1"/>
          </a:solidFill>
          <a:latin typeface="+mn-lt"/>
          <a:ea typeface="+mj-ea"/>
          <a:cs typeface="+mj-cs"/>
        </a:defRPr>
      </a:lvl1pPr>
    </p:titleStyle>
    <p:bodyStyle>
      <a:lvl1pPr marL="228600" indent="-228600" algn="l" defTabSz="914400" rtl="0" eaLnBrk="1" latinLnBrk="0" hangingPunct="1">
        <a:lnSpc>
          <a:spcPct val="114000"/>
        </a:lnSpc>
        <a:spcBef>
          <a:spcPts val="1000"/>
        </a:spcBef>
        <a:buFont typeface="Arial" panose="020B0604020202020204" pitchFamily="34" charset="0"/>
        <a:buChar char="•"/>
        <a:defRPr sz="24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hyperlink" Target="https://www.handbollvast.se/hf-vast/tavling/handbollsfestival" TargetMode="External"/><Relationship Id="rId2" Type="http://schemas.openxmlformats.org/officeDocument/2006/relationships/hyperlink" Target="https://handbollvast.sharepoint.com/:w:/r/_layouts/15/Doc.aspx?sourcedoc=%7BC2C0F0D3-01F5-4DE4-9287-0149687B68C5%7D&amp;file=Handbollsfestival%20F8%20Sk%C3%B6vde%20Omg.%201.doc&amp;action=default&amp;mobileredirect=true" TargetMode="Externa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hyperlink" Target="mailto:Jenny.granstrom@handbollvast.se"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8.jpeg"/></Relationships>
</file>

<file path=ppt/slides/_rels/slide7.xml.rels><?xml version="1.0" encoding="UTF-8" standalone="yes"?>
<Relationships xmlns="http://schemas.openxmlformats.org/package/2006/relationships"><Relationship Id="rId3" Type="http://schemas.openxmlformats.org/officeDocument/2006/relationships/hyperlink" Target="https://handbollvast.sharepoint.com/:w:/r/_layouts/15/Doc.aspx?sourcedoc=%7B05FDAD42-356A-4F77-88E4-0CF96F6FDB80%7D&amp;file=Information%20Minihandboll%20.docx&amp;action=default&amp;mobileredirect=true" TargetMode="External"/><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hyperlink" Target="https://handbollvast.sharepoint.com/Shared%20Documents/T%C3%A4vling/Minihandboll/2023-2024/Infom%C3%B6te/Att%20arrangera%20en%20handbollsfestival%20Light%20HFV.docx?web=1" TargetMode="External"/><Relationship Id="rId2" Type="http://schemas.openxmlformats.org/officeDocument/2006/relationships/hyperlink" Target="https://handbollvast.sharepoint.com/Shared%20Documents/T%C3%A4vling/Minihandboll/2023-2024/P8/Spelscheman%20Omg.%202/Handbollsfestival%20Light%20P8%20Skara%20Omg.%202%20.doc?web=1"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ruta 3">
            <a:extLst>
              <a:ext uri="{FF2B5EF4-FFF2-40B4-BE49-F238E27FC236}">
                <a16:creationId xmlns:a16="http://schemas.microsoft.com/office/drawing/2014/main" id="{1229CCB3-FC18-4E25-A601-CCB07B0337CA}"/>
              </a:ext>
            </a:extLst>
          </p:cNvPr>
          <p:cNvSpPr txBox="1"/>
          <p:nvPr/>
        </p:nvSpPr>
        <p:spPr>
          <a:xfrm>
            <a:off x="811530" y="1770205"/>
            <a:ext cx="11189969" cy="3354765"/>
          </a:xfrm>
          <a:prstGeom prst="rect">
            <a:avLst/>
          </a:prstGeom>
          <a:noFill/>
        </p:spPr>
        <p:txBody>
          <a:bodyPr wrap="square" rtlCol="0">
            <a:spAutoFit/>
          </a:bodyPr>
          <a:lstStyle/>
          <a:p>
            <a:pPr algn="ctr"/>
            <a:r>
              <a:rPr lang="sv-SE" sz="4400" b="1" dirty="0">
                <a:solidFill>
                  <a:schemeClr val="bg1"/>
                </a:solidFill>
              </a:rPr>
              <a:t>Informationsmöte </a:t>
            </a:r>
          </a:p>
          <a:p>
            <a:pPr algn="ctr"/>
            <a:r>
              <a:rPr lang="sv-SE" sz="4400" b="1" dirty="0">
                <a:solidFill>
                  <a:schemeClr val="bg1"/>
                </a:solidFill>
              </a:rPr>
              <a:t>HFV</a:t>
            </a:r>
          </a:p>
          <a:p>
            <a:pPr algn="ctr"/>
            <a:r>
              <a:rPr lang="sv-SE" sz="4400" b="1" dirty="0">
                <a:solidFill>
                  <a:schemeClr val="bg1"/>
                </a:solidFill>
              </a:rPr>
              <a:t>Minihandboll</a:t>
            </a:r>
            <a:br>
              <a:rPr lang="sv-SE" sz="4400" b="1" dirty="0">
                <a:solidFill>
                  <a:schemeClr val="bg1"/>
                </a:solidFill>
              </a:rPr>
            </a:br>
            <a:endParaRPr lang="sv-SE" sz="4400" b="1" dirty="0">
              <a:solidFill>
                <a:schemeClr val="bg1"/>
              </a:solidFill>
            </a:endParaRPr>
          </a:p>
          <a:p>
            <a:pPr algn="ctr"/>
            <a:r>
              <a:rPr lang="sv-SE" sz="3600" b="1" dirty="0">
                <a:solidFill>
                  <a:schemeClr val="bg1"/>
                </a:solidFill>
              </a:rPr>
              <a:t>(vi skickar ut presentationen efter mötet)  </a:t>
            </a:r>
          </a:p>
        </p:txBody>
      </p:sp>
    </p:spTree>
    <p:extLst>
      <p:ext uri="{BB962C8B-B14F-4D97-AF65-F5344CB8AC3E}">
        <p14:creationId xmlns:p14="http://schemas.microsoft.com/office/powerpoint/2010/main" val="28756953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ruta 5">
            <a:extLst>
              <a:ext uri="{FF2B5EF4-FFF2-40B4-BE49-F238E27FC236}">
                <a16:creationId xmlns:a16="http://schemas.microsoft.com/office/drawing/2014/main" id="{67F3F32B-3C1C-4732-AD89-D162B08CB328}"/>
              </a:ext>
            </a:extLst>
          </p:cNvPr>
          <p:cNvSpPr txBox="1"/>
          <p:nvPr/>
        </p:nvSpPr>
        <p:spPr>
          <a:xfrm>
            <a:off x="2704091" y="1228371"/>
            <a:ext cx="7308989" cy="707886"/>
          </a:xfrm>
          <a:prstGeom prst="rect">
            <a:avLst/>
          </a:prstGeom>
          <a:noFill/>
        </p:spPr>
        <p:txBody>
          <a:bodyPr wrap="none" rtlCol="0">
            <a:spAutoFit/>
          </a:bodyPr>
          <a:lstStyle/>
          <a:p>
            <a:r>
              <a:rPr lang="sv-SE" sz="4000" b="1" dirty="0">
                <a:solidFill>
                  <a:schemeClr val="bg1"/>
                </a:solidFill>
              </a:rPr>
              <a:t>Vad är en Handbollsfestival? </a:t>
            </a:r>
          </a:p>
        </p:txBody>
      </p:sp>
      <p:sp>
        <p:nvSpPr>
          <p:cNvPr id="7" name="textruta 6">
            <a:extLst>
              <a:ext uri="{FF2B5EF4-FFF2-40B4-BE49-F238E27FC236}">
                <a16:creationId xmlns:a16="http://schemas.microsoft.com/office/drawing/2014/main" id="{B3F17993-FF6C-48AD-B74F-C0EDF661AA35}"/>
              </a:ext>
            </a:extLst>
          </p:cNvPr>
          <p:cNvSpPr txBox="1"/>
          <p:nvPr/>
        </p:nvSpPr>
        <p:spPr>
          <a:xfrm>
            <a:off x="1198788" y="2220589"/>
            <a:ext cx="10078214" cy="905633"/>
          </a:xfrm>
          <a:prstGeom prst="rect">
            <a:avLst/>
          </a:prstGeom>
          <a:noFill/>
        </p:spPr>
        <p:txBody>
          <a:bodyPr wrap="square">
            <a:spAutoFit/>
          </a:bodyPr>
          <a:lstStyle/>
          <a:p>
            <a:pPr>
              <a:lnSpc>
                <a:spcPct val="115000"/>
              </a:lnSpc>
            </a:pPr>
            <a:r>
              <a:rPr lang="sv-SE" sz="2400" dirty="0">
                <a:solidFill>
                  <a:schemeClr val="bg1"/>
                </a:solidFill>
                <a:ea typeface="Calibri" panose="020F0502020204030204" pitchFamily="34" charset="0"/>
                <a:cs typeface="Calibri" panose="020F0502020204030204" pitchFamily="34" charset="0"/>
              </a:rPr>
              <a:t>6-10 lag samlas hos en arrangör för en blandning av lek, matchspel och teknikstationer.</a:t>
            </a:r>
          </a:p>
        </p:txBody>
      </p:sp>
      <p:sp>
        <p:nvSpPr>
          <p:cNvPr id="9" name="textruta 8">
            <a:extLst>
              <a:ext uri="{FF2B5EF4-FFF2-40B4-BE49-F238E27FC236}">
                <a16:creationId xmlns:a16="http://schemas.microsoft.com/office/drawing/2014/main" id="{BF102CC1-A485-4700-828C-C78849481C46}"/>
              </a:ext>
            </a:extLst>
          </p:cNvPr>
          <p:cNvSpPr txBox="1"/>
          <p:nvPr/>
        </p:nvSpPr>
        <p:spPr>
          <a:xfrm>
            <a:off x="1198788" y="3288319"/>
            <a:ext cx="10078214" cy="461665"/>
          </a:xfrm>
          <a:prstGeom prst="rect">
            <a:avLst/>
          </a:prstGeom>
          <a:noFill/>
        </p:spPr>
        <p:txBody>
          <a:bodyPr wrap="square">
            <a:spAutoFit/>
          </a:bodyPr>
          <a:lstStyle/>
          <a:p>
            <a:pPr lvl="0"/>
            <a:r>
              <a:rPr lang="sv-SE" sz="2400" dirty="0">
                <a:solidFill>
                  <a:schemeClr val="bg1"/>
                </a:solidFill>
              </a:rPr>
              <a:t>- Gemensam samling och uppvärmning </a:t>
            </a:r>
          </a:p>
        </p:txBody>
      </p:sp>
      <p:sp>
        <p:nvSpPr>
          <p:cNvPr id="10" name="textruta 9">
            <a:extLst>
              <a:ext uri="{FF2B5EF4-FFF2-40B4-BE49-F238E27FC236}">
                <a16:creationId xmlns:a16="http://schemas.microsoft.com/office/drawing/2014/main" id="{7F6CA3CC-3A31-4BAE-93EE-00644F936843}"/>
              </a:ext>
            </a:extLst>
          </p:cNvPr>
          <p:cNvSpPr txBox="1"/>
          <p:nvPr/>
        </p:nvSpPr>
        <p:spPr>
          <a:xfrm>
            <a:off x="1198788" y="4003538"/>
            <a:ext cx="10078214" cy="461665"/>
          </a:xfrm>
          <a:prstGeom prst="rect">
            <a:avLst/>
          </a:prstGeom>
          <a:noFill/>
        </p:spPr>
        <p:txBody>
          <a:bodyPr wrap="square">
            <a:spAutoFit/>
          </a:bodyPr>
          <a:lstStyle/>
          <a:p>
            <a:r>
              <a:rPr lang="sv-SE" sz="2400" dirty="0">
                <a:solidFill>
                  <a:schemeClr val="bg1"/>
                </a:solidFill>
              </a:rPr>
              <a:t>- Matchspel i de egna lagen </a:t>
            </a:r>
          </a:p>
        </p:txBody>
      </p:sp>
      <p:sp>
        <p:nvSpPr>
          <p:cNvPr id="2" name="textruta 1">
            <a:extLst>
              <a:ext uri="{FF2B5EF4-FFF2-40B4-BE49-F238E27FC236}">
                <a16:creationId xmlns:a16="http://schemas.microsoft.com/office/drawing/2014/main" id="{A0D2C48A-72A7-AE7F-272E-A9E3AB6D8B3E}"/>
              </a:ext>
            </a:extLst>
          </p:cNvPr>
          <p:cNvSpPr txBox="1"/>
          <p:nvPr/>
        </p:nvSpPr>
        <p:spPr>
          <a:xfrm>
            <a:off x="1198788" y="4780369"/>
            <a:ext cx="10078214" cy="461665"/>
          </a:xfrm>
          <a:prstGeom prst="rect">
            <a:avLst/>
          </a:prstGeom>
          <a:noFill/>
        </p:spPr>
        <p:txBody>
          <a:bodyPr wrap="square">
            <a:spAutoFit/>
          </a:bodyPr>
          <a:lstStyle/>
          <a:p>
            <a:r>
              <a:rPr lang="sv-SE" sz="2400" dirty="0">
                <a:solidFill>
                  <a:schemeClr val="bg1"/>
                </a:solidFill>
              </a:rPr>
              <a:t>- Gemensamma teknikstationer </a:t>
            </a:r>
          </a:p>
        </p:txBody>
      </p:sp>
      <p:sp>
        <p:nvSpPr>
          <p:cNvPr id="3" name="textruta 2">
            <a:extLst>
              <a:ext uri="{FF2B5EF4-FFF2-40B4-BE49-F238E27FC236}">
                <a16:creationId xmlns:a16="http://schemas.microsoft.com/office/drawing/2014/main" id="{EFC3599E-7E1D-AF7C-7E98-1DDB1C1F182E}"/>
              </a:ext>
            </a:extLst>
          </p:cNvPr>
          <p:cNvSpPr txBox="1"/>
          <p:nvPr/>
        </p:nvSpPr>
        <p:spPr>
          <a:xfrm>
            <a:off x="1198788" y="5557200"/>
            <a:ext cx="10078214" cy="461665"/>
          </a:xfrm>
          <a:prstGeom prst="rect">
            <a:avLst/>
          </a:prstGeom>
          <a:noFill/>
        </p:spPr>
        <p:txBody>
          <a:bodyPr wrap="square">
            <a:spAutoFit/>
          </a:bodyPr>
          <a:lstStyle/>
          <a:p>
            <a:r>
              <a:rPr lang="sv-SE" sz="2400" dirty="0">
                <a:solidFill>
                  <a:schemeClr val="bg1"/>
                </a:solidFill>
              </a:rPr>
              <a:t>- Gemensam avslutning </a:t>
            </a:r>
          </a:p>
        </p:txBody>
      </p:sp>
    </p:spTree>
    <p:extLst>
      <p:ext uri="{BB962C8B-B14F-4D97-AF65-F5344CB8AC3E}">
        <p14:creationId xmlns:p14="http://schemas.microsoft.com/office/powerpoint/2010/main" val="34122860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10" grpId="0"/>
      <p:bldP spid="2" grpId="0"/>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ruta 5">
            <a:extLst>
              <a:ext uri="{FF2B5EF4-FFF2-40B4-BE49-F238E27FC236}">
                <a16:creationId xmlns:a16="http://schemas.microsoft.com/office/drawing/2014/main" id="{67F3F32B-3C1C-4732-AD89-D162B08CB328}"/>
              </a:ext>
            </a:extLst>
          </p:cNvPr>
          <p:cNvSpPr txBox="1"/>
          <p:nvPr/>
        </p:nvSpPr>
        <p:spPr>
          <a:xfrm>
            <a:off x="2959361" y="1189473"/>
            <a:ext cx="8993168" cy="707886"/>
          </a:xfrm>
          <a:prstGeom prst="rect">
            <a:avLst/>
          </a:prstGeom>
          <a:noFill/>
        </p:spPr>
        <p:txBody>
          <a:bodyPr wrap="none" rtlCol="0">
            <a:spAutoFit/>
          </a:bodyPr>
          <a:lstStyle/>
          <a:p>
            <a:r>
              <a:rPr lang="sv-SE" sz="4000" b="1" dirty="0">
                <a:solidFill>
                  <a:schemeClr val="bg1"/>
                </a:solidFill>
              </a:rPr>
              <a:t>Att arrangera en Handbollsfestival </a:t>
            </a:r>
          </a:p>
        </p:txBody>
      </p:sp>
      <p:sp>
        <p:nvSpPr>
          <p:cNvPr id="9" name="textruta 8">
            <a:extLst>
              <a:ext uri="{FF2B5EF4-FFF2-40B4-BE49-F238E27FC236}">
                <a16:creationId xmlns:a16="http://schemas.microsoft.com/office/drawing/2014/main" id="{BF102CC1-A485-4700-828C-C78849481C46}"/>
              </a:ext>
            </a:extLst>
          </p:cNvPr>
          <p:cNvSpPr txBox="1"/>
          <p:nvPr/>
        </p:nvSpPr>
        <p:spPr>
          <a:xfrm>
            <a:off x="1203733" y="2372176"/>
            <a:ext cx="10078214" cy="430887"/>
          </a:xfrm>
          <a:prstGeom prst="rect">
            <a:avLst/>
          </a:prstGeom>
          <a:noFill/>
        </p:spPr>
        <p:txBody>
          <a:bodyPr wrap="square">
            <a:spAutoFit/>
          </a:bodyPr>
          <a:lstStyle/>
          <a:p>
            <a:pPr lvl="0"/>
            <a:r>
              <a:rPr lang="sv-SE" sz="2200" dirty="0">
                <a:solidFill>
                  <a:schemeClr val="bg1"/>
                </a:solidFill>
                <a:hlinkClick r:id="rId2"/>
              </a:rPr>
              <a:t>Exempel på schema för en Handbollsfestival </a:t>
            </a:r>
            <a:endParaRPr lang="sv-SE" sz="2200" dirty="0">
              <a:solidFill>
                <a:schemeClr val="bg1"/>
              </a:solidFill>
            </a:endParaRPr>
          </a:p>
        </p:txBody>
      </p:sp>
      <p:sp>
        <p:nvSpPr>
          <p:cNvPr id="10" name="textruta 9">
            <a:extLst>
              <a:ext uri="{FF2B5EF4-FFF2-40B4-BE49-F238E27FC236}">
                <a16:creationId xmlns:a16="http://schemas.microsoft.com/office/drawing/2014/main" id="{7F6CA3CC-3A31-4BAE-93EE-00644F936843}"/>
              </a:ext>
            </a:extLst>
          </p:cNvPr>
          <p:cNvSpPr txBox="1"/>
          <p:nvPr/>
        </p:nvSpPr>
        <p:spPr>
          <a:xfrm>
            <a:off x="1203733" y="3429000"/>
            <a:ext cx="10078214" cy="707886"/>
          </a:xfrm>
          <a:prstGeom prst="rect">
            <a:avLst/>
          </a:prstGeom>
          <a:noFill/>
        </p:spPr>
        <p:txBody>
          <a:bodyPr wrap="square">
            <a:spAutoFit/>
          </a:bodyPr>
          <a:lstStyle/>
          <a:p>
            <a:pPr lvl="0"/>
            <a:r>
              <a:rPr lang="sv-SE" sz="2200" dirty="0">
                <a:solidFill>
                  <a:schemeClr val="bg1"/>
                </a:solidFill>
                <a:hlinkClick r:id="rId3"/>
              </a:rPr>
              <a:t>Att arrangera en Handbollsfestival </a:t>
            </a:r>
            <a:endParaRPr lang="sv-SE" sz="2200" dirty="0">
              <a:solidFill>
                <a:schemeClr val="bg1"/>
              </a:solidFill>
            </a:endParaRPr>
          </a:p>
          <a:p>
            <a:pPr lvl="0"/>
            <a:endParaRPr lang="sv-SE" dirty="0">
              <a:solidFill>
                <a:schemeClr val="bg1"/>
              </a:solidFill>
            </a:endParaRPr>
          </a:p>
        </p:txBody>
      </p:sp>
    </p:spTree>
    <p:extLst>
      <p:ext uri="{BB962C8B-B14F-4D97-AF65-F5344CB8AC3E}">
        <p14:creationId xmlns:p14="http://schemas.microsoft.com/office/powerpoint/2010/main" val="30639758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ruta 5">
            <a:extLst>
              <a:ext uri="{FF2B5EF4-FFF2-40B4-BE49-F238E27FC236}">
                <a16:creationId xmlns:a16="http://schemas.microsoft.com/office/drawing/2014/main" id="{67F3F32B-3C1C-4732-AD89-D162B08CB328}"/>
              </a:ext>
            </a:extLst>
          </p:cNvPr>
          <p:cNvSpPr txBox="1"/>
          <p:nvPr/>
        </p:nvSpPr>
        <p:spPr>
          <a:xfrm>
            <a:off x="2285501" y="1289336"/>
            <a:ext cx="7620997" cy="707886"/>
          </a:xfrm>
          <a:prstGeom prst="rect">
            <a:avLst/>
          </a:prstGeom>
          <a:noFill/>
        </p:spPr>
        <p:txBody>
          <a:bodyPr wrap="none" rtlCol="0">
            <a:spAutoFit/>
          </a:bodyPr>
          <a:lstStyle/>
          <a:p>
            <a:r>
              <a:rPr lang="sv-SE" sz="4000" b="1" dirty="0">
                <a:solidFill>
                  <a:schemeClr val="bg1"/>
                </a:solidFill>
              </a:rPr>
              <a:t>Minihandbollssammandrag U9</a:t>
            </a:r>
          </a:p>
        </p:txBody>
      </p:sp>
      <p:sp>
        <p:nvSpPr>
          <p:cNvPr id="7" name="textruta 6">
            <a:extLst>
              <a:ext uri="{FF2B5EF4-FFF2-40B4-BE49-F238E27FC236}">
                <a16:creationId xmlns:a16="http://schemas.microsoft.com/office/drawing/2014/main" id="{B3F17993-FF6C-48AD-B74F-C0EDF661AA35}"/>
              </a:ext>
            </a:extLst>
          </p:cNvPr>
          <p:cNvSpPr txBox="1"/>
          <p:nvPr/>
        </p:nvSpPr>
        <p:spPr>
          <a:xfrm>
            <a:off x="1579788" y="2372298"/>
            <a:ext cx="10078214" cy="480901"/>
          </a:xfrm>
          <a:prstGeom prst="rect">
            <a:avLst/>
          </a:prstGeom>
          <a:noFill/>
        </p:spPr>
        <p:txBody>
          <a:bodyPr wrap="square">
            <a:spAutoFit/>
          </a:bodyPr>
          <a:lstStyle/>
          <a:p>
            <a:pPr>
              <a:lnSpc>
                <a:spcPct val="115000"/>
              </a:lnSpc>
            </a:pPr>
            <a:r>
              <a:rPr lang="sv-SE" sz="2400" dirty="0">
                <a:solidFill>
                  <a:schemeClr val="bg1"/>
                </a:solidFill>
                <a:ea typeface="Calibri" panose="020F0502020204030204" pitchFamily="34" charset="0"/>
                <a:cs typeface="Calibri" panose="020F0502020204030204" pitchFamily="34" charset="0"/>
              </a:rPr>
              <a:t>10-16 lag samlas hos en arrangör för matchspel </a:t>
            </a:r>
          </a:p>
        </p:txBody>
      </p:sp>
      <p:sp>
        <p:nvSpPr>
          <p:cNvPr id="9" name="textruta 8">
            <a:extLst>
              <a:ext uri="{FF2B5EF4-FFF2-40B4-BE49-F238E27FC236}">
                <a16:creationId xmlns:a16="http://schemas.microsoft.com/office/drawing/2014/main" id="{BF102CC1-A485-4700-828C-C78849481C46}"/>
              </a:ext>
            </a:extLst>
          </p:cNvPr>
          <p:cNvSpPr txBox="1"/>
          <p:nvPr/>
        </p:nvSpPr>
        <p:spPr>
          <a:xfrm>
            <a:off x="1579788" y="3429000"/>
            <a:ext cx="10078214" cy="830997"/>
          </a:xfrm>
          <a:prstGeom prst="rect">
            <a:avLst/>
          </a:prstGeom>
          <a:noFill/>
        </p:spPr>
        <p:txBody>
          <a:bodyPr wrap="square">
            <a:spAutoFit/>
          </a:bodyPr>
          <a:lstStyle/>
          <a:p>
            <a:pPr lvl="0"/>
            <a:r>
              <a:rPr lang="sv-SE" sz="2400" dirty="0">
                <a:solidFill>
                  <a:schemeClr val="bg1"/>
                </a:solidFill>
              </a:rPr>
              <a:t>I regel tre matcher per lag. Något lag kan få fyra matcher vid ojämnt antal lag</a:t>
            </a:r>
          </a:p>
        </p:txBody>
      </p:sp>
      <p:sp>
        <p:nvSpPr>
          <p:cNvPr id="10" name="textruta 9">
            <a:extLst>
              <a:ext uri="{FF2B5EF4-FFF2-40B4-BE49-F238E27FC236}">
                <a16:creationId xmlns:a16="http://schemas.microsoft.com/office/drawing/2014/main" id="{7F6CA3CC-3A31-4BAE-93EE-00644F936843}"/>
              </a:ext>
            </a:extLst>
          </p:cNvPr>
          <p:cNvSpPr txBox="1"/>
          <p:nvPr/>
        </p:nvSpPr>
        <p:spPr>
          <a:xfrm>
            <a:off x="1579788" y="4717926"/>
            <a:ext cx="10078214" cy="461665"/>
          </a:xfrm>
          <a:prstGeom prst="rect">
            <a:avLst/>
          </a:prstGeom>
          <a:noFill/>
        </p:spPr>
        <p:txBody>
          <a:bodyPr wrap="square">
            <a:spAutoFit/>
          </a:bodyPr>
          <a:lstStyle/>
          <a:p>
            <a:r>
              <a:rPr lang="sv-SE" sz="2400" dirty="0">
                <a:solidFill>
                  <a:schemeClr val="bg1"/>
                </a:solidFill>
              </a:rPr>
              <a:t>Matchtid 1x17 minuter </a:t>
            </a:r>
          </a:p>
        </p:txBody>
      </p:sp>
    </p:spTree>
    <p:extLst>
      <p:ext uri="{BB962C8B-B14F-4D97-AF65-F5344CB8AC3E}">
        <p14:creationId xmlns:p14="http://schemas.microsoft.com/office/powerpoint/2010/main" val="9068073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10"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ruta 5">
            <a:extLst>
              <a:ext uri="{FF2B5EF4-FFF2-40B4-BE49-F238E27FC236}">
                <a16:creationId xmlns:a16="http://schemas.microsoft.com/office/drawing/2014/main" id="{67F3F32B-3C1C-4732-AD89-D162B08CB328}"/>
              </a:ext>
            </a:extLst>
          </p:cNvPr>
          <p:cNvSpPr txBox="1"/>
          <p:nvPr/>
        </p:nvSpPr>
        <p:spPr>
          <a:xfrm>
            <a:off x="3904785" y="919203"/>
            <a:ext cx="3805850" cy="707886"/>
          </a:xfrm>
          <a:prstGeom prst="rect">
            <a:avLst/>
          </a:prstGeom>
          <a:noFill/>
        </p:spPr>
        <p:txBody>
          <a:bodyPr wrap="none" rtlCol="0">
            <a:spAutoFit/>
          </a:bodyPr>
          <a:lstStyle/>
          <a:p>
            <a:r>
              <a:rPr lang="sv-SE" sz="4000" b="1" dirty="0">
                <a:solidFill>
                  <a:schemeClr val="bg1"/>
                </a:solidFill>
              </a:rPr>
              <a:t>Klimat i hallen </a:t>
            </a:r>
          </a:p>
        </p:txBody>
      </p:sp>
      <p:sp>
        <p:nvSpPr>
          <p:cNvPr id="9" name="textruta 8">
            <a:extLst>
              <a:ext uri="{FF2B5EF4-FFF2-40B4-BE49-F238E27FC236}">
                <a16:creationId xmlns:a16="http://schemas.microsoft.com/office/drawing/2014/main" id="{BF102CC1-A485-4700-828C-C78849481C46}"/>
              </a:ext>
            </a:extLst>
          </p:cNvPr>
          <p:cNvSpPr txBox="1"/>
          <p:nvPr/>
        </p:nvSpPr>
        <p:spPr>
          <a:xfrm>
            <a:off x="1579788" y="2391748"/>
            <a:ext cx="10078214" cy="830997"/>
          </a:xfrm>
          <a:prstGeom prst="rect">
            <a:avLst/>
          </a:prstGeom>
          <a:noFill/>
        </p:spPr>
        <p:txBody>
          <a:bodyPr wrap="square">
            <a:spAutoFit/>
          </a:bodyPr>
          <a:lstStyle/>
          <a:p>
            <a:pPr lvl="0"/>
            <a:r>
              <a:rPr lang="sv-SE" sz="2400" dirty="0">
                <a:solidFill>
                  <a:schemeClr val="bg1"/>
                </a:solidFill>
              </a:rPr>
              <a:t>Barnhandboll ska kännetecknas av ett varmt, välkomnande och positivt klimat.</a:t>
            </a:r>
          </a:p>
        </p:txBody>
      </p:sp>
      <p:sp>
        <p:nvSpPr>
          <p:cNvPr id="10" name="textruta 9">
            <a:extLst>
              <a:ext uri="{FF2B5EF4-FFF2-40B4-BE49-F238E27FC236}">
                <a16:creationId xmlns:a16="http://schemas.microsoft.com/office/drawing/2014/main" id="{7F6CA3CC-3A31-4BAE-93EE-00644F936843}"/>
              </a:ext>
            </a:extLst>
          </p:cNvPr>
          <p:cNvSpPr txBox="1"/>
          <p:nvPr/>
        </p:nvSpPr>
        <p:spPr>
          <a:xfrm>
            <a:off x="1579788" y="3588606"/>
            <a:ext cx="10078214" cy="461665"/>
          </a:xfrm>
          <a:prstGeom prst="rect">
            <a:avLst/>
          </a:prstGeom>
          <a:noFill/>
        </p:spPr>
        <p:txBody>
          <a:bodyPr wrap="square">
            <a:spAutoFit/>
          </a:bodyPr>
          <a:lstStyle/>
          <a:p>
            <a:r>
              <a:rPr lang="sv-SE" sz="2400" dirty="0">
                <a:solidFill>
                  <a:schemeClr val="bg1"/>
                </a:solidFill>
              </a:rPr>
              <a:t>Fokus är att vi ”tränar på att spela match”. Resultat oviktigt. </a:t>
            </a:r>
          </a:p>
        </p:txBody>
      </p:sp>
      <p:sp>
        <p:nvSpPr>
          <p:cNvPr id="2" name="textruta 1">
            <a:extLst>
              <a:ext uri="{FF2B5EF4-FFF2-40B4-BE49-F238E27FC236}">
                <a16:creationId xmlns:a16="http://schemas.microsoft.com/office/drawing/2014/main" id="{329B411A-4ED3-7D32-73D5-BA94C37530E5}"/>
              </a:ext>
            </a:extLst>
          </p:cNvPr>
          <p:cNvSpPr txBox="1"/>
          <p:nvPr/>
        </p:nvSpPr>
        <p:spPr>
          <a:xfrm>
            <a:off x="1579788" y="4416132"/>
            <a:ext cx="10078214" cy="461665"/>
          </a:xfrm>
          <a:prstGeom prst="rect">
            <a:avLst/>
          </a:prstGeom>
          <a:noFill/>
        </p:spPr>
        <p:txBody>
          <a:bodyPr wrap="square">
            <a:spAutoFit/>
          </a:bodyPr>
          <a:lstStyle/>
          <a:p>
            <a:r>
              <a:rPr lang="sv-SE" sz="2400" dirty="0">
                <a:solidFill>
                  <a:schemeClr val="bg1"/>
                </a:solidFill>
              </a:rPr>
              <a:t>Utvecklande jämna matcher. </a:t>
            </a:r>
          </a:p>
        </p:txBody>
      </p:sp>
      <p:sp>
        <p:nvSpPr>
          <p:cNvPr id="3" name="textruta 2">
            <a:extLst>
              <a:ext uri="{FF2B5EF4-FFF2-40B4-BE49-F238E27FC236}">
                <a16:creationId xmlns:a16="http://schemas.microsoft.com/office/drawing/2014/main" id="{A6470558-9D90-DA80-DEAE-802FBC0FC5EF}"/>
              </a:ext>
            </a:extLst>
          </p:cNvPr>
          <p:cNvSpPr txBox="1"/>
          <p:nvPr/>
        </p:nvSpPr>
        <p:spPr>
          <a:xfrm>
            <a:off x="1579788" y="5334342"/>
            <a:ext cx="10078214" cy="461665"/>
          </a:xfrm>
          <a:prstGeom prst="rect">
            <a:avLst/>
          </a:prstGeom>
          <a:noFill/>
        </p:spPr>
        <p:txBody>
          <a:bodyPr wrap="square">
            <a:spAutoFit/>
          </a:bodyPr>
          <a:lstStyle/>
          <a:p>
            <a:r>
              <a:rPr lang="sv-SE" sz="2400" dirty="0">
                <a:solidFill>
                  <a:schemeClr val="bg1"/>
                </a:solidFill>
              </a:rPr>
              <a:t>Matchvärdar.  </a:t>
            </a:r>
          </a:p>
        </p:txBody>
      </p:sp>
    </p:spTree>
    <p:extLst>
      <p:ext uri="{BB962C8B-B14F-4D97-AF65-F5344CB8AC3E}">
        <p14:creationId xmlns:p14="http://schemas.microsoft.com/office/powerpoint/2010/main" val="3416783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2" grpId="0"/>
      <p:bldP spid="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ruta 5">
            <a:extLst>
              <a:ext uri="{FF2B5EF4-FFF2-40B4-BE49-F238E27FC236}">
                <a16:creationId xmlns:a16="http://schemas.microsoft.com/office/drawing/2014/main" id="{67F3F32B-3C1C-4732-AD89-D162B08CB328}"/>
              </a:ext>
            </a:extLst>
          </p:cNvPr>
          <p:cNvSpPr txBox="1"/>
          <p:nvPr/>
        </p:nvSpPr>
        <p:spPr>
          <a:xfrm>
            <a:off x="3001271" y="851472"/>
            <a:ext cx="6022803" cy="707886"/>
          </a:xfrm>
          <a:prstGeom prst="rect">
            <a:avLst/>
          </a:prstGeom>
          <a:noFill/>
        </p:spPr>
        <p:txBody>
          <a:bodyPr wrap="none" rtlCol="0">
            <a:spAutoFit/>
          </a:bodyPr>
          <a:lstStyle/>
          <a:p>
            <a:r>
              <a:rPr lang="sv-SE" sz="4000" b="1" dirty="0">
                <a:solidFill>
                  <a:schemeClr val="bg1"/>
                </a:solidFill>
              </a:rPr>
              <a:t>Uppträdande på planen </a:t>
            </a:r>
          </a:p>
        </p:txBody>
      </p:sp>
      <p:sp>
        <p:nvSpPr>
          <p:cNvPr id="7" name="textruta 6">
            <a:extLst>
              <a:ext uri="{FF2B5EF4-FFF2-40B4-BE49-F238E27FC236}">
                <a16:creationId xmlns:a16="http://schemas.microsoft.com/office/drawing/2014/main" id="{B3F17993-FF6C-48AD-B74F-C0EDF661AA35}"/>
              </a:ext>
            </a:extLst>
          </p:cNvPr>
          <p:cNvSpPr txBox="1"/>
          <p:nvPr/>
        </p:nvSpPr>
        <p:spPr>
          <a:xfrm>
            <a:off x="1034143" y="2209651"/>
            <a:ext cx="10623859" cy="905633"/>
          </a:xfrm>
          <a:prstGeom prst="rect">
            <a:avLst/>
          </a:prstGeom>
          <a:noFill/>
        </p:spPr>
        <p:txBody>
          <a:bodyPr wrap="square">
            <a:spAutoFit/>
          </a:bodyPr>
          <a:lstStyle/>
          <a:p>
            <a:pPr>
              <a:lnSpc>
                <a:spcPct val="115000"/>
              </a:lnSpc>
            </a:pPr>
            <a:r>
              <a:rPr lang="sv-SE" sz="2400" dirty="0">
                <a:solidFill>
                  <a:schemeClr val="bg1"/>
                </a:solidFill>
                <a:ea typeface="Calibri" panose="020F0502020204030204" pitchFamily="34" charset="0"/>
                <a:cs typeface="Calibri" panose="020F0502020204030204" pitchFamily="34" charset="0"/>
              </a:rPr>
              <a:t>Vi som tränare ansvarar för att alla närvarande uppträder på ett schysst sätt – mot varandra, mot motståndare och mot domare.</a:t>
            </a:r>
          </a:p>
        </p:txBody>
      </p:sp>
      <p:sp>
        <p:nvSpPr>
          <p:cNvPr id="9" name="textruta 8">
            <a:extLst>
              <a:ext uri="{FF2B5EF4-FFF2-40B4-BE49-F238E27FC236}">
                <a16:creationId xmlns:a16="http://schemas.microsoft.com/office/drawing/2014/main" id="{BF102CC1-A485-4700-828C-C78849481C46}"/>
              </a:ext>
            </a:extLst>
          </p:cNvPr>
          <p:cNvSpPr txBox="1"/>
          <p:nvPr/>
        </p:nvSpPr>
        <p:spPr>
          <a:xfrm>
            <a:off x="1056893" y="3535624"/>
            <a:ext cx="10078214" cy="830997"/>
          </a:xfrm>
          <a:prstGeom prst="rect">
            <a:avLst/>
          </a:prstGeom>
          <a:noFill/>
        </p:spPr>
        <p:txBody>
          <a:bodyPr wrap="square">
            <a:spAutoFit/>
          </a:bodyPr>
          <a:lstStyle/>
          <a:p>
            <a:pPr lvl="0"/>
            <a:r>
              <a:rPr lang="sv-SE" sz="2400" dirty="0">
                <a:solidFill>
                  <a:schemeClr val="bg1"/>
                </a:solidFill>
              </a:rPr>
              <a:t>Tänk på att domarna ofta dömer sina första matcher. Hjälp till att vägleda/stötta!</a:t>
            </a:r>
          </a:p>
        </p:txBody>
      </p:sp>
      <p:sp>
        <p:nvSpPr>
          <p:cNvPr id="10" name="textruta 9">
            <a:extLst>
              <a:ext uri="{FF2B5EF4-FFF2-40B4-BE49-F238E27FC236}">
                <a16:creationId xmlns:a16="http://schemas.microsoft.com/office/drawing/2014/main" id="{7F6CA3CC-3A31-4BAE-93EE-00644F936843}"/>
              </a:ext>
            </a:extLst>
          </p:cNvPr>
          <p:cNvSpPr txBox="1"/>
          <p:nvPr/>
        </p:nvSpPr>
        <p:spPr>
          <a:xfrm>
            <a:off x="1056893" y="4786961"/>
            <a:ext cx="10078214" cy="830997"/>
          </a:xfrm>
          <a:prstGeom prst="rect">
            <a:avLst/>
          </a:prstGeom>
          <a:noFill/>
        </p:spPr>
        <p:txBody>
          <a:bodyPr wrap="square">
            <a:spAutoFit/>
          </a:bodyPr>
          <a:lstStyle/>
          <a:p>
            <a:r>
              <a:rPr lang="sv-SE" sz="2400" dirty="0">
                <a:solidFill>
                  <a:schemeClr val="bg1"/>
                </a:solidFill>
              </a:rPr>
              <a:t>Vi tackar alltid motståndare och domare efter matchen. Gärna på ”mittenplanen” om det är tight om tid mellan matcherna. </a:t>
            </a:r>
          </a:p>
        </p:txBody>
      </p:sp>
    </p:spTree>
    <p:extLst>
      <p:ext uri="{BB962C8B-B14F-4D97-AF65-F5344CB8AC3E}">
        <p14:creationId xmlns:p14="http://schemas.microsoft.com/office/powerpoint/2010/main" val="7109092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10"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ruta 5">
            <a:extLst>
              <a:ext uri="{FF2B5EF4-FFF2-40B4-BE49-F238E27FC236}">
                <a16:creationId xmlns:a16="http://schemas.microsoft.com/office/drawing/2014/main" id="{67F3F32B-3C1C-4732-AD89-D162B08CB328}"/>
              </a:ext>
            </a:extLst>
          </p:cNvPr>
          <p:cNvSpPr txBox="1"/>
          <p:nvPr/>
        </p:nvSpPr>
        <p:spPr>
          <a:xfrm>
            <a:off x="1905001" y="2321043"/>
            <a:ext cx="7319420" cy="1323439"/>
          </a:xfrm>
          <a:prstGeom prst="rect">
            <a:avLst/>
          </a:prstGeom>
          <a:noFill/>
        </p:spPr>
        <p:txBody>
          <a:bodyPr wrap="square" rtlCol="0">
            <a:spAutoFit/>
          </a:bodyPr>
          <a:lstStyle/>
          <a:p>
            <a:r>
              <a:rPr lang="sv-SE" sz="4000" b="1" dirty="0">
                <a:solidFill>
                  <a:schemeClr val="bg1"/>
                </a:solidFill>
              </a:rPr>
              <a:t>Hur skapar vi jämna och </a:t>
            </a:r>
            <a:br>
              <a:rPr lang="sv-SE" sz="4000" b="1" dirty="0">
                <a:solidFill>
                  <a:schemeClr val="bg1"/>
                </a:solidFill>
              </a:rPr>
            </a:br>
            <a:r>
              <a:rPr lang="sv-SE" sz="4000" b="1" dirty="0">
                <a:solidFill>
                  <a:schemeClr val="bg1"/>
                </a:solidFill>
              </a:rPr>
              <a:t>utvecklande matcher?</a:t>
            </a:r>
          </a:p>
        </p:txBody>
      </p:sp>
    </p:spTree>
    <p:extLst>
      <p:ext uri="{BB962C8B-B14F-4D97-AF65-F5344CB8AC3E}">
        <p14:creationId xmlns:p14="http://schemas.microsoft.com/office/powerpoint/2010/main" val="5209698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ruta 5">
            <a:extLst>
              <a:ext uri="{FF2B5EF4-FFF2-40B4-BE49-F238E27FC236}">
                <a16:creationId xmlns:a16="http://schemas.microsoft.com/office/drawing/2014/main" id="{67F3F32B-3C1C-4732-AD89-D162B08CB328}"/>
              </a:ext>
            </a:extLst>
          </p:cNvPr>
          <p:cNvSpPr txBox="1"/>
          <p:nvPr/>
        </p:nvSpPr>
        <p:spPr>
          <a:xfrm>
            <a:off x="3276601" y="1221586"/>
            <a:ext cx="7319420" cy="707886"/>
          </a:xfrm>
          <a:prstGeom prst="rect">
            <a:avLst/>
          </a:prstGeom>
          <a:noFill/>
        </p:spPr>
        <p:txBody>
          <a:bodyPr wrap="square" rtlCol="0">
            <a:spAutoFit/>
          </a:bodyPr>
          <a:lstStyle/>
          <a:p>
            <a:r>
              <a:rPr lang="sv-SE" sz="4000" b="1" dirty="0">
                <a:solidFill>
                  <a:schemeClr val="bg1"/>
                </a:solidFill>
              </a:rPr>
              <a:t>Nya regler minihandboll </a:t>
            </a:r>
          </a:p>
        </p:txBody>
      </p:sp>
      <p:sp>
        <p:nvSpPr>
          <p:cNvPr id="2" name="textruta 1">
            <a:extLst>
              <a:ext uri="{FF2B5EF4-FFF2-40B4-BE49-F238E27FC236}">
                <a16:creationId xmlns:a16="http://schemas.microsoft.com/office/drawing/2014/main" id="{B4A833D2-DBE4-0C8E-4CE5-247540C11906}"/>
              </a:ext>
            </a:extLst>
          </p:cNvPr>
          <p:cNvSpPr txBox="1"/>
          <p:nvPr/>
        </p:nvSpPr>
        <p:spPr>
          <a:xfrm>
            <a:off x="1034141" y="2111073"/>
            <a:ext cx="10623859" cy="480901"/>
          </a:xfrm>
          <a:prstGeom prst="rect">
            <a:avLst/>
          </a:prstGeom>
          <a:noFill/>
        </p:spPr>
        <p:txBody>
          <a:bodyPr wrap="square">
            <a:spAutoFit/>
          </a:bodyPr>
          <a:lstStyle/>
          <a:p>
            <a:pPr>
              <a:lnSpc>
                <a:spcPct val="115000"/>
              </a:lnSpc>
            </a:pPr>
            <a:r>
              <a:rPr lang="sv-SE" sz="2400" dirty="0">
                <a:solidFill>
                  <a:schemeClr val="bg1"/>
                </a:solidFill>
                <a:ea typeface="Calibri" panose="020F0502020204030204" pitchFamily="34" charset="0"/>
                <a:cs typeface="Calibri" panose="020F0502020204030204" pitchFamily="34" charset="0"/>
              </a:rPr>
              <a:t>Sedan ett par år tillbaka tillämpas ett nytt regelverk för minihandboll.</a:t>
            </a:r>
          </a:p>
        </p:txBody>
      </p:sp>
      <p:sp>
        <p:nvSpPr>
          <p:cNvPr id="3" name="textruta 2">
            <a:extLst>
              <a:ext uri="{FF2B5EF4-FFF2-40B4-BE49-F238E27FC236}">
                <a16:creationId xmlns:a16="http://schemas.microsoft.com/office/drawing/2014/main" id="{0B5EAECE-1522-80DF-B0BE-926D41216FF7}"/>
              </a:ext>
            </a:extLst>
          </p:cNvPr>
          <p:cNvSpPr txBox="1"/>
          <p:nvPr/>
        </p:nvSpPr>
        <p:spPr>
          <a:xfrm>
            <a:off x="1034141" y="2903754"/>
            <a:ext cx="10623859" cy="905633"/>
          </a:xfrm>
          <a:prstGeom prst="rect">
            <a:avLst/>
          </a:prstGeom>
          <a:noFill/>
        </p:spPr>
        <p:txBody>
          <a:bodyPr wrap="square">
            <a:spAutoFit/>
          </a:bodyPr>
          <a:lstStyle/>
          <a:p>
            <a:pPr>
              <a:lnSpc>
                <a:spcPct val="115000"/>
              </a:lnSpc>
            </a:pPr>
            <a:r>
              <a:rPr lang="sv-SE" sz="2400" dirty="0">
                <a:solidFill>
                  <a:schemeClr val="bg1"/>
                </a:solidFill>
                <a:ea typeface="Calibri" panose="020F0502020204030204" pitchFamily="34" charset="0"/>
                <a:cs typeface="Calibri" panose="020F0502020204030204" pitchFamily="34" charset="0"/>
              </a:rPr>
              <a:t>De nya reglerna håller på att utvärderas för eventuell justering i framtiden men säsongen 2023-2024 gäller fortsatt de nya reglerna inom HFV.</a:t>
            </a:r>
          </a:p>
        </p:txBody>
      </p:sp>
      <p:sp>
        <p:nvSpPr>
          <p:cNvPr id="4" name="textruta 3">
            <a:extLst>
              <a:ext uri="{FF2B5EF4-FFF2-40B4-BE49-F238E27FC236}">
                <a16:creationId xmlns:a16="http://schemas.microsoft.com/office/drawing/2014/main" id="{13FA3561-AE3C-C854-39A8-95BE30EE6745}"/>
              </a:ext>
            </a:extLst>
          </p:cNvPr>
          <p:cNvSpPr txBox="1"/>
          <p:nvPr/>
        </p:nvSpPr>
        <p:spPr>
          <a:xfrm>
            <a:off x="1034141" y="4121167"/>
            <a:ext cx="10623859" cy="905633"/>
          </a:xfrm>
          <a:prstGeom prst="rect">
            <a:avLst/>
          </a:prstGeom>
          <a:noFill/>
        </p:spPr>
        <p:txBody>
          <a:bodyPr wrap="square">
            <a:spAutoFit/>
          </a:bodyPr>
          <a:lstStyle/>
          <a:p>
            <a:pPr>
              <a:lnSpc>
                <a:spcPct val="115000"/>
              </a:lnSpc>
            </a:pPr>
            <a:r>
              <a:rPr lang="sv-SE" sz="2400" dirty="0">
                <a:solidFill>
                  <a:schemeClr val="bg1"/>
                </a:solidFill>
                <a:ea typeface="Calibri" panose="020F0502020204030204" pitchFamily="34" charset="0"/>
                <a:cs typeface="Calibri" panose="020F0502020204030204" pitchFamily="34" charset="0"/>
              </a:rPr>
              <a:t>Syftet med de nya reglerna är att förenkla spelet och göra det roligare för barnen.</a:t>
            </a:r>
          </a:p>
        </p:txBody>
      </p:sp>
      <p:sp>
        <p:nvSpPr>
          <p:cNvPr id="5" name="textruta 4">
            <a:extLst>
              <a:ext uri="{FF2B5EF4-FFF2-40B4-BE49-F238E27FC236}">
                <a16:creationId xmlns:a16="http://schemas.microsoft.com/office/drawing/2014/main" id="{7D4BFE1C-442B-1818-FDAA-3594F2080CF8}"/>
              </a:ext>
            </a:extLst>
          </p:cNvPr>
          <p:cNvSpPr txBox="1"/>
          <p:nvPr/>
        </p:nvSpPr>
        <p:spPr>
          <a:xfrm>
            <a:off x="1034140" y="5338580"/>
            <a:ext cx="10623859" cy="1330364"/>
          </a:xfrm>
          <a:prstGeom prst="rect">
            <a:avLst/>
          </a:prstGeom>
          <a:noFill/>
        </p:spPr>
        <p:txBody>
          <a:bodyPr wrap="square">
            <a:spAutoFit/>
          </a:bodyPr>
          <a:lstStyle/>
          <a:p>
            <a:pPr>
              <a:lnSpc>
                <a:spcPct val="115000"/>
              </a:lnSpc>
            </a:pPr>
            <a:r>
              <a:rPr lang="sv-SE" sz="2400" dirty="0">
                <a:solidFill>
                  <a:schemeClr val="bg1"/>
                </a:solidFill>
                <a:ea typeface="Calibri" panose="020F0502020204030204" pitchFamily="34" charset="0"/>
                <a:cs typeface="Calibri" panose="020F0502020204030204" pitchFamily="34" charset="0"/>
              </a:rPr>
              <a:t>Dock kommer vi i HFV att ha två undantag i U9. Det gäller reglerna om </a:t>
            </a:r>
            <a:r>
              <a:rPr lang="sv-SE" sz="2400" dirty="0" err="1">
                <a:solidFill>
                  <a:schemeClr val="bg1"/>
                </a:solidFill>
                <a:ea typeface="Calibri" panose="020F0502020204030204" pitchFamily="34" charset="0"/>
                <a:cs typeface="Calibri" panose="020F0502020204030204" pitchFamily="34" charset="0"/>
              </a:rPr>
              <a:t>stegfel</a:t>
            </a:r>
            <a:r>
              <a:rPr lang="sv-SE" sz="2400" dirty="0">
                <a:solidFill>
                  <a:schemeClr val="bg1"/>
                </a:solidFill>
                <a:ea typeface="Calibri" panose="020F0502020204030204" pitchFamily="34" charset="0"/>
                <a:cs typeface="Calibri" panose="020F0502020204030204" pitchFamily="34" charset="0"/>
              </a:rPr>
              <a:t> och dubbelstuds där vi i U9 kommer att blåsa frikast för motståndarlaget.</a:t>
            </a:r>
          </a:p>
        </p:txBody>
      </p:sp>
    </p:spTree>
    <p:extLst>
      <p:ext uri="{BB962C8B-B14F-4D97-AF65-F5344CB8AC3E}">
        <p14:creationId xmlns:p14="http://schemas.microsoft.com/office/powerpoint/2010/main" val="661969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ruta 5">
            <a:extLst>
              <a:ext uri="{FF2B5EF4-FFF2-40B4-BE49-F238E27FC236}">
                <a16:creationId xmlns:a16="http://schemas.microsoft.com/office/drawing/2014/main" id="{67F3F32B-3C1C-4732-AD89-D162B08CB328}"/>
              </a:ext>
            </a:extLst>
          </p:cNvPr>
          <p:cNvSpPr txBox="1"/>
          <p:nvPr/>
        </p:nvSpPr>
        <p:spPr>
          <a:xfrm>
            <a:off x="3243944" y="535786"/>
            <a:ext cx="7319420" cy="707886"/>
          </a:xfrm>
          <a:prstGeom prst="rect">
            <a:avLst/>
          </a:prstGeom>
          <a:noFill/>
        </p:spPr>
        <p:txBody>
          <a:bodyPr wrap="square" rtlCol="0">
            <a:spAutoFit/>
          </a:bodyPr>
          <a:lstStyle/>
          <a:p>
            <a:r>
              <a:rPr lang="sv-SE" sz="4000" b="1" dirty="0">
                <a:solidFill>
                  <a:schemeClr val="bg1"/>
                </a:solidFill>
              </a:rPr>
              <a:t>Nya regler minihandboll </a:t>
            </a:r>
          </a:p>
        </p:txBody>
      </p:sp>
      <p:pic>
        <p:nvPicPr>
          <p:cNvPr id="10" name="Bildobjekt 9">
            <a:extLst>
              <a:ext uri="{FF2B5EF4-FFF2-40B4-BE49-F238E27FC236}">
                <a16:creationId xmlns:a16="http://schemas.microsoft.com/office/drawing/2014/main" id="{98864073-0DC0-D3F3-BDEB-4310DCDC4DFC}"/>
              </a:ext>
            </a:extLst>
          </p:cNvPr>
          <p:cNvPicPr>
            <a:picLocks noChangeAspect="1"/>
          </p:cNvPicPr>
          <p:nvPr/>
        </p:nvPicPr>
        <p:blipFill>
          <a:blip r:embed="rId3"/>
          <a:stretch>
            <a:fillRect/>
          </a:stretch>
        </p:blipFill>
        <p:spPr>
          <a:xfrm>
            <a:off x="2694826" y="1259459"/>
            <a:ext cx="7868538" cy="5469707"/>
          </a:xfrm>
          <a:prstGeom prst="rect">
            <a:avLst/>
          </a:prstGeom>
        </p:spPr>
      </p:pic>
    </p:spTree>
    <p:extLst>
      <p:ext uri="{BB962C8B-B14F-4D97-AF65-F5344CB8AC3E}">
        <p14:creationId xmlns:p14="http://schemas.microsoft.com/office/powerpoint/2010/main" val="6466551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ruta 5">
            <a:extLst>
              <a:ext uri="{FF2B5EF4-FFF2-40B4-BE49-F238E27FC236}">
                <a16:creationId xmlns:a16="http://schemas.microsoft.com/office/drawing/2014/main" id="{67F3F32B-3C1C-4732-AD89-D162B08CB328}"/>
              </a:ext>
            </a:extLst>
          </p:cNvPr>
          <p:cNvSpPr txBox="1"/>
          <p:nvPr/>
        </p:nvSpPr>
        <p:spPr>
          <a:xfrm>
            <a:off x="3243944" y="535786"/>
            <a:ext cx="7319420" cy="707886"/>
          </a:xfrm>
          <a:prstGeom prst="rect">
            <a:avLst/>
          </a:prstGeom>
          <a:noFill/>
        </p:spPr>
        <p:txBody>
          <a:bodyPr wrap="square" rtlCol="0">
            <a:spAutoFit/>
          </a:bodyPr>
          <a:lstStyle/>
          <a:p>
            <a:r>
              <a:rPr lang="sv-SE" sz="4000" b="1" dirty="0">
                <a:solidFill>
                  <a:schemeClr val="bg1"/>
                </a:solidFill>
              </a:rPr>
              <a:t>Nya regler minihandboll </a:t>
            </a:r>
          </a:p>
        </p:txBody>
      </p:sp>
      <p:pic>
        <p:nvPicPr>
          <p:cNvPr id="11" name="Bildobjekt 10">
            <a:extLst>
              <a:ext uri="{FF2B5EF4-FFF2-40B4-BE49-F238E27FC236}">
                <a16:creationId xmlns:a16="http://schemas.microsoft.com/office/drawing/2014/main" id="{DEADBCFC-430A-4868-7E82-696CAD0C2080}"/>
              </a:ext>
            </a:extLst>
          </p:cNvPr>
          <p:cNvPicPr>
            <a:picLocks noChangeAspect="1"/>
          </p:cNvPicPr>
          <p:nvPr/>
        </p:nvPicPr>
        <p:blipFill>
          <a:blip r:embed="rId3"/>
          <a:stretch>
            <a:fillRect/>
          </a:stretch>
        </p:blipFill>
        <p:spPr>
          <a:xfrm>
            <a:off x="2384881" y="1374689"/>
            <a:ext cx="8178483" cy="5124924"/>
          </a:xfrm>
          <a:prstGeom prst="rect">
            <a:avLst/>
          </a:prstGeom>
        </p:spPr>
      </p:pic>
    </p:spTree>
    <p:extLst>
      <p:ext uri="{BB962C8B-B14F-4D97-AF65-F5344CB8AC3E}">
        <p14:creationId xmlns:p14="http://schemas.microsoft.com/office/powerpoint/2010/main" val="786499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ruta 5">
            <a:extLst>
              <a:ext uri="{FF2B5EF4-FFF2-40B4-BE49-F238E27FC236}">
                <a16:creationId xmlns:a16="http://schemas.microsoft.com/office/drawing/2014/main" id="{67F3F32B-3C1C-4732-AD89-D162B08CB328}"/>
              </a:ext>
            </a:extLst>
          </p:cNvPr>
          <p:cNvSpPr txBox="1"/>
          <p:nvPr/>
        </p:nvSpPr>
        <p:spPr>
          <a:xfrm>
            <a:off x="2925070" y="720843"/>
            <a:ext cx="9125416" cy="707886"/>
          </a:xfrm>
          <a:prstGeom prst="rect">
            <a:avLst/>
          </a:prstGeom>
          <a:noFill/>
        </p:spPr>
        <p:txBody>
          <a:bodyPr wrap="square" rtlCol="0">
            <a:spAutoFit/>
          </a:bodyPr>
          <a:lstStyle/>
          <a:p>
            <a:r>
              <a:rPr lang="sv-SE" sz="4000" b="1" dirty="0">
                <a:solidFill>
                  <a:schemeClr val="bg1"/>
                </a:solidFill>
              </a:rPr>
              <a:t>Hur spelar vi barnhandboll?</a:t>
            </a:r>
          </a:p>
        </p:txBody>
      </p:sp>
      <p:sp>
        <p:nvSpPr>
          <p:cNvPr id="2" name="textruta 1">
            <a:extLst>
              <a:ext uri="{FF2B5EF4-FFF2-40B4-BE49-F238E27FC236}">
                <a16:creationId xmlns:a16="http://schemas.microsoft.com/office/drawing/2014/main" id="{AA682381-ADB8-D1FC-396D-FD3C5C20925A}"/>
              </a:ext>
            </a:extLst>
          </p:cNvPr>
          <p:cNvSpPr txBox="1"/>
          <p:nvPr/>
        </p:nvSpPr>
        <p:spPr>
          <a:xfrm>
            <a:off x="1085376" y="1907013"/>
            <a:ext cx="10623859" cy="480901"/>
          </a:xfrm>
          <a:prstGeom prst="rect">
            <a:avLst/>
          </a:prstGeom>
          <a:noFill/>
        </p:spPr>
        <p:txBody>
          <a:bodyPr wrap="square">
            <a:spAutoFit/>
          </a:bodyPr>
          <a:lstStyle/>
          <a:p>
            <a:pPr>
              <a:lnSpc>
                <a:spcPct val="115000"/>
              </a:lnSpc>
            </a:pPr>
            <a:r>
              <a:rPr lang="sv-SE" sz="2400" dirty="0">
                <a:solidFill>
                  <a:schemeClr val="bg1"/>
                </a:solidFill>
              </a:rPr>
              <a:t>Matcher inom barnhandboll bör genomföras enligt principen:</a:t>
            </a:r>
            <a:endParaRPr lang="sv-SE" sz="2400" dirty="0">
              <a:solidFill>
                <a:schemeClr val="bg1"/>
              </a:solidFill>
              <a:ea typeface="Calibri" panose="020F0502020204030204" pitchFamily="34" charset="0"/>
              <a:cs typeface="Calibri" panose="020F0502020204030204" pitchFamily="34" charset="0"/>
            </a:endParaRPr>
          </a:p>
        </p:txBody>
      </p:sp>
      <p:sp>
        <p:nvSpPr>
          <p:cNvPr id="3" name="textruta 2">
            <a:extLst>
              <a:ext uri="{FF2B5EF4-FFF2-40B4-BE49-F238E27FC236}">
                <a16:creationId xmlns:a16="http://schemas.microsoft.com/office/drawing/2014/main" id="{A1BCF807-C79E-40EE-0CAD-3A458A92CED7}"/>
              </a:ext>
            </a:extLst>
          </p:cNvPr>
          <p:cNvSpPr txBox="1"/>
          <p:nvPr/>
        </p:nvSpPr>
        <p:spPr>
          <a:xfrm>
            <a:off x="1085375" y="2789717"/>
            <a:ext cx="10623859" cy="480901"/>
          </a:xfrm>
          <a:prstGeom prst="rect">
            <a:avLst/>
          </a:prstGeom>
          <a:noFill/>
        </p:spPr>
        <p:txBody>
          <a:bodyPr wrap="square">
            <a:spAutoFit/>
          </a:bodyPr>
          <a:lstStyle/>
          <a:p>
            <a:pPr>
              <a:lnSpc>
                <a:spcPct val="115000"/>
              </a:lnSpc>
            </a:pPr>
            <a:r>
              <a:rPr lang="sv-SE" sz="2400" dirty="0">
                <a:solidFill>
                  <a:schemeClr val="bg1"/>
                </a:solidFill>
              </a:rPr>
              <a:t>• Att alla spelar lika mycket.</a:t>
            </a:r>
            <a:endParaRPr lang="sv-SE" sz="2400" dirty="0">
              <a:solidFill>
                <a:schemeClr val="bg1"/>
              </a:solidFill>
              <a:ea typeface="Calibri" panose="020F0502020204030204" pitchFamily="34" charset="0"/>
              <a:cs typeface="Calibri" panose="020F0502020204030204" pitchFamily="34" charset="0"/>
            </a:endParaRPr>
          </a:p>
        </p:txBody>
      </p:sp>
      <p:sp>
        <p:nvSpPr>
          <p:cNvPr id="4" name="textruta 3">
            <a:extLst>
              <a:ext uri="{FF2B5EF4-FFF2-40B4-BE49-F238E27FC236}">
                <a16:creationId xmlns:a16="http://schemas.microsoft.com/office/drawing/2014/main" id="{66DE002A-4D19-0F28-19D2-1D9F95AE1367}"/>
              </a:ext>
            </a:extLst>
          </p:cNvPr>
          <p:cNvSpPr txBox="1"/>
          <p:nvPr/>
        </p:nvSpPr>
        <p:spPr>
          <a:xfrm>
            <a:off x="1085375" y="3672422"/>
            <a:ext cx="10623859" cy="480901"/>
          </a:xfrm>
          <a:prstGeom prst="rect">
            <a:avLst/>
          </a:prstGeom>
          <a:noFill/>
        </p:spPr>
        <p:txBody>
          <a:bodyPr wrap="square">
            <a:spAutoFit/>
          </a:bodyPr>
          <a:lstStyle/>
          <a:p>
            <a:pPr>
              <a:lnSpc>
                <a:spcPct val="115000"/>
              </a:lnSpc>
            </a:pPr>
            <a:r>
              <a:rPr lang="sv-SE" sz="2400" dirty="0">
                <a:solidFill>
                  <a:schemeClr val="bg1"/>
                </a:solidFill>
              </a:rPr>
              <a:t>• Att alla spelare de första åren får spela utan positioner i anfall och försvar.</a:t>
            </a:r>
            <a:endParaRPr lang="sv-SE" sz="2400" dirty="0">
              <a:solidFill>
                <a:schemeClr val="bg1"/>
              </a:solidFill>
              <a:ea typeface="Calibri" panose="020F0502020204030204" pitchFamily="34" charset="0"/>
              <a:cs typeface="Calibri" panose="020F0502020204030204" pitchFamily="34" charset="0"/>
            </a:endParaRPr>
          </a:p>
        </p:txBody>
      </p:sp>
      <p:sp>
        <p:nvSpPr>
          <p:cNvPr id="7" name="textruta 6">
            <a:extLst>
              <a:ext uri="{FF2B5EF4-FFF2-40B4-BE49-F238E27FC236}">
                <a16:creationId xmlns:a16="http://schemas.microsoft.com/office/drawing/2014/main" id="{4CE234CC-8952-6A2F-CFAA-7AF45A288E55}"/>
              </a:ext>
            </a:extLst>
          </p:cNvPr>
          <p:cNvSpPr txBox="1"/>
          <p:nvPr/>
        </p:nvSpPr>
        <p:spPr>
          <a:xfrm>
            <a:off x="1085375" y="4504112"/>
            <a:ext cx="10623859" cy="905633"/>
          </a:xfrm>
          <a:prstGeom prst="rect">
            <a:avLst/>
          </a:prstGeom>
          <a:noFill/>
        </p:spPr>
        <p:txBody>
          <a:bodyPr wrap="square">
            <a:spAutoFit/>
          </a:bodyPr>
          <a:lstStyle/>
          <a:p>
            <a:pPr>
              <a:lnSpc>
                <a:spcPct val="115000"/>
              </a:lnSpc>
            </a:pPr>
            <a:r>
              <a:rPr lang="sv-SE" sz="2400" dirty="0">
                <a:solidFill>
                  <a:schemeClr val="bg1"/>
                </a:solidFill>
              </a:rPr>
              <a:t>• Att barnen får möjlighet att tävla, vinna och förlora utan fokusering på tabeller och resultat</a:t>
            </a:r>
            <a:endParaRPr lang="sv-SE" sz="2400" dirty="0">
              <a:solidFill>
                <a:schemeClr val="bg1"/>
              </a:solidFill>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5590504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ruta 5">
            <a:extLst>
              <a:ext uri="{FF2B5EF4-FFF2-40B4-BE49-F238E27FC236}">
                <a16:creationId xmlns:a16="http://schemas.microsoft.com/office/drawing/2014/main" id="{217D7B39-EA0A-41BC-8AA4-97179C7AF1DB}"/>
              </a:ext>
            </a:extLst>
          </p:cNvPr>
          <p:cNvSpPr txBox="1"/>
          <p:nvPr/>
        </p:nvSpPr>
        <p:spPr>
          <a:xfrm>
            <a:off x="3147059" y="746992"/>
            <a:ext cx="4685899" cy="707886"/>
          </a:xfrm>
          <a:prstGeom prst="rect">
            <a:avLst/>
          </a:prstGeom>
          <a:noFill/>
        </p:spPr>
        <p:txBody>
          <a:bodyPr wrap="none" rtlCol="0">
            <a:spAutoFit/>
          </a:bodyPr>
          <a:lstStyle/>
          <a:p>
            <a:pPr algn="ctr"/>
            <a:r>
              <a:rPr lang="sv-SE" sz="4000" b="1" dirty="0">
                <a:solidFill>
                  <a:schemeClr val="bg1"/>
                </a:solidFill>
              </a:rPr>
              <a:t>Förhållningsregler</a:t>
            </a:r>
          </a:p>
        </p:txBody>
      </p:sp>
      <p:sp>
        <p:nvSpPr>
          <p:cNvPr id="7" name="textruta 6">
            <a:extLst>
              <a:ext uri="{FF2B5EF4-FFF2-40B4-BE49-F238E27FC236}">
                <a16:creationId xmlns:a16="http://schemas.microsoft.com/office/drawing/2014/main" id="{2AEF3439-BE3D-40F3-8D01-F24D8ADA2D4D}"/>
              </a:ext>
            </a:extLst>
          </p:cNvPr>
          <p:cNvSpPr txBox="1"/>
          <p:nvPr/>
        </p:nvSpPr>
        <p:spPr>
          <a:xfrm>
            <a:off x="933267" y="1971413"/>
            <a:ext cx="9249648" cy="2400657"/>
          </a:xfrm>
          <a:prstGeom prst="rect">
            <a:avLst/>
          </a:prstGeom>
          <a:noFill/>
        </p:spPr>
        <p:txBody>
          <a:bodyPr wrap="none" rtlCol="0">
            <a:spAutoFit/>
          </a:bodyPr>
          <a:lstStyle/>
          <a:p>
            <a:r>
              <a:rPr lang="sv-SE" sz="3000" b="1" dirty="0">
                <a:solidFill>
                  <a:schemeClr val="bg1"/>
                </a:solidFill>
              </a:rPr>
              <a:t>”Räck upp handen” eller skriv i chatten vid frågor</a:t>
            </a:r>
          </a:p>
          <a:p>
            <a:endParaRPr lang="sv-SE" sz="3000" dirty="0">
              <a:solidFill>
                <a:schemeClr val="bg1"/>
              </a:solidFill>
            </a:endParaRPr>
          </a:p>
          <a:p>
            <a:r>
              <a:rPr lang="sv-SE" sz="3000" b="1" dirty="0">
                <a:solidFill>
                  <a:schemeClr val="bg1"/>
                </a:solidFill>
              </a:rPr>
              <a:t>Stäng av mikrofonen när du inte ska prata</a:t>
            </a:r>
          </a:p>
          <a:p>
            <a:pPr marL="285750" indent="-285750">
              <a:buFont typeface="Arial" panose="020B0604020202020204" pitchFamily="34" charset="0"/>
              <a:buChar char="•"/>
            </a:pPr>
            <a:endParaRPr lang="sv-SE" sz="3000" dirty="0">
              <a:solidFill>
                <a:schemeClr val="bg1"/>
              </a:solidFill>
            </a:endParaRPr>
          </a:p>
          <a:p>
            <a:r>
              <a:rPr lang="sv-SE" sz="3000" b="1" dirty="0">
                <a:solidFill>
                  <a:schemeClr val="bg1"/>
                </a:solidFill>
              </a:rPr>
              <a:t>Ha gärna på kameran när du ska prata</a:t>
            </a:r>
          </a:p>
        </p:txBody>
      </p:sp>
    </p:spTree>
    <p:extLst>
      <p:ext uri="{BB962C8B-B14F-4D97-AF65-F5344CB8AC3E}">
        <p14:creationId xmlns:p14="http://schemas.microsoft.com/office/powerpoint/2010/main" val="14279278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ruta 5">
            <a:extLst>
              <a:ext uri="{FF2B5EF4-FFF2-40B4-BE49-F238E27FC236}">
                <a16:creationId xmlns:a16="http://schemas.microsoft.com/office/drawing/2014/main" id="{67F3F32B-3C1C-4732-AD89-D162B08CB328}"/>
              </a:ext>
            </a:extLst>
          </p:cNvPr>
          <p:cNvSpPr txBox="1"/>
          <p:nvPr/>
        </p:nvSpPr>
        <p:spPr>
          <a:xfrm>
            <a:off x="2925070" y="720843"/>
            <a:ext cx="9125416" cy="707886"/>
          </a:xfrm>
          <a:prstGeom prst="rect">
            <a:avLst/>
          </a:prstGeom>
          <a:noFill/>
        </p:spPr>
        <p:txBody>
          <a:bodyPr wrap="square" rtlCol="0">
            <a:spAutoFit/>
          </a:bodyPr>
          <a:lstStyle/>
          <a:p>
            <a:r>
              <a:rPr lang="sv-SE" sz="4000" b="1" dirty="0">
                <a:solidFill>
                  <a:schemeClr val="bg1"/>
                </a:solidFill>
              </a:rPr>
              <a:t>Hur spelar vi barnhandboll?</a:t>
            </a:r>
          </a:p>
        </p:txBody>
      </p:sp>
      <p:sp>
        <p:nvSpPr>
          <p:cNvPr id="2" name="textruta 1">
            <a:extLst>
              <a:ext uri="{FF2B5EF4-FFF2-40B4-BE49-F238E27FC236}">
                <a16:creationId xmlns:a16="http://schemas.microsoft.com/office/drawing/2014/main" id="{AA682381-ADB8-D1FC-396D-FD3C5C20925A}"/>
              </a:ext>
            </a:extLst>
          </p:cNvPr>
          <p:cNvSpPr txBox="1"/>
          <p:nvPr/>
        </p:nvSpPr>
        <p:spPr>
          <a:xfrm>
            <a:off x="1085371" y="2016642"/>
            <a:ext cx="10623859" cy="480901"/>
          </a:xfrm>
          <a:prstGeom prst="rect">
            <a:avLst/>
          </a:prstGeom>
          <a:noFill/>
        </p:spPr>
        <p:txBody>
          <a:bodyPr wrap="square">
            <a:spAutoFit/>
          </a:bodyPr>
          <a:lstStyle/>
          <a:p>
            <a:pPr>
              <a:lnSpc>
                <a:spcPct val="115000"/>
              </a:lnSpc>
            </a:pPr>
            <a:r>
              <a:rPr lang="sv-SE" sz="2400" dirty="0">
                <a:solidFill>
                  <a:schemeClr val="bg1"/>
                </a:solidFill>
              </a:rPr>
              <a:t>Matcher inom barnhandboll bör genomföras enligt principen:</a:t>
            </a:r>
            <a:endParaRPr lang="sv-SE" sz="2400" dirty="0">
              <a:solidFill>
                <a:schemeClr val="bg1"/>
              </a:solidFill>
              <a:ea typeface="Calibri" panose="020F0502020204030204" pitchFamily="34" charset="0"/>
              <a:cs typeface="Calibri" panose="020F0502020204030204" pitchFamily="34" charset="0"/>
            </a:endParaRPr>
          </a:p>
        </p:txBody>
      </p:sp>
      <p:sp>
        <p:nvSpPr>
          <p:cNvPr id="4" name="textruta 3">
            <a:extLst>
              <a:ext uri="{FF2B5EF4-FFF2-40B4-BE49-F238E27FC236}">
                <a16:creationId xmlns:a16="http://schemas.microsoft.com/office/drawing/2014/main" id="{66DE002A-4D19-0F28-19D2-1D9F95AE1367}"/>
              </a:ext>
            </a:extLst>
          </p:cNvPr>
          <p:cNvSpPr txBox="1"/>
          <p:nvPr/>
        </p:nvSpPr>
        <p:spPr>
          <a:xfrm>
            <a:off x="1085372" y="4085114"/>
            <a:ext cx="10623859" cy="480901"/>
          </a:xfrm>
          <a:prstGeom prst="rect">
            <a:avLst/>
          </a:prstGeom>
          <a:noFill/>
        </p:spPr>
        <p:txBody>
          <a:bodyPr wrap="square">
            <a:spAutoFit/>
          </a:bodyPr>
          <a:lstStyle/>
          <a:p>
            <a:pPr>
              <a:lnSpc>
                <a:spcPct val="115000"/>
              </a:lnSpc>
            </a:pPr>
            <a:r>
              <a:rPr lang="sv-SE" sz="2400" dirty="0">
                <a:solidFill>
                  <a:schemeClr val="bg1"/>
                </a:solidFill>
              </a:rPr>
              <a:t>• Att ha fokus på individens utveckling.</a:t>
            </a:r>
            <a:endParaRPr lang="sv-SE" sz="2400" dirty="0">
              <a:solidFill>
                <a:schemeClr val="bg1"/>
              </a:solidFill>
              <a:ea typeface="Calibri" panose="020F0502020204030204" pitchFamily="34" charset="0"/>
              <a:cs typeface="Calibri" panose="020F0502020204030204" pitchFamily="34" charset="0"/>
            </a:endParaRPr>
          </a:p>
        </p:txBody>
      </p:sp>
      <p:sp>
        <p:nvSpPr>
          <p:cNvPr id="7" name="textruta 6">
            <a:extLst>
              <a:ext uri="{FF2B5EF4-FFF2-40B4-BE49-F238E27FC236}">
                <a16:creationId xmlns:a16="http://schemas.microsoft.com/office/drawing/2014/main" id="{4CE234CC-8952-6A2F-CFAA-7AF45A288E55}"/>
              </a:ext>
            </a:extLst>
          </p:cNvPr>
          <p:cNvSpPr txBox="1"/>
          <p:nvPr/>
        </p:nvSpPr>
        <p:spPr>
          <a:xfrm>
            <a:off x="1085373" y="4956929"/>
            <a:ext cx="10623859" cy="905633"/>
          </a:xfrm>
          <a:prstGeom prst="rect">
            <a:avLst/>
          </a:prstGeom>
          <a:noFill/>
        </p:spPr>
        <p:txBody>
          <a:bodyPr wrap="square">
            <a:spAutoFit/>
          </a:bodyPr>
          <a:lstStyle/>
          <a:p>
            <a:pPr>
              <a:lnSpc>
                <a:spcPct val="115000"/>
              </a:lnSpc>
            </a:pPr>
            <a:r>
              <a:rPr lang="sv-SE" sz="2400" dirty="0">
                <a:solidFill>
                  <a:schemeClr val="bg1"/>
                </a:solidFill>
              </a:rPr>
              <a:t>• En naturlig progression där spelformen följer spelarens individuella utveckling, där inriktningen på offensivt försvar prioriteras. </a:t>
            </a:r>
            <a:endParaRPr lang="sv-SE" sz="2400" dirty="0">
              <a:solidFill>
                <a:schemeClr val="bg1"/>
              </a:solidFill>
              <a:ea typeface="Calibri" panose="020F0502020204030204" pitchFamily="34" charset="0"/>
              <a:cs typeface="Calibri" panose="020F0502020204030204" pitchFamily="34" charset="0"/>
            </a:endParaRPr>
          </a:p>
        </p:txBody>
      </p:sp>
      <p:sp>
        <p:nvSpPr>
          <p:cNvPr id="8" name="textruta 7">
            <a:extLst>
              <a:ext uri="{FF2B5EF4-FFF2-40B4-BE49-F238E27FC236}">
                <a16:creationId xmlns:a16="http://schemas.microsoft.com/office/drawing/2014/main" id="{26A26643-C8AC-5BAE-6E00-0B2EFAAF0180}"/>
              </a:ext>
            </a:extLst>
          </p:cNvPr>
          <p:cNvSpPr txBox="1"/>
          <p:nvPr/>
        </p:nvSpPr>
        <p:spPr>
          <a:xfrm>
            <a:off x="1085372" y="2740012"/>
            <a:ext cx="10623859" cy="905633"/>
          </a:xfrm>
          <a:prstGeom prst="rect">
            <a:avLst/>
          </a:prstGeom>
          <a:noFill/>
        </p:spPr>
        <p:txBody>
          <a:bodyPr wrap="square">
            <a:spAutoFit/>
          </a:bodyPr>
          <a:lstStyle/>
          <a:p>
            <a:pPr>
              <a:lnSpc>
                <a:spcPct val="115000"/>
              </a:lnSpc>
            </a:pPr>
            <a:r>
              <a:rPr lang="sv-SE" sz="2400" dirty="0">
                <a:solidFill>
                  <a:schemeClr val="bg1"/>
                </a:solidFill>
              </a:rPr>
              <a:t>• Att använda färre spelare vid varje matchtillfälle för att ge varje spelare mer speltid.</a:t>
            </a:r>
            <a:endParaRPr lang="sv-SE" sz="2400" dirty="0">
              <a:solidFill>
                <a:schemeClr val="bg1"/>
              </a:solidFill>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9500489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P spid="8"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ruta 5">
            <a:extLst>
              <a:ext uri="{FF2B5EF4-FFF2-40B4-BE49-F238E27FC236}">
                <a16:creationId xmlns:a16="http://schemas.microsoft.com/office/drawing/2014/main" id="{67F3F32B-3C1C-4732-AD89-D162B08CB328}"/>
              </a:ext>
            </a:extLst>
          </p:cNvPr>
          <p:cNvSpPr txBox="1"/>
          <p:nvPr/>
        </p:nvSpPr>
        <p:spPr>
          <a:xfrm>
            <a:off x="2925070" y="720843"/>
            <a:ext cx="9125416" cy="707886"/>
          </a:xfrm>
          <a:prstGeom prst="rect">
            <a:avLst/>
          </a:prstGeom>
          <a:noFill/>
        </p:spPr>
        <p:txBody>
          <a:bodyPr wrap="square" rtlCol="0">
            <a:spAutoFit/>
          </a:bodyPr>
          <a:lstStyle/>
          <a:p>
            <a:r>
              <a:rPr lang="sv-SE" sz="4000" b="1" dirty="0">
                <a:solidFill>
                  <a:schemeClr val="bg1"/>
                </a:solidFill>
              </a:rPr>
              <a:t>Hur spelar vi försvarsspel?</a:t>
            </a:r>
          </a:p>
        </p:txBody>
      </p:sp>
      <p:sp>
        <p:nvSpPr>
          <p:cNvPr id="2" name="textruta 1">
            <a:extLst>
              <a:ext uri="{FF2B5EF4-FFF2-40B4-BE49-F238E27FC236}">
                <a16:creationId xmlns:a16="http://schemas.microsoft.com/office/drawing/2014/main" id="{AA682381-ADB8-D1FC-396D-FD3C5C20925A}"/>
              </a:ext>
            </a:extLst>
          </p:cNvPr>
          <p:cNvSpPr txBox="1"/>
          <p:nvPr/>
        </p:nvSpPr>
        <p:spPr>
          <a:xfrm>
            <a:off x="1085372" y="1622502"/>
            <a:ext cx="10623859" cy="1330364"/>
          </a:xfrm>
          <a:prstGeom prst="rect">
            <a:avLst/>
          </a:prstGeom>
          <a:noFill/>
        </p:spPr>
        <p:txBody>
          <a:bodyPr wrap="square">
            <a:spAutoFit/>
          </a:bodyPr>
          <a:lstStyle/>
          <a:p>
            <a:pPr>
              <a:lnSpc>
                <a:spcPct val="115000"/>
              </a:lnSpc>
            </a:pPr>
            <a:r>
              <a:rPr lang="sv-SE" sz="2400" dirty="0">
                <a:solidFill>
                  <a:schemeClr val="bg1"/>
                </a:solidFill>
              </a:rPr>
              <a:t>Svensk handboll förespråkar </a:t>
            </a:r>
            <a:r>
              <a:rPr lang="sv-SE" sz="2400" b="1" dirty="0">
                <a:solidFill>
                  <a:schemeClr val="bg1"/>
                </a:solidFill>
              </a:rPr>
              <a:t>offensiva försvarsspel </a:t>
            </a:r>
            <a:r>
              <a:rPr lang="sv-SE" sz="2400" dirty="0">
                <a:solidFill>
                  <a:schemeClr val="bg1"/>
                </a:solidFill>
              </a:rPr>
              <a:t>i barnhandboll då detta utvecklar den individuella tekniken och spelförståelsen mer än ett defensivt försvarsspel  </a:t>
            </a:r>
            <a:endParaRPr lang="sv-SE" sz="2400" dirty="0">
              <a:solidFill>
                <a:schemeClr val="bg1"/>
              </a:solidFill>
              <a:ea typeface="Calibri" panose="020F0502020204030204" pitchFamily="34" charset="0"/>
              <a:cs typeface="Calibri" panose="020F0502020204030204" pitchFamily="34" charset="0"/>
            </a:endParaRPr>
          </a:p>
        </p:txBody>
      </p:sp>
      <p:sp>
        <p:nvSpPr>
          <p:cNvPr id="7" name="textruta 6">
            <a:extLst>
              <a:ext uri="{FF2B5EF4-FFF2-40B4-BE49-F238E27FC236}">
                <a16:creationId xmlns:a16="http://schemas.microsoft.com/office/drawing/2014/main" id="{4CE234CC-8952-6A2F-CFAA-7AF45A288E55}"/>
              </a:ext>
            </a:extLst>
          </p:cNvPr>
          <p:cNvSpPr txBox="1"/>
          <p:nvPr/>
        </p:nvSpPr>
        <p:spPr>
          <a:xfrm>
            <a:off x="1085371" y="3190182"/>
            <a:ext cx="10623859" cy="905633"/>
          </a:xfrm>
          <a:prstGeom prst="rect">
            <a:avLst/>
          </a:prstGeom>
          <a:noFill/>
        </p:spPr>
        <p:txBody>
          <a:bodyPr wrap="square">
            <a:spAutoFit/>
          </a:bodyPr>
          <a:lstStyle/>
          <a:p>
            <a:pPr>
              <a:lnSpc>
                <a:spcPct val="115000"/>
              </a:lnSpc>
            </a:pPr>
            <a:r>
              <a:rPr lang="sv-SE" sz="2400" dirty="0">
                <a:solidFill>
                  <a:schemeClr val="bg1"/>
                </a:solidFill>
              </a:rPr>
              <a:t>• Vid minihandbollsspel förespråkas ett fritt offensivt försvarsspel. Vid fritt försvarsspel spelar man helt fritt och löser uppgifter som de kommer.</a:t>
            </a:r>
            <a:endParaRPr lang="sv-SE" sz="2400" dirty="0">
              <a:solidFill>
                <a:schemeClr val="bg1"/>
              </a:solidFill>
              <a:ea typeface="Calibri" panose="020F0502020204030204" pitchFamily="34" charset="0"/>
              <a:cs typeface="Calibri" panose="020F0502020204030204" pitchFamily="34" charset="0"/>
            </a:endParaRPr>
          </a:p>
        </p:txBody>
      </p:sp>
      <p:sp>
        <p:nvSpPr>
          <p:cNvPr id="5" name="textruta 4">
            <a:extLst>
              <a:ext uri="{FF2B5EF4-FFF2-40B4-BE49-F238E27FC236}">
                <a16:creationId xmlns:a16="http://schemas.microsoft.com/office/drawing/2014/main" id="{CB185713-11C1-2ACD-AA0E-86B159737DD9}"/>
              </a:ext>
            </a:extLst>
          </p:cNvPr>
          <p:cNvSpPr txBox="1"/>
          <p:nvPr/>
        </p:nvSpPr>
        <p:spPr>
          <a:xfrm>
            <a:off x="1085370" y="4381080"/>
            <a:ext cx="10623859" cy="905633"/>
          </a:xfrm>
          <a:prstGeom prst="rect">
            <a:avLst/>
          </a:prstGeom>
          <a:noFill/>
        </p:spPr>
        <p:txBody>
          <a:bodyPr wrap="square">
            <a:spAutoFit/>
          </a:bodyPr>
          <a:lstStyle/>
          <a:p>
            <a:pPr>
              <a:lnSpc>
                <a:spcPct val="115000"/>
              </a:lnSpc>
            </a:pPr>
            <a:r>
              <a:rPr lang="sv-SE" sz="2400" dirty="0">
                <a:solidFill>
                  <a:schemeClr val="bg1"/>
                </a:solidFill>
              </a:rPr>
              <a:t>• Vid spel med 5 utespelare på stor plan förespråkas ett offensivt försvar av typen 2-3, 3-2.</a:t>
            </a:r>
            <a:endParaRPr lang="sv-SE" sz="2400" dirty="0">
              <a:solidFill>
                <a:schemeClr val="bg1"/>
              </a:solidFill>
              <a:ea typeface="Calibri" panose="020F0502020204030204" pitchFamily="34" charset="0"/>
              <a:cs typeface="Calibri" panose="020F0502020204030204" pitchFamily="34" charset="0"/>
            </a:endParaRPr>
          </a:p>
        </p:txBody>
      </p:sp>
      <p:sp>
        <p:nvSpPr>
          <p:cNvPr id="8" name="textruta 7">
            <a:extLst>
              <a:ext uri="{FF2B5EF4-FFF2-40B4-BE49-F238E27FC236}">
                <a16:creationId xmlns:a16="http://schemas.microsoft.com/office/drawing/2014/main" id="{6787BAB1-B8D9-74D6-DC66-07443D72C0D7}"/>
              </a:ext>
            </a:extLst>
          </p:cNvPr>
          <p:cNvSpPr txBox="1"/>
          <p:nvPr/>
        </p:nvSpPr>
        <p:spPr>
          <a:xfrm>
            <a:off x="1085372" y="5524029"/>
            <a:ext cx="10623859" cy="905633"/>
          </a:xfrm>
          <a:prstGeom prst="rect">
            <a:avLst/>
          </a:prstGeom>
          <a:noFill/>
        </p:spPr>
        <p:txBody>
          <a:bodyPr wrap="square">
            <a:spAutoFit/>
          </a:bodyPr>
          <a:lstStyle/>
          <a:p>
            <a:pPr>
              <a:lnSpc>
                <a:spcPct val="115000"/>
              </a:lnSpc>
            </a:pPr>
            <a:r>
              <a:rPr lang="sv-SE" sz="2400" dirty="0">
                <a:solidFill>
                  <a:schemeClr val="bg1"/>
                </a:solidFill>
              </a:rPr>
              <a:t>• Vid spel med 6 utespelare på stor plan förespråkas ett offensivt försvar av typen 3-3. </a:t>
            </a:r>
            <a:endParaRPr lang="sv-SE" sz="2400" dirty="0">
              <a:solidFill>
                <a:schemeClr val="bg1"/>
              </a:solidFill>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3134044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p:bldP spid="5" grpId="0"/>
      <p:bldP spid="8"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ruta 5">
            <a:extLst>
              <a:ext uri="{FF2B5EF4-FFF2-40B4-BE49-F238E27FC236}">
                <a16:creationId xmlns:a16="http://schemas.microsoft.com/office/drawing/2014/main" id="{67F3F32B-3C1C-4732-AD89-D162B08CB328}"/>
              </a:ext>
            </a:extLst>
          </p:cNvPr>
          <p:cNvSpPr txBox="1"/>
          <p:nvPr/>
        </p:nvSpPr>
        <p:spPr>
          <a:xfrm>
            <a:off x="2993572" y="900082"/>
            <a:ext cx="7319420" cy="707886"/>
          </a:xfrm>
          <a:prstGeom prst="rect">
            <a:avLst/>
          </a:prstGeom>
          <a:noFill/>
        </p:spPr>
        <p:txBody>
          <a:bodyPr wrap="square" rtlCol="0">
            <a:spAutoFit/>
          </a:bodyPr>
          <a:lstStyle/>
          <a:p>
            <a:r>
              <a:rPr lang="sv-SE" sz="4000" b="1" dirty="0">
                <a:solidFill>
                  <a:schemeClr val="bg1"/>
                </a:solidFill>
              </a:rPr>
              <a:t>Alternativ efter juluppehållet</a:t>
            </a:r>
          </a:p>
        </p:txBody>
      </p:sp>
      <p:sp>
        <p:nvSpPr>
          <p:cNvPr id="2" name="textruta 1">
            <a:extLst>
              <a:ext uri="{FF2B5EF4-FFF2-40B4-BE49-F238E27FC236}">
                <a16:creationId xmlns:a16="http://schemas.microsoft.com/office/drawing/2014/main" id="{B4A833D2-DBE4-0C8E-4CE5-247540C11906}"/>
              </a:ext>
            </a:extLst>
          </p:cNvPr>
          <p:cNvSpPr txBox="1"/>
          <p:nvPr/>
        </p:nvSpPr>
        <p:spPr>
          <a:xfrm>
            <a:off x="1034142" y="1961326"/>
            <a:ext cx="10623859" cy="905633"/>
          </a:xfrm>
          <a:prstGeom prst="rect">
            <a:avLst/>
          </a:prstGeom>
          <a:noFill/>
        </p:spPr>
        <p:txBody>
          <a:bodyPr wrap="square">
            <a:spAutoFit/>
          </a:bodyPr>
          <a:lstStyle/>
          <a:p>
            <a:pPr>
              <a:lnSpc>
                <a:spcPct val="115000"/>
              </a:lnSpc>
            </a:pPr>
            <a:r>
              <a:rPr lang="sv-SE" sz="2400" dirty="0">
                <a:solidFill>
                  <a:schemeClr val="bg1"/>
                </a:solidFill>
                <a:ea typeface="Calibri" panose="020F0502020204030204" pitchFamily="34" charset="0"/>
                <a:cs typeface="Calibri" panose="020F0502020204030204" pitchFamily="34" charset="0"/>
              </a:rPr>
              <a:t>Den 10 oktober skickas inbjudan ut inför vårens spel för U8 och U9. </a:t>
            </a:r>
            <a:br>
              <a:rPr lang="sv-SE" sz="2400" dirty="0">
                <a:solidFill>
                  <a:schemeClr val="bg1"/>
                </a:solidFill>
                <a:ea typeface="Calibri" panose="020F0502020204030204" pitchFamily="34" charset="0"/>
                <a:cs typeface="Calibri" panose="020F0502020204030204" pitchFamily="34" charset="0"/>
              </a:rPr>
            </a:br>
            <a:r>
              <a:rPr lang="sv-SE" sz="2400" dirty="0">
                <a:solidFill>
                  <a:schemeClr val="bg1"/>
                </a:solidFill>
                <a:ea typeface="Calibri" panose="020F0502020204030204" pitchFamily="34" charset="0"/>
                <a:cs typeface="Calibri" panose="020F0502020204030204" pitchFamily="34" charset="0"/>
              </a:rPr>
              <a:t>Sista anmälningsdag 31 oktober.  </a:t>
            </a:r>
          </a:p>
        </p:txBody>
      </p:sp>
      <p:sp>
        <p:nvSpPr>
          <p:cNvPr id="3" name="textruta 2">
            <a:extLst>
              <a:ext uri="{FF2B5EF4-FFF2-40B4-BE49-F238E27FC236}">
                <a16:creationId xmlns:a16="http://schemas.microsoft.com/office/drawing/2014/main" id="{0B5EAECE-1522-80DF-B0BE-926D41216FF7}"/>
              </a:ext>
            </a:extLst>
          </p:cNvPr>
          <p:cNvSpPr txBox="1"/>
          <p:nvPr/>
        </p:nvSpPr>
        <p:spPr>
          <a:xfrm>
            <a:off x="1034142" y="3299848"/>
            <a:ext cx="10623859" cy="480901"/>
          </a:xfrm>
          <a:prstGeom prst="rect">
            <a:avLst/>
          </a:prstGeom>
          <a:noFill/>
        </p:spPr>
        <p:txBody>
          <a:bodyPr wrap="square">
            <a:spAutoFit/>
          </a:bodyPr>
          <a:lstStyle/>
          <a:p>
            <a:pPr>
              <a:lnSpc>
                <a:spcPct val="115000"/>
              </a:lnSpc>
            </a:pPr>
            <a:r>
              <a:rPr lang="sv-SE" sz="2400" dirty="0">
                <a:solidFill>
                  <a:schemeClr val="bg1"/>
                </a:solidFill>
                <a:ea typeface="Calibri" panose="020F0502020204030204" pitchFamily="34" charset="0"/>
                <a:cs typeface="Calibri" panose="020F0502020204030204" pitchFamily="34" charset="0"/>
              </a:rPr>
              <a:t>U8 spelar ”vanliga” </a:t>
            </a:r>
            <a:r>
              <a:rPr lang="sv-SE" sz="2400" dirty="0" err="1">
                <a:solidFill>
                  <a:schemeClr val="bg1"/>
                </a:solidFill>
                <a:ea typeface="Calibri" panose="020F0502020204030204" pitchFamily="34" charset="0"/>
                <a:cs typeface="Calibri" panose="020F0502020204030204" pitchFamily="34" charset="0"/>
              </a:rPr>
              <a:t>Handbollsfesrivaler</a:t>
            </a:r>
            <a:r>
              <a:rPr lang="sv-SE" sz="2400" dirty="0">
                <a:solidFill>
                  <a:schemeClr val="bg1"/>
                </a:solidFill>
                <a:ea typeface="Calibri" panose="020F0502020204030204" pitchFamily="34" charset="0"/>
                <a:cs typeface="Calibri" panose="020F0502020204030204" pitchFamily="34" charset="0"/>
              </a:rPr>
              <a:t> vid två tillfällen under våren</a:t>
            </a:r>
          </a:p>
        </p:txBody>
      </p:sp>
      <p:sp>
        <p:nvSpPr>
          <p:cNvPr id="4" name="textruta 3">
            <a:extLst>
              <a:ext uri="{FF2B5EF4-FFF2-40B4-BE49-F238E27FC236}">
                <a16:creationId xmlns:a16="http://schemas.microsoft.com/office/drawing/2014/main" id="{13FA3561-AE3C-C854-39A8-95BE30EE6745}"/>
              </a:ext>
            </a:extLst>
          </p:cNvPr>
          <p:cNvSpPr txBox="1"/>
          <p:nvPr/>
        </p:nvSpPr>
        <p:spPr>
          <a:xfrm>
            <a:off x="1034142" y="4361613"/>
            <a:ext cx="10623859" cy="905633"/>
          </a:xfrm>
          <a:prstGeom prst="rect">
            <a:avLst/>
          </a:prstGeom>
          <a:noFill/>
        </p:spPr>
        <p:txBody>
          <a:bodyPr wrap="square">
            <a:spAutoFit/>
          </a:bodyPr>
          <a:lstStyle/>
          <a:p>
            <a:pPr>
              <a:lnSpc>
                <a:spcPct val="115000"/>
              </a:lnSpc>
            </a:pPr>
            <a:r>
              <a:rPr lang="sv-SE" sz="2400" dirty="0">
                <a:solidFill>
                  <a:schemeClr val="bg1"/>
                </a:solidFill>
                <a:ea typeface="Calibri" panose="020F0502020204030204" pitchFamily="34" charset="0"/>
                <a:cs typeface="Calibri" panose="020F0502020204030204" pitchFamily="34" charset="0"/>
              </a:rPr>
              <a:t>U9 kan välja att fortsätta med minihandbollssammandrag vid 3 tillfällen </a:t>
            </a:r>
          </a:p>
          <a:p>
            <a:pPr>
              <a:lnSpc>
                <a:spcPct val="115000"/>
              </a:lnSpc>
            </a:pPr>
            <a:r>
              <a:rPr lang="sv-SE" sz="2400" dirty="0">
                <a:solidFill>
                  <a:schemeClr val="bg1"/>
                </a:solidFill>
                <a:ea typeface="Calibri" panose="020F0502020204030204" pitchFamily="34" charset="0"/>
                <a:cs typeface="Calibri" panose="020F0502020204030204" pitchFamily="34" charset="0"/>
              </a:rPr>
              <a:t>våren… </a:t>
            </a:r>
          </a:p>
        </p:txBody>
      </p:sp>
      <p:sp>
        <p:nvSpPr>
          <p:cNvPr id="5" name="textruta 4">
            <a:extLst>
              <a:ext uri="{FF2B5EF4-FFF2-40B4-BE49-F238E27FC236}">
                <a16:creationId xmlns:a16="http://schemas.microsoft.com/office/drawing/2014/main" id="{DF70191C-76B7-450D-1F54-3A19B3D0F28A}"/>
              </a:ext>
            </a:extLst>
          </p:cNvPr>
          <p:cNvSpPr txBox="1"/>
          <p:nvPr/>
        </p:nvSpPr>
        <p:spPr>
          <a:xfrm>
            <a:off x="1034142" y="5632098"/>
            <a:ext cx="10623859" cy="480901"/>
          </a:xfrm>
          <a:prstGeom prst="rect">
            <a:avLst/>
          </a:prstGeom>
          <a:noFill/>
        </p:spPr>
        <p:txBody>
          <a:bodyPr wrap="square">
            <a:spAutoFit/>
          </a:bodyPr>
          <a:lstStyle/>
          <a:p>
            <a:pPr>
              <a:lnSpc>
                <a:spcPct val="115000"/>
              </a:lnSpc>
            </a:pPr>
            <a:r>
              <a:rPr lang="sv-SE" sz="2400" dirty="0">
                <a:solidFill>
                  <a:schemeClr val="bg1"/>
                </a:solidFill>
                <a:ea typeface="Calibri" panose="020F0502020204030204" pitchFamily="34" charset="0"/>
                <a:cs typeface="Calibri" panose="020F0502020204030204" pitchFamily="34" charset="0"/>
              </a:rPr>
              <a:t>Eller välja att gå upp och spela seriespel på </a:t>
            </a:r>
            <a:r>
              <a:rPr lang="sv-SE" sz="2400" dirty="0" err="1">
                <a:solidFill>
                  <a:schemeClr val="bg1"/>
                </a:solidFill>
                <a:ea typeface="Calibri" panose="020F0502020204030204" pitchFamily="34" charset="0"/>
                <a:cs typeface="Calibri" panose="020F0502020204030204" pitchFamily="34" charset="0"/>
              </a:rPr>
              <a:t>storplan</a:t>
            </a:r>
            <a:r>
              <a:rPr lang="sv-SE" sz="2400" dirty="0">
                <a:solidFill>
                  <a:schemeClr val="bg1"/>
                </a:solidFill>
                <a:ea typeface="Calibri" panose="020F0502020204030204" pitchFamily="34" charset="0"/>
                <a:cs typeface="Calibri" panose="020F0502020204030204" pitchFamily="34" charset="0"/>
              </a:rPr>
              <a:t> (5 utespelare + MV)</a:t>
            </a:r>
          </a:p>
        </p:txBody>
      </p:sp>
    </p:spTree>
    <p:extLst>
      <p:ext uri="{BB962C8B-B14F-4D97-AF65-F5344CB8AC3E}">
        <p14:creationId xmlns:p14="http://schemas.microsoft.com/office/powerpoint/2010/main" val="7532959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ruta 5">
            <a:extLst>
              <a:ext uri="{FF2B5EF4-FFF2-40B4-BE49-F238E27FC236}">
                <a16:creationId xmlns:a16="http://schemas.microsoft.com/office/drawing/2014/main" id="{67F3F32B-3C1C-4732-AD89-D162B08CB328}"/>
              </a:ext>
            </a:extLst>
          </p:cNvPr>
          <p:cNvSpPr txBox="1"/>
          <p:nvPr/>
        </p:nvSpPr>
        <p:spPr>
          <a:xfrm>
            <a:off x="3142240" y="423663"/>
            <a:ext cx="7373359" cy="1200329"/>
          </a:xfrm>
          <a:prstGeom prst="rect">
            <a:avLst/>
          </a:prstGeom>
          <a:noFill/>
        </p:spPr>
        <p:txBody>
          <a:bodyPr wrap="square" rtlCol="0">
            <a:spAutoFit/>
          </a:bodyPr>
          <a:lstStyle/>
          <a:p>
            <a:r>
              <a:rPr lang="sv-SE" sz="3600" b="1" dirty="0">
                <a:solidFill>
                  <a:schemeClr val="bg1"/>
                </a:solidFill>
              </a:rPr>
              <a:t>Varför 5 mot 5 (+MV) i </a:t>
            </a:r>
            <a:br>
              <a:rPr lang="sv-SE" sz="3600" b="1" dirty="0">
                <a:solidFill>
                  <a:schemeClr val="bg1"/>
                </a:solidFill>
              </a:rPr>
            </a:br>
            <a:r>
              <a:rPr lang="sv-SE" sz="3600" b="1" dirty="0">
                <a:solidFill>
                  <a:schemeClr val="bg1"/>
                </a:solidFill>
              </a:rPr>
              <a:t>U9 på stor plan och U10?</a:t>
            </a:r>
          </a:p>
        </p:txBody>
      </p:sp>
      <p:sp>
        <p:nvSpPr>
          <p:cNvPr id="9" name="textruta 8">
            <a:extLst>
              <a:ext uri="{FF2B5EF4-FFF2-40B4-BE49-F238E27FC236}">
                <a16:creationId xmlns:a16="http://schemas.microsoft.com/office/drawing/2014/main" id="{BF102CC1-A485-4700-828C-C78849481C46}"/>
              </a:ext>
            </a:extLst>
          </p:cNvPr>
          <p:cNvSpPr txBox="1"/>
          <p:nvPr/>
        </p:nvSpPr>
        <p:spPr>
          <a:xfrm>
            <a:off x="1226496" y="1797784"/>
            <a:ext cx="10078214" cy="4832092"/>
          </a:xfrm>
          <a:prstGeom prst="rect">
            <a:avLst/>
          </a:prstGeom>
          <a:noFill/>
        </p:spPr>
        <p:txBody>
          <a:bodyPr wrap="square">
            <a:spAutoFit/>
          </a:bodyPr>
          <a:lstStyle/>
          <a:p>
            <a:pPr lvl="0"/>
            <a:r>
              <a:rPr lang="sv-SE" sz="2200" dirty="0">
                <a:solidFill>
                  <a:schemeClr val="bg1"/>
                </a:solidFill>
              </a:rPr>
              <a:t>I U9 på stor plan samt i U10-klassen spelar vi med 5 utespelare + målvakt. Varför kan man fråga sig? </a:t>
            </a:r>
            <a:br>
              <a:rPr lang="sv-SE" sz="2200" dirty="0">
                <a:solidFill>
                  <a:schemeClr val="bg1"/>
                </a:solidFill>
              </a:rPr>
            </a:br>
            <a:endParaRPr lang="sv-SE" sz="2200" dirty="0">
              <a:solidFill>
                <a:schemeClr val="bg1"/>
              </a:solidFill>
            </a:endParaRPr>
          </a:p>
          <a:p>
            <a:pPr marL="285750" lvl="0" indent="-285750">
              <a:buFont typeface="Arial" panose="020B0604020202020204" pitchFamily="34" charset="0"/>
              <a:buChar char="•"/>
            </a:pPr>
            <a:r>
              <a:rPr lang="sv-SE" sz="2200" dirty="0">
                <a:solidFill>
                  <a:schemeClr val="bg1"/>
                </a:solidFill>
              </a:rPr>
              <a:t>Färre spelare på plan med stor bredd ger </a:t>
            </a:r>
            <a:r>
              <a:rPr lang="sv-SE" sz="2200" b="1" dirty="0">
                <a:solidFill>
                  <a:schemeClr val="bg1"/>
                </a:solidFill>
              </a:rPr>
              <a:t>mer plats </a:t>
            </a:r>
            <a:r>
              <a:rPr lang="sv-SE" sz="2200" dirty="0">
                <a:solidFill>
                  <a:schemeClr val="bg1"/>
                </a:solidFill>
              </a:rPr>
              <a:t>till </a:t>
            </a:r>
            <a:r>
              <a:rPr lang="sv-SE" sz="2200" b="1" dirty="0">
                <a:solidFill>
                  <a:schemeClr val="bg1"/>
                </a:solidFill>
              </a:rPr>
              <a:t>anfallare</a:t>
            </a:r>
            <a:r>
              <a:rPr lang="sv-SE" sz="2200" dirty="0">
                <a:solidFill>
                  <a:schemeClr val="bg1"/>
                </a:solidFill>
              </a:rPr>
              <a:t> samt </a:t>
            </a:r>
            <a:r>
              <a:rPr lang="sv-SE" sz="2200" b="1" dirty="0">
                <a:solidFill>
                  <a:schemeClr val="bg1"/>
                </a:solidFill>
              </a:rPr>
              <a:t>större yta att försvara</a:t>
            </a:r>
            <a:r>
              <a:rPr lang="sv-SE" sz="2200" dirty="0">
                <a:solidFill>
                  <a:schemeClr val="bg1"/>
                </a:solidFill>
              </a:rPr>
              <a:t>, vilket tvingar spelarna till mer </a:t>
            </a:r>
            <a:r>
              <a:rPr lang="sv-SE" sz="2200" b="1" dirty="0">
                <a:solidFill>
                  <a:schemeClr val="bg1"/>
                </a:solidFill>
              </a:rPr>
              <a:t>rörlighet</a:t>
            </a:r>
            <a:r>
              <a:rPr lang="sv-SE" sz="2200" dirty="0">
                <a:solidFill>
                  <a:schemeClr val="bg1"/>
                </a:solidFill>
              </a:rPr>
              <a:t>. </a:t>
            </a:r>
          </a:p>
          <a:p>
            <a:pPr lvl="0"/>
            <a:endParaRPr lang="sv-SE" sz="2200" dirty="0">
              <a:solidFill>
                <a:schemeClr val="bg1"/>
              </a:solidFill>
            </a:endParaRPr>
          </a:p>
          <a:p>
            <a:pPr marL="285750" lvl="0" indent="-285750">
              <a:buFont typeface="Arial" panose="020B0604020202020204" pitchFamily="34" charset="0"/>
              <a:buChar char="•"/>
            </a:pPr>
            <a:r>
              <a:rPr lang="sv-SE" sz="2200" dirty="0">
                <a:solidFill>
                  <a:schemeClr val="bg1"/>
                </a:solidFill>
              </a:rPr>
              <a:t>Det leder också till </a:t>
            </a:r>
            <a:r>
              <a:rPr lang="sv-SE" sz="2200" b="1" dirty="0">
                <a:solidFill>
                  <a:schemeClr val="bg1"/>
                </a:solidFill>
              </a:rPr>
              <a:t>fler avslut </a:t>
            </a:r>
            <a:r>
              <a:rPr lang="sv-SE" sz="2200" dirty="0">
                <a:solidFill>
                  <a:schemeClr val="bg1"/>
                </a:solidFill>
              </a:rPr>
              <a:t>och fler potentiella målchanser och därmed mer intensitet.</a:t>
            </a:r>
          </a:p>
          <a:p>
            <a:pPr lvl="0"/>
            <a:r>
              <a:rPr lang="sv-SE" sz="2200" dirty="0">
                <a:solidFill>
                  <a:schemeClr val="bg1"/>
                </a:solidFill>
              </a:rPr>
              <a:t> </a:t>
            </a:r>
          </a:p>
          <a:p>
            <a:pPr marL="285750" indent="-285750">
              <a:buFont typeface="Arial" panose="020B0604020202020204" pitchFamily="34" charset="0"/>
              <a:buChar char="•"/>
            </a:pPr>
            <a:r>
              <a:rPr lang="sv-SE" sz="2200" dirty="0">
                <a:solidFill>
                  <a:schemeClr val="bg1"/>
                </a:solidFill>
              </a:rPr>
              <a:t>Färre spelare leder även till </a:t>
            </a:r>
            <a:r>
              <a:rPr lang="sv-SE" sz="2200" b="1" dirty="0">
                <a:solidFill>
                  <a:schemeClr val="bg1"/>
                </a:solidFill>
              </a:rPr>
              <a:t>större grad av delaktighet </a:t>
            </a:r>
            <a:r>
              <a:rPr lang="sv-SE" sz="2200" dirty="0">
                <a:solidFill>
                  <a:schemeClr val="bg1"/>
                </a:solidFill>
              </a:rPr>
              <a:t>av alla spelare och därmed </a:t>
            </a:r>
            <a:r>
              <a:rPr lang="sv-SE" sz="2200" b="1" dirty="0">
                <a:solidFill>
                  <a:schemeClr val="bg1"/>
                </a:solidFill>
              </a:rPr>
              <a:t>högre engagemang.</a:t>
            </a:r>
          </a:p>
          <a:p>
            <a:r>
              <a:rPr lang="sv-SE" sz="2200" dirty="0">
                <a:solidFill>
                  <a:schemeClr val="bg1"/>
                </a:solidFill>
              </a:rPr>
              <a:t> </a:t>
            </a:r>
          </a:p>
          <a:p>
            <a:pPr marL="285750" indent="-285750">
              <a:buFont typeface="Arial" panose="020B0604020202020204" pitchFamily="34" charset="0"/>
              <a:buChar char="•"/>
            </a:pPr>
            <a:r>
              <a:rPr lang="sv-SE" sz="2200" dirty="0">
                <a:solidFill>
                  <a:schemeClr val="bg1"/>
                </a:solidFill>
              </a:rPr>
              <a:t>Intentionen är att skapa </a:t>
            </a:r>
            <a:r>
              <a:rPr lang="sv-SE" sz="2200" b="1" dirty="0">
                <a:solidFill>
                  <a:schemeClr val="bg1"/>
                </a:solidFill>
              </a:rPr>
              <a:t>fler bollkontakter </a:t>
            </a:r>
            <a:r>
              <a:rPr lang="sv-SE" sz="2200" dirty="0">
                <a:solidFill>
                  <a:schemeClr val="bg1"/>
                </a:solidFill>
              </a:rPr>
              <a:t>och </a:t>
            </a:r>
            <a:r>
              <a:rPr lang="sv-SE" sz="2200" b="1" dirty="0">
                <a:solidFill>
                  <a:schemeClr val="bg1"/>
                </a:solidFill>
              </a:rPr>
              <a:t>högre aktivitet </a:t>
            </a:r>
            <a:r>
              <a:rPr lang="sv-SE" sz="2200" dirty="0">
                <a:solidFill>
                  <a:schemeClr val="bg1"/>
                </a:solidFill>
              </a:rPr>
              <a:t>hos barnen vilket höjer motivationen.</a:t>
            </a:r>
          </a:p>
        </p:txBody>
      </p:sp>
    </p:spTree>
    <p:extLst>
      <p:ext uri="{BB962C8B-B14F-4D97-AF65-F5344CB8AC3E}">
        <p14:creationId xmlns:p14="http://schemas.microsoft.com/office/powerpoint/2010/main" val="9022411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a:extLst>
              <a:ext uri="{FF2B5EF4-FFF2-40B4-BE49-F238E27FC236}">
                <a16:creationId xmlns:a16="http://schemas.microsoft.com/office/drawing/2014/main" id="{386FAEB1-7CAF-4B29-8C44-A6B938C6924B}"/>
              </a:ext>
            </a:extLst>
          </p:cNvPr>
          <p:cNvSpPr txBox="1"/>
          <p:nvPr/>
        </p:nvSpPr>
        <p:spPr>
          <a:xfrm>
            <a:off x="2949131" y="761704"/>
            <a:ext cx="7654660" cy="707886"/>
          </a:xfrm>
          <a:prstGeom prst="rect">
            <a:avLst/>
          </a:prstGeom>
          <a:noFill/>
        </p:spPr>
        <p:txBody>
          <a:bodyPr wrap="none" rtlCol="0">
            <a:spAutoFit/>
          </a:bodyPr>
          <a:lstStyle/>
          <a:p>
            <a:pPr algn="ctr"/>
            <a:r>
              <a:rPr lang="sv-SE" sz="4000" b="1" dirty="0">
                <a:solidFill>
                  <a:schemeClr val="bg1"/>
                </a:solidFill>
              </a:rPr>
              <a:t>Anmälan av lag till vårens spel</a:t>
            </a:r>
          </a:p>
        </p:txBody>
      </p:sp>
      <p:sp>
        <p:nvSpPr>
          <p:cNvPr id="3" name="textruta 2">
            <a:extLst>
              <a:ext uri="{FF2B5EF4-FFF2-40B4-BE49-F238E27FC236}">
                <a16:creationId xmlns:a16="http://schemas.microsoft.com/office/drawing/2014/main" id="{1ECAC89E-854B-42CD-A475-7225FFD60AB4}"/>
              </a:ext>
            </a:extLst>
          </p:cNvPr>
          <p:cNvSpPr txBox="1"/>
          <p:nvPr/>
        </p:nvSpPr>
        <p:spPr>
          <a:xfrm>
            <a:off x="1110343" y="2107629"/>
            <a:ext cx="10525781" cy="1107996"/>
          </a:xfrm>
          <a:prstGeom prst="rect">
            <a:avLst/>
          </a:prstGeom>
          <a:noFill/>
        </p:spPr>
        <p:txBody>
          <a:bodyPr wrap="square" rtlCol="0">
            <a:spAutoFit/>
          </a:bodyPr>
          <a:lstStyle/>
          <a:p>
            <a:r>
              <a:rPr lang="sv-SE" sz="2400" dirty="0">
                <a:solidFill>
                  <a:schemeClr val="bg1"/>
                </a:solidFill>
              </a:rPr>
              <a:t>Anmälan av lag till minihandboll och seriespel sker senast </a:t>
            </a:r>
            <a:r>
              <a:rPr lang="sv-SE" sz="2400" b="1" dirty="0">
                <a:solidFill>
                  <a:schemeClr val="bg1"/>
                </a:solidFill>
              </a:rPr>
              <a:t>31 oktober </a:t>
            </a:r>
          </a:p>
          <a:p>
            <a:r>
              <a:rPr lang="sv-SE" sz="2400" dirty="0">
                <a:solidFill>
                  <a:schemeClr val="bg1"/>
                </a:solidFill>
              </a:rPr>
              <a:t>via utskickad blankett från HFV</a:t>
            </a:r>
          </a:p>
          <a:p>
            <a:endParaRPr lang="sv-SE" dirty="0">
              <a:solidFill>
                <a:schemeClr val="bg1"/>
              </a:solidFill>
            </a:endParaRPr>
          </a:p>
        </p:txBody>
      </p:sp>
      <p:sp>
        <p:nvSpPr>
          <p:cNvPr id="4" name="textruta 3">
            <a:extLst>
              <a:ext uri="{FF2B5EF4-FFF2-40B4-BE49-F238E27FC236}">
                <a16:creationId xmlns:a16="http://schemas.microsoft.com/office/drawing/2014/main" id="{6E317BDF-A64C-4D56-A9F2-9F9DA807E01D}"/>
              </a:ext>
            </a:extLst>
          </p:cNvPr>
          <p:cNvSpPr txBox="1"/>
          <p:nvPr/>
        </p:nvSpPr>
        <p:spPr>
          <a:xfrm>
            <a:off x="1110343" y="3642376"/>
            <a:ext cx="10602686" cy="1938992"/>
          </a:xfrm>
          <a:prstGeom prst="rect">
            <a:avLst/>
          </a:prstGeom>
          <a:noFill/>
        </p:spPr>
        <p:txBody>
          <a:bodyPr wrap="square" rtlCol="0">
            <a:spAutoFit/>
          </a:bodyPr>
          <a:lstStyle/>
          <a:p>
            <a:r>
              <a:rPr lang="sv-SE" sz="2400" b="1" dirty="0">
                <a:solidFill>
                  <a:schemeClr val="bg1"/>
                </a:solidFill>
              </a:rPr>
              <a:t>Är ni osäkra på antal lag, anmäl hellre ett lag för mycket</a:t>
            </a:r>
          </a:p>
          <a:p>
            <a:pPr marL="742950" lvl="1" indent="-285750">
              <a:buFontTx/>
              <a:buChar char="-"/>
            </a:pPr>
            <a:r>
              <a:rPr lang="sv-SE" sz="2400" dirty="0">
                <a:solidFill>
                  <a:schemeClr val="bg1"/>
                </a:solidFill>
              </a:rPr>
              <a:t>Svårt att lägga till lag i efterhand när serierna/sammandragen är lottade</a:t>
            </a:r>
          </a:p>
          <a:p>
            <a:pPr marL="742950" lvl="1" indent="-285750">
              <a:buFontTx/>
              <a:buChar char="-"/>
            </a:pPr>
            <a:r>
              <a:rPr lang="sv-SE" sz="2400" dirty="0">
                <a:solidFill>
                  <a:schemeClr val="bg1"/>
                </a:solidFill>
              </a:rPr>
              <a:t>Meddela HFV:s kansli om ni är osäkra på antal lag ni anmält/ska anmäla</a:t>
            </a:r>
          </a:p>
          <a:p>
            <a:pPr marL="742950" lvl="1" indent="-285750">
              <a:buFontTx/>
              <a:buChar char="-"/>
            </a:pPr>
            <a:endParaRPr lang="sv-SE" sz="2400" dirty="0">
              <a:solidFill>
                <a:schemeClr val="bg1"/>
              </a:solidFill>
            </a:endParaRPr>
          </a:p>
        </p:txBody>
      </p:sp>
    </p:spTree>
    <p:extLst>
      <p:ext uri="{BB962C8B-B14F-4D97-AF65-F5344CB8AC3E}">
        <p14:creationId xmlns:p14="http://schemas.microsoft.com/office/powerpoint/2010/main" val="18150577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a:extLst>
              <a:ext uri="{FF2B5EF4-FFF2-40B4-BE49-F238E27FC236}">
                <a16:creationId xmlns:a16="http://schemas.microsoft.com/office/drawing/2014/main" id="{08D34D25-775D-4DAA-887D-92B4CB5C6B5B}"/>
              </a:ext>
            </a:extLst>
          </p:cNvPr>
          <p:cNvSpPr txBox="1"/>
          <p:nvPr/>
        </p:nvSpPr>
        <p:spPr>
          <a:xfrm>
            <a:off x="4406567" y="2588919"/>
            <a:ext cx="2512226" cy="830997"/>
          </a:xfrm>
          <a:prstGeom prst="rect">
            <a:avLst/>
          </a:prstGeom>
          <a:noFill/>
        </p:spPr>
        <p:txBody>
          <a:bodyPr wrap="none" rtlCol="0">
            <a:spAutoFit/>
          </a:bodyPr>
          <a:lstStyle/>
          <a:p>
            <a:r>
              <a:rPr lang="sv-SE" sz="4800" b="1" dirty="0">
                <a:solidFill>
                  <a:schemeClr val="bg1"/>
                </a:solidFill>
              </a:rPr>
              <a:t>Frågor?</a:t>
            </a:r>
          </a:p>
        </p:txBody>
      </p:sp>
    </p:spTree>
    <p:extLst>
      <p:ext uri="{BB962C8B-B14F-4D97-AF65-F5344CB8AC3E}">
        <p14:creationId xmlns:p14="http://schemas.microsoft.com/office/powerpoint/2010/main" val="351198530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a:extLst>
              <a:ext uri="{FF2B5EF4-FFF2-40B4-BE49-F238E27FC236}">
                <a16:creationId xmlns:a16="http://schemas.microsoft.com/office/drawing/2014/main" id="{08D34D25-775D-4DAA-887D-92B4CB5C6B5B}"/>
              </a:ext>
            </a:extLst>
          </p:cNvPr>
          <p:cNvSpPr txBox="1"/>
          <p:nvPr/>
        </p:nvSpPr>
        <p:spPr>
          <a:xfrm>
            <a:off x="2954957" y="2703219"/>
            <a:ext cx="6665927" cy="1477328"/>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3000" b="1" dirty="0">
                <a:solidFill>
                  <a:prstClr val="white"/>
                </a:solidFill>
                <a:latin typeface="Arial"/>
              </a:rPr>
              <a:t>Ytterligare frågor – maila: </a:t>
            </a:r>
            <a:br>
              <a:rPr lang="sv-SE" sz="3000" b="1" dirty="0">
                <a:solidFill>
                  <a:prstClr val="white"/>
                </a:solidFill>
                <a:latin typeface="Arial"/>
              </a:rPr>
            </a:br>
            <a:endParaRPr lang="sv-SE" sz="3000" b="1" dirty="0">
              <a:solidFill>
                <a:prstClr val="white"/>
              </a:solidFill>
              <a:latin typeface="Aria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sv-SE" sz="3000" b="1" dirty="0">
                <a:solidFill>
                  <a:prstClr val="white"/>
                </a:solidFill>
                <a:latin typeface="Arial"/>
                <a:hlinkClick r:id="rId2"/>
              </a:rPr>
              <a:t>j</a:t>
            </a:r>
            <a:r>
              <a:rPr kumimoji="0" lang="sv-SE" sz="3000" b="1" i="0" u="none" strike="noStrike" kern="1200" cap="none" spc="0" normalizeH="0" baseline="0" noProof="0" dirty="0">
                <a:ln>
                  <a:noFill/>
                </a:ln>
                <a:solidFill>
                  <a:prstClr val="white"/>
                </a:solidFill>
                <a:effectLst/>
                <a:uLnTx/>
                <a:uFillTx/>
                <a:latin typeface="Arial"/>
                <a:ea typeface="+mn-ea"/>
                <a:cs typeface="+mn-cs"/>
                <a:hlinkClick r:id="rId2"/>
              </a:rPr>
              <a:t>enny.granstrom@handbollvast.se</a:t>
            </a:r>
            <a:r>
              <a:rPr kumimoji="0" lang="sv-SE" sz="3000" b="1" i="0" u="none" strike="noStrike" kern="1200" cap="none" spc="0" normalizeH="0" baseline="0" noProof="0" dirty="0">
                <a:ln>
                  <a:noFill/>
                </a:ln>
                <a:solidFill>
                  <a:prstClr val="white"/>
                </a:solidFill>
                <a:effectLst/>
                <a:uLnTx/>
                <a:uFillTx/>
                <a:latin typeface="Arial"/>
                <a:ea typeface="+mn-ea"/>
                <a:cs typeface="+mn-cs"/>
              </a:rPr>
              <a:t> </a:t>
            </a:r>
          </a:p>
        </p:txBody>
      </p:sp>
    </p:spTree>
    <p:extLst>
      <p:ext uri="{BB962C8B-B14F-4D97-AF65-F5344CB8AC3E}">
        <p14:creationId xmlns:p14="http://schemas.microsoft.com/office/powerpoint/2010/main" val="37451047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a:extLst>
              <a:ext uri="{FF2B5EF4-FFF2-40B4-BE49-F238E27FC236}">
                <a16:creationId xmlns:a16="http://schemas.microsoft.com/office/drawing/2014/main" id="{BC75C1A3-3C3D-4B40-8A86-F01BBF37AF73}"/>
              </a:ext>
            </a:extLst>
          </p:cNvPr>
          <p:cNvSpPr txBox="1"/>
          <p:nvPr/>
        </p:nvSpPr>
        <p:spPr>
          <a:xfrm>
            <a:off x="3414262" y="1077989"/>
            <a:ext cx="4349268" cy="707886"/>
          </a:xfrm>
          <a:prstGeom prst="rect">
            <a:avLst/>
          </a:prstGeom>
          <a:noFill/>
        </p:spPr>
        <p:txBody>
          <a:bodyPr wrap="none" rtlCol="0">
            <a:spAutoFit/>
          </a:bodyPr>
          <a:lstStyle/>
          <a:p>
            <a:r>
              <a:rPr lang="sv-SE" sz="4000" b="1" dirty="0">
                <a:solidFill>
                  <a:schemeClr val="bg1"/>
                </a:solidFill>
              </a:rPr>
              <a:t>Syftet med mötet</a:t>
            </a:r>
          </a:p>
        </p:txBody>
      </p:sp>
      <p:sp>
        <p:nvSpPr>
          <p:cNvPr id="3" name="textruta 2">
            <a:extLst>
              <a:ext uri="{FF2B5EF4-FFF2-40B4-BE49-F238E27FC236}">
                <a16:creationId xmlns:a16="http://schemas.microsoft.com/office/drawing/2014/main" id="{96F41BB2-CF4E-489D-9C88-4ACBD1263338}"/>
              </a:ext>
            </a:extLst>
          </p:cNvPr>
          <p:cNvSpPr txBox="1"/>
          <p:nvPr/>
        </p:nvSpPr>
        <p:spPr>
          <a:xfrm>
            <a:off x="1711879" y="2895732"/>
            <a:ext cx="7409401" cy="1938992"/>
          </a:xfrm>
          <a:prstGeom prst="rect">
            <a:avLst/>
          </a:prstGeom>
          <a:noFill/>
        </p:spPr>
        <p:txBody>
          <a:bodyPr wrap="none" rtlCol="0">
            <a:spAutoFit/>
          </a:bodyPr>
          <a:lstStyle/>
          <a:p>
            <a:pPr algn="ctr"/>
            <a:r>
              <a:rPr lang="sv-SE" sz="3000" b="1" dirty="0">
                <a:solidFill>
                  <a:schemeClr val="bg1"/>
                </a:solidFill>
              </a:rPr>
              <a:t>Ge information och vägledning inför </a:t>
            </a:r>
          </a:p>
          <a:p>
            <a:pPr algn="ctr"/>
            <a:r>
              <a:rPr lang="sv-SE" sz="3000" b="1" dirty="0">
                <a:solidFill>
                  <a:schemeClr val="bg1"/>
                </a:solidFill>
              </a:rPr>
              <a:t>minihandbollsspel säsongen 2023-2024</a:t>
            </a:r>
          </a:p>
          <a:p>
            <a:pPr algn="ctr"/>
            <a:endParaRPr lang="sv-SE" sz="3000" b="1" dirty="0">
              <a:solidFill>
                <a:schemeClr val="bg1"/>
              </a:solidFill>
            </a:endParaRPr>
          </a:p>
          <a:p>
            <a:pPr algn="ctr"/>
            <a:r>
              <a:rPr lang="sv-SE" sz="3000" b="1" dirty="0">
                <a:solidFill>
                  <a:schemeClr val="bg1"/>
                </a:solidFill>
              </a:rPr>
              <a:t>Svara på eventuella frågor</a:t>
            </a:r>
          </a:p>
        </p:txBody>
      </p:sp>
    </p:spTree>
    <p:extLst>
      <p:ext uri="{BB962C8B-B14F-4D97-AF65-F5344CB8AC3E}">
        <p14:creationId xmlns:p14="http://schemas.microsoft.com/office/powerpoint/2010/main" val="33788338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a:extLst>
              <a:ext uri="{FF2B5EF4-FFF2-40B4-BE49-F238E27FC236}">
                <a16:creationId xmlns:a16="http://schemas.microsoft.com/office/drawing/2014/main" id="{DA571245-B271-4992-AD0B-0382DEA06DF6}"/>
              </a:ext>
            </a:extLst>
          </p:cNvPr>
          <p:cNvSpPr txBox="1"/>
          <p:nvPr/>
        </p:nvSpPr>
        <p:spPr>
          <a:xfrm>
            <a:off x="2105891" y="1193706"/>
            <a:ext cx="8730275" cy="707886"/>
          </a:xfrm>
          <a:prstGeom prst="rect">
            <a:avLst/>
          </a:prstGeom>
          <a:noFill/>
        </p:spPr>
        <p:txBody>
          <a:bodyPr wrap="none" rtlCol="0">
            <a:spAutoFit/>
          </a:bodyPr>
          <a:lstStyle/>
          <a:p>
            <a:r>
              <a:rPr lang="sv-SE" sz="4000" b="1" dirty="0">
                <a:solidFill>
                  <a:schemeClr val="bg1"/>
                </a:solidFill>
              </a:rPr>
              <a:t>Handbollförbundet Väst – geografi </a:t>
            </a:r>
          </a:p>
        </p:txBody>
      </p:sp>
      <p:sp>
        <p:nvSpPr>
          <p:cNvPr id="3" name="textruta 2">
            <a:extLst>
              <a:ext uri="{FF2B5EF4-FFF2-40B4-BE49-F238E27FC236}">
                <a16:creationId xmlns:a16="http://schemas.microsoft.com/office/drawing/2014/main" id="{4B892464-2ABB-4082-8C64-0E4D20308AD9}"/>
              </a:ext>
            </a:extLst>
          </p:cNvPr>
          <p:cNvSpPr txBox="1"/>
          <p:nvPr/>
        </p:nvSpPr>
        <p:spPr>
          <a:xfrm>
            <a:off x="997280" y="2171562"/>
            <a:ext cx="10197439" cy="3014351"/>
          </a:xfrm>
          <a:prstGeom prst="rect">
            <a:avLst/>
          </a:prstGeom>
          <a:noFill/>
        </p:spPr>
        <p:txBody>
          <a:bodyPr wrap="square">
            <a:spAutoFit/>
          </a:bodyPr>
          <a:lstStyle/>
          <a:p>
            <a:pPr>
              <a:lnSpc>
                <a:spcPct val="115000"/>
              </a:lnSpc>
              <a:spcAft>
                <a:spcPts val="1000"/>
              </a:spcAft>
            </a:pPr>
            <a:r>
              <a:rPr lang="sv-SE" sz="2800" b="1" dirty="0">
                <a:solidFill>
                  <a:schemeClr val="bg1"/>
                </a:solidFill>
                <a:effectLst/>
                <a:ea typeface="Dotum" panose="020B0503020000020004" pitchFamily="34" charset="-127"/>
                <a:cs typeface="Calibri" panose="020F0502020204030204" pitchFamily="34" charset="0"/>
              </a:rPr>
              <a:t>HFV består av föreningar tillhörande:</a:t>
            </a:r>
          </a:p>
          <a:p>
            <a:pPr marL="285750" indent="-285750">
              <a:lnSpc>
                <a:spcPct val="115000"/>
              </a:lnSpc>
              <a:spcAft>
                <a:spcPts val="1000"/>
              </a:spcAft>
              <a:buFontTx/>
              <a:buChar char="-"/>
            </a:pPr>
            <a:r>
              <a:rPr lang="sv-SE" sz="2200" dirty="0">
                <a:solidFill>
                  <a:schemeClr val="bg1"/>
                </a:solidFill>
                <a:effectLst/>
                <a:ea typeface="Dotum" panose="020B0503020000020004" pitchFamily="34" charset="-127"/>
                <a:cs typeface="Calibri" panose="020F0502020204030204" pitchFamily="34" charset="0"/>
              </a:rPr>
              <a:t>Västra Götalands län</a:t>
            </a:r>
            <a:endParaRPr lang="sv-SE" sz="2200" dirty="0">
              <a:solidFill>
                <a:schemeClr val="bg1"/>
              </a:solidFill>
              <a:ea typeface="Dotum" panose="020B0503020000020004" pitchFamily="34" charset="-127"/>
              <a:cs typeface="Calibri" panose="020F0502020204030204" pitchFamily="34" charset="0"/>
            </a:endParaRPr>
          </a:p>
          <a:p>
            <a:pPr marL="285750" indent="-285750">
              <a:lnSpc>
                <a:spcPct val="115000"/>
              </a:lnSpc>
              <a:spcAft>
                <a:spcPts val="1000"/>
              </a:spcAft>
              <a:buFontTx/>
              <a:buChar char="-"/>
            </a:pPr>
            <a:r>
              <a:rPr lang="sv-SE" sz="2200" dirty="0">
                <a:solidFill>
                  <a:schemeClr val="bg1"/>
                </a:solidFill>
                <a:effectLst/>
                <a:ea typeface="Dotum" panose="020B0503020000020004" pitchFamily="34" charset="-127"/>
                <a:cs typeface="Calibri" panose="020F0502020204030204" pitchFamily="34" charset="0"/>
              </a:rPr>
              <a:t>Värmlands län</a:t>
            </a:r>
            <a:endParaRPr lang="sv-SE" sz="2200" dirty="0">
              <a:solidFill>
                <a:schemeClr val="bg1"/>
              </a:solidFill>
              <a:ea typeface="Dotum" panose="020B0503020000020004" pitchFamily="34" charset="-127"/>
              <a:cs typeface="Calibri" panose="020F0502020204030204" pitchFamily="34" charset="0"/>
            </a:endParaRPr>
          </a:p>
          <a:p>
            <a:pPr marL="285750" indent="-285750">
              <a:lnSpc>
                <a:spcPct val="115000"/>
              </a:lnSpc>
              <a:spcAft>
                <a:spcPts val="1000"/>
              </a:spcAft>
              <a:buFontTx/>
              <a:buChar char="-"/>
            </a:pPr>
            <a:r>
              <a:rPr lang="sv-SE" sz="2200" dirty="0">
                <a:solidFill>
                  <a:schemeClr val="bg1"/>
                </a:solidFill>
                <a:effectLst/>
                <a:ea typeface="Dotum" panose="020B0503020000020004" pitchFamily="34" charset="-127"/>
                <a:cs typeface="Calibri" panose="020F0502020204030204" pitchFamily="34" charset="0"/>
              </a:rPr>
              <a:t>Kungsbacka, Varberg, Falkenberg och Hylte från Hallands län</a:t>
            </a:r>
          </a:p>
          <a:p>
            <a:pPr marL="285750" indent="-285750">
              <a:lnSpc>
                <a:spcPct val="115000"/>
              </a:lnSpc>
              <a:spcAft>
                <a:spcPts val="1000"/>
              </a:spcAft>
              <a:buFontTx/>
              <a:buChar char="-"/>
            </a:pPr>
            <a:r>
              <a:rPr lang="sv-SE" sz="2200" dirty="0">
                <a:solidFill>
                  <a:schemeClr val="bg1"/>
                </a:solidFill>
                <a:effectLst/>
                <a:ea typeface="Dotum" panose="020B0503020000020004" pitchFamily="34" charset="-127"/>
                <a:cs typeface="Calibri" panose="020F0502020204030204" pitchFamily="34" charset="0"/>
              </a:rPr>
              <a:t>Mullsjö, Habo, Jönköping, Gislaved, Värnamo, Vaggeryd och Gnosjö från Jönköpings län. </a:t>
            </a:r>
            <a:endParaRPr lang="sv-SE" sz="2200" dirty="0">
              <a:solidFill>
                <a:schemeClr val="bg1"/>
              </a:solidFill>
              <a:effectLst/>
              <a:ea typeface="Dotum" panose="020B0503020000020004" pitchFamily="34" charset="-127"/>
              <a:cs typeface="Times New Roman" panose="02020603050405020304" pitchFamily="18" charset="0"/>
            </a:endParaRPr>
          </a:p>
        </p:txBody>
      </p:sp>
    </p:spTree>
    <p:extLst>
      <p:ext uri="{BB962C8B-B14F-4D97-AF65-F5344CB8AC3E}">
        <p14:creationId xmlns:p14="http://schemas.microsoft.com/office/powerpoint/2010/main" val="10680130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ruta 2">
            <a:extLst>
              <a:ext uri="{FF2B5EF4-FFF2-40B4-BE49-F238E27FC236}">
                <a16:creationId xmlns:a16="http://schemas.microsoft.com/office/drawing/2014/main" id="{2376E541-F8D4-4EAA-BCDC-E052C5B0E4E3}"/>
              </a:ext>
            </a:extLst>
          </p:cNvPr>
          <p:cNvSpPr txBox="1"/>
          <p:nvPr/>
        </p:nvSpPr>
        <p:spPr>
          <a:xfrm>
            <a:off x="3205905" y="646952"/>
            <a:ext cx="6768199" cy="1323439"/>
          </a:xfrm>
          <a:prstGeom prst="rect">
            <a:avLst/>
          </a:prstGeom>
          <a:noFill/>
        </p:spPr>
        <p:txBody>
          <a:bodyPr wrap="none" lIns="91440" tIns="45720" rIns="91440" bIns="45720" rtlCol="0" anchor="t">
            <a:spAutoFit/>
          </a:bodyPr>
          <a:lstStyle/>
          <a:p>
            <a:pPr algn="ctr"/>
            <a:r>
              <a:rPr lang="sv-SE" sz="4000" b="1" dirty="0">
                <a:solidFill>
                  <a:schemeClr val="bg1"/>
                </a:solidFill>
              </a:rPr>
              <a:t>Minihandbollsverksamhet </a:t>
            </a:r>
            <a:br>
              <a:rPr lang="sv-SE" sz="4000" b="1" dirty="0">
                <a:solidFill>
                  <a:schemeClr val="bg1"/>
                </a:solidFill>
              </a:rPr>
            </a:br>
            <a:r>
              <a:rPr lang="sv-SE" sz="4000" b="1" dirty="0">
                <a:solidFill>
                  <a:schemeClr val="bg1"/>
                </a:solidFill>
              </a:rPr>
              <a:t>HFV </a:t>
            </a:r>
            <a:r>
              <a:rPr lang="sv-SE" sz="4000" b="1">
                <a:solidFill>
                  <a:schemeClr val="bg1"/>
                </a:solidFill>
              </a:rPr>
              <a:t>säsongen 2023-2024</a:t>
            </a:r>
            <a:endParaRPr lang="sv-SE" sz="4000" b="1" dirty="0">
              <a:solidFill>
                <a:schemeClr val="bg1"/>
              </a:solidFill>
            </a:endParaRPr>
          </a:p>
        </p:txBody>
      </p:sp>
      <p:sp>
        <p:nvSpPr>
          <p:cNvPr id="6" name="textruta 5">
            <a:extLst>
              <a:ext uri="{FF2B5EF4-FFF2-40B4-BE49-F238E27FC236}">
                <a16:creationId xmlns:a16="http://schemas.microsoft.com/office/drawing/2014/main" id="{0DE3FEB5-F2CF-4A0E-8589-2E61E19B1A1C}"/>
              </a:ext>
            </a:extLst>
          </p:cNvPr>
          <p:cNvSpPr txBox="1"/>
          <p:nvPr/>
        </p:nvSpPr>
        <p:spPr>
          <a:xfrm>
            <a:off x="701637" y="3593745"/>
            <a:ext cx="11218219" cy="1330364"/>
          </a:xfrm>
          <a:prstGeom prst="rect">
            <a:avLst/>
          </a:prstGeom>
          <a:noFill/>
        </p:spPr>
        <p:txBody>
          <a:bodyPr wrap="square" lIns="91440" tIns="45720" rIns="91440" bIns="45720" anchor="t">
            <a:spAutoFit/>
          </a:bodyPr>
          <a:lstStyle/>
          <a:p>
            <a:pPr>
              <a:lnSpc>
                <a:spcPct val="115000"/>
              </a:lnSpc>
              <a:tabLst>
                <a:tab pos="892175" algn="l"/>
                <a:tab pos="982663" algn="l"/>
                <a:tab pos="2149475" algn="l"/>
              </a:tabLst>
            </a:pPr>
            <a:r>
              <a:rPr lang="sv-SE" sz="2400" dirty="0">
                <a:solidFill>
                  <a:schemeClr val="bg1"/>
                </a:solidFill>
                <a:effectLst/>
                <a:ea typeface="Calibri"/>
                <a:cs typeface="Calibri"/>
              </a:rPr>
              <a:t>U9	2014:</a:t>
            </a:r>
            <a:r>
              <a:rPr lang="sv-SE" sz="2400" dirty="0">
                <a:solidFill>
                  <a:schemeClr val="bg1"/>
                </a:solidFill>
                <a:ea typeface="Calibri"/>
                <a:cs typeface="Calibri"/>
              </a:rPr>
              <a:t>  	</a:t>
            </a:r>
            <a:r>
              <a:rPr lang="sv-SE" sz="2400" dirty="0">
                <a:solidFill>
                  <a:schemeClr val="bg1"/>
                </a:solidFill>
                <a:effectLst/>
                <a:ea typeface="Calibri"/>
                <a:cs typeface="Calibri"/>
              </a:rPr>
              <a:t>3 minihandbollsammandrag höst</a:t>
            </a:r>
            <a:br>
              <a:rPr lang="sv-SE" sz="2400" dirty="0">
                <a:effectLst/>
                <a:ea typeface="Calibri" panose="020F0502020204030204" pitchFamily="34" charset="0"/>
                <a:cs typeface="Calibri" panose="020F0502020204030204" pitchFamily="34" charset="0"/>
              </a:rPr>
            </a:br>
            <a:r>
              <a:rPr lang="sv-SE" sz="2400" dirty="0">
                <a:solidFill>
                  <a:schemeClr val="bg1"/>
                </a:solidFill>
                <a:effectLst/>
                <a:ea typeface="Calibri"/>
                <a:cs typeface="Calibri"/>
              </a:rPr>
              <a:t>			3 minihandbollsammandrag </a:t>
            </a:r>
            <a:r>
              <a:rPr lang="sv-SE" sz="2400" dirty="0">
                <a:solidFill>
                  <a:schemeClr val="bg1"/>
                </a:solidFill>
                <a:ea typeface="Calibri"/>
                <a:cs typeface="Calibri"/>
              </a:rPr>
              <a:t>eller</a:t>
            </a:r>
            <a:r>
              <a:rPr lang="sv-SE" sz="2400" dirty="0">
                <a:solidFill>
                  <a:schemeClr val="bg1"/>
                </a:solidFill>
                <a:effectLst/>
                <a:ea typeface="Calibri"/>
                <a:cs typeface="Calibri"/>
              </a:rPr>
              <a:t> seriespel stor plan vår </a:t>
            </a:r>
            <a:br>
              <a:rPr lang="sv-SE" sz="2400" dirty="0">
                <a:effectLst/>
                <a:ea typeface="Calibri" panose="020F0502020204030204" pitchFamily="34" charset="0"/>
                <a:cs typeface="Calibri" panose="020F0502020204030204" pitchFamily="34" charset="0"/>
              </a:rPr>
            </a:br>
            <a:r>
              <a:rPr lang="sv-SE" sz="2400" dirty="0">
                <a:solidFill>
                  <a:schemeClr val="bg1"/>
                </a:solidFill>
                <a:effectLst/>
                <a:ea typeface="Calibri"/>
                <a:cs typeface="Calibri"/>
              </a:rPr>
              <a:t>			(5 </a:t>
            </a:r>
            <a:r>
              <a:rPr lang="sv-SE" sz="2400" dirty="0">
                <a:solidFill>
                  <a:schemeClr val="bg1"/>
                </a:solidFill>
                <a:ea typeface="Calibri"/>
                <a:cs typeface="Calibri"/>
              </a:rPr>
              <a:t>utespelare</a:t>
            </a:r>
            <a:r>
              <a:rPr lang="sv-SE" sz="2400" dirty="0">
                <a:solidFill>
                  <a:schemeClr val="bg1"/>
                </a:solidFill>
                <a:effectLst/>
                <a:ea typeface="Calibri"/>
                <a:cs typeface="Calibri"/>
              </a:rPr>
              <a:t> + MV)</a:t>
            </a:r>
          </a:p>
        </p:txBody>
      </p:sp>
      <p:sp>
        <p:nvSpPr>
          <p:cNvPr id="10" name="textruta 9">
            <a:extLst>
              <a:ext uri="{FF2B5EF4-FFF2-40B4-BE49-F238E27FC236}">
                <a16:creationId xmlns:a16="http://schemas.microsoft.com/office/drawing/2014/main" id="{C642F6FD-9ADC-4020-A78C-30A9FBF25BCF}"/>
              </a:ext>
            </a:extLst>
          </p:cNvPr>
          <p:cNvSpPr txBox="1"/>
          <p:nvPr/>
        </p:nvSpPr>
        <p:spPr>
          <a:xfrm>
            <a:off x="701637" y="2276232"/>
            <a:ext cx="10412676" cy="905633"/>
          </a:xfrm>
          <a:prstGeom prst="rect">
            <a:avLst/>
          </a:prstGeom>
          <a:noFill/>
        </p:spPr>
        <p:txBody>
          <a:bodyPr wrap="square">
            <a:spAutoFit/>
          </a:bodyPr>
          <a:lstStyle/>
          <a:p>
            <a:pPr>
              <a:lnSpc>
                <a:spcPct val="115000"/>
              </a:lnSpc>
              <a:tabLst>
                <a:tab pos="892175" algn="l"/>
                <a:tab pos="2149475" algn="l"/>
                <a:tab pos="2239963" algn="l"/>
              </a:tabLst>
            </a:pPr>
            <a:r>
              <a:rPr lang="sv-SE" sz="2400" dirty="0">
                <a:solidFill>
                  <a:schemeClr val="bg1"/>
                </a:solidFill>
                <a:ea typeface="Calibri" panose="020F0502020204030204" pitchFamily="34" charset="0"/>
                <a:cs typeface="Calibri" panose="020F0502020204030204" pitchFamily="34" charset="0"/>
              </a:rPr>
              <a:t>U8	2015:	2 Handbollsfestivaler </a:t>
            </a:r>
            <a:r>
              <a:rPr lang="sv-SE" sz="2400" dirty="0" err="1">
                <a:solidFill>
                  <a:schemeClr val="bg1"/>
                </a:solidFill>
                <a:ea typeface="Calibri" panose="020F0502020204030204" pitchFamily="34" charset="0"/>
                <a:cs typeface="Calibri" panose="020F0502020204030204" pitchFamily="34" charset="0"/>
              </a:rPr>
              <a:t>Light</a:t>
            </a:r>
            <a:r>
              <a:rPr lang="sv-SE" sz="2400" dirty="0">
                <a:solidFill>
                  <a:schemeClr val="bg1"/>
                </a:solidFill>
                <a:ea typeface="Calibri" panose="020F0502020204030204" pitchFamily="34" charset="0"/>
                <a:cs typeface="Calibri" panose="020F0502020204030204" pitchFamily="34" charset="0"/>
              </a:rPr>
              <a:t> höst</a:t>
            </a:r>
          </a:p>
          <a:p>
            <a:pPr>
              <a:lnSpc>
                <a:spcPct val="115000"/>
              </a:lnSpc>
              <a:tabLst>
                <a:tab pos="892175" algn="l"/>
                <a:tab pos="2149475" algn="l"/>
                <a:tab pos="2239963" algn="l"/>
              </a:tabLst>
            </a:pPr>
            <a:r>
              <a:rPr lang="sv-SE" sz="2400" dirty="0">
                <a:solidFill>
                  <a:schemeClr val="bg1"/>
                </a:solidFill>
                <a:ea typeface="Calibri" panose="020F0502020204030204" pitchFamily="34" charset="0"/>
                <a:cs typeface="Calibri" panose="020F0502020204030204" pitchFamily="34" charset="0"/>
              </a:rPr>
              <a:t>		2 Handbollsfestivaler vår</a:t>
            </a:r>
          </a:p>
        </p:txBody>
      </p:sp>
      <p:pic>
        <p:nvPicPr>
          <p:cNvPr id="12" name="Bildobjekt 11">
            <a:extLst>
              <a:ext uri="{FF2B5EF4-FFF2-40B4-BE49-F238E27FC236}">
                <a16:creationId xmlns:a16="http://schemas.microsoft.com/office/drawing/2014/main" id="{7A830057-562D-469F-9CEF-6CF31809E97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39197" y="267717"/>
            <a:ext cx="2189062" cy="1116422"/>
          </a:xfrm>
          <a:prstGeom prst="rect">
            <a:avLst/>
          </a:prstGeom>
        </p:spPr>
      </p:pic>
      <p:sp>
        <p:nvSpPr>
          <p:cNvPr id="5" name="textruta 4">
            <a:extLst>
              <a:ext uri="{FF2B5EF4-FFF2-40B4-BE49-F238E27FC236}">
                <a16:creationId xmlns:a16="http://schemas.microsoft.com/office/drawing/2014/main" id="{BEC7DB05-B123-E517-9B75-C58E1A9E7A82}"/>
              </a:ext>
            </a:extLst>
          </p:cNvPr>
          <p:cNvSpPr txBox="1"/>
          <p:nvPr/>
        </p:nvSpPr>
        <p:spPr>
          <a:xfrm>
            <a:off x="699578" y="5147118"/>
            <a:ext cx="10412676" cy="905633"/>
          </a:xfrm>
          <a:prstGeom prst="rect">
            <a:avLst/>
          </a:prstGeom>
          <a:noFill/>
        </p:spPr>
        <p:txBody>
          <a:bodyPr wrap="square" lIns="91440" tIns="45720" rIns="91440" bIns="45720" anchor="t">
            <a:spAutoFit/>
          </a:bodyPr>
          <a:lstStyle/>
          <a:p>
            <a:pPr>
              <a:lnSpc>
                <a:spcPct val="115000"/>
              </a:lnSpc>
              <a:tabLst>
                <a:tab pos="892175" algn="l"/>
                <a:tab pos="2149475" algn="l"/>
                <a:tab pos="2239963" algn="l"/>
              </a:tabLst>
            </a:pPr>
            <a:r>
              <a:rPr lang="sv-SE" sz="2400" dirty="0">
                <a:solidFill>
                  <a:schemeClr val="bg1"/>
                </a:solidFill>
                <a:ea typeface="Calibri"/>
                <a:cs typeface="Calibri"/>
              </a:rPr>
              <a:t>U7     2016:	2 Handbollsfestivaler </a:t>
            </a:r>
            <a:r>
              <a:rPr lang="sv-SE" sz="2400" dirty="0" err="1">
                <a:solidFill>
                  <a:schemeClr val="bg1"/>
                </a:solidFill>
                <a:ea typeface="Calibri"/>
                <a:cs typeface="Calibri"/>
              </a:rPr>
              <a:t>Light</a:t>
            </a:r>
            <a:r>
              <a:rPr lang="sv-SE" sz="2400" dirty="0">
                <a:solidFill>
                  <a:schemeClr val="bg1"/>
                </a:solidFill>
                <a:ea typeface="Calibri"/>
                <a:cs typeface="Calibri"/>
              </a:rPr>
              <a:t> vår</a:t>
            </a:r>
          </a:p>
          <a:p>
            <a:pPr>
              <a:lnSpc>
                <a:spcPct val="115000"/>
              </a:lnSpc>
              <a:tabLst>
                <a:tab pos="892175" algn="l"/>
                <a:tab pos="2149475" algn="l"/>
                <a:tab pos="2239963" algn="l"/>
              </a:tabLst>
            </a:pPr>
            <a:r>
              <a:rPr lang="sv-SE" sz="2400" dirty="0">
                <a:solidFill>
                  <a:schemeClr val="bg1"/>
                </a:solidFill>
                <a:ea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20348676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fade">
                                      <p:cBhvr>
                                        <p:cTn id="11" dur="500"/>
                                        <p:tgtEl>
                                          <p:spTgt spid="6"/>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0" grpId="0"/>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ruta 2">
            <a:extLst>
              <a:ext uri="{FF2B5EF4-FFF2-40B4-BE49-F238E27FC236}">
                <a16:creationId xmlns:a16="http://schemas.microsoft.com/office/drawing/2014/main" id="{2376E541-F8D4-4EAA-BCDC-E052C5B0E4E3}"/>
              </a:ext>
            </a:extLst>
          </p:cNvPr>
          <p:cNvSpPr txBox="1"/>
          <p:nvPr/>
        </p:nvSpPr>
        <p:spPr>
          <a:xfrm>
            <a:off x="3954288" y="825928"/>
            <a:ext cx="3464410" cy="707886"/>
          </a:xfrm>
          <a:prstGeom prst="rect">
            <a:avLst/>
          </a:prstGeom>
          <a:noFill/>
        </p:spPr>
        <p:txBody>
          <a:bodyPr wrap="none" rtlCol="0">
            <a:spAutoFit/>
          </a:bodyPr>
          <a:lstStyle/>
          <a:p>
            <a:pPr algn="ctr"/>
            <a:r>
              <a:rPr lang="sv-SE" sz="4000" b="1" dirty="0">
                <a:solidFill>
                  <a:schemeClr val="bg1"/>
                </a:solidFill>
              </a:rPr>
              <a:t>Bollstorlekar </a:t>
            </a:r>
          </a:p>
        </p:txBody>
      </p:sp>
      <p:sp>
        <p:nvSpPr>
          <p:cNvPr id="6" name="textruta 5">
            <a:extLst>
              <a:ext uri="{FF2B5EF4-FFF2-40B4-BE49-F238E27FC236}">
                <a16:creationId xmlns:a16="http://schemas.microsoft.com/office/drawing/2014/main" id="{0DE3FEB5-F2CF-4A0E-8589-2E61E19B1A1C}"/>
              </a:ext>
            </a:extLst>
          </p:cNvPr>
          <p:cNvSpPr txBox="1"/>
          <p:nvPr/>
        </p:nvSpPr>
        <p:spPr>
          <a:xfrm>
            <a:off x="889662" y="3282276"/>
            <a:ext cx="11218219" cy="480901"/>
          </a:xfrm>
          <a:prstGeom prst="rect">
            <a:avLst/>
          </a:prstGeom>
          <a:noFill/>
        </p:spPr>
        <p:txBody>
          <a:bodyPr wrap="square">
            <a:spAutoFit/>
          </a:bodyPr>
          <a:lstStyle/>
          <a:p>
            <a:pPr>
              <a:lnSpc>
                <a:spcPct val="115000"/>
              </a:lnSpc>
            </a:pPr>
            <a:r>
              <a:rPr lang="sv-SE" sz="2400" dirty="0">
                <a:solidFill>
                  <a:schemeClr val="bg1"/>
                </a:solidFill>
                <a:effectLst/>
                <a:ea typeface="Calibri" panose="020F0502020204030204" pitchFamily="34" charset="0"/>
                <a:cs typeface="Calibri" panose="020F0502020204030204" pitchFamily="34" charset="0"/>
              </a:rPr>
              <a:t>U9: 	G</a:t>
            </a:r>
            <a:r>
              <a:rPr lang="sv-SE" sz="2400" dirty="0">
                <a:solidFill>
                  <a:schemeClr val="bg1"/>
                </a:solidFill>
                <a:ea typeface="Calibri" panose="020F0502020204030204" pitchFamily="34" charset="0"/>
                <a:cs typeface="Calibri" panose="020F0502020204030204" pitchFamily="34" charset="0"/>
              </a:rPr>
              <a:t>ummiboll storlek 0 Mini. </a:t>
            </a:r>
            <a:r>
              <a:rPr lang="sv-SE" sz="2400" dirty="0">
                <a:solidFill>
                  <a:schemeClr val="bg1"/>
                </a:solidFill>
                <a:effectLst/>
                <a:ea typeface="Calibri" panose="020F0502020204030204" pitchFamily="34" charset="0"/>
                <a:cs typeface="Calibri" panose="020F0502020204030204" pitchFamily="34" charset="0"/>
              </a:rPr>
              <a:t>	</a:t>
            </a:r>
          </a:p>
        </p:txBody>
      </p:sp>
      <p:sp>
        <p:nvSpPr>
          <p:cNvPr id="10" name="textruta 9">
            <a:extLst>
              <a:ext uri="{FF2B5EF4-FFF2-40B4-BE49-F238E27FC236}">
                <a16:creationId xmlns:a16="http://schemas.microsoft.com/office/drawing/2014/main" id="{C642F6FD-9ADC-4020-A78C-30A9FBF25BCF}"/>
              </a:ext>
            </a:extLst>
          </p:cNvPr>
          <p:cNvSpPr txBox="1"/>
          <p:nvPr/>
        </p:nvSpPr>
        <p:spPr>
          <a:xfrm>
            <a:off x="889662" y="2261290"/>
            <a:ext cx="10412676" cy="480901"/>
          </a:xfrm>
          <a:prstGeom prst="rect">
            <a:avLst/>
          </a:prstGeom>
          <a:noFill/>
        </p:spPr>
        <p:txBody>
          <a:bodyPr wrap="square">
            <a:spAutoFit/>
          </a:bodyPr>
          <a:lstStyle/>
          <a:p>
            <a:pPr>
              <a:lnSpc>
                <a:spcPct val="115000"/>
              </a:lnSpc>
            </a:pPr>
            <a:r>
              <a:rPr lang="sv-SE" sz="2400" dirty="0">
                <a:solidFill>
                  <a:schemeClr val="bg1"/>
                </a:solidFill>
                <a:ea typeface="Calibri" panose="020F0502020204030204" pitchFamily="34" charset="0"/>
                <a:cs typeface="Calibri" panose="020F0502020204030204" pitchFamily="34" charset="0"/>
              </a:rPr>
              <a:t>U8:  	Gummiboll storlek 00 Micro. </a:t>
            </a:r>
          </a:p>
        </p:txBody>
      </p:sp>
      <p:pic>
        <p:nvPicPr>
          <p:cNvPr id="12" name="Bildobjekt 11">
            <a:extLst>
              <a:ext uri="{FF2B5EF4-FFF2-40B4-BE49-F238E27FC236}">
                <a16:creationId xmlns:a16="http://schemas.microsoft.com/office/drawing/2014/main" id="{7A830057-562D-469F-9CEF-6CF31809E97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39197" y="267717"/>
            <a:ext cx="2189062" cy="1116422"/>
          </a:xfrm>
          <a:prstGeom prst="rect">
            <a:avLst/>
          </a:prstGeom>
        </p:spPr>
      </p:pic>
      <p:pic>
        <p:nvPicPr>
          <p:cNvPr id="1026" name="Picture 2">
            <a:extLst>
              <a:ext uri="{FF2B5EF4-FFF2-40B4-BE49-F238E27FC236}">
                <a16:creationId xmlns:a16="http://schemas.microsoft.com/office/drawing/2014/main" id="{D761CE6F-3CFA-783D-B6DE-D06483F0E1B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72403" y="4082143"/>
            <a:ext cx="3002011" cy="27758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937059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ruta 2">
            <a:extLst>
              <a:ext uri="{FF2B5EF4-FFF2-40B4-BE49-F238E27FC236}">
                <a16:creationId xmlns:a16="http://schemas.microsoft.com/office/drawing/2014/main" id="{2376E541-F8D4-4EAA-BCDC-E052C5B0E4E3}"/>
              </a:ext>
            </a:extLst>
          </p:cNvPr>
          <p:cNvSpPr txBox="1"/>
          <p:nvPr/>
        </p:nvSpPr>
        <p:spPr>
          <a:xfrm>
            <a:off x="2331720" y="905938"/>
            <a:ext cx="8081010" cy="1938992"/>
          </a:xfrm>
          <a:prstGeom prst="rect">
            <a:avLst/>
          </a:prstGeom>
          <a:noFill/>
        </p:spPr>
        <p:txBody>
          <a:bodyPr wrap="square" rtlCol="0">
            <a:spAutoFit/>
          </a:bodyPr>
          <a:lstStyle/>
          <a:p>
            <a:pPr algn="ctr"/>
            <a:r>
              <a:rPr lang="sv-SE" sz="4000" b="1" dirty="0">
                <a:solidFill>
                  <a:schemeClr val="bg1"/>
                </a:solidFill>
              </a:rPr>
              <a:t> Information om minihandbollsspel i HFV 2023-2024</a:t>
            </a:r>
          </a:p>
        </p:txBody>
      </p:sp>
      <p:sp>
        <p:nvSpPr>
          <p:cNvPr id="10" name="textruta 9">
            <a:extLst>
              <a:ext uri="{FF2B5EF4-FFF2-40B4-BE49-F238E27FC236}">
                <a16:creationId xmlns:a16="http://schemas.microsoft.com/office/drawing/2014/main" id="{C642F6FD-9ADC-4020-A78C-30A9FBF25BCF}"/>
              </a:ext>
            </a:extLst>
          </p:cNvPr>
          <p:cNvSpPr txBox="1"/>
          <p:nvPr/>
        </p:nvSpPr>
        <p:spPr>
          <a:xfrm>
            <a:off x="1518312" y="3532170"/>
            <a:ext cx="10412676" cy="905633"/>
          </a:xfrm>
          <a:prstGeom prst="rect">
            <a:avLst/>
          </a:prstGeom>
          <a:noFill/>
        </p:spPr>
        <p:txBody>
          <a:bodyPr wrap="square">
            <a:spAutoFit/>
          </a:bodyPr>
          <a:lstStyle/>
          <a:p>
            <a:pPr>
              <a:lnSpc>
                <a:spcPct val="115000"/>
              </a:lnSpc>
            </a:pPr>
            <a:r>
              <a:rPr lang="sv-SE" sz="2400" dirty="0">
                <a:solidFill>
                  <a:schemeClr val="bg1"/>
                </a:solidFill>
                <a:ea typeface="Calibri" panose="020F0502020204030204" pitchFamily="34" charset="0"/>
                <a:cs typeface="Calibri" panose="020F0502020204030204" pitchFamily="34" charset="0"/>
              </a:rPr>
              <a:t>På </a:t>
            </a:r>
            <a:r>
              <a:rPr lang="sv-SE" sz="2400" dirty="0" err="1">
                <a:solidFill>
                  <a:schemeClr val="bg1"/>
                </a:solidFill>
                <a:ea typeface="Calibri" panose="020F0502020204030204" pitchFamily="34" charset="0"/>
                <a:cs typeface="Calibri" panose="020F0502020204030204" pitchFamily="34" charset="0"/>
              </a:rPr>
              <a:t>HFV:s</a:t>
            </a:r>
            <a:r>
              <a:rPr lang="sv-SE" sz="2400" dirty="0">
                <a:solidFill>
                  <a:schemeClr val="bg1"/>
                </a:solidFill>
                <a:ea typeface="Calibri" panose="020F0502020204030204" pitchFamily="34" charset="0"/>
                <a:cs typeface="Calibri" panose="020F0502020204030204" pitchFamily="34" charset="0"/>
              </a:rPr>
              <a:t> hemsida under ”Tävling” finns information om minihandbollsspel:</a:t>
            </a:r>
          </a:p>
          <a:p>
            <a:pPr>
              <a:lnSpc>
                <a:spcPct val="115000"/>
              </a:lnSpc>
            </a:pPr>
            <a:r>
              <a:rPr lang="sv-SE" sz="2400" dirty="0">
                <a:solidFill>
                  <a:schemeClr val="bg1"/>
                </a:solidFill>
                <a:ea typeface="Calibri" panose="020F0502020204030204" pitchFamily="34" charset="0"/>
                <a:cs typeface="Calibri" panose="020F0502020204030204" pitchFamily="34" charset="0"/>
                <a:hlinkClick r:id="rId3"/>
              </a:rPr>
              <a:t>Till info</a:t>
            </a:r>
            <a:endParaRPr lang="sv-SE" sz="2400" dirty="0">
              <a:solidFill>
                <a:schemeClr val="bg1"/>
              </a:solidFill>
              <a:ea typeface="Calibri" panose="020F0502020204030204" pitchFamily="34" charset="0"/>
              <a:cs typeface="Calibri" panose="020F0502020204030204" pitchFamily="34" charset="0"/>
            </a:endParaRPr>
          </a:p>
        </p:txBody>
      </p:sp>
      <p:pic>
        <p:nvPicPr>
          <p:cNvPr id="12" name="Bildobjekt 11">
            <a:extLst>
              <a:ext uri="{FF2B5EF4-FFF2-40B4-BE49-F238E27FC236}">
                <a16:creationId xmlns:a16="http://schemas.microsoft.com/office/drawing/2014/main" id="{7A830057-562D-469F-9CEF-6CF31809E97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839197" y="267717"/>
            <a:ext cx="2189062" cy="1116422"/>
          </a:xfrm>
          <a:prstGeom prst="rect">
            <a:avLst/>
          </a:prstGeom>
        </p:spPr>
      </p:pic>
    </p:spTree>
    <p:extLst>
      <p:ext uri="{BB962C8B-B14F-4D97-AF65-F5344CB8AC3E}">
        <p14:creationId xmlns:p14="http://schemas.microsoft.com/office/powerpoint/2010/main" val="7703371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ruta 5">
            <a:extLst>
              <a:ext uri="{FF2B5EF4-FFF2-40B4-BE49-F238E27FC236}">
                <a16:creationId xmlns:a16="http://schemas.microsoft.com/office/drawing/2014/main" id="{67F3F32B-3C1C-4732-AD89-D162B08CB328}"/>
              </a:ext>
            </a:extLst>
          </p:cNvPr>
          <p:cNvSpPr txBox="1"/>
          <p:nvPr/>
        </p:nvSpPr>
        <p:spPr>
          <a:xfrm>
            <a:off x="2269751" y="1228371"/>
            <a:ext cx="8703601" cy="707886"/>
          </a:xfrm>
          <a:prstGeom prst="rect">
            <a:avLst/>
          </a:prstGeom>
          <a:noFill/>
        </p:spPr>
        <p:txBody>
          <a:bodyPr wrap="none" rtlCol="0">
            <a:spAutoFit/>
          </a:bodyPr>
          <a:lstStyle/>
          <a:p>
            <a:r>
              <a:rPr lang="sv-SE" sz="4000" b="1" dirty="0">
                <a:solidFill>
                  <a:schemeClr val="bg1"/>
                </a:solidFill>
              </a:rPr>
              <a:t>Vad är en Handbollsfestival </a:t>
            </a:r>
            <a:r>
              <a:rPr lang="sv-SE" sz="4000" b="1" dirty="0" err="1">
                <a:solidFill>
                  <a:schemeClr val="bg1"/>
                </a:solidFill>
              </a:rPr>
              <a:t>Light</a:t>
            </a:r>
            <a:r>
              <a:rPr lang="sv-SE" sz="4000" b="1" dirty="0">
                <a:solidFill>
                  <a:schemeClr val="bg1"/>
                </a:solidFill>
              </a:rPr>
              <a:t>? </a:t>
            </a:r>
          </a:p>
        </p:txBody>
      </p:sp>
      <p:sp>
        <p:nvSpPr>
          <p:cNvPr id="7" name="textruta 6">
            <a:extLst>
              <a:ext uri="{FF2B5EF4-FFF2-40B4-BE49-F238E27FC236}">
                <a16:creationId xmlns:a16="http://schemas.microsoft.com/office/drawing/2014/main" id="{B3F17993-FF6C-48AD-B74F-C0EDF661AA35}"/>
              </a:ext>
            </a:extLst>
          </p:cNvPr>
          <p:cNvSpPr txBox="1"/>
          <p:nvPr/>
        </p:nvSpPr>
        <p:spPr>
          <a:xfrm>
            <a:off x="1198788" y="2220589"/>
            <a:ext cx="10078214" cy="905633"/>
          </a:xfrm>
          <a:prstGeom prst="rect">
            <a:avLst/>
          </a:prstGeom>
          <a:noFill/>
        </p:spPr>
        <p:txBody>
          <a:bodyPr wrap="square">
            <a:spAutoFit/>
          </a:bodyPr>
          <a:lstStyle/>
          <a:p>
            <a:pPr>
              <a:lnSpc>
                <a:spcPct val="115000"/>
              </a:lnSpc>
            </a:pPr>
            <a:r>
              <a:rPr lang="sv-SE" sz="2400" dirty="0">
                <a:solidFill>
                  <a:schemeClr val="bg1"/>
                </a:solidFill>
                <a:ea typeface="Calibri" panose="020F0502020204030204" pitchFamily="34" charset="0"/>
                <a:cs typeface="Calibri" panose="020F0502020204030204" pitchFamily="34" charset="0"/>
              </a:rPr>
              <a:t>6-10 lag samlas hos en arrangör för en blandning av gemensamma moment och matchspel.</a:t>
            </a:r>
          </a:p>
        </p:txBody>
      </p:sp>
      <p:sp>
        <p:nvSpPr>
          <p:cNvPr id="9" name="textruta 8">
            <a:extLst>
              <a:ext uri="{FF2B5EF4-FFF2-40B4-BE49-F238E27FC236}">
                <a16:creationId xmlns:a16="http://schemas.microsoft.com/office/drawing/2014/main" id="{BF102CC1-A485-4700-828C-C78849481C46}"/>
              </a:ext>
            </a:extLst>
          </p:cNvPr>
          <p:cNvSpPr txBox="1"/>
          <p:nvPr/>
        </p:nvSpPr>
        <p:spPr>
          <a:xfrm>
            <a:off x="1198788" y="3288319"/>
            <a:ext cx="10078214" cy="461665"/>
          </a:xfrm>
          <a:prstGeom prst="rect">
            <a:avLst/>
          </a:prstGeom>
          <a:noFill/>
        </p:spPr>
        <p:txBody>
          <a:bodyPr wrap="square">
            <a:spAutoFit/>
          </a:bodyPr>
          <a:lstStyle/>
          <a:p>
            <a:pPr lvl="0"/>
            <a:r>
              <a:rPr lang="sv-SE" sz="2400" dirty="0">
                <a:solidFill>
                  <a:schemeClr val="bg1"/>
                </a:solidFill>
              </a:rPr>
              <a:t>- Gemensam samling och uppvärmning </a:t>
            </a:r>
          </a:p>
        </p:txBody>
      </p:sp>
      <p:sp>
        <p:nvSpPr>
          <p:cNvPr id="10" name="textruta 9">
            <a:extLst>
              <a:ext uri="{FF2B5EF4-FFF2-40B4-BE49-F238E27FC236}">
                <a16:creationId xmlns:a16="http://schemas.microsoft.com/office/drawing/2014/main" id="{7F6CA3CC-3A31-4BAE-93EE-00644F936843}"/>
              </a:ext>
            </a:extLst>
          </p:cNvPr>
          <p:cNvSpPr txBox="1"/>
          <p:nvPr/>
        </p:nvSpPr>
        <p:spPr>
          <a:xfrm>
            <a:off x="1198788" y="4003538"/>
            <a:ext cx="10078214" cy="461665"/>
          </a:xfrm>
          <a:prstGeom prst="rect">
            <a:avLst/>
          </a:prstGeom>
          <a:noFill/>
        </p:spPr>
        <p:txBody>
          <a:bodyPr wrap="square">
            <a:spAutoFit/>
          </a:bodyPr>
          <a:lstStyle/>
          <a:p>
            <a:r>
              <a:rPr lang="sv-SE" sz="2400" dirty="0">
                <a:solidFill>
                  <a:schemeClr val="bg1"/>
                </a:solidFill>
              </a:rPr>
              <a:t>- Matchspel i de egna lagen </a:t>
            </a:r>
          </a:p>
        </p:txBody>
      </p:sp>
      <p:sp>
        <p:nvSpPr>
          <p:cNvPr id="3" name="textruta 2">
            <a:extLst>
              <a:ext uri="{FF2B5EF4-FFF2-40B4-BE49-F238E27FC236}">
                <a16:creationId xmlns:a16="http://schemas.microsoft.com/office/drawing/2014/main" id="{EFC3599E-7E1D-AF7C-7E98-1DDB1C1F182E}"/>
              </a:ext>
            </a:extLst>
          </p:cNvPr>
          <p:cNvSpPr txBox="1"/>
          <p:nvPr/>
        </p:nvSpPr>
        <p:spPr>
          <a:xfrm>
            <a:off x="1198788" y="4718757"/>
            <a:ext cx="10078214" cy="461665"/>
          </a:xfrm>
          <a:prstGeom prst="rect">
            <a:avLst/>
          </a:prstGeom>
          <a:noFill/>
        </p:spPr>
        <p:txBody>
          <a:bodyPr wrap="square">
            <a:spAutoFit/>
          </a:bodyPr>
          <a:lstStyle/>
          <a:p>
            <a:r>
              <a:rPr lang="sv-SE" sz="2400" dirty="0">
                <a:solidFill>
                  <a:schemeClr val="bg1"/>
                </a:solidFill>
              </a:rPr>
              <a:t>- Gemensam avslutningslek</a:t>
            </a:r>
          </a:p>
        </p:txBody>
      </p:sp>
    </p:spTree>
    <p:extLst>
      <p:ext uri="{BB962C8B-B14F-4D97-AF65-F5344CB8AC3E}">
        <p14:creationId xmlns:p14="http://schemas.microsoft.com/office/powerpoint/2010/main" val="33061916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10" grpId="0"/>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ruta 5">
            <a:extLst>
              <a:ext uri="{FF2B5EF4-FFF2-40B4-BE49-F238E27FC236}">
                <a16:creationId xmlns:a16="http://schemas.microsoft.com/office/drawing/2014/main" id="{67F3F32B-3C1C-4732-AD89-D162B08CB328}"/>
              </a:ext>
            </a:extLst>
          </p:cNvPr>
          <p:cNvSpPr txBox="1"/>
          <p:nvPr/>
        </p:nvSpPr>
        <p:spPr>
          <a:xfrm>
            <a:off x="3102396" y="1019852"/>
            <a:ext cx="5968301" cy="1323439"/>
          </a:xfrm>
          <a:prstGeom prst="rect">
            <a:avLst/>
          </a:prstGeom>
          <a:noFill/>
        </p:spPr>
        <p:txBody>
          <a:bodyPr wrap="none" rtlCol="0">
            <a:spAutoFit/>
          </a:bodyPr>
          <a:lstStyle/>
          <a:p>
            <a:r>
              <a:rPr lang="sv-SE" sz="4000" b="1" dirty="0">
                <a:solidFill>
                  <a:schemeClr val="bg1"/>
                </a:solidFill>
              </a:rPr>
              <a:t>Att arrangera en </a:t>
            </a:r>
          </a:p>
          <a:p>
            <a:r>
              <a:rPr lang="sv-SE" sz="4000" b="1" dirty="0">
                <a:solidFill>
                  <a:schemeClr val="bg1"/>
                </a:solidFill>
              </a:rPr>
              <a:t>Handbollsfestival </a:t>
            </a:r>
            <a:r>
              <a:rPr lang="sv-SE" sz="4000" b="1" dirty="0" err="1">
                <a:solidFill>
                  <a:schemeClr val="bg1"/>
                </a:solidFill>
              </a:rPr>
              <a:t>Light</a:t>
            </a:r>
            <a:r>
              <a:rPr lang="sv-SE" sz="4000" b="1" dirty="0">
                <a:solidFill>
                  <a:schemeClr val="bg1"/>
                </a:solidFill>
              </a:rPr>
              <a:t> </a:t>
            </a:r>
          </a:p>
        </p:txBody>
      </p:sp>
      <p:sp>
        <p:nvSpPr>
          <p:cNvPr id="9" name="textruta 8">
            <a:extLst>
              <a:ext uri="{FF2B5EF4-FFF2-40B4-BE49-F238E27FC236}">
                <a16:creationId xmlns:a16="http://schemas.microsoft.com/office/drawing/2014/main" id="{BF102CC1-A485-4700-828C-C78849481C46}"/>
              </a:ext>
            </a:extLst>
          </p:cNvPr>
          <p:cNvSpPr txBox="1"/>
          <p:nvPr/>
        </p:nvSpPr>
        <p:spPr>
          <a:xfrm>
            <a:off x="1443763" y="3023869"/>
            <a:ext cx="10078214" cy="430887"/>
          </a:xfrm>
          <a:prstGeom prst="rect">
            <a:avLst/>
          </a:prstGeom>
          <a:noFill/>
        </p:spPr>
        <p:txBody>
          <a:bodyPr wrap="square">
            <a:spAutoFit/>
          </a:bodyPr>
          <a:lstStyle/>
          <a:p>
            <a:pPr lvl="0"/>
            <a:r>
              <a:rPr lang="sv-SE" sz="2200" dirty="0">
                <a:solidFill>
                  <a:schemeClr val="bg1"/>
                </a:solidFill>
                <a:hlinkClick r:id="rId2"/>
              </a:rPr>
              <a:t>Exempel på schema Handbollsfestival </a:t>
            </a:r>
            <a:r>
              <a:rPr lang="sv-SE" sz="2200" dirty="0" err="1">
                <a:solidFill>
                  <a:schemeClr val="bg1"/>
                </a:solidFill>
                <a:hlinkClick r:id="rId2"/>
              </a:rPr>
              <a:t>Light</a:t>
            </a:r>
            <a:r>
              <a:rPr lang="sv-SE" sz="2200" dirty="0">
                <a:solidFill>
                  <a:schemeClr val="bg1"/>
                </a:solidFill>
                <a:hlinkClick r:id="rId2"/>
              </a:rPr>
              <a:t> </a:t>
            </a:r>
            <a:endParaRPr lang="sv-SE" sz="2200" dirty="0">
              <a:solidFill>
                <a:schemeClr val="bg1"/>
              </a:solidFill>
            </a:endParaRPr>
          </a:p>
        </p:txBody>
      </p:sp>
      <p:sp>
        <p:nvSpPr>
          <p:cNvPr id="10" name="textruta 9">
            <a:extLst>
              <a:ext uri="{FF2B5EF4-FFF2-40B4-BE49-F238E27FC236}">
                <a16:creationId xmlns:a16="http://schemas.microsoft.com/office/drawing/2014/main" id="{7F6CA3CC-3A31-4BAE-93EE-00644F936843}"/>
              </a:ext>
            </a:extLst>
          </p:cNvPr>
          <p:cNvSpPr txBox="1"/>
          <p:nvPr/>
        </p:nvSpPr>
        <p:spPr>
          <a:xfrm>
            <a:off x="1443763" y="4135335"/>
            <a:ext cx="10078214" cy="707886"/>
          </a:xfrm>
          <a:prstGeom prst="rect">
            <a:avLst/>
          </a:prstGeom>
          <a:noFill/>
        </p:spPr>
        <p:txBody>
          <a:bodyPr wrap="square">
            <a:spAutoFit/>
          </a:bodyPr>
          <a:lstStyle/>
          <a:p>
            <a:pPr lvl="0"/>
            <a:r>
              <a:rPr lang="sv-SE" sz="2200" dirty="0">
                <a:solidFill>
                  <a:schemeClr val="bg1"/>
                </a:solidFill>
                <a:hlinkClick r:id="rId3"/>
              </a:rPr>
              <a:t>Att arrangera en Handbollsfestival  </a:t>
            </a:r>
            <a:r>
              <a:rPr lang="sv-SE" sz="2200" dirty="0" err="1">
                <a:solidFill>
                  <a:schemeClr val="bg1"/>
                </a:solidFill>
                <a:hlinkClick r:id="rId3"/>
              </a:rPr>
              <a:t>Light</a:t>
            </a:r>
            <a:r>
              <a:rPr lang="sv-SE" sz="2200" dirty="0">
                <a:solidFill>
                  <a:schemeClr val="bg1"/>
                </a:solidFill>
                <a:hlinkClick r:id="rId3"/>
              </a:rPr>
              <a:t> </a:t>
            </a:r>
            <a:endParaRPr lang="sv-SE" sz="2200" dirty="0">
              <a:solidFill>
                <a:schemeClr val="bg1"/>
              </a:solidFill>
            </a:endParaRPr>
          </a:p>
          <a:p>
            <a:pPr lvl="0"/>
            <a:endParaRPr lang="sv-SE" dirty="0">
              <a:solidFill>
                <a:schemeClr val="bg1"/>
              </a:solidFill>
            </a:endParaRPr>
          </a:p>
        </p:txBody>
      </p:sp>
    </p:spTree>
    <p:extLst>
      <p:ext uri="{BB962C8B-B14F-4D97-AF65-F5344CB8AC3E}">
        <p14:creationId xmlns:p14="http://schemas.microsoft.com/office/powerpoint/2010/main" val="1277530199"/>
      </p:ext>
    </p:extLst>
  </p:cSld>
  <p:clrMapOvr>
    <a:masterClrMapping/>
  </p:clrMapOvr>
</p:sld>
</file>

<file path=ppt/theme/theme1.xml><?xml version="1.0" encoding="utf-8"?>
<a:theme xmlns:a="http://schemas.openxmlformats.org/drawingml/2006/main" name="Office-tema">
  <a:themeElements>
    <a:clrScheme name="Handboll Väst">
      <a:dk1>
        <a:sysClr val="windowText" lastClr="000000"/>
      </a:dk1>
      <a:lt1>
        <a:sysClr val="window" lastClr="FFFFFF"/>
      </a:lt1>
      <a:dk2>
        <a:srgbClr val="107EBE"/>
      </a:dk2>
      <a:lt2>
        <a:srgbClr val="E7E6E6"/>
      </a:lt2>
      <a:accent1>
        <a:srgbClr val="107EBE"/>
      </a:accent1>
      <a:accent2>
        <a:srgbClr val="ED7D31"/>
      </a:accent2>
      <a:accent3>
        <a:srgbClr val="A5A5A5"/>
      </a:accent3>
      <a:accent4>
        <a:srgbClr val="FFC000"/>
      </a:accent4>
      <a:accent5>
        <a:srgbClr val="5B9BD5"/>
      </a:accent5>
      <a:accent6>
        <a:srgbClr val="70AD47"/>
      </a:accent6>
      <a:hlink>
        <a:srgbClr val="1F3864"/>
      </a:hlink>
      <a:folHlink>
        <a:srgbClr val="954F72"/>
      </a:folHlink>
    </a:clrScheme>
    <a:fontScheme name="Grafisk profil SDF">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andboll Väst mall version 1  -  Skrivskyddad" id="{77A17CB5-2308-4DF9-877B-0BFFB34FD32B}" vid="{8DE8815E-1481-4DDB-8AF9-CA0AC3AAAE41}"/>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81BDA8C43A1DB429DB34750755B23AA" ma:contentTypeVersion="17" ma:contentTypeDescription="Create a new document." ma:contentTypeScope="" ma:versionID="94d3d5d93621dee6332df7497db006fa">
  <xsd:schema xmlns:xsd="http://www.w3.org/2001/XMLSchema" xmlns:xs="http://www.w3.org/2001/XMLSchema" xmlns:p="http://schemas.microsoft.com/office/2006/metadata/properties" xmlns:ns2="aeec1cfd-ee20-4fab-9935-8252f9403901" xmlns:ns3="820950aa-98b0-49aa-af9b-e3853c1f17f1" targetNamespace="http://schemas.microsoft.com/office/2006/metadata/properties" ma:root="true" ma:fieldsID="7486909e5e66f99afafd6141a4dc538a" ns2:_="" ns3:_="">
    <xsd:import namespace="aeec1cfd-ee20-4fab-9935-8252f9403901"/>
    <xsd:import namespace="820950aa-98b0-49aa-af9b-e3853c1f17f1"/>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DateTaken" minOccurs="0"/>
                <xsd:element ref="ns2:MediaServiceOCR" minOccurs="0"/>
                <xsd:element ref="ns3:SharedWithUsers" minOccurs="0"/>
                <xsd:element ref="ns3:SharedWithDetails"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2:MediaServiceLocation"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eec1cfd-ee20-4fab-9935-8252f940390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DateTaken" ma:index="11" nillable="true" ma:displayName="MediaServiceDateTaken" ma:hidden="true" ma:internalName="MediaServiceDateTaken"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LengthInSeconds" ma:index="19" nillable="true" ma:displayName="Length (seconds)" ma:internalName="MediaLengthInSeconds" ma:readOnly="true">
      <xsd:simpleType>
        <xsd:restriction base="dms:Unknow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8d629f7f-fa84-4484-99e4-5612385231fa"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20950aa-98b0-49aa-af9b-e3853c1f17f1"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fb175d8b-f89d-4869-bcbc-297eb22b6972}" ma:internalName="TaxCatchAll" ma:showField="CatchAllData" ma:web="820950aa-98b0-49aa-af9b-e3853c1f17f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820950aa-98b0-49aa-af9b-e3853c1f17f1" xsi:nil="true"/>
    <lcf76f155ced4ddcb4097134ff3c332f xmlns="aeec1cfd-ee20-4fab-9935-8252f9403901">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7C631C49-A0DA-4E21-A0A0-FBBD76257F2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eec1cfd-ee20-4fab-9935-8252f9403901"/>
    <ds:schemaRef ds:uri="820950aa-98b0-49aa-af9b-e3853c1f17f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11084CC-ECBF-4F14-8730-AD3EC807E927}">
  <ds:schemaRefs>
    <ds:schemaRef ds:uri="http://schemas.microsoft.com/sharepoint/v3/contenttype/forms"/>
  </ds:schemaRefs>
</ds:datastoreItem>
</file>

<file path=customXml/itemProps3.xml><?xml version="1.0" encoding="utf-8"?>
<ds:datastoreItem xmlns:ds="http://schemas.openxmlformats.org/officeDocument/2006/customXml" ds:itemID="{97F58390-D47A-472A-B08E-BB34B54A4AA3}">
  <ds:schemaRefs>
    <ds:schemaRef ds:uri="http://schemas.openxmlformats.org/package/2006/metadata/core-properties"/>
    <ds:schemaRef ds:uri="http://purl.org/dc/terms/"/>
    <ds:schemaRef ds:uri="http://purl.org/dc/elements/1.1/"/>
    <ds:schemaRef ds:uri="http://www.w3.org/XML/1998/namespace"/>
    <ds:schemaRef ds:uri="http://schemas.microsoft.com/office/2006/metadata/properties"/>
    <ds:schemaRef ds:uri="http://schemas.microsoft.com/office/infopath/2007/PartnerControls"/>
    <ds:schemaRef ds:uri="http://schemas.microsoft.com/office/2006/documentManagement/types"/>
    <ds:schemaRef ds:uri="820950aa-98b0-49aa-af9b-e3853c1f17f1"/>
    <ds:schemaRef ds:uri="aeec1cfd-ee20-4fab-9935-8252f9403901"/>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Presentation tävling ungdom 22-23</Template>
  <TotalTime>1958</TotalTime>
  <Words>1283</Words>
  <Application>Microsoft Office PowerPoint</Application>
  <PresentationFormat>Bredbild</PresentationFormat>
  <Paragraphs>132</Paragraphs>
  <Slides>26</Slides>
  <Notes>17</Notes>
  <HiddenSlides>0</HiddenSlides>
  <MMClips>0</MMClips>
  <ScaleCrop>false</ScaleCrop>
  <HeadingPairs>
    <vt:vector size="6" baseType="variant">
      <vt:variant>
        <vt:lpstr>Använt teckensnitt</vt:lpstr>
      </vt:variant>
      <vt:variant>
        <vt:i4>2</vt:i4>
      </vt:variant>
      <vt:variant>
        <vt:lpstr>Tema</vt:lpstr>
      </vt:variant>
      <vt:variant>
        <vt:i4>1</vt:i4>
      </vt:variant>
      <vt:variant>
        <vt:lpstr>Bildrubriker</vt:lpstr>
      </vt:variant>
      <vt:variant>
        <vt:i4>26</vt:i4>
      </vt:variant>
    </vt:vector>
  </HeadingPairs>
  <TitlesOfParts>
    <vt:vector size="29" baseType="lpstr">
      <vt:lpstr>Arial</vt:lpstr>
      <vt:lpstr>Calibri</vt:lpstr>
      <vt:lpstr>Office-tema</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Sabina Cederkvarn</dc:creator>
  <cp:lastModifiedBy>Mattias Göthlin</cp:lastModifiedBy>
  <cp:revision>21</cp:revision>
  <dcterms:created xsi:type="dcterms:W3CDTF">2022-03-28T13:36:33Z</dcterms:created>
  <dcterms:modified xsi:type="dcterms:W3CDTF">2023-10-10T06:09:10Z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0x010100A81BDA8C43A1DB429DB34750755B23AA</vt:lpwstr>
  </property>
  <property fmtid="{D5CDD505-2E9C-101B-9397-08002B2CF9AE}" pid="3" name="MediaServiceImageTags">
    <vt:lpwstr/>
  </property>
</Properties>
</file>