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22"/>
  </p:notesMasterIdLst>
  <p:sldIdLst>
    <p:sldId id="256" r:id="rId2"/>
    <p:sldId id="262" r:id="rId3"/>
    <p:sldId id="266" r:id="rId4"/>
    <p:sldId id="268" r:id="rId5"/>
    <p:sldId id="269" r:id="rId6"/>
    <p:sldId id="267" r:id="rId7"/>
    <p:sldId id="280" r:id="rId8"/>
    <p:sldId id="281" r:id="rId9"/>
    <p:sldId id="279" r:id="rId10"/>
    <p:sldId id="277" r:id="rId11"/>
    <p:sldId id="270" r:id="rId12"/>
    <p:sldId id="271" r:id="rId13"/>
    <p:sldId id="272" r:id="rId14"/>
    <p:sldId id="273" r:id="rId15"/>
    <p:sldId id="274" r:id="rId16"/>
    <p:sldId id="275" r:id="rId17"/>
    <p:sldId id="276" r:id="rId18"/>
    <p:sldId id="278" r:id="rId19"/>
    <p:sldId id="260" r:id="rId20"/>
    <p:sldId id="26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66" autoAdjust="0"/>
    <p:restoredTop sz="74676" autoAdjust="0"/>
  </p:normalViewPr>
  <p:slideViewPr>
    <p:cSldViewPr snapToGrid="0">
      <p:cViewPr varScale="1">
        <p:scale>
          <a:sx n="57" d="100"/>
          <a:sy n="57" d="100"/>
        </p:scale>
        <p:origin x="732" y="32"/>
      </p:cViewPr>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0D309-F53B-4D45-A748-9A9537E3EC27}" type="datetimeFigureOut">
              <a:rPr lang="sv-SE" smtClean="0"/>
              <a:t>2024-12-21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D056D-1BB5-434E-B5EA-5FD9CC72C402}" type="slidenum">
              <a:rPr lang="sv-SE" smtClean="0"/>
              <a:t>‹#›</a:t>
            </a:fld>
            <a:endParaRPr lang="sv-SE"/>
          </a:p>
        </p:txBody>
      </p:sp>
    </p:spTree>
    <p:extLst>
      <p:ext uri="{BB962C8B-B14F-4D97-AF65-F5344CB8AC3E}">
        <p14:creationId xmlns:p14="http://schemas.microsoft.com/office/powerpoint/2010/main" val="126962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5"/>
          </p:nvPr>
        </p:nvSpPr>
        <p:spPr/>
        <p:txBody>
          <a:bodyPr/>
          <a:lstStyle/>
          <a:p>
            <a:fld id="{12DD056D-1BB5-434E-B5EA-5FD9CC72C402}" type="slidenum">
              <a:rPr lang="sv-SE" smtClean="0"/>
              <a:t>5</a:t>
            </a:fld>
            <a:endParaRPr lang="sv-SE"/>
          </a:p>
        </p:txBody>
      </p:sp>
    </p:spTree>
    <p:extLst>
      <p:ext uri="{BB962C8B-B14F-4D97-AF65-F5344CB8AC3E}">
        <p14:creationId xmlns:p14="http://schemas.microsoft.com/office/powerpoint/2010/main" val="3875447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7</a:t>
            </a:fld>
            <a:endParaRPr lang="sv-SE"/>
          </a:p>
        </p:txBody>
      </p:sp>
    </p:spTree>
    <p:extLst>
      <p:ext uri="{BB962C8B-B14F-4D97-AF65-F5344CB8AC3E}">
        <p14:creationId xmlns:p14="http://schemas.microsoft.com/office/powerpoint/2010/main" val="559872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14</a:t>
            </a:fld>
            <a:endParaRPr lang="sv-SE"/>
          </a:p>
        </p:txBody>
      </p:sp>
    </p:spTree>
    <p:extLst>
      <p:ext uri="{BB962C8B-B14F-4D97-AF65-F5344CB8AC3E}">
        <p14:creationId xmlns:p14="http://schemas.microsoft.com/office/powerpoint/2010/main" val="2106884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5"/>
          </p:nvPr>
        </p:nvSpPr>
        <p:spPr/>
        <p:txBody>
          <a:bodyPr/>
          <a:lstStyle/>
          <a:p>
            <a:fld id="{12DD056D-1BB5-434E-B5EA-5FD9CC72C402}" type="slidenum">
              <a:rPr lang="sv-SE" smtClean="0"/>
              <a:t>15</a:t>
            </a:fld>
            <a:endParaRPr lang="sv-SE"/>
          </a:p>
        </p:txBody>
      </p:sp>
    </p:spTree>
    <p:extLst>
      <p:ext uri="{BB962C8B-B14F-4D97-AF65-F5344CB8AC3E}">
        <p14:creationId xmlns:p14="http://schemas.microsoft.com/office/powerpoint/2010/main" val="26200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E0150-9768-0D54-4D82-4B94F5258D31}"/>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D80B1AD-FAE3-7940-9C17-1BC4FC19E50F}"/>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40057172-D3F1-16A0-59AF-281A0DD54088}"/>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8593241-E26D-615E-D61C-91DA4B2F2A10}"/>
              </a:ext>
            </a:extLst>
          </p:cNvPr>
          <p:cNvSpPr>
            <a:spLocks noGrp="1"/>
          </p:cNvSpPr>
          <p:nvPr>
            <p:ph type="sldNum" sz="quarter" idx="5"/>
          </p:nvPr>
        </p:nvSpPr>
        <p:spPr/>
        <p:txBody>
          <a:bodyPr/>
          <a:lstStyle/>
          <a:p>
            <a:fld id="{12DD056D-1BB5-434E-B5EA-5FD9CC72C402}" type="slidenum">
              <a:rPr lang="sv-SE" smtClean="0"/>
              <a:t>19</a:t>
            </a:fld>
            <a:endParaRPr lang="sv-SE"/>
          </a:p>
        </p:txBody>
      </p:sp>
    </p:spTree>
    <p:extLst>
      <p:ext uri="{BB962C8B-B14F-4D97-AF65-F5344CB8AC3E}">
        <p14:creationId xmlns:p14="http://schemas.microsoft.com/office/powerpoint/2010/main" val="2585666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3E6E53-5236-4534-6F47-D0609618285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5ACA3E8A-F1FA-BF8C-B8AF-87F9BD6A1E7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B17154E-5355-C385-BC76-9D9E8DFA71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79F6196-2D93-5413-F77E-421E8FE400CA}"/>
              </a:ext>
            </a:extLst>
          </p:cNvPr>
          <p:cNvSpPr>
            <a:spLocks noGrp="1"/>
          </p:cNvSpPr>
          <p:nvPr>
            <p:ph type="sldNum" sz="quarter" idx="5"/>
          </p:nvPr>
        </p:nvSpPr>
        <p:spPr/>
        <p:txBody>
          <a:bodyPr/>
          <a:lstStyle/>
          <a:p>
            <a:fld id="{12DD056D-1BB5-434E-B5EA-5FD9CC72C402}" type="slidenum">
              <a:rPr lang="sv-SE" smtClean="0"/>
              <a:t>20</a:t>
            </a:fld>
            <a:endParaRPr lang="sv-SE"/>
          </a:p>
        </p:txBody>
      </p:sp>
    </p:spTree>
    <p:extLst>
      <p:ext uri="{BB962C8B-B14F-4D97-AF65-F5344CB8AC3E}">
        <p14:creationId xmlns:p14="http://schemas.microsoft.com/office/powerpoint/2010/main" val="145544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4920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02793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2144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119257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1644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392080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6681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15778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62077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2024-12-21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47237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AD0738-4363-4238-AB84-E513B1267DA7}" type="datetimeFigureOut">
              <a:rPr lang="sv-SE" smtClean="0"/>
              <a:t>2024-12-21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05969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AD0738-4363-4238-AB84-E513B1267DA7}" type="datetimeFigureOut">
              <a:rPr lang="sv-SE" smtClean="0"/>
              <a:t>2024-12-21</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69787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AD0738-4363-4238-AB84-E513B1267DA7}" type="datetimeFigureOut">
              <a:rPr lang="sv-SE" smtClean="0"/>
              <a:t>2024-12-21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50577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D0738-4363-4238-AB84-E513B1267DA7}" type="datetimeFigureOut">
              <a:rPr lang="sv-SE" smtClean="0"/>
              <a:t>2024-12-21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38155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2024-12-21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72500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2024-12-21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80576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AD0738-4363-4238-AB84-E513B1267DA7}" type="datetimeFigureOut">
              <a:rPr lang="sv-SE" smtClean="0"/>
              <a:t>2024-12-21</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3101DA-3F57-4DA6-8C25-55384415EC6D}" type="slidenum">
              <a:rPr lang="sv-SE" smtClean="0"/>
              <a:t>‹#›</a:t>
            </a:fld>
            <a:endParaRPr lang="sv-SE"/>
          </a:p>
        </p:txBody>
      </p:sp>
    </p:spTree>
    <p:extLst>
      <p:ext uri="{BB962C8B-B14F-4D97-AF65-F5344CB8AC3E}">
        <p14:creationId xmlns:p14="http://schemas.microsoft.com/office/powerpoint/2010/main" val="607356220"/>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maaalin@hotmail.com"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hyperlink" Target="mailto:blom80@gmail.com" TargetMode="External"/><Relationship Id="rId5" Type="http://schemas.openxmlformats.org/officeDocument/2006/relationships/hyperlink" Target="mailto:ekis_henrik@hotmail.com" TargetMode="External"/><Relationship Id="rId4" Type="http://schemas.openxmlformats.org/officeDocument/2006/relationships/hyperlink" Target="mailto:Lirje_86@hot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mailto:info@hellton.se" TargetMode="External"/><Relationship Id="rId7" Type="http://schemas.openxmlformats.org/officeDocument/2006/relationships/hyperlink" Target="mailto:mattias.gothlin@me.com"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hyperlink" Target="mailto:erik_bjorfelt@hotmail.com" TargetMode="External"/><Relationship Id="rId5" Type="http://schemas.openxmlformats.org/officeDocument/2006/relationships/hyperlink" Target="mailto:Magnus.skog83@gmail.com" TargetMode="External"/><Relationship Id="rId4" Type="http://schemas.openxmlformats.org/officeDocument/2006/relationships/hyperlink" Target="mailto:Madeleine.montiadis@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nline.fliphtml5.com/bnryu/jorg/#p=1"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Teckensnitt, text, logotyp, symbol&#10;&#10;Automatiskt genererad beskrivning">
            <a:extLst>
              <a:ext uri="{FF2B5EF4-FFF2-40B4-BE49-F238E27FC236}">
                <a16:creationId xmlns:a16="http://schemas.microsoft.com/office/drawing/2014/main" id="{76CCB9B4-16E5-4727-E85F-1D4E981F90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4282" y="1086476"/>
            <a:ext cx="4204407" cy="4107976"/>
          </a:xfrm>
          <a:prstGeom prst="rect">
            <a:avLst/>
          </a:prstGeom>
        </p:spPr>
      </p:pic>
    </p:spTree>
    <p:extLst>
      <p:ext uri="{BB962C8B-B14F-4D97-AF65-F5344CB8AC3E}">
        <p14:creationId xmlns:p14="http://schemas.microsoft.com/office/powerpoint/2010/main" val="20266209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37E61-C039-40F9-869D-4E058EEB65C1}"/>
              </a:ext>
            </a:extLst>
          </p:cNvPr>
          <p:cNvSpPr>
            <a:spLocks noGrp="1"/>
          </p:cNvSpPr>
          <p:nvPr>
            <p:ph type="title"/>
          </p:nvPr>
        </p:nvSpPr>
        <p:spPr/>
        <p:txBody>
          <a:bodyPr/>
          <a:lstStyle/>
          <a:p>
            <a:r>
              <a:rPr lang="sv-SE" dirty="0"/>
              <a:t>Cuper</a:t>
            </a:r>
          </a:p>
        </p:txBody>
      </p:sp>
      <p:sp>
        <p:nvSpPr>
          <p:cNvPr id="3" name="Content Placeholder 2">
            <a:extLst>
              <a:ext uri="{FF2B5EF4-FFF2-40B4-BE49-F238E27FC236}">
                <a16:creationId xmlns:a16="http://schemas.microsoft.com/office/drawing/2014/main" id="{65A7C5E6-3A14-4CD3-9BE6-B77C1D10DF80}"/>
              </a:ext>
            </a:extLst>
          </p:cNvPr>
          <p:cNvSpPr>
            <a:spLocks noGrp="1"/>
          </p:cNvSpPr>
          <p:nvPr>
            <p:ph idx="1"/>
          </p:nvPr>
        </p:nvSpPr>
        <p:spPr/>
        <p:txBody>
          <a:bodyPr/>
          <a:lstStyle/>
          <a:p>
            <a:pPr marL="0" indent="0">
              <a:buNone/>
            </a:pPr>
            <a:r>
              <a:rPr lang="sv-SE" dirty="0"/>
              <a:t>Vi kommer att vara med på följande cuper under säsongen 24/25</a:t>
            </a:r>
          </a:p>
          <a:p>
            <a:r>
              <a:rPr lang="sv-SE" dirty="0"/>
              <a:t>Hellton cup 22-24 november</a:t>
            </a:r>
          </a:p>
          <a:p>
            <a:pPr marL="0" indent="0">
              <a:buNone/>
            </a:pPr>
            <a:r>
              <a:rPr lang="sv-SE" sz="1800" b="0" i="1" u="none" strike="noStrike" baseline="0" dirty="0">
                <a:solidFill>
                  <a:srgbClr val="000000"/>
                </a:solidFill>
                <a:latin typeface="Arial" panose="020B0604020202020204" pitchFamily="34" charset="0"/>
              </a:rPr>
              <a:t>På Hellton cup gäller att varje spelare ska ha (minst) en förälder som är med och jobbar, kan vara kiosk, sekretariat eller annat som behöver göras. Ju fler vi är som hjälps åt desto smidigare resa. Men redan nu ska man boka upp första advent om man anar att ens dotter vill vara med. </a:t>
            </a:r>
            <a:endParaRPr lang="sv-SE" dirty="0"/>
          </a:p>
          <a:p>
            <a:r>
              <a:rPr lang="sv-SE" dirty="0" err="1"/>
              <a:t>Inelko</a:t>
            </a:r>
            <a:r>
              <a:rPr lang="sv-SE" dirty="0"/>
              <a:t> cup 22-23 mars</a:t>
            </a:r>
          </a:p>
        </p:txBody>
      </p:sp>
    </p:spTree>
    <p:extLst>
      <p:ext uri="{BB962C8B-B14F-4D97-AF65-F5344CB8AC3E}">
        <p14:creationId xmlns:p14="http://schemas.microsoft.com/office/powerpoint/2010/main" val="10931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92D5CB-74B4-429C-884C-71F0276FA519}"/>
              </a:ext>
            </a:extLst>
          </p:cNvPr>
          <p:cNvSpPr>
            <a:spLocks noGrp="1"/>
          </p:cNvSpPr>
          <p:nvPr>
            <p:ph type="title"/>
          </p:nvPr>
        </p:nvSpPr>
        <p:spPr/>
        <p:txBody>
          <a:bodyPr/>
          <a:lstStyle/>
          <a:p>
            <a:r>
              <a:rPr lang="sv-SE" dirty="0"/>
              <a:t>Kommunikationskanaler</a:t>
            </a:r>
          </a:p>
        </p:txBody>
      </p:sp>
      <p:sp>
        <p:nvSpPr>
          <p:cNvPr id="4" name="Content Placeholder 3">
            <a:extLst>
              <a:ext uri="{FF2B5EF4-FFF2-40B4-BE49-F238E27FC236}">
                <a16:creationId xmlns:a16="http://schemas.microsoft.com/office/drawing/2014/main" id="{E5DED985-8649-42FC-BDFA-BBE1DE0F6074}"/>
              </a:ext>
            </a:extLst>
          </p:cNvPr>
          <p:cNvSpPr>
            <a:spLocks noGrp="1"/>
          </p:cNvSpPr>
          <p:nvPr>
            <p:ph idx="1"/>
          </p:nvPr>
        </p:nvSpPr>
        <p:spPr/>
        <p:txBody>
          <a:bodyPr>
            <a:normAutofit/>
          </a:bodyPr>
          <a:lstStyle/>
          <a:p>
            <a:r>
              <a:rPr lang="sv-SE" sz="20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Laget.se</a:t>
            </a:r>
            <a:br>
              <a:rPr lang="sv-SE" sz="2000" b="1"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br>
            <a: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Här läggs kallelser till träningar och matcher. Viktig att svara på dem för att underlätta för tränarnas planering. Här kommer även nyhetsutskick. Påminn om att uppdatera kontaktuppgifter om de har ändats.</a:t>
            </a:r>
            <a:b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Det saknas mobilnummer på flera föräldrar. Uppdatera så snart som möjligt!</a:t>
            </a:r>
          </a:p>
        </p:txBody>
      </p:sp>
    </p:spTree>
    <p:extLst>
      <p:ext uri="{BB962C8B-B14F-4D97-AF65-F5344CB8AC3E}">
        <p14:creationId xmlns:p14="http://schemas.microsoft.com/office/powerpoint/2010/main" val="861061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3EB4-F74D-46C0-BF50-DE0FE7ADD74A}"/>
              </a:ext>
            </a:extLst>
          </p:cNvPr>
          <p:cNvSpPr>
            <a:spLocks noGrp="1"/>
          </p:cNvSpPr>
          <p:nvPr>
            <p:ph type="title"/>
          </p:nvPr>
        </p:nvSpPr>
        <p:spPr/>
        <p:txBody>
          <a:bodyPr/>
          <a:lstStyle/>
          <a:p>
            <a:r>
              <a:rPr lang="sv-SE" dirty="0"/>
              <a:t>Medlemsavgifter och övriga kostnader</a:t>
            </a:r>
          </a:p>
        </p:txBody>
      </p:sp>
      <p:sp>
        <p:nvSpPr>
          <p:cNvPr id="3" name="Content Placeholder 2">
            <a:extLst>
              <a:ext uri="{FF2B5EF4-FFF2-40B4-BE49-F238E27FC236}">
                <a16:creationId xmlns:a16="http://schemas.microsoft.com/office/drawing/2014/main" id="{1F883BE6-79F1-450B-BD5F-3A3BE359E7A5}"/>
              </a:ext>
            </a:extLst>
          </p:cNvPr>
          <p:cNvSpPr>
            <a:spLocks noGrp="1"/>
          </p:cNvSpPr>
          <p:nvPr>
            <p:ph idx="1"/>
          </p:nvPr>
        </p:nvSpPr>
        <p:spPr/>
        <p:txBody>
          <a:bodyPr/>
          <a:lstStyle/>
          <a:p>
            <a:r>
              <a:rPr lang="sv-SE" dirty="0"/>
              <a:t>Medlemsavgift 600 kr per barn eller 1000 kr per familj.</a:t>
            </a:r>
          </a:p>
          <a:p>
            <a:r>
              <a:rPr lang="sv-SE" dirty="0"/>
              <a:t>Spelaravgift 100 kr</a:t>
            </a:r>
          </a:p>
          <a:p>
            <a:r>
              <a:rPr lang="sv-SE" dirty="0"/>
              <a:t>Övriga kostnader: Kostnader för cuper kan tillkomma. Vi kommer prata mer om </a:t>
            </a:r>
            <a:r>
              <a:rPr lang="sv-SE" dirty="0" err="1"/>
              <a:t>ev</a:t>
            </a:r>
            <a:r>
              <a:rPr lang="sv-SE" dirty="0"/>
              <a:t> försäljning/sponsring för att få ner kostnaden.</a:t>
            </a:r>
          </a:p>
        </p:txBody>
      </p:sp>
    </p:spTree>
    <p:extLst>
      <p:ext uri="{BB962C8B-B14F-4D97-AF65-F5344CB8AC3E}">
        <p14:creationId xmlns:p14="http://schemas.microsoft.com/office/powerpoint/2010/main" val="2110830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3078A7-6719-47B3-A38A-5F46BC8E9EB6}"/>
              </a:ext>
            </a:extLst>
          </p:cNvPr>
          <p:cNvSpPr>
            <a:spLocks noGrp="1"/>
          </p:cNvSpPr>
          <p:nvPr>
            <p:ph type="title"/>
          </p:nvPr>
        </p:nvSpPr>
        <p:spPr/>
        <p:txBody>
          <a:bodyPr/>
          <a:lstStyle/>
          <a:p>
            <a:r>
              <a:rPr lang="sv-SE" dirty="0"/>
              <a:t>Föräldraengagemang</a:t>
            </a:r>
          </a:p>
        </p:txBody>
      </p:sp>
      <p:sp>
        <p:nvSpPr>
          <p:cNvPr id="4" name="Content Placeholder 3">
            <a:extLst>
              <a:ext uri="{FF2B5EF4-FFF2-40B4-BE49-F238E27FC236}">
                <a16:creationId xmlns:a16="http://schemas.microsoft.com/office/drawing/2014/main" id="{EB31FFA7-2822-45F4-83CF-6A2EE75E0A1C}"/>
              </a:ext>
            </a:extLst>
          </p:cNvPr>
          <p:cNvSpPr>
            <a:spLocks noGrp="1"/>
          </p:cNvSpPr>
          <p:nvPr>
            <p:ph idx="1"/>
          </p:nvPr>
        </p:nvSpPr>
        <p:spPr/>
        <p:txBody>
          <a:bodyPr/>
          <a:lstStyle/>
          <a:p>
            <a:pPr marL="270000" lvl="1" indent="0">
              <a:lnSpc>
                <a:spcPct val="150000"/>
              </a:lnSpc>
              <a:buNone/>
            </a:pPr>
            <a:r>
              <a:rPr lang="sv-SE" sz="1800" b="1" dirty="0">
                <a:latin typeface="Garamond" panose="02020404030301010803" pitchFamily="18" charset="0"/>
              </a:rPr>
              <a:t>Åtagande under året</a:t>
            </a:r>
          </a:p>
          <a:p>
            <a:pPr marL="270000" lvl="1"/>
            <a:r>
              <a:rPr lang="sv-SE" sz="1800" dirty="0">
                <a:latin typeface="Garamond" panose="02020404030301010803" pitchFamily="18" charset="0"/>
              </a:rPr>
              <a:t> Jobba under sammandrag/match för egna laget</a:t>
            </a:r>
          </a:p>
          <a:p>
            <a:pPr marL="270000" lvl="1"/>
            <a:r>
              <a:rPr lang="sv-SE" sz="1800" dirty="0">
                <a:latin typeface="Garamond" panose="02020404030301010803" pitchFamily="18" charset="0"/>
              </a:rPr>
              <a:t>Arbeta under Hellton cup KLART</a:t>
            </a:r>
          </a:p>
          <a:p>
            <a:pPr marL="270000" lvl="1"/>
            <a:r>
              <a:rPr lang="sv-SE" sz="1800" dirty="0">
                <a:latin typeface="Garamond" panose="02020404030301010803" pitchFamily="18" charset="0"/>
              </a:rPr>
              <a:t>Sälja Bingolotter till jul – själva och vid butik KLART</a:t>
            </a:r>
          </a:p>
          <a:p>
            <a:pPr marL="270000" lvl="1"/>
            <a:r>
              <a:rPr lang="sv-SE" sz="1800" dirty="0">
                <a:latin typeface="Garamond" panose="02020404030301010803" pitchFamily="18" charset="0"/>
              </a:rPr>
              <a:t>Jobba på A-lags match 18 januari</a:t>
            </a:r>
          </a:p>
          <a:p>
            <a:pPr marL="270000" lvl="1"/>
            <a:r>
              <a:rPr lang="sv-SE" sz="1800" dirty="0">
                <a:latin typeface="Garamond" panose="02020404030301010803" pitchFamily="18" charset="0"/>
              </a:rPr>
              <a:t>Försäljning för att finansiera cuper</a:t>
            </a:r>
          </a:p>
          <a:p>
            <a:pPr marL="270000" lvl="1"/>
            <a:r>
              <a:rPr lang="sv-SE" sz="1800" dirty="0">
                <a:latin typeface="Garamond" panose="02020404030301010803" pitchFamily="18" charset="0"/>
              </a:rPr>
              <a:t>Roller som krävs till ett lag, se nästa </a:t>
            </a:r>
            <a:r>
              <a:rPr lang="sv-SE" sz="1800" dirty="0" err="1">
                <a:latin typeface="Garamond" panose="02020404030301010803" pitchFamily="18" charset="0"/>
              </a:rPr>
              <a:t>slide</a:t>
            </a:r>
            <a:endParaRPr lang="sv-SE" sz="1800" dirty="0">
              <a:latin typeface="Garamond" panose="02020404030301010803" pitchFamily="18" charset="0"/>
            </a:endParaRPr>
          </a:p>
          <a:p>
            <a:pPr marL="0" indent="0">
              <a:buNone/>
            </a:pPr>
            <a:endParaRPr lang="sv-SE" dirty="0"/>
          </a:p>
        </p:txBody>
      </p:sp>
    </p:spTree>
    <p:extLst>
      <p:ext uri="{BB962C8B-B14F-4D97-AF65-F5344CB8AC3E}">
        <p14:creationId xmlns:p14="http://schemas.microsoft.com/office/powerpoint/2010/main" val="2966665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246091-7488-6F5C-59C1-3B0583AAA50B}"/>
              </a:ext>
            </a:extLst>
          </p:cNvPr>
          <p:cNvSpPr>
            <a:spLocks noGrp="1"/>
          </p:cNvSpPr>
          <p:nvPr>
            <p:ph type="title"/>
          </p:nvPr>
        </p:nvSpPr>
        <p:spPr/>
        <p:txBody>
          <a:bodyPr/>
          <a:lstStyle/>
          <a:p>
            <a:r>
              <a:rPr lang="sv-SE" dirty="0">
                <a:latin typeface="Garamond" panose="02020404030301010803" pitchFamily="18" charset="0"/>
              </a:rPr>
              <a:t>Roller som krävs till ett lag</a:t>
            </a:r>
          </a:p>
        </p:txBody>
      </p:sp>
      <p:sp>
        <p:nvSpPr>
          <p:cNvPr id="3" name="textruta 2">
            <a:extLst>
              <a:ext uri="{FF2B5EF4-FFF2-40B4-BE49-F238E27FC236}">
                <a16:creationId xmlns:a16="http://schemas.microsoft.com/office/drawing/2014/main" id="{F9265770-0B74-5E2F-4010-3DFFD76EE358}"/>
              </a:ext>
            </a:extLst>
          </p:cNvPr>
          <p:cNvSpPr txBox="1"/>
          <p:nvPr/>
        </p:nvSpPr>
        <p:spPr>
          <a:xfrm>
            <a:off x="139699" y="1270000"/>
            <a:ext cx="10219784" cy="5478423"/>
          </a:xfrm>
          <a:prstGeom prst="rect">
            <a:avLst/>
          </a:prstGeom>
          <a:noFill/>
        </p:spPr>
        <p:txBody>
          <a:bodyPr wrap="square" numCol="2">
            <a:spAutoFit/>
          </a:bodyPr>
          <a:lstStyle/>
          <a:p>
            <a:pPr indent="-187200"/>
            <a:r>
              <a:rPr lang="sv-SE" sz="1600" b="1" dirty="0">
                <a:latin typeface="Garamond" panose="02020404030301010803" pitchFamily="18" charset="0"/>
              </a:rPr>
              <a:t>Huvudtränare</a:t>
            </a:r>
            <a:endParaRPr lang="sv-SE" sz="1400" b="1" dirty="0">
              <a:latin typeface="Garamond" panose="02020404030301010803" pitchFamily="18" charset="0"/>
            </a:endParaRPr>
          </a:p>
          <a:p>
            <a:pPr lvl="1"/>
            <a:r>
              <a:rPr lang="sv-SE" sz="1400" dirty="0">
                <a:latin typeface="Garamond" panose="02020404030301010803" pitchFamily="18" charset="0"/>
              </a:rPr>
              <a:t>Planera och styra träningar</a:t>
            </a:r>
          </a:p>
          <a:p>
            <a:pPr lvl="1"/>
            <a:r>
              <a:rPr lang="sv-SE" sz="1400" dirty="0">
                <a:latin typeface="Garamond" panose="02020404030301010803" pitchFamily="18" charset="0"/>
              </a:rPr>
              <a:t>Coacha matcher</a:t>
            </a:r>
          </a:p>
          <a:p>
            <a:pPr lvl="1"/>
            <a:r>
              <a:rPr lang="sv-SE" sz="1400" dirty="0">
                <a:latin typeface="Garamond" panose="02020404030301010803" pitchFamily="18" charset="0"/>
              </a:rPr>
              <a:t>Rapportera in närvaro på Laget</a:t>
            </a:r>
          </a:p>
          <a:p>
            <a:pPr lvl="1"/>
            <a:r>
              <a:rPr lang="sv-SE" sz="1400" dirty="0">
                <a:latin typeface="Garamond" panose="02020404030301010803" pitchFamily="18" charset="0"/>
              </a:rPr>
              <a:t>Tejp och medicinväskan är påfylld</a:t>
            </a:r>
          </a:p>
          <a:p>
            <a:pPr lvl="1"/>
            <a:r>
              <a:rPr lang="sv-SE" sz="1400" dirty="0">
                <a:latin typeface="Garamond" panose="02020404030301010803" pitchFamily="18" charset="0"/>
              </a:rPr>
              <a:t>Se till att annan utrustning är med</a:t>
            </a:r>
          </a:p>
          <a:p>
            <a:pPr indent="-187200"/>
            <a:endParaRPr lang="sv-SE" sz="1400" b="1" u="sng"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Hjälptränare</a:t>
            </a:r>
            <a:endParaRPr lang="sv-SE" sz="1400" b="1" dirty="0">
              <a:latin typeface="Garamond" panose="02020404030301010803" pitchFamily="18" charset="0"/>
            </a:endParaRPr>
          </a:p>
          <a:p>
            <a:pPr lvl="1"/>
            <a:r>
              <a:rPr lang="sv-SE" sz="1400" dirty="0">
                <a:latin typeface="Garamond" panose="02020404030301010803" pitchFamily="18" charset="0"/>
              </a:rPr>
              <a:t>Deltar på träningar och matcher</a:t>
            </a:r>
          </a:p>
          <a:p>
            <a:pPr lvl="1"/>
            <a:r>
              <a:rPr lang="sv-SE" sz="1400" dirty="0">
                <a:latin typeface="Garamond" panose="02020404030301010803" pitchFamily="18" charset="0"/>
              </a:rPr>
              <a:t>Reserv till huvudtränaren</a:t>
            </a:r>
          </a:p>
          <a:p>
            <a:pPr indent="-187200"/>
            <a:endParaRPr lang="sv-SE" sz="1400" b="1"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Mentor </a:t>
            </a:r>
            <a:r>
              <a:rPr lang="sv-SE" sz="1600" b="1" dirty="0" err="1">
                <a:latin typeface="Garamond" panose="02020404030301010803" pitchFamily="18" charset="0"/>
              </a:rPr>
              <a:t>A-Lag</a:t>
            </a:r>
            <a:r>
              <a:rPr lang="sv-SE" sz="1600" b="1" dirty="0">
                <a:latin typeface="Garamond" panose="02020404030301010803" pitchFamily="18" charset="0"/>
              </a:rPr>
              <a:t>/U-lag</a:t>
            </a:r>
          </a:p>
          <a:p>
            <a:pPr lvl="1"/>
            <a:r>
              <a:rPr lang="sv-SE" sz="1400" dirty="0">
                <a:latin typeface="Garamond" panose="02020404030301010803" pitchFamily="18" charset="0"/>
              </a:rPr>
              <a:t>Deltar på matcher och träningar</a:t>
            </a: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r>
              <a:rPr lang="sv-SE" b="1" u="sng" dirty="0">
                <a:solidFill>
                  <a:srgbClr val="FF0000"/>
                </a:solidFill>
                <a:latin typeface="Garamond" panose="02020404030301010803" pitchFamily="18" charset="0"/>
              </a:rPr>
              <a:t>Vi behöver fler hjälptränare, en till lagansvarig och en </a:t>
            </a:r>
            <a:r>
              <a:rPr lang="sv-SE" b="1" u="sng" dirty="0" err="1">
                <a:solidFill>
                  <a:srgbClr val="FF0000"/>
                </a:solidFill>
                <a:latin typeface="Garamond" panose="02020404030301010803" pitchFamily="18" charset="0"/>
              </a:rPr>
              <a:t>försäljningsanvarig</a:t>
            </a:r>
            <a:endParaRPr lang="sv-SE" b="1" u="sng" dirty="0">
              <a:solidFill>
                <a:srgbClr val="FF0000"/>
              </a:solidFill>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r>
              <a:rPr lang="sv-SE" sz="1600" b="1" dirty="0">
                <a:latin typeface="Garamond" panose="02020404030301010803" pitchFamily="18" charset="0"/>
              </a:rPr>
              <a:t>Lagansvarig 1-2 personer</a:t>
            </a:r>
          </a:p>
          <a:p>
            <a:pPr lvl="1"/>
            <a:r>
              <a:rPr lang="sv-SE" sz="1400" dirty="0">
                <a:latin typeface="Garamond" panose="02020404030301010803" pitchFamily="18" charset="0"/>
              </a:rPr>
              <a:t>Laget.se</a:t>
            </a:r>
          </a:p>
          <a:p>
            <a:pPr lvl="1"/>
            <a:r>
              <a:rPr lang="sv-SE" sz="1400" dirty="0">
                <a:latin typeface="Garamond" panose="02020404030301010803" pitchFamily="18" charset="0"/>
              </a:rPr>
              <a:t>Kommunikation med kansli &amp; handboll Väst</a:t>
            </a:r>
          </a:p>
          <a:p>
            <a:pPr lvl="1"/>
            <a:r>
              <a:rPr lang="sv-SE" sz="1400" dirty="0">
                <a:latin typeface="Garamond" panose="02020404030301010803" pitchFamily="18" charset="0"/>
              </a:rPr>
              <a:t>Skicka kallelser till träningar &amp; matcher</a:t>
            </a:r>
          </a:p>
          <a:p>
            <a:pPr lvl="1"/>
            <a:r>
              <a:rPr lang="sv-SE" sz="1400" dirty="0">
                <a:latin typeface="Garamond" panose="02020404030301010803" pitchFamily="18" charset="0"/>
              </a:rPr>
              <a:t>(Ev. organisera lagevent &amp; cuper)</a:t>
            </a: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Kioskansvarig/Lagkassa/Försäljning 1-3 personer</a:t>
            </a:r>
          </a:p>
          <a:p>
            <a:pPr lvl="1"/>
            <a:r>
              <a:rPr lang="sv-SE" sz="1400" dirty="0">
                <a:latin typeface="Garamond" panose="02020404030301010803" pitchFamily="18" charset="0"/>
              </a:rPr>
              <a:t>Göra inköp till kiosk</a:t>
            </a:r>
          </a:p>
          <a:p>
            <a:pPr lvl="1"/>
            <a:r>
              <a:rPr lang="sv-SE" sz="1400" dirty="0">
                <a:latin typeface="Garamond" panose="02020404030301010803" pitchFamily="18" charset="0"/>
              </a:rPr>
              <a:t>Jobbschema för egna sammandrag (sekretariat, matchvärd, kiosk)</a:t>
            </a:r>
          </a:p>
          <a:p>
            <a:pPr lvl="1"/>
            <a:r>
              <a:rPr lang="sv-SE" sz="1400" dirty="0">
                <a:latin typeface="Garamond" panose="02020404030301010803" pitchFamily="18" charset="0"/>
              </a:rPr>
              <a:t>Hantera lagkassan</a:t>
            </a:r>
          </a:p>
          <a:p>
            <a:pPr lvl="1"/>
            <a:r>
              <a:rPr lang="sv-SE" sz="1400" dirty="0">
                <a:latin typeface="Garamond" panose="02020404030301010803" pitchFamily="18" charset="0"/>
              </a:rPr>
              <a:t>Organisera </a:t>
            </a:r>
            <a:r>
              <a:rPr lang="sv-SE" sz="1400" dirty="0" err="1">
                <a:latin typeface="Garamond" panose="02020404030301010803" pitchFamily="18" charset="0"/>
              </a:rPr>
              <a:t>ev</a:t>
            </a:r>
            <a:r>
              <a:rPr lang="sv-SE" sz="1400" dirty="0">
                <a:latin typeface="Garamond" panose="02020404030301010803" pitchFamily="18" charset="0"/>
              </a:rPr>
              <a:t> försäljningsaktiviteter för att fylla på lagkassan</a:t>
            </a:r>
          </a:p>
          <a:p>
            <a:pPr indent="-187200"/>
            <a:endParaRPr lang="sv-SE" sz="14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 1-2 personer</a:t>
            </a:r>
          </a:p>
          <a:p>
            <a:pPr lvl="1"/>
            <a:r>
              <a:rPr lang="sv-SE" sz="1400" dirty="0">
                <a:latin typeface="Garamond" panose="02020404030301010803" pitchFamily="18" charset="0"/>
              </a:rPr>
              <a:t>Kontaktperson för </a:t>
            </a:r>
            <a:r>
              <a:rPr lang="sv-SE" sz="1400" dirty="0" err="1">
                <a:latin typeface="Garamond" panose="02020404030301010803" pitchFamily="18" charset="0"/>
              </a:rPr>
              <a:t>Helltoncup</a:t>
            </a:r>
            <a:endParaRPr lang="sv-SE" sz="1400" dirty="0">
              <a:latin typeface="Garamond" panose="02020404030301010803" pitchFamily="18" charset="0"/>
            </a:endParaRPr>
          </a:p>
          <a:p>
            <a:pPr lvl="1"/>
            <a:r>
              <a:rPr lang="sv-SE" sz="1400" dirty="0">
                <a:latin typeface="Garamond" panose="02020404030301010803" pitchFamily="18" charset="0"/>
              </a:rPr>
              <a:t>Ansvara att organisera vårt lags jobbschema för </a:t>
            </a:r>
            <a:r>
              <a:rPr lang="sv-SE" sz="1400" dirty="0" err="1">
                <a:latin typeface="Garamond" panose="02020404030301010803" pitchFamily="18" charset="0"/>
              </a:rPr>
              <a:t>Helltoncup</a:t>
            </a:r>
            <a:r>
              <a:rPr lang="sv-SE" sz="1400" dirty="0">
                <a:latin typeface="Garamond" panose="02020404030301010803" pitchFamily="18" charset="0"/>
              </a:rPr>
              <a:t> </a:t>
            </a:r>
          </a:p>
          <a:p>
            <a:pPr indent="-187200"/>
            <a:endParaRPr lang="sv-SE" sz="1400" b="1" dirty="0">
              <a:latin typeface="Garamond" panose="02020404030301010803" pitchFamily="18" charset="0"/>
            </a:endParaRPr>
          </a:p>
        </p:txBody>
      </p:sp>
    </p:spTree>
    <p:extLst>
      <p:ext uri="{BB962C8B-B14F-4D97-AF65-F5344CB8AC3E}">
        <p14:creationId xmlns:p14="http://schemas.microsoft.com/office/powerpoint/2010/main" val="4140091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A73531-9F20-4CC7-B4AD-0CE23A9DEA7E}"/>
              </a:ext>
            </a:extLst>
          </p:cNvPr>
          <p:cNvSpPr>
            <a:spLocks noGrp="1"/>
          </p:cNvSpPr>
          <p:nvPr>
            <p:ph type="title"/>
          </p:nvPr>
        </p:nvSpPr>
        <p:spPr/>
        <p:txBody>
          <a:bodyPr/>
          <a:lstStyle/>
          <a:p>
            <a:r>
              <a:rPr lang="sv-SE" dirty="0"/>
              <a:t>Sponsring/Försäljning</a:t>
            </a:r>
          </a:p>
        </p:txBody>
      </p:sp>
      <p:sp>
        <p:nvSpPr>
          <p:cNvPr id="4" name="Content Placeholder 3">
            <a:extLst>
              <a:ext uri="{FF2B5EF4-FFF2-40B4-BE49-F238E27FC236}">
                <a16:creationId xmlns:a16="http://schemas.microsoft.com/office/drawing/2014/main" id="{7030A552-0C1D-4F0F-98A3-8C012FFBEAFB}"/>
              </a:ext>
            </a:extLst>
          </p:cNvPr>
          <p:cNvSpPr>
            <a:spLocks noGrp="1"/>
          </p:cNvSpPr>
          <p:nvPr>
            <p:ph idx="1"/>
          </p:nvPr>
        </p:nvSpPr>
        <p:spPr/>
        <p:txBody>
          <a:bodyPr/>
          <a:lstStyle/>
          <a:p>
            <a:pPr marL="514350" indent="-285750">
              <a:spcAft>
                <a:spcPts val="800"/>
              </a:spcAft>
            </a:pPr>
            <a:r>
              <a:rPr lang="sv-SE" sz="18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Sponsring till laget - 80-20 % regel</a:t>
            </a:r>
          </a:p>
          <a:p>
            <a:pPr marL="228600" indent="0">
              <a:spcAft>
                <a:spcPts val="800"/>
              </a:spcAft>
              <a:buNone/>
            </a:pPr>
            <a:r>
              <a:rPr lang="sv-SE" sz="18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Vid lagsponsring ska 80 % gå till laget och 20 % gå till föreningen. </a:t>
            </a:r>
          </a:p>
          <a:p>
            <a:pPr marL="514350" indent="-285750">
              <a:spcAft>
                <a:spcPts val="800"/>
              </a:spcAft>
            </a:pPr>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Försäljning</a:t>
            </a:r>
          </a:p>
          <a:p>
            <a:pPr marL="228600" indent="0">
              <a:spcAft>
                <a:spcPts val="800"/>
              </a:spcAft>
              <a:buNone/>
            </a:pP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Vi kommer precis som föregående år sträva efter att ha någon slags försäljning.</a:t>
            </a:r>
          </a:p>
          <a:p>
            <a:pPr marL="228600" indent="0">
              <a:spcAft>
                <a:spcPts val="800"/>
              </a:spcAft>
              <a:buNone/>
            </a:pPr>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MÅL:</a:t>
            </a:r>
          </a:p>
          <a:p>
            <a:pPr marL="228600" indent="0">
              <a:spcAft>
                <a:spcPts val="800"/>
              </a:spcAft>
              <a:buNone/>
            </a:pP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Målet med sponsring och försäljning är att få ner kostnaden för cupavgift samt att köpa in träningsjacka till alla tjejer. </a:t>
            </a:r>
          </a:p>
        </p:txBody>
      </p:sp>
    </p:spTree>
    <p:extLst>
      <p:ext uri="{BB962C8B-B14F-4D97-AF65-F5344CB8AC3E}">
        <p14:creationId xmlns:p14="http://schemas.microsoft.com/office/powerpoint/2010/main" val="398861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703A5-1AA8-4026-80D4-169482E41E02}"/>
              </a:ext>
            </a:extLst>
          </p:cNvPr>
          <p:cNvSpPr>
            <a:spLocks noGrp="1"/>
          </p:cNvSpPr>
          <p:nvPr>
            <p:ph type="title"/>
          </p:nvPr>
        </p:nvSpPr>
        <p:spPr/>
        <p:txBody>
          <a:bodyPr/>
          <a:lstStyle/>
          <a:p>
            <a:r>
              <a:rPr lang="sv-SE" dirty="0"/>
              <a:t>Nyheter från föreningen</a:t>
            </a:r>
          </a:p>
        </p:txBody>
      </p:sp>
      <p:sp>
        <p:nvSpPr>
          <p:cNvPr id="3" name="Content Placeholder 2">
            <a:extLst>
              <a:ext uri="{FF2B5EF4-FFF2-40B4-BE49-F238E27FC236}">
                <a16:creationId xmlns:a16="http://schemas.microsoft.com/office/drawing/2014/main" id="{F9B4BAFE-E5ED-4D1E-8E03-B77DCED734A2}"/>
              </a:ext>
            </a:extLst>
          </p:cNvPr>
          <p:cNvSpPr>
            <a:spLocks noGrp="1"/>
          </p:cNvSpPr>
          <p:nvPr>
            <p:ph idx="1"/>
          </p:nvPr>
        </p:nvSpPr>
        <p:spPr/>
        <p:txBody>
          <a:bodyPr/>
          <a:lstStyle/>
          <a:p>
            <a:r>
              <a:rPr lang="sv-SE" dirty="0"/>
              <a:t>Föreningskiosk i </a:t>
            </a:r>
            <a:r>
              <a:rPr lang="sv-SE" dirty="0" err="1"/>
              <a:t>Sundstahallen</a:t>
            </a:r>
            <a:endParaRPr lang="sv-SE" dirty="0"/>
          </a:p>
          <a:p>
            <a:pPr marL="0" indent="0">
              <a:buNone/>
            </a:pPr>
            <a:r>
              <a:rPr lang="sv-SE" dirty="0"/>
              <a:t>	Intäkten går till föreningen</a:t>
            </a:r>
          </a:p>
          <a:p>
            <a:pPr marL="0" indent="0">
              <a:buNone/>
            </a:pPr>
            <a:r>
              <a:rPr lang="sv-SE" dirty="0"/>
              <a:t>Kioskverksamhet i övriga hallar:</a:t>
            </a:r>
          </a:p>
          <a:p>
            <a:pPr marL="0" indent="0">
              <a:buNone/>
            </a:pPr>
            <a:r>
              <a:rPr lang="sv-SE" dirty="0"/>
              <a:t>	Intäkten går till laget</a:t>
            </a:r>
          </a:p>
          <a:p>
            <a:pPr marL="0" indent="0">
              <a:buNone/>
            </a:pPr>
            <a:endParaRPr lang="sv-SE" dirty="0"/>
          </a:p>
          <a:p>
            <a:r>
              <a:rPr lang="sv-SE" dirty="0"/>
              <a:t>Föreningskväll, datum ej spikat</a:t>
            </a:r>
          </a:p>
        </p:txBody>
      </p:sp>
    </p:spTree>
    <p:extLst>
      <p:ext uri="{BB962C8B-B14F-4D97-AF65-F5344CB8AC3E}">
        <p14:creationId xmlns:p14="http://schemas.microsoft.com/office/powerpoint/2010/main" val="252598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DEEA5-EC37-4938-99AE-6B1B9F616CB0}"/>
              </a:ext>
            </a:extLst>
          </p:cNvPr>
          <p:cNvSpPr>
            <a:spLocks noGrp="1"/>
          </p:cNvSpPr>
          <p:nvPr>
            <p:ph type="title"/>
          </p:nvPr>
        </p:nvSpPr>
        <p:spPr>
          <a:xfrm>
            <a:off x="677334" y="609600"/>
            <a:ext cx="8596668" cy="940420"/>
          </a:xfrm>
        </p:spPr>
        <p:txBody>
          <a:bodyPr/>
          <a:lstStyle/>
          <a:p>
            <a:r>
              <a:rPr lang="sv-SE" dirty="0"/>
              <a:t>Övrigt</a:t>
            </a:r>
          </a:p>
        </p:txBody>
      </p:sp>
      <p:sp>
        <p:nvSpPr>
          <p:cNvPr id="3" name="Content Placeholder 2">
            <a:extLst>
              <a:ext uri="{FF2B5EF4-FFF2-40B4-BE49-F238E27FC236}">
                <a16:creationId xmlns:a16="http://schemas.microsoft.com/office/drawing/2014/main" id="{EACCFB80-9774-4A12-B6E5-6AFA0294289D}"/>
              </a:ext>
            </a:extLst>
          </p:cNvPr>
          <p:cNvSpPr>
            <a:spLocks noGrp="1"/>
          </p:cNvSpPr>
          <p:nvPr>
            <p:ph idx="1"/>
          </p:nvPr>
        </p:nvSpPr>
        <p:spPr>
          <a:xfrm>
            <a:off x="677334" y="1550021"/>
            <a:ext cx="8596668" cy="4491342"/>
          </a:xfrm>
        </p:spPr>
        <p:txBody>
          <a:bodyPr>
            <a:normAutofit lnSpcReduction="10000"/>
          </a:bodyPr>
          <a:lstStyle/>
          <a:p>
            <a:pPr marL="0" indent="0">
              <a:buNone/>
            </a:pPr>
            <a:r>
              <a:rPr lang="sv-SE" sz="1800" b="1" i="0" u="none" strike="noStrike" baseline="0" dirty="0">
                <a:solidFill>
                  <a:srgbClr val="000000"/>
                </a:solidFill>
                <a:latin typeface="Arial" panose="020B0604020202020204" pitchFamily="34" charset="0"/>
              </a:rPr>
              <a:t>Förhållningsregler</a:t>
            </a:r>
            <a:r>
              <a:rPr lang="sv-SE" sz="1800" b="0" i="0" u="none" strike="noStrike" baseline="0" dirty="0">
                <a:solidFill>
                  <a:srgbClr val="000000"/>
                </a:solidFill>
                <a:latin typeface="Arial" panose="020B0604020202020204" pitchFamily="34" charset="0"/>
              </a:rPr>
              <a:t>: </a:t>
            </a:r>
          </a:p>
          <a:p>
            <a:r>
              <a:rPr lang="sv-SE" sz="1800" b="0" i="0" u="none" strike="noStrike" baseline="0" dirty="0">
                <a:solidFill>
                  <a:srgbClr val="000000"/>
                </a:solidFill>
                <a:latin typeface="Arial" panose="020B0604020202020204" pitchFamily="34" charset="0"/>
              </a:rPr>
              <a:t>Inga föräldrar i omklädningsrummet vid match. Ni lämnar av barnet utanför och hämtar utanför. </a:t>
            </a:r>
          </a:p>
          <a:p>
            <a:r>
              <a:rPr lang="sv-SE" sz="1800" b="0" i="0" u="none" strike="noStrike" baseline="0" dirty="0">
                <a:solidFill>
                  <a:srgbClr val="000000"/>
                </a:solidFill>
                <a:latin typeface="Arial" panose="020B0604020202020204" pitchFamily="34" charset="0"/>
              </a:rPr>
              <a:t>Inga föräldrar eller syskon i hallen under träningar.</a:t>
            </a:r>
          </a:p>
          <a:p>
            <a:r>
              <a:rPr lang="sv-SE" sz="1800" b="0" i="0" u="none" strike="noStrike" baseline="0" dirty="0">
                <a:solidFill>
                  <a:srgbClr val="000000"/>
                </a:solidFill>
                <a:latin typeface="Arial" panose="020B0604020202020204" pitchFamily="34" charset="0"/>
              </a:rPr>
              <a:t>Om någon på match skadar sig så tar vi som tränaren i första hand om barnet, om vi anser att förälder behöver påkallas gör vi detta. Vi önskar att ingen förälder kommer oombedd då vi också behöver kunna få trösta barnet (för ggr då ni kanske inte är med). </a:t>
            </a:r>
          </a:p>
          <a:p>
            <a:pPr algn="l"/>
            <a:endParaRPr lang="sv-SE" sz="1800" b="0" i="0" u="none" strike="noStrike" baseline="0" dirty="0">
              <a:solidFill>
                <a:srgbClr val="000000"/>
              </a:solidFill>
              <a:latin typeface="Arial" panose="020B0604020202020204" pitchFamily="34" charset="0"/>
            </a:endParaRPr>
          </a:p>
          <a:p>
            <a:pPr marL="0" indent="0">
              <a:buNone/>
            </a:pPr>
            <a:r>
              <a:rPr lang="sv-SE" sz="1800" b="1" i="0" u="none" strike="noStrike" baseline="0" dirty="0">
                <a:solidFill>
                  <a:srgbClr val="000000"/>
                </a:solidFill>
                <a:latin typeface="Arial" panose="020B0604020202020204" pitchFamily="34" charset="0"/>
              </a:rPr>
              <a:t>Stadium Förening </a:t>
            </a:r>
            <a:endParaRPr lang="sv-SE" sz="1800" b="0" i="0" u="none" strike="noStrike" baseline="0" dirty="0">
              <a:solidFill>
                <a:srgbClr val="000000"/>
              </a:solidFill>
              <a:latin typeface="Arial" panose="020B0604020202020204" pitchFamily="34" charset="0"/>
            </a:endParaRPr>
          </a:p>
          <a:p>
            <a:r>
              <a:rPr lang="sv-SE" sz="1800" b="0" i="0" u="none" strike="noStrike" baseline="0" dirty="0">
                <a:solidFill>
                  <a:srgbClr val="000000"/>
                </a:solidFill>
                <a:latin typeface="Arial" panose="020B0604020202020204" pitchFamily="34" charset="0"/>
              </a:rPr>
              <a:t>För att köpa föreningskläder som ex. träningskläder med If Hellton emblem så beställer man detta på Stadium och på deras sida för föreningar. Sök efter If Hellton och där kommer ni finna If Helltons profilkläder. Vid säsongstart så finns det ofta lite rabatter. </a:t>
            </a:r>
          </a:p>
        </p:txBody>
      </p:sp>
    </p:spTree>
    <p:extLst>
      <p:ext uri="{BB962C8B-B14F-4D97-AF65-F5344CB8AC3E}">
        <p14:creationId xmlns:p14="http://schemas.microsoft.com/office/powerpoint/2010/main" val="1368419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46CD8-8D49-4009-AAE6-C5ABB3A37452}"/>
              </a:ext>
            </a:extLst>
          </p:cNvPr>
          <p:cNvSpPr>
            <a:spLocks noGrp="1"/>
          </p:cNvSpPr>
          <p:nvPr>
            <p:ph type="title"/>
          </p:nvPr>
        </p:nvSpPr>
        <p:spPr/>
        <p:txBody>
          <a:bodyPr/>
          <a:lstStyle/>
          <a:p>
            <a:r>
              <a:rPr lang="sv-SE" dirty="0"/>
              <a:t>Frågor?</a:t>
            </a:r>
          </a:p>
        </p:txBody>
      </p:sp>
      <p:sp>
        <p:nvSpPr>
          <p:cNvPr id="3" name="Content Placeholder 2">
            <a:extLst>
              <a:ext uri="{FF2B5EF4-FFF2-40B4-BE49-F238E27FC236}">
                <a16:creationId xmlns:a16="http://schemas.microsoft.com/office/drawing/2014/main" id="{A1CB8394-BCB3-405C-9A57-5619999D2EFA}"/>
              </a:ext>
            </a:extLst>
          </p:cNvPr>
          <p:cNvSpPr>
            <a:spLocks noGrp="1"/>
          </p:cNvSpPr>
          <p:nvPr>
            <p:ph idx="1"/>
          </p:nvPr>
        </p:nvSpPr>
        <p:spPr/>
        <p:txBody>
          <a:bodyPr/>
          <a:lstStyle/>
          <a:p>
            <a:endParaRPr lang="sv-SE" dirty="0"/>
          </a:p>
        </p:txBody>
      </p:sp>
    </p:spTree>
    <p:extLst>
      <p:ext uri="{BB962C8B-B14F-4D97-AF65-F5344CB8AC3E}">
        <p14:creationId xmlns:p14="http://schemas.microsoft.com/office/powerpoint/2010/main" val="2744917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3C49F-1E97-7023-3E2C-E742E655BF3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439259DE-3674-FC2C-8F6B-29D898F2425E}"/>
              </a:ext>
            </a:extLst>
          </p:cNvPr>
          <p:cNvSpPr>
            <a:spLocks noGrp="1"/>
          </p:cNvSpPr>
          <p:nvPr>
            <p:ph type="title"/>
          </p:nvPr>
        </p:nvSpPr>
        <p:spPr/>
        <p:txBody>
          <a:bodyPr>
            <a:normAutofit/>
          </a:bodyPr>
          <a:lstStyle/>
          <a:p>
            <a:r>
              <a:rPr lang="sv-SE" dirty="0">
                <a:latin typeface="Garamond" panose="02020404030301010803" pitchFamily="18" charset="0"/>
              </a:rPr>
              <a:t>Kontaktuppgifter</a:t>
            </a:r>
            <a:br>
              <a:rPr lang="sv-SE" dirty="0">
                <a:latin typeface="Garamond" panose="02020404030301010803" pitchFamily="18" charset="0"/>
              </a:rPr>
            </a:br>
            <a:endParaRPr lang="sv-SE" dirty="0">
              <a:latin typeface="Garamond" panose="02020404030301010803" pitchFamily="18" charset="0"/>
            </a:endParaRPr>
          </a:p>
        </p:txBody>
      </p:sp>
      <p:sp>
        <p:nvSpPr>
          <p:cNvPr id="3" name="textruta 2">
            <a:extLst>
              <a:ext uri="{FF2B5EF4-FFF2-40B4-BE49-F238E27FC236}">
                <a16:creationId xmlns:a16="http://schemas.microsoft.com/office/drawing/2014/main" id="{A527F7F3-79F0-C245-F5EF-230A2C3B8EA1}"/>
              </a:ext>
            </a:extLst>
          </p:cNvPr>
          <p:cNvSpPr txBox="1"/>
          <p:nvPr/>
        </p:nvSpPr>
        <p:spPr>
          <a:xfrm>
            <a:off x="257175" y="1332495"/>
            <a:ext cx="10588891" cy="7755969"/>
          </a:xfrm>
          <a:prstGeom prst="rect">
            <a:avLst/>
          </a:prstGeom>
          <a:noFill/>
        </p:spPr>
        <p:txBody>
          <a:bodyPr wrap="square" numCol="2">
            <a:spAutoFit/>
          </a:bodyPr>
          <a:lstStyle/>
          <a:p>
            <a:pPr indent="-187200"/>
            <a:r>
              <a:rPr lang="sv-SE" sz="2800" dirty="0">
                <a:solidFill>
                  <a:schemeClr val="accent1"/>
                </a:solidFill>
                <a:latin typeface="Garamond" panose="02020404030301010803" pitchFamily="18" charset="0"/>
              </a:rPr>
              <a:t>Lag: F9/F10 (14/15)</a:t>
            </a:r>
            <a:endParaRPr lang="sv-SE" sz="1400" dirty="0">
              <a:solidFill>
                <a:schemeClr val="accent1"/>
              </a:solidFill>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Huvudtränare:								</a:t>
            </a:r>
          </a:p>
          <a:p>
            <a:pPr indent="-187200"/>
            <a:r>
              <a:rPr lang="sv-SE" sz="1600" b="1" dirty="0">
                <a:latin typeface="Garamond" panose="02020404030301010803" pitchFamily="18" charset="0"/>
              </a:rPr>
              <a:t>Malin Björk Hellton 3</a:t>
            </a:r>
          </a:p>
          <a:p>
            <a:pPr indent="-187200"/>
            <a:r>
              <a:rPr lang="sv-SE" sz="1600" b="1" dirty="0">
                <a:latin typeface="Garamond" panose="02020404030301010803" pitchFamily="18" charset="0"/>
                <a:hlinkClick r:id="rId3"/>
              </a:rPr>
              <a:t>maaalin@hotmail.com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070-4349677</a:t>
            </a:r>
          </a:p>
          <a:p>
            <a:pPr indent="-187200"/>
            <a:endParaRPr lang="sv-SE" sz="1600" b="1" dirty="0">
              <a:latin typeface="Garamond" panose="02020404030301010803" pitchFamily="18" charset="0"/>
            </a:endParaRPr>
          </a:p>
          <a:p>
            <a:pPr indent="-187200"/>
            <a:r>
              <a:rPr lang="sv-SE" sz="1600" b="1" dirty="0" err="1">
                <a:latin typeface="Garamond" panose="02020404030301010803" pitchFamily="18" charset="0"/>
              </a:rPr>
              <a:t>Lirije</a:t>
            </a:r>
            <a:r>
              <a:rPr lang="sv-SE" sz="1600" b="1" dirty="0">
                <a:latin typeface="Garamond" panose="02020404030301010803" pitchFamily="18" charset="0"/>
              </a:rPr>
              <a:t> </a:t>
            </a:r>
            <a:r>
              <a:rPr lang="sv-SE" sz="1600" b="1" dirty="0" err="1">
                <a:latin typeface="Garamond" panose="02020404030301010803" pitchFamily="18" charset="0"/>
              </a:rPr>
              <a:t>Smajli</a:t>
            </a:r>
            <a:r>
              <a:rPr lang="sv-SE" sz="1600" b="1" dirty="0">
                <a:latin typeface="Garamond" panose="02020404030301010803" pitchFamily="18" charset="0"/>
              </a:rPr>
              <a:t> Hellton 4</a:t>
            </a:r>
          </a:p>
          <a:p>
            <a:pPr indent="-187200"/>
            <a:r>
              <a:rPr lang="sv-SE" sz="1600" b="1" dirty="0">
                <a:latin typeface="Garamond" panose="02020404030301010803" pitchFamily="18" charset="0"/>
                <a:hlinkClick r:id="rId4"/>
              </a:rPr>
              <a:t>Lirje_86@hotmail.com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073-8155764</a:t>
            </a: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Hjälptränare:</a:t>
            </a:r>
          </a:p>
          <a:p>
            <a:pPr indent="-187200"/>
            <a:r>
              <a:rPr lang="sv-SE" sz="1600" b="1" dirty="0">
                <a:latin typeface="Garamond" panose="02020404030301010803" pitchFamily="18" charset="0"/>
              </a:rPr>
              <a:t>Henrik Ekström Hellton 2</a:t>
            </a:r>
          </a:p>
          <a:p>
            <a:pPr indent="-187200"/>
            <a:r>
              <a:rPr lang="sv-SE" sz="1600" b="1" dirty="0">
                <a:latin typeface="Garamond" panose="02020404030301010803" pitchFamily="18" charset="0"/>
                <a:hlinkClick r:id="rId5"/>
              </a:rPr>
              <a:t>ekis_henrik@hotmail.com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073-1533534</a:t>
            </a:r>
          </a:p>
          <a:p>
            <a:pPr indent="-187200"/>
            <a:endParaRPr lang="sv-SE" sz="1600" b="1" dirty="0">
              <a:latin typeface="Garamond" panose="02020404030301010803" pitchFamily="18" charset="0"/>
            </a:endParaRPr>
          </a:p>
          <a:p>
            <a:pPr indent="-187200"/>
            <a:r>
              <a:rPr lang="sv-SE" sz="1600" b="1" u="sng" dirty="0">
                <a:latin typeface="Garamond" panose="02020404030301010803" pitchFamily="18" charset="0"/>
              </a:rPr>
              <a:t>Hjälptränare:</a:t>
            </a:r>
          </a:p>
          <a:p>
            <a:pPr indent="-187200"/>
            <a:r>
              <a:rPr lang="sv-SE" sz="1600" b="1" dirty="0">
                <a:latin typeface="Garamond" panose="02020404030301010803" pitchFamily="18" charset="0"/>
              </a:rPr>
              <a:t>Mikael Blom</a:t>
            </a:r>
          </a:p>
          <a:p>
            <a:pPr indent="-187200"/>
            <a:r>
              <a:rPr lang="sv-SE" sz="1600" b="1" u="sng" dirty="0">
                <a:latin typeface="Garamond" panose="02020404030301010803" pitchFamily="18" charset="0"/>
                <a:hlinkClick r:id="rId6"/>
              </a:rPr>
              <a:t>blom80@gmail.com</a:t>
            </a:r>
            <a:endParaRPr lang="sv-SE" sz="1600" b="1" u="sng" dirty="0">
              <a:latin typeface="Garamond" panose="02020404030301010803" pitchFamily="18" charset="0"/>
            </a:endParaRPr>
          </a:p>
          <a:p>
            <a:pPr indent="-187200"/>
            <a:r>
              <a:rPr lang="sv-SE" sz="1600" b="1" dirty="0">
                <a:latin typeface="Garamond" panose="02020404030301010803" pitchFamily="18" charset="0"/>
              </a:rPr>
              <a:t>Tel: 072-1671968</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Mentor A-lag/U-lag:</a:t>
            </a:r>
          </a:p>
          <a:p>
            <a:pPr indent="-187200"/>
            <a:r>
              <a:rPr lang="sv-SE" sz="1600" b="1" dirty="0">
                <a:latin typeface="Garamond" panose="02020404030301010803" pitchFamily="18" charset="0"/>
              </a:rPr>
              <a:t>Saga Dahlstedt</a:t>
            </a:r>
          </a:p>
          <a:p>
            <a:pPr indent="-187200"/>
            <a:r>
              <a:rPr lang="sv-SE" sz="1600" b="1" dirty="0">
                <a:latin typeface="Garamond" panose="02020404030301010803" pitchFamily="18" charset="0"/>
              </a:rPr>
              <a:t>Victoria Glennert</a:t>
            </a:r>
            <a:endParaRPr lang="sv-SE" sz="1600"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27941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157591"/>
            <a:ext cx="8982215" cy="10802957"/>
          </a:xfrm>
          <a:prstGeom prst="rect">
            <a:avLst/>
          </a:prstGeom>
          <a:noFill/>
        </p:spPr>
        <p:txBody>
          <a:bodyPr wrap="square" numCol="1">
            <a:spAutoFit/>
          </a:bodyPr>
          <a:lstStyle/>
          <a:p>
            <a:pPr marL="285750" indent="-285750">
              <a:buFont typeface="Arial" panose="020B0604020202020204" pitchFamily="34" charset="0"/>
              <a:buChar char="•"/>
            </a:pPr>
            <a:endParaRPr lang="sv-SE" sz="2000" b="1" dirty="0">
              <a:latin typeface="Garamond" panose="02020404030301010803" pitchFamily="18" charset="0"/>
            </a:endParaRPr>
          </a:p>
          <a:p>
            <a:pPr marL="285750" indent="-285750">
              <a:buFont typeface="Arial" panose="020B0604020202020204" pitchFamily="34" charset="0"/>
              <a:buChar char="•"/>
            </a:pPr>
            <a:r>
              <a:rPr lang="sv-SE" sz="2000" b="1" dirty="0">
                <a:latin typeface="Garamond" panose="02020404030301010803" pitchFamily="18" charset="0"/>
              </a:rPr>
              <a:t>Presentation av ledare</a:t>
            </a:r>
          </a:p>
          <a:p>
            <a:pPr marL="285750" indent="-285750">
              <a:buFont typeface="Arial" panose="020B0604020202020204" pitchFamily="34" charset="0"/>
              <a:buChar char="•"/>
            </a:pPr>
            <a:r>
              <a:rPr lang="sv-SE" sz="2000" b="1" dirty="0">
                <a:latin typeface="Garamond" panose="02020404030301010803" pitchFamily="18" charset="0"/>
              </a:rPr>
              <a:t>Kompassen</a:t>
            </a:r>
          </a:p>
          <a:p>
            <a:pPr marL="285750" indent="-285750">
              <a:buFont typeface="Arial" panose="020B0604020202020204" pitchFamily="34" charset="0"/>
              <a:buChar char="•"/>
            </a:pPr>
            <a:r>
              <a:rPr lang="sv-SE" sz="2000" b="1" dirty="0">
                <a:latin typeface="Garamond" panose="02020404030301010803" pitchFamily="18" charset="0"/>
              </a:rPr>
              <a:t>Träningar</a:t>
            </a:r>
          </a:p>
          <a:p>
            <a:pPr marL="285750" indent="-285750">
              <a:buFont typeface="Arial" panose="020B0604020202020204" pitchFamily="34" charset="0"/>
              <a:buChar char="•"/>
            </a:pPr>
            <a:r>
              <a:rPr lang="sv-SE" sz="2000" b="1" dirty="0">
                <a:latin typeface="Garamond" panose="02020404030301010803" pitchFamily="18" charset="0"/>
              </a:rPr>
              <a:t>Matcher </a:t>
            </a:r>
          </a:p>
          <a:p>
            <a:pPr marL="285750" indent="-285750">
              <a:buFont typeface="Arial" panose="020B0604020202020204" pitchFamily="34" charset="0"/>
              <a:buChar char="•"/>
            </a:pPr>
            <a:r>
              <a:rPr lang="sv-SE" sz="2000" b="1" dirty="0">
                <a:latin typeface="Garamond" panose="02020404030301010803" pitchFamily="18" charset="0"/>
              </a:rPr>
              <a:t>Laguppdelning våren 2025</a:t>
            </a:r>
          </a:p>
          <a:p>
            <a:pPr marL="285750" indent="-285750">
              <a:buFont typeface="Arial" panose="020B0604020202020204" pitchFamily="34" charset="0"/>
              <a:buChar char="•"/>
            </a:pPr>
            <a:r>
              <a:rPr lang="sv-SE" sz="2000" b="1" dirty="0">
                <a:latin typeface="Garamond" panose="02020404030301010803" pitchFamily="18" charset="0"/>
              </a:rPr>
              <a:t>Cuper</a:t>
            </a:r>
          </a:p>
          <a:p>
            <a:pPr marL="285750" indent="-285750">
              <a:buFont typeface="Arial" panose="020B0604020202020204" pitchFamily="34" charset="0"/>
              <a:buChar char="•"/>
            </a:pPr>
            <a:r>
              <a:rPr lang="sv-SE" sz="2000" b="1" dirty="0">
                <a:latin typeface="Garamond" panose="02020404030301010803" pitchFamily="18" charset="0"/>
              </a:rPr>
              <a:t>Kommunikationskanaler</a:t>
            </a:r>
          </a:p>
          <a:p>
            <a:pPr marL="285750" indent="-285750">
              <a:buFont typeface="Arial" panose="020B0604020202020204" pitchFamily="34" charset="0"/>
              <a:buChar char="•"/>
            </a:pPr>
            <a:r>
              <a:rPr lang="sv-SE" sz="2000" b="1" dirty="0">
                <a:latin typeface="Garamond" panose="02020404030301010803" pitchFamily="18" charset="0"/>
              </a:rPr>
              <a:t>Medlemsavgifter och övriga kostnader</a:t>
            </a:r>
          </a:p>
          <a:p>
            <a:pPr marL="285750" indent="-285750">
              <a:buFont typeface="Arial" panose="020B0604020202020204" pitchFamily="34" charset="0"/>
              <a:buChar char="•"/>
            </a:pPr>
            <a:r>
              <a:rPr lang="sv-SE" sz="2000" b="1" dirty="0">
                <a:latin typeface="Garamond" panose="02020404030301010803" pitchFamily="18" charset="0"/>
              </a:rPr>
              <a:t>Föräldraengagemang</a:t>
            </a:r>
          </a:p>
          <a:p>
            <a:pPr marL="285750" indent="-285750">
              <a:buFont typeface="Arial" panose="020B0604020202020204" pitchFamily="34" charset="0"/>
              <a:buChar char="•"/>
            </a:pPr>
            <a:r>
              <a:rPr lang="sv-SE" sz="2000" b="1" dirty="0">
                <a:latin typeface="Garamond" panose="02020404030301010803" pitchFamily="18" charset="0"/>
              </a:rPr>
              <a:t>Sponsring/Försäljning</a:t>
            </a:r>
          </a:p>
          <a:p>
            <a:pPr marL="285750" indent="-285750">
              <a:buFont typeface="Arial" panose="020B0604020202020204" pitchFamily="34" charset="0"/>
              <a:buChar char="•"/>
            </a:pPr>
            <a:r>
              <a:rPr lang="sv-SE" sz="2000" b="1" dirty="0">
                <a:latin typeface="Garamond" panose="02020404030301010803" pitchFamily="18" charset="0"/>
              </a:rPr>
              <a:t>Nyheter från föreningen</a:t>
            </a:r>
          </a:p>
          <a:p>
            <a:pPr marL="285750" indent="-285750">
              <a:buFont typeface="Arial" panose="020B0604020202020204" pitchFamily="34" charset="0"/>
              <a:buChar char="•"/>
            </a:pPr>
            <a:r>
              <a:rPr lang="sv-SE" sz="2000" b="1" dirty="0">
                <a:latin typeface="Garamond" panose="02020404030301010803" pitchFamily="18" charset="0"/>
              </a:rPr>
              <a:t>Övrigt</a:t>
            </a:r>
          </a:p>
          <a:p>
            <a:pPr marL="285750" indent="-285750">
              <a:buFont typeface="Arial" panose="020B0604020202020204" pitchFamily="34" charset="0"/>
              <a:buChar char="•"/>
            </a:pPr>
            <a:r>
              <a:rPr lang="sv-SE" sz="2000" b="1" dirty="0">
                <a:latin typeface="Garamond" panose="02020404030301010803" pitchFamily="18" charset="0"/>
              </a:rPr>
              <a:t>Frågor?</a:t>
            </a:r>
          </a:p>
          <a:p>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3434864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6A91A-0486-AFBE-FA6A-FB21A7B4C7F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F9F8F31-45AF-D6F7-FF5D-1ADF019E5F25}"/>
              </a:ext>
            </a:extLst>
          </p:cNvPr>
          <p:cNvSpPr>
            <a:spLocks noGrp="1"/>
          </p:cNvSpPr>
          <p:nvPr>
            <p:ph type="title"/>
          </p:nvPr>
        </p:nvSpPr>
        <p:spPr/>
        <p:txBody>
          <a:bodyPr/>
          <a:lstStyle/>
          <a:p>
            <a:r>
              <a:rPr lang="sv-SE" dirty="0">
                <a:latin typeface="Garamond" panose="02020404030301010803" pitchFamily="18" charset="0"/>
              </a:rPr>
              <a:t>Kontaktuppgifter</a:t>
            </a:r>
          </a:p>
        </p:txBody>
      </p:sp>
      <p:sp>
        <p:nvSpPr>
          <p:cNvPr id="3" name="textruta 2">
            <a:extLst>
              <a:ext uri="{FF2B5EF4-FFF2-40B4-BE49-F238E27FC236}">
                <a16:creationId xmlns:a16="http://schemas.microsoft.com/office/drawing/2014/main" id="{95F50653-BDA4-5F28-FE29-84A4C5BBE457}"/>
              </a:ext>
            </a:extLst>
          </p:cNvPr>
          <p:cNvSpPr txBox="1"/>
          <p:nvPr/>
        </p:nvSpPr>
        <p:spPr>
          <a:xfrm>
            <a:off x="126460" y="1332495"/>
            <a:ext cx="10564238" cy="9371796"/>
          </a:xfrm>
          <a:prstGeom prst="rect">
            <a:avLst/>
          </a:prstGeom>
          <a:noFill/>
        </p:spPr>
        <p:txBody>
          <a:bodyPr wrap="square" numCol="2">
            <a:spAutoFit/>
          </a:bodyPr>
          <a:lstStyle/>
          <a:p>
            <a:pPr indent="-187200"/>
            <a:endParaRPr lang="sv-SE" sz="900" dirty="0">
              <a:solidFill>
                <a:schemeClr val="accent1"/>
              </a:solidFill>
            </a:endParaRPr>
          </a:p>
          <a:p>
            <a:pPr indent="-187200"/>
            <a:r>
              <a:rPr lang="sv-SE" dirty="0">
                <a:latin typeface="Garamond" panose="02020404030301010803" pitchFamily="18" charset="0"/>
              </a:rPr>
              <a:t>Ange namn, e-mailadress &amp; </a:t>
            </a:r>
            <a:r>
              <a:rPr lang="sv-SE" dirty="0" err="1">
                <a:latin typeface="Garamond" panose="02020404030301010803" pitchFamily="18" charset="0"/>
              </a:rPr>
              <a:t>mobilnr</a:t>
            </a:r>
            <a:r>
              <a:rPr lang="sv-SE" dirty="0">
                <a:latin typeface="Garamond" panose="02020404030301010803" pitchFamily="18" charset="0"/>
              </a:rPr>
              <a:t> för varje roll nedan:</a:t>
            </a:r>
          </a:p>
          <a:p>
            <a:pPr indent="-187200"/>
            <a:r>
              <a:rPr lang="sv-SE" dirty="0">
                <a:latin typeface="Garamond" panose="02020404030301010803" pitchFamily="18" charset="0"/>
              </a:rPr>
              <a:t>Ska skickas fullt ifylld till kansliet på </a:t>
            </a:r>
            <a:r>
              <a:rPr lang="sv-SE" dirty="0">
                <a:solidFill>
                  <a:srgbClr val="0070C0"/>
                </a:solidFill>
                <a:latin typeface="Garamond" panose="02020404030301010803" pitchFamily="18" charset="0"/>
                <a:hlinkClick r:id="rId3">
                  <a:extLst>
                    <a:ext uri="{A12FA001-AC4F-418D-AE19-62706E023703}">
                      <ahyp:hlinkClr xmlns:ahyp="http://schemas.microsoft.com/office/drawing/2018/hyperlinkcolor" val="tx"/>
                    </a:ext>
                  </a:extLst>
                </a:hlinkClick>
              </a:rPr>
              <a:t>info@hellton.se</a:t>
            </a:r>
            <a:r>
              <a:rPr lang="sv-SE" dirty="0">
                <a:solidFill>
                  <a:srgbClr val="0070C0"/>
                </a:solidFill>
                <a:latin typeface="Garamond" panose="02020404030301010803" pitchFamily="18" charset="0"/>
              </a:rPr>
              <a:t> </a:t>
            </a:r>
            <a:r>
              <a:rPr lang="sv-SE" dirty="0">
                <a:latin typeface="Garamond" panose="02020404030301010803" pitchFamily="18" charset="0"/>
              </a:rPr>
              <a:t>senast 15 oktober.</a:t>
            </a:r>
          </a:p>
          <a:p>
            <a:pPr indent="-187200"/>
            <a:endParaRPr lang="sv-SE" sz="1400" b="1" u="sng" dirty="0"/>
          </a:p>
          <a:p>
            <a:pPr indent="-187200"/>
            <a:endParaRPr lang="sv-SE" sz="1400" b="1" u="sng" dirty="0"/>
          </a:p>
          <a:p>
            <a:pPr indent="-187200"/>
            <a:r>
              <a:rPr lang="sv-SE" sz="1600" b="1" dirty="0">
                <a:latin typeface="Garamond" panose="02020404030301010803" pitchFamily="18" charset="0"/>
              </a:rPr>
              <a:t>Lagansvarig									</a:t>
            </a:r>
          </a:p>
          <a:p>
            <a:pPr indent="-187200"/>
            <a:r>
              <a:rPr lang="sv-SE" sz="1600" b="1" dirty="0">
                <a:latin typeface="Garamond" panose="02020404030301010803" pitchFamily="18" charset="0"/>
              </a:rPr>
              <a:t>Madeleine Leander Montiadis</a:t>
            </a:r>
          </a:p>
          <a:p>
            <a:pPr indent="-187200"/>
            <a:r>
              <a:rPr lang="sv-SE" sz="1600" b="1" dirty="0">
                <a:latin typeface="Garamond" panose="02020404030301010803" pitchFamily="18" charset="0"/>
                <a:hlinkClick r:id="rId4"/>
              </a:rPr>
              <a:t>Madeleine.montiadis@gmail.com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076-8216500</a:t>
            </a: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Magnus Skog</a:t>
            </a:r>
          </a:p>
          <a:p>
            <a:pPr indent="-187200"/>
            <a:r>
              <a:rPr lang="sv-SE" sz="1600" b="1" dirty="0">
                <a:latin typeface="Garamond" panose="02020404030301010803" pitchFamily="18" charset="0"/>
                <a:hlinkClick r:id="rId5"/>
              </a:rPr>
              <a:t>Magnus.skog83@gmail.com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073-3456171</a:t>
            </a: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Kioskansvarig/Lagkassa</a:t>
            </a:r>
          </a:p>
          <a:p>
            <a:pPr indent="-187200"/>
            <a:r>
              <a:rPr lang="sv-SE" sz="1600" b="1" dirty="0">
                <a:latin typeface="Garamond" panose="02020404030301010803" pitchFamily="18" charset="0"/>
              </a:rPr>
              <a:t>Erik </a:t>
            </a:r>
            <a:r>
              <a:rPr lang="sv-SE" sz="1600" b="1" dirty="0" err="1">
                <a:latin typeface="Garamond" panose="02020404030301010803" pitchFamily="18" charset="0"/>
              </a:rPr>
              <a:t>Björfelt</a:t>
            </a:r>
            <a:endParaRPr lang="sv-SE" sz="1600" b="1" dirty="0">
              <a:latin typeface="Garamond" panose="02020404030301010803" pitchFamily="18" charset="0"/>
            </a:endParaRPr>
          </a:p>
          <a:p>
            <a:pPr indent="-187200"/>
            <a:r>
              <a:rPr lang="sv-SE" sz="1600" b="1" dirty="0">
                <a:latin typeface="Garamond" panose="02020404030301010803" pitchFamily="18" charset="0"/>
                <a:hlinkClick r:id="rId6"/>
              </a:rPr>
              <a:t>erik_bjorfelt@hotmail.com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073-6407165</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Försäljning</a:t>
            </a:r>
          </a:p>
          <a:p>
            <a:pPr indent="-187200"/>
            <a:r>
              <a:rPr lang="sv-SE" sz="1600" b="1" dirty="0">
                <a:highlight>
                  <a:srgbClr val="FFFF00"/>
                </a:highlight>
                <a:latin typeface="Garamond" panose="02020404030301010803" pitchFamily="18" charset="0"/>
              </a:rPr>
              <a:t>Vakant</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a:t>
            </a:r>
          </a:p>
          <a:p>
            <a:pPr indent="-187200"/>
            <a:r>
              <a:rPr lang="sv-SE" sz="1600" b="1" dirty="0">
                <a:latin typeface="Garamond" panose="02020404030301010803" pitchFamily="18" charset="0"/>
              </a:rPr>
              <a:t>Mattias Göthlin</a:t>
            </a:r>
          </a:p>
          <a:p>
            <a:pPr indent="-187200"/>
            <a:r>
              <a:rPr lang="sv-SE" sz="1600" b="1" dirty="0">
                <a:latin typeface="Garamond" panose="02020404030301010803" pitchFamily="18" charset="0"/>
                <a:hlinkClick r:id="rId7"/>
              </a:rPr>
              <a:t>mattias.gothlin@me.com</a:t>
            </a:r>
            <a:endParaRPr lang="sv-SE" sz="1600" b="1" dirty="0">
              <a:latin typeface="Garamond" panose="02020404030301010803" pitchFamily="18" charset="0"/>
            </a:endParaRPr>
          </a:p>
          <a:p>
            <a:pPr indent="-187200"/>
            <a:r>
              <a:rPr lang="sv-SE" sz="1600" b="1" dirty="0">
                <a:latin typeface="Garamond" panose="02020404030301010803" pitchFamily="18" charset="0"/>
              </a:rPr>
              <a:t>Tel 073-0287847</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665104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5FA3E-C0D1-4FA1-B833-3BCD71DCEC6C}"/>
              </a:ext>
            </a:extLst>
          </p:cNvPr>
          <p:cNvSpPr>
            <a:spLocks noGrp="1"/>
          </p:cNvSpPr>
          <p:nvPr>
            <p:ph type="title"/>
          </p:nvPr>
        </p:nvSpPr>
        <p:spPr/>
        <p:txBody>
          <a:bodyPr>
            <a:normAutofit/>
          </a:bodyPr>
          <a:lstStyle/>
          <a:p>
            <a:pPr marL="228600">
              <a:spcAft>
                <a:spcPts val="800"/>
              </a:spcAft>
            </a:pPr>
            <a:r>
              <a:rPr lang="sv-SE" sz="36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Ledare</a:t>
            </a:r>
            <a:endParaRPr lang="sv-SE" dirty="0"/>
          </a:p>
        </p:txBody>
      </p:sp>
      <p:sp>
        <p:nvSpPr>
          <p:cNvPr id="3" name="Content Placeholder 2">
            <a:extLst>
              <a:ext uri="{FF2B5EF4-FFF2-40B4-BE49-F238E27FC236}">
                <a16:creationId xmlns:a16="http://schemas.microsoft.com/office/drawing/2014/main" id="{AE99569F-EE40-49A5-B788-CCDE3EA049BA}"/>
              </a:ext>
            </a:extLst>
          </p:cNvPr>
          <p:cNvSpPr>
            <a:spLocks noGrp="1"/>
          </p:cNvSpPr>
          <p:nvPr>
            <p:ph idx="1"/>
          </p:nvPr>
        </p:nvSpPr>
        <p:spPr>
          <a:xfrm>
            <a:off x="677334" y="1690689"/>
            <a:ext cx="8596668" cy="3880773"/>
          </a:xfrm>
        </p:spPr>
        <p:txBody>
          <a:bodyPr>
            <a:normAutofit/>
          </a:bodyPr>
          <a:lstStyle/>
          <a:p>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Presentation av ledare</a:t>
            </a:r>
            <a:b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Huvudtränare: </a:t>
            </a:r>
            <a:r>
              <a:rPr lang="sv-SE" kern="100" dirty="0" err="1">
                <a:solidFill>
                  <a:srgbClr val="000000"/>
                </a:solidFill>
                <a:latin typeface="Garamond" panose="02020404030301010803" pitchFamily="18" charset="0"/>
                <a:ea typeface="Calibri" panose="020F0502020204030204" pitchFamily="34" charset="0"/>
                <a:cs typeface="Times New Roman" panose="02020603050405020304" pitchFamily="18" charset="0"/>
              </a:rPr>
              <a:t>Lirije</a:t>
            </a: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r>
              <a:rPr lang="sv-SE" kern="100" dirty="0" err="1">
                <a:solidFill>
                  <a:srgbClr val="000000"/>
                </a:solidFill>
                <a:latin typeface="Garamond" panose="02020404030301010803" pitchFamily="18" charset="0"/>
                <a:ea typeface="Calibri" panose="020F0502020204030204" pitchFamily="34" charset="0"/>
                <a:cs typeface="Times New Roman" panose="02020603050405020304" pitchFamily="18" charset="0"/>
              </a:rPr>
              <a:t>Smajli</a:t>
            </a: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&amp; Malin Björk</a:t>
            </a:r>
            <a:b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Assisterande tränare: Henrik Ekström &amp; Mikael Blom</a:t>
            </a:r>
            <a:b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b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Lagledare: Madeleine Montiadis &amp; Magnus Skog</a:t>
            </a:r>
          </a:p>
          <a:p>
            <a:pPr marL="0" indent="0">
              <a:buNone/>
            </a:pPr>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p>
          <a:p>
            <a:pPr indent="-187200"/>
            <a:r>
              <a:rPr lang="sv-SE" sz="1600" b="1" dirty="0">
                <a:latin typeface="Garamond" panose="02020404030301010803" pitchFamily="18" charset="0"/>
              </a:rPr>
              <a:t>Mentor A-lag/U-lag:</a:t>
            </a:r>
          </a:p>
          <a:p>
            <a:pPr marL="155700" indent="0">
              <a:buNone/>
            </a:pPr>
            <a:r>
              <a:rPr lang="sv-SE" sz="1600" b="1" dirty="0">
                <a:latin typeface="Garamond" panose="02020404030301010803" pitchFamily="18" charset="0"/>
              </a:rPr>
              <a:t>Saga Dahlstedt</a:t>
            </a:r>
          </a:p>
          <a:p>
            <a:pPr marL="155700" indent="0">
              <a:buNone/>
            </a:pPr>
            <a:r>
              <a:rPr lang="sv-SE" sz="1600" b="1" dirty="0">
                <a:latin typeface="Garamond" panose="02020404030301010803" pitchFamily="18" charset="0"/>
              </a:rPr>
              <a:t>Victoria Glennert</a:t>
            </a:r>
            <a:endParaRPr lang="sv-SE" sz="1600" dirty="0">
              <a:latin typeface="Garamond" panose="02020404030301010803" pitchFamily="18" charset="0"/>
            </a:endParaRPr>
          </a:p>
          <a:p>
            <a:pPr marL="0" indent="0">
              <a:buNone/>
            </a:pPr>
            <a:b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endParaRPr lang="sv-SE" dirty="0"/>
          </a:p>
        </p:txBody>
      </p:sp>
    </p:spTree>
    <p:extLst>
      <p:ext uri="{BB962C8B-B14F-4D97-AF65-F5344CB8AC3E}">
        <p14:creationId xmlns:p14="http://schemas.microsoft.com/office/powerpoint/2010/main" val="2217541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C24C-F8D9-4ECD-B4BD-EF81D828CD46}"/>
              </a:ext>
            </a:extLst>
          </p:cNvPr>
          <p:cNvSpPr>
            <a:spLocks noGrp="1"/>
          </p:cNvSpPr>
          <p:nvPr>
            <p:ph type="title"/>
          </p:nvPr>
        </p:nvSpPr>
        <p:spPr/>
        <p:txBody>
          <a:bodyPr/>
          <a:lstStyle/>
          <a:p>
            <a:r>
              <a:rPr lang="sv-SE" dirty="0"/>
              <a:t>Kompassen</a:t>
            </a:r>
            <a:br>
              <a:rPr lang="sv-SE" dirty="0"/>
            </a:br>
            <a:endParaRPr lang="sv-SE" dirty="0"/>
          </a:p>
        </p:txBody>
      </p:sp>
      <p:pic>
        <p:nvPicPr>
          <p:cNvPr id="4" name="Platshållare för innehåll 3">
            <a:extLst>
              <a:ext uri="{FF2B5EF4-FFF2-40B4-BE49-F238E27FC236}">
                <a16:creationId xmlns:a16="http://schemas.microsoft.com/office/drawing/2014/main" id="{1B4E5800-D49D-4A39-9C81-224A574C4B18}"/>
              </a:ext>
            </a:extLst>
          </p:cNvPr>
          <p:cNvPicPr>
            <a:picLocks noGrp="1" noChangeAspect="1"/>
          </p:cNvPicPr>
          <p:nvPr>
            <p:ph idx="1"/>
          </p:nvPr>
        </p:nvPicPr>
        <p:blipFill>
          <a:blip r:embed="rId2"/>
          <a:stretch>
            <a:fillRect/>
          </a:stretch>
        </p:blipFill>
        <p:spPr>
          <a:xfrm>
            <a:off x="5969005" y="1384300"/>
            <a:ext cx="3068628" cy="4352925"/>
          </a:xfrm>
          <a:prstGeom prst="rect">
            <a:avLst/>
          </a:prstGeom>
        </p:spPr>
      </p:pic>
      <p:sp>
        <p:nvSpPr>
          <p:cNvPr id="5" name="TextBox 4">
            <a:extLst>
              <a:ext uri="{FF2B5EF4-FFF2-40B4-BE49-F238E27FC236}">
                <a16:creationId xmlns:a16="http://schemas.microsoft.com/office/drawing/2014/main" id="{59DA70D0-AA5B-4715-8C59-B63D80C5DC75}"/>
              </a:ext>
            </a:extLst>
          </p:cNvPr>
          <p:cNvSpPr txBox="1"/>
          <p:nvPr/>
        </p:nvSpPr>
        <p:spPr>
          <a:xfrm>
            <a:off x="1066800" y="1600200"/>
            <a:ext cx="4394200" cy="1938992"/>
          </a:xfrm>
          <a:prstGeom prst="rect">
            <a:avLst/>
          </a:prstGeom>
          <a:noFill/>
        </p:spPr>
        <p:txBody>
          <a:bodyPr wrap="square" rtlCol="0">
            <a:spAutoFit/>
          </a:bodyPr>
          <a:lstStyle/>
          <a:p>
            <a:pPr marL="270000" lvl="1"/>
            <a:r>
              <a:rPr lang="sv-SE" sz="2400" dirty="0">
                <a:latin typeface="Garamond" panose="02020404030301010803" pitchFamily="18" charset="0"/>
              </a:rPr>
              <a:t>Föreningens kunskapsriktlinjer och styrdokument för handbollsspelare i alla åldrar.</a:t>
            </a:r>
          </a:p>
          <a:p>
            <a:pPr marL="270000" lvl="1"/>
            <a:r>
              <a:rPr lang="sv-SE" sz="2400" dirty="0">
                <a:hlinkClick r:id="rId3"/>
              </a:rPr>
              <a:t>IF Hellton Kompassen 24/25 (fliphtml5.com)</a:t>
            </a:r>
            <a:endParaRPr lang="sv-SE" sz="2400" dirty="0"/>
          </a:p>
        </p:txBody>
      </p:sp>
    </p:spTree>
    <p:extLst>
      <p:ext uri="{BB962C8B-B14F-4D97-AF65-F5344CB8AC3E}">
        <p14:creationId xmlns:p14="http://schemas.microsoft.com/office/powerpoint/2010/main" val="74737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EBA963D-248C-4440-9E69-AEA0A0C3FA18}"/>
              </a:ext>
            </a:extLst>
          </p:cNvPr>
          <p:cNvSpPr>
            <a:spLocks noGrp="1"/>
          </p:cNvSpPr>
          <p:nvPr>
            <p:ph type="title"/>
          </p:nvPr>
        </p:nvSpPr>
        <p:spPr/>
        <p:txBody>
          <a:bodyPr/>
          <a:lstStyle/>
          <a:p>
            <a:r>
              <a:rPr lang="sv-SE" dirty="0"/>
              <a:t>Träningar</a:t>
            </a:r>
          </a:p>
        </p:txBody>
      </p:sp>
      <p:sp>
        <p:nvSpPr>
          <p:cNvPr id="4" name="Content Placeholder 3">
            <a:extLst>
              <a:ext uri="{FF2B5EF4-FFF2-40B4-BE49-F238E27FC236}">
                <a16:creationId xmlns:a16="http://schemas.microsoft.com/office/drawing/2014/main" id="{EC155B38-F34C-4AF2-85BA-782A62B65917}"/>
              </a:ext>
            </a:extLst>
          </p:cNvPr>
          <p:cNvSpPr>
            <a:spLocks noGrp="1"/>
          </p:cNvSpPr>
          <p:nvPr>
            <p:ph idx="1"/>
          </p:nvPr>
        </p:nvSpPr>
        <p:spPr/>
        <p:txBody>
          <a:bodyPr>
            <a:normAutofit lnSpcReduction="10000"/>
          </a:bodyPr>
          <a:lstStyle/>
          <a:p>
            <a:pPr marL="270000" lvl="1"/>
            <a:r>
              <a:rPr lang="sv-SE" sz="1800" dirty="0">
                <a:latin typeface="Garamond" panose="02020404030301010803" pitchFamily="18" charset="0"/>
              </a:rPr>
              <a:t>Onsdagar </a:t>
            </a:r>
            <a:r>
              <a:rPr lang="sv-SE" sz="1800" dirty="0" err="1">
                <a:latin typeface="Garamond" panose="02020404030301010803" pitchFamily="18" charset="0"/>
              </a:rPr>
              <a:t>kl</a:t>
            </a:r>
            <a:r>
              <a:rPr lang="sv-SE" sz="1800" dirty="0">
                <a:latin typeface="Garamond" panose="02020404030301010803" pitchFamily="18" charset="0"/>
              </a:rPr>
              <a:t> 18-19, A-salen, </a:t>
            </a:r>
            <a:r>
              <a:rPr lang="sv-SE" sz="1800" dirty="0" err="1">
                <a:latin typeface="Garamond" panose="02020404030301010803" pitchFamily="18" charset="0"/>
              </a:rPr>
              <a:t>Sundstahallen</a:t>
            </a:r>
            <a:endParaRPr lang="sv-SE" sz="1800" dirty="0">
              <a:latin typeface="Garamond" panose="02020404030301010803" pitchFamily="18" charset="0"/>
            </a:endParaRPr>
          </a:p>
          <a:p>
            <a:pPr marL="270000" lvl="1"/>
            <a:r>
              <a:rPr lang="sv-SE" sz="1800" dirty="0">
                <a:latin typeface="Garamond" panose="02020404030301010803" pitchFamily="18" charset="0"/>
              </a:rPr>
              <a:t>Fredagar </a:t>
            </a:r>
            <a:r>
              <a:rPr lang="sv-SE" sz="1800" dirty="0" err="1">
                <a:latin typeface="Garamond" panose="02020404030301010803" pitchFamily="18" charset="0"/>
              </a:rPr>
              <a:t>kl</a:t>
            </a:r>
            <a:r>
              <a:rPr lang="sv-SE" sz="1800" dirty="0">
                <a:latin typeface="Garamond" panose="02020404030301010803" pitchFamily="18" charset="0"/>
              </a:rPr>
              <a:t> 17-18, A-salen, </a:t>
            </a:r>
            <a:r>
              <a:rPr lang="sv-SE" sz="1800" dirty="0" err="1">
                <a:latin typeface="Garamond" panose="02020404030301010803" pitchFamily="18" charset="0"/>
              </a:rPr>
              <a:t>Sundstahallen</a:t>
            </a:r>
            <a:endParaRPr lang="sv-SE" sz="1800" dirty="0">
              <a:latin typeface="Garamond" panose="02020404030301010803" pitchFamily="18" charset="0"/>
            </a:endParaRPr>
          </a:p>
          <a:p>
            <a:pPr marL="270000" lvl="1"/>
            <a:r>
              <a:rPr lang="sv-SE" sz="1800" dirty="0">
                <a:highlight>
                  <a:srgbClr val="FFFF00"/>
                </a:highlight>
                <a:latin typeface="Garamond" panose="02020404030301010803" pitchFamily="18" charset="0"/>
              </a:rPr>
              <a:t>Söndagar 10-11, Färjestadshallen (ca 5 tillfällen för </a:t>
            </a:r>
            <a:r>
              <a:rPr lang="sv-SE" sz="1800" dirty="0" err="1">
                <a:highlight>
                  <a:srgbClr val="FFFF00"/>
                </a:highlight>
                <a:latin typeface="Garamond" panose="02020404030301010803" pitchFamily="18" charset="0"/>
              </a:rPr>
              <a:t>resp</a:t>
            </a:r>
            <a:r>
              <a:rPr lang="sv-SE" sz="1800" dirty="0">
                <a:highlight>
                  <a:srgbClr val="FFFF00"/>
                </a:highlight>
                <a:latin typeface="Garamond" panose="02020404030301010803" pitchFamily="18" charset="0"/>
              </a:rPr>
              <a:t> lag) två lag per tillfälle. Kallelse och mer info kommer skickas ut.</a:t>
            </a:r>
          </a:p>
          <a:p>
            <a:pPr marL="270000" lvl="1"/>
            <a:endParaRPr lang="sv-SE" sz="1800" dirty="0">
              <a:latin typeface="Garamond" panose="02020404030301010803" pitchFamily="18" charset="0"/>
            </a:endParaRPr>
          </a:p>
          <a:p>
            <a:pPr marL="0" indent="0">
              <a:buNone/>
            </a:pPr>
            <a:r>
              <a:rPr lang="sv-SE" b="0" i="0" u="none" strike="noStrike" baseline="0" dirty="0">
                <a:solidFill>
                  <a:srgbClr val="000000"/>
                </a:solidFill>
                <a:latin typeface="Garamond" panose="02020404030301010803" pitchFamily="18" charset="0"/>
              </a:rPr>
              <a:t>Viktigt att man svarar på kallelsen så att vi kan planera träningarna utifrån antalet anmälda. </a:t>
            </a:r>
          </a:p>
          <a:p>
            <a:r>
              <a:rPr lang="sv-SE" b="0" i="0" u="none" strike="noStrike" baseline="0" dirty="0">
                <a:solidFill>
                  <a:srgbClr val="000000"/>
                </a:solidFill>
                <a:latin typeface="Garamond" panose="02020404030301010803" pitchFamily="18" charset="0"/>
              </a:rPr>
              <a:t>Ha med inneskor och vattenflaska. Viktigt med bra, stabila skor för att minska skaderisk. Inga smycken eller örhängen på träning eller match (alt tejpade). </a:t>
            </a:r>
          </a:p>
          <a:p>
            <a:r>
              <a:rPr lang="sv-SE" b="0" i="0" u="none" strike="noStrike" baseline="0" dirty="0">
                <a:solidFill>
                  <a:srgbClr val="000000"/>
                </a:solidFill>
                <a:latin typeface="Garamond" panose="02020404030301010803" pitchFamily="18" charset="0"/>
              </a:rPr>
              <a:t>Håret ska vara uppsatt med tofs inför varje träning och match. Avslutssamling efter träningstiden är slut ca 5 min extra. </a:t>
            </a:r>
          </a:p>
          <a:p>
            <a:r>
              <a:rPr lang="sv-SE" dirty="0">
                <a:solidFill>
                  <a:srgbClr val="000000"/>
                </a:solidFill>
                <a:latin typeface="Garamond" panose="02020404030301010803" pitchFamily="18" charset="0"/>
              </a:rPr>
              <a:t>För att bli uttagen till match ska man närvara vid minst 1 träning/vecka. </a:t>
            </a:r>
            <a:endParaRPr lang="sv-SE" dirty="0">
              <a:latin typeface="Garamond" panose="02020404030301010803" pitchFamily="18" charset="0"/>
            </a:endParaRPr>
          </a:p>
          <a:p>
            <a:endParaRPr lang="sv-SE" dirty="0"/>
          </a:p>
        </p:txBody>
      </p:sp>
    </p:spTree>
    <p:extLst>
      <p:ext uri="{BB962C8B-B14F-4D97-AF65-F5344CB8AC3E}">
        <p14:creationId xmlns:p14="http://schemas.microsoft.com/office/powerpoint/2010/main" val="224031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4EB9D-6DFD-44ED-8F48-6B78DE903CA5}"/>
              </a:ext>
            </a:extLst>
          </p:cNvPr>
          <p:cNvSpPr>
            <a:spLocks noGrp="1"/>
          </p:cNvSpPr>
          <p:nvPr>
            <p:ph type="title"/>
          </p:nvPr>
        </p:nvSpPr>
        <p:spPr/>
        <p:txBody>
          <a:bodyPr/>
          <a:lstStyle/>
          <a:p>
            <a:r>
              <a:rPr lang="sv-SE" dirty="0"/>
              <a:t>Matcher</a:t>
            </a:r>
          </a:p>
        </p:txBody>
      </p:sp>
      <p:sp>
        <p:nvSpPr>
          <p:cNvPr id="3" name="Content Placeholder 2">
            <a:extLst>
              <a:ext uri="{FF2B5EF4-FFF2-40B4-BE49-F238E27FC236}">
                <a16:creationId xmlns:a16="http://schemas.microsoft.com/office/drawing/2014/main" id="{53B6C7D9-43F5-4A6A-8DB2-4453F9E88538}"/>
              </a:ext>
            </a:extLst>
          </p:cNvPr>
          <p:cNvSpPr>
            <a:spLocks noGrp="1"/>
          </p:cNvSpPr>
          <p:nvPr>
            <p:ph idx="1"/>
          </p:nvPr>
        </p:nvSpPr>
        <p:spPr>
          <a:xfrm>
            <a:off x="677334" y="1405055"/>
            <a:ext cx="8596668" cy="4636308"/>
          </a:xfrm>
        </p:spPr>
        <p:txBody>
          <a:bodyPr>
            <a:normAutofit/>
          </a:bodyPr>
          <a:lstStyle/>
          <a:p>
            <a:pPr marL="0" indent="0">
              <a:buNone/>
            </a:pPr>
            <a:r>
              <a:rPr lang="sv-SE" dirty="0"/>
              <a:t>Vi har anmält 4 lag till seriespel i 2 serier. Hellton 1 och Hellton 2 (2015) och Hellton 3 och Hellton 4 (2014). Alla matcher ligger i kalendern. </a:t>
            </a:r>
            <a:r>
              <a:rPr lang="sv-SE" sz="1800" b="0" i="0" u="none" strike="noStrike" baseline="0" dirty="0">
                <a:solidFill>
                  <a:srgbClr val="000000"/>
                </a:solidFill>
                <a:latin typeface="Arial" panose="020B0604020202020204" pitchFamily="34" charset="0"/>
              </a:rPr>
              <a:t>Då vi är ett stort lag kommer träningsnärvaro på antalet träningar att styra vilka aktiva som kommer att spela match. Är man med på en träning i veckan så kommer man bli uttagen till match. </a:t>
            </a:r>
          </a:p>
          <a:p>
            <a:pPr marL="0" indent="0">
              <a:buNone/>
            </a:pPr>
            <a:r>
              <a:rPr lang="sv-SE" sz="1800" b="0" i="0" u="none" strike="noStrike" baseline="0" dirty="0">
                <a:solidFill>
                  <a:srgbClr val="000000"/>
                </a:solidFill>
                <a:latin typeface="Arial" panose="020B0604020202020204" pitchFamily="34" charset="0"/>
              </a:rPr>
              <a:t>Kommer införas att sista anmälningsdag är 4 dagar innan match. Har man inte anmält sig kommer man inte bli uttagen för match. Detta föra att kunna planera seriespelet bättre </a:t>
            </a:r>
          </a:p>
          <a:p>
            <a:pPr marL="0" indent="0">
              <a:buNone/>
            </a:pPr>
            <a:r>
              <a:rPr lang="sv-SE" sz="1800" b="1" i="0" u="none" strike="noStrike" baseline="0" dirty="0">
                <a:solidFill>
                  <a:srgbClr val="000000"/>
                </a:solidFill>
                <a:latin typeface="Arial" panose="020B0604020202020204" pitchFamily="34" charset="0"/>
              </a:rPr>
              <a:t>Klädsel </a:t>
            </a:r>
            <a:endParaRPr lang="sv-SE" sz="1800" b="0" i="0" u="none" strike="noStrike" baseline="0" dirty="0">
              <a:solidFill>
                <a:srgbClr val="000000"/>
              </a:solidFill>
              <a:latin typeface="Arial" panose="020B0604020202020204" pitchFamily="34" charset="0"/>
            </a:endParaRPr>
          </a:p>
          <a:p>
            <a:r>
              <a:rPr lang="sv-SE" sz="1800" b="0" i="0" u="none" strike="noStrike" baseline="0" dirty="0">
                <a:solidFill>
                  <a:srgbClr val="000000"/>
                </a:solidFill>
                <a:latin typeface="Arial" panose="020B0604020202020204" pitchFamily="34" charset="0"/>
              </a:rPr>
              <a:t>När laget spelar match så bör vi vara klädda enhetligt med svarta shorts och svarta strumpor. Till de yngre lagen lånar IF Hellton ut matchtröjor som kommer att delas ut i början på säsongen. Man ansvar själv för tvätt och att tröjan kommer med till nästa match. Om det är någon som saknar tröja så hör man av sig till ledare innan match.</a:t>
            </a:r>
            <a:endParaRPr lang="sv-SE" dirty="0"/>
          </a:p>
        </p:txBody>
      </p:sp>
    </p:spTree>
    <p:extLst>
      <p:ext uri="{BB962C8B-B14F-4D97-AF65-F5344CB8AC3E}">
        <p14:creationId xmlns:p14="http://schemas.microsoft.com/office/powerpoint/2010/main" val="97404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D4934E-FC39-4698-91BD-C26BF4A8BAC3}"/>
              </a:ext>
            </a:extLst>
          </p:cNvPr>
          <p:cNvSpPr>
            <a:spLocks noGrp="1"/>
          </p:cNvSpPr>
          <p:nvPr>
            <p:ph type="title"/>
          </p:nvPr>
        </p:nvSpPr>
        <p:spPr/>
        <p:txBody>
          <a:bodyPr/>
          <a:lstStyle/>
          <a:p>
            <a:endParaRPr lang="sv-SE"/>
          </a:p>
        </p:txBody>
      </p:sp>
      <p:graphicFrame>
        <p:nvGraphicFramePr>
          <p:cNvPr id="4" name="Platshållare för innehåll 3">
            <a:extLst>
              <a:ext uri="{FF2B5EF4-FFF2-40B4-BE49-F238E27FC236}">
                <a16:creationId xmlns:a16="http://schemas.microsoft.com/office/drawing/2014/main" id="{5FDF8D8D-0F90-4377-A94E-8749CA732A85}"/>
              </a:ext>
            </a:extLst>
          </p:cNvPr>
          <p:cNvGraphicFramePr>
            <a:graphicFrameLocks noGrp="1"/>
          </p:cNvGraphicFramePr>
          <p:nvPr>
            <p:ph idx="1"/>
            <p:extLst>
              <p:ext uri="{D42A27DB-BD31-4B8C-83A1-F6EECF244321}">
                <p14:modId xmlns:p14="http://schemas.microsoft.com/office/powerpoint/2010/main" val="2018095993"/>
              </p:ext>
            </p:extLst>
          </p:nvPr>
        </p:nvGraphicFramePr>
        <p:xfrm>
          <a:off x="677334" y="609600"/>
          <a:ext cx="8890412" cy="5813498"/>
        </p:xfrm>
        <a:graphic>
          <a:graphicData uri="http://schemas.openxmlformats.org/drawingml/2006/table">
            <a:tbl>
              <a:tblPr>
                <a:tableStyleId>{5C22544A-7EE6-4342-B048-85BDC9FD1C3A}</a:tableStyleId>
              </a:tblPr>
              <a:tblGrid>
                <a:gridCol w="356091">
                  <a:extLst>
                    <a:ext uri="{9D8B030D-6E8A-4147-A177-3AD203B41FA5}">
                      <a16:colId xmlns:a16="http://schemas.microsoft.com/office/drawing/2014/main" val="3026136116"/>
                    </a:ext>
                  </a:extLst>
                </a:gridCol>
                <a:gridCol w="557875">
                  <a:extLst>
                    <a:ext uri="{9D8B030D-6E8A-4147-A177-3AD203B41FA5}">
                      <a16:colId xmlns:a16="http://schemas.microsoft.com/office/drawing/2014/main" val="3416607849"/>
                    </a:ext>
                  </a:extLst>
                </a:gridCol>
                <a:gridCol w="462918">
                  <a:extLst>
                    <a:ext uri="{9D8B030D-6E8A-4147-A177-3AD203B41FA5}">
                      <a16:colId xmlns:a16="http://schemas.microsoft.com/office/drawing/2014/main" val="2635949753"/>
                    </a:ext>
                  </a:extLst>
                </a:gridCol>
                <a:gridCol w="1614281">
                  <a:extLst>
                    <a:ext uri="{9D8B030D-6E8A-4147-A177-3AD203B41FA5}">
                      <a16:colId xmlns:a16="http://schemas.microsoft.com/office/drawing/2014/main" val="2288232263"/>
                    </a:ext>
                  </a:extLst>
                </a:gridCol>
                <a:gridCol w="1222580">
                  <a:extLst>
                    <a:ext uri="{9D8B030D-6E8A-4147-A177-3AD203B41FA5}">
                      <a16:colId xmlns:a16="http://schemas.microsoft.com/office/drawing/2014/main" val="3067924395"/>
                    </a:ext>
                  </a:extLst>
                </a:gridCol>
                <a:gridCol w="2160286">
                  <a:extLst>
                    <a:ext uri="{9D8B030D-6E8A-4147-A177-3AD203B41FA5}">
                      <a16:colId xmlns:a16="http://schemas.microsoft.com/office/drawing/2014/main" val="2140377742"/>
                    </a:ext>
                  </a:extLst>
                </a:gridCol>
                <a:gridCol w="1376887">
                  <a:extLst>
                    <a:ext uri="{9D8B030D-6E8A-4147-A177-3AD203B41FA5}">
                      <a16:colId xmlns:a16="http://schemas.microsoft.com/office/drawing/2014/main" val="154863418"/>
                    </a:ext>
                  </a:extLst>
                </a:gridCol>
                <a:gridCol w="569747">
                  <a:extLst>
                    <a:ext uri="{9D8B030D-6E8A-4147-A177-3AD203B41FA5}">
                      <a16:colId xmlns:a16="http://schemas.microsoft.com/office/drawing/2014/main" val="3641921336"/>
                    </a:ext>
                  </a:extLst>
                </a:gridCol>
                <a:gridCol w="569747">
                  <a:extLst>
                    <a:ext uri="{9D8B030D-6E8A-4147-A177-3AD203B41FA5}">
                      <a16:colId xmlns:a16="http://schemas.microsoft.com/office/drawing/2014/main" val="111155637"/>
                    </a:ext>
                  </a:extLst>
                </a:gridCol>
              </a:tblGrid>
              <a:tr h="151420">
                <a:tc gridSpan="2">
                  <a:txBody>
                    <a:bodyPr/>
                    <a:lstStyle/>
                    <a:p>
                      <a:pPr algn="l" fontAlgn="b"/>
                      <a:r>
                        <a:rPr lang="sv-SE" sz="600" u="none" strike="noStrike">
                          <a:effectLst/>
                        </a:rPr>
                        <a:t>HELLTON 1 f9</a:t>
                      </a:r>
                      <a:endParaRPr lang="sv-SE" sz="600" b="1"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Ledare:???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685216713"/>
                  </a:ext>
                </a:extLst>
              </a:tr>
              <a:tr h="151420">
                <a:tc>
                  <a:txBody>
                    <a:bodyPr/>
                    <a:lstStyle/>
                    <a:p>
                      <a:pPr algn="l" fontAlgn="b"/>
                      <a:r>
                        <a:rPr lang="sv-SE" sz="600" u="none" strike="noStrike">
                          <a:effectLst/>
                        </a:rPr>
                        <a:t>Dag</a:t>
                      </a:r>
                      <a:endParaRPr lang="sv-SE" sz="600" b="1"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Datum |</a:t>
                      </a:r>
                      <a:endParaRPr lang="sv-SE" sz="600" b="1"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Tid</a:t>
                      </a:r>
                      <a:endParaRPr lang="sv-SE" sz="600" b="1"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Tävling</a:t>
                      </a:r>
                      <a:endParaRPr lang="sv-SE" sz="600" b="1"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Hemmalag</a:t>
                      </a:r>
                      <a:endParaRPr lang="sv-SE" sz="600" b="1"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Bortalag</a:t>
                      </a:r>
                      <a:endParaRPr lang="sv-SE" sz="600" b="1"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Spelplats</a:t>
                      </a:r>
                      <a:endParaRPr lang="sv-SE" sz="600" b="1"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051402911"/>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2025-01-18</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09:00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vit</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Sundsta Sporthall</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Föreningskiosk</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795608225"/>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2025-01-18</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11:30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Sundsta Sporthall</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Föreningskiosk</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4159927519"/>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2025-02-01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12:40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Åmål</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2625604678"/>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2025-02-01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15:10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3643903848"/>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15:45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grön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058286518"/>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16:45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Hammarö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335429173"/>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2025-03-08</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16:00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Torsby IK</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Hultsbergshallen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854654293"/>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2025-03-08</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17:00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grön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Hultsbergshallen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203735932"/>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11:00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HK Brukspôjkera</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Deje Sporthall A</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1333997896"/>
                  </a:ext>
                </a:extLst>
              </a:tr>
              <a:tr h="151420">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465568698"/>
                  </a:ext>
                </a:extLst>
              </a:tr>
              <a:tr h="151420">
                <a:tc gridSpan="2">
                  <a:txBody>
                    <a:bodyPr/>
                    <a:lstStyle/>
                    <a:p>
                      <a:pPr algn="l" fontAlgn="b"/>
                      <a:r>
                        <a:rPr lang="sv-SE" sz="600" u="none" strike="noStrike">
                          <a:effectLst/>
                        </a:rPr>
                        <a:t>HELLTON 2 f9</a:t>
                      </a:r>
                      <a:endParaRPr lang="sv-SE" sz="600" b="1"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Ledare: Henrik</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826529631"/>
                  </a:ext>
                </a:extLst>
              </a:tr>
              <a:tr h="151420">
                <a:tc>
                  <a:txBody>
                    <a:bodyPr/>
                    <a:lstStyle/>
                    <a:p>
                      <a:pPr algn="l" fontAlgn="b"/>
                      <a:r>
                        <a:rPr lang="sv-SE" sz="600" u="none" strike="noStrike">
                          <a:effectLst/>
                        </a:rPr>
                        <a:t>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Datum |</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Tid</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Tävling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Hemmalag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Bortalag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Spelplats</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4045230781"/>
                  </a:ext>
                </a:extLst>
              </a:tr>
              <a:tr h="280911">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11:00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grön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Stenstalidshallen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910606646"/>
                  </a:ext>
                </a:extLst>
              </a:tr>
              <a:tr h="280911">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Stenstalidshallen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164522328"/>
                  </a:ext>
                </a:extLst>
              </a:tr>
              <a:tr h="280911">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2025-02-02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09:00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Stenstalidshallen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068177934"/>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10:00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Torsby IK</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Sundsta A-sal</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Föreningskiosk</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4004282560"/>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Åmål</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Sundsta A-sal</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Föreningskiosk</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2097384548"/>
                  </a:ext>
                </a:extLst>
              </a:tr>
              <a:tr h="280911">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2025-03-09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13:15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vit</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Kyrkebyhallen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307092465"/>
                  </a:ext>
                </a:extLst>
              </a:tr>
              <a:tr h="280911">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2025-03-09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14:30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Arvika HK</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Kyrkebyhallen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706851311"/>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11:00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Hammarö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Hultsbergshallen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240158162"/>
                  </a:ext>
                </a:extLst>
              </a:tr>
              <a:tr h="280911">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13:30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F9 Väst SD Limegrön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 Hellton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Hultsbergshallen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dirty="0">
                          <a:effectLst/>
                        </a:rPr>
                        <a:t>Kiosk i egen regi</a:t>
                      </a:r>
                      <a:endParaRPr lang="sv-SE" sz="600" b="0" i="0" u="none" strike="noStrike" dirty="0">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666832259"/>
                  </a:ext>
                </a:extLst>
              </a:tr>
            </a:tbl>
          </a:graphicData>
        </a:graphic>
      </p:graphicFrame>
    </p:spTree>
    <p:extLst>
      <p:ext uri="{BB962C8B-B14F-4D97-AF65-F5344CB8AC3E}">
        <p14:creationId xmlns:p14="http://schemas.microsoft.com/office/powerpoint/2010/main" val="722425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88468D-97F9-4019-8029-95714171F4F4}"/>
              </a:ext>
            </a:extLst>
          </p:cNvPr>
          <p:cNvSpPr>
            <a:spLocks noGrp="1"/>
          </p:cNvSpPr>
          <p:nvPr>
            <p:ph type="title"/>
          </p:nvPr>
        </p:nvSpPr>
        <p:spPr/>
        <p:txBody>
          <a:bodyPr/>
          <a:lstStyle/>
          <a:p>
            <a:endParaRPr lang="sv-SE"/>
          </a:p>
        </p:txBody>
      </p:sp>
      <p:graphicFrame>
        <p:nvGraphicFramePr>
          <p:cNvPr id="4" name="Platshållare för innehåll 3">
            <a:extLst>
              <a:ext uri="{FF2B5EF4-FFF2-40B4-BE49-F238E27FC236}">
                <a16:creationId xmlns:a16="http://schemas.microsoft.com/office/drawing/2014/main" id="{EEA1B229-1CEB-423C-9246-048A802E11B1}"/>
              </a:ext>
            </a:extLst>
          </p:cNvPr>
          <p:cNvGraphicFramePr>
            <a:graphicFrameLocks noGrp="1"/>
          </p:cNvGraphicFramePr>
          <p:nvPr>
            <p:ph idx="1"/>
            <p:extLst>
              <p:ext uri="{D42A27DB-BD31-4B8C-83A1-F6EECF244321}">
                <p14:modId xmlns:p14="http://schemas.microsoft.com/office/powerpoint/2010/main" val="3492936166"/>
              </p:ext>
            </p:extLst>
          </p:nvPr>
        </p:nvGraphicFramePr>
        <p:xfrm>
          <a:off x="677334" y="609601"/>
          <a:ext cx="9035378" cy="5523576"/>
        </p:xfrm>
        <a:graphic>
          <a:graphicData uri="http://schemas.openxmlformats.org/drawingml/2006/table">
            <a:tbl>
              <a:tblPr>
                <a:tableStyleId>{5C22544A-7EE6-4342-B048-85BDC9FD1C3A}</a:tableStyleId>
              </a:tblPr>
              <a:tblGrid>
                <a:gridCol w="361898">
                  <a:extLst>
                    <a:ext uri="{9D8B030D-6E8A-4147-A177-3AD203B41FA5}">
                      <a16:colId xmlns:a16="http://schemas.microsoft.com/office/drawing/2014/main" val="666796966"/>
                    </a:ext>
                  </a:extLst>
                </a:gridCol>
                <a:gridCol w="566972">
                  <a:extLst>
                    <a:ext uri="{9D8B030D-6E8A-4147-A177-3AD203B41FA5}">
                      <a16:colId xmlns:a16="http://schemas.microsoft.com/office/drawing/2014/main" val="3571030688"/>
                    </a:ext>
                  </a:extLst>
                </a:gridCol>
                <a:gridCol w="470466">
                  <a:extLst>
                    <a:ext uri="{9D8B030D-6E8A-4147-A177-3AD203B41FA5}">
                      <a16:colId xmlns:a16="http://schemas.microsoft.com/office/drawing/2014/main" val="4016983534"/>
                    </a:ext>
                  </a:extLst>
                </a:gridCol>
                <a:gridCol w="1640603">
                  <a:extLst>
                    <a:ext uri="{9D8B030D-6E8A-4147-A177-3AD203B41FA5}">
                      <a16:colId xmlns:a16="http://schemas.microsoft.com/office/drawing/2014/main" val="806471549"/>
                    </a:ext>
                  </a:extLst>
                </a:gridCol>
                <a:gridCol w="1242515">
                  <a:extLst>
                    <a:ext uri="{9D8B030D-6E8A-4147-A177-3AD203B41FA5}">
                      <a16:colId xmlns:a16="http://schemas.microsoft.com/office/drawing/2014/main" val="968168525"/>
                    </a:ext>
                  </a:extLst>
                </a:gridCol>
                <a:gridCol w="2195512">
                  <a:extLst>
                    <a:ext uri="{9D8B030D-6E8A-4147-A177-3AD203B41FA5}">
                      <a16:colId xmlns:a16="http://schemas.microsoft.com/office/drawing/2014/main" val="1356207532"/>
                    </a:ext>
                  </a:extLst>
                </a:gridCol>
                <a:gridCol w="1399338">
                  <a:extLst>
                    <a:ext uri="{9D8B030D-6E8A-4147-A177-3AD203B41FA5}">
                      <a16:colId xmlns:a16="http://schemas.microsoft.com/office/drawing/2014/main" val="3926923210"/>
                    </a:ext>
                  </a:extLst>
                </a:gridCol>
                <a:gridCol w="579037">
                  <a:extLst>
                    <a:ext uri="{9D8B030D-6E8A-4147-A177-3AD203B41FA5}">
                      <a16:colId xmlns:a16="http://schemas.microsoft.com/office/drawing/2014/main" val="1095802759"/>
                    </a:ext>
                  </a:extLst>
                </a:gridCol>
                <a:gridCol w="579037">
                  <a:extLst>
                    <a:ext uri="{9D8B030D-6E8A-4147-A177-3AD203B41FA5}">
                      <a16:colId xmlns:a16="http://schemas.microsoft.com/office/drawing/2014/main" val="463442410"/>
                    </a:ext>
                  </a:extLst>
                </a:gridCol>
              </a:tblGrid>
              <a:tr h="143868">
                <a:tc gridSpan="2">
                  <a:txBody>
                    <a:bodyPr/>
                    <a:lstStyle/>
                    <a:p>
                      <a:pPr algn="l" fontAlgn="b"/>
                      <a:r>
                        <a:rPr lang="sv-SE" sz="600" u="none" strike="noStrike">
                          <a:effectLst/>
                        </a:rPr>
                        <a:t>HELLTON 3 f10</a:t>
                      </a:r>
                      <a:endParaRPr lang="sv-SE" sz="600" b="1"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Ledare: Malin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236763677"/>
                  </a:ext>
                </a:extLst>
              </a:tr>
              <a:tr h="143868">
                <a:tc>
                  <a:txBody>
                    <a:bodyPr/>
                    <a:lstStyle/>
                    <a:p>
                      <a:pPr algn="l" fontAlgn="b"/>
                      <a:r>
                        <a:rPr lang="sv-SE" sz="600" u="none" strike="noStrike">
                          <a:effectLst/>
                        </a:rPr>
                        <a:t>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Datum |</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Tid</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Tävling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Hemmalag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Bortalag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Spelplats</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770086811"/>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13:15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Stjernehallen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100984101"/>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14:30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Torsby IK</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Stjernehallen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459104134"/>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10:00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1062762632"/>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1214213229"/>
                  </a:ext>
                </a:extLst>
              </a:tr>
              <a:tr h="266902">
                <a:tc>
                  <a:txBody>
                    <a:bodyPr/>
                    <a:lstStyle/>
                    <a:p>
                      <a:pPr algn="l" fontAlgn="b"/>
                      <a:r>
                        <a:rPr lang="sv-SE" sz="600" u="none" strike="noStrike">
                          <a:effectLst/>
                        </a:rPr>
                        <a:t>Tisdag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dirty="0">
                          <a:effectLst/>
                        </a:rPr>
                        <a:t>2025-01-26</a:t>
                      </a:r>
                      <a:endParaRPr lang="sv-SE" sz="600" b="0" i="0" u="none" strike="noStrike" dirty="0">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dirty="0">
                          <a:effectLst/>
                        </a:rPr>
                        <a:t>16:00</a:t>
                      </a:r>
                      <a:endParaRPr lang="sv-SE" sz="600" b="0" i="0" u="none" strike="noStrike" dirty="0">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Stenstalidshallen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endParaRPr lang="sv-SE" sz="600" b="0" i="0" u="none" strike="noStrike" dirty="0">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2031685224"/>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2025-03-08</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09:30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Sundsta Sporthall</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Föreningskiosk</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3489464462"/>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2025-03-08</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Sundsta Sporthall</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Föreningskiosk</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2892272248"/>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2025-03-22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11:15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Hammarö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Stjernehallen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906844993"/>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2025-03-22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Torsby IK</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Stjernehallen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082551575"/>
                  </a:ext>
                </a:extLst>
              </a:tr>
              <a:tr h="143868">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190772899"/>
                  </a:ext>
                </a:extLst>
              </a:tr>
              <a:tr h="143868">
                <a:tc gridSpan="2">
                  <a:txBody>
                    <a:bodyPr/>
                    <a:lstStyle/>
                    <a:p>
                      <a:pPr algn="l" fontAlgn="b"/>
                      <a:r>
                        <a:rPr lang="sv-SE" sz="600" u="none" strike="noStrike">
                          <a:effectLst/>
                        </a:rPr>
                        <a:t>HELLTON 4 f10</a:t>
                      </a:r>
                      <a:endParaRPr lang="sv-SE" sz="600" b="1"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Ledare: Lirije &amp; Micke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4094016465"/>
                  </a:ext>
                </a:extLst>
              </a:tr>
              <a:tr h="143868">
                <a:tc>
                  <a:txBody>
                    <a:bodyPr/>
                    <a:lstStyle/>
                    <a:p>
                      <a:pPr algn="l" fontAlgn="b"/>
                      <a:r>
                        <a:rPr lang="sv-SE" sz="600" u="none" strike="noStrike">
                          <a:effectLst/>
                        </a:rPr>
                        <a:t>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Datum |</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Tid</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Tävling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Hemmalag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Bortalag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Spelplats</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273158361"/>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Torsby IK</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Stjernehallen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232310335"/>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13:15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3</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Stjernehallen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150506582"/>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10:00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Hammarö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Mariebergshallen Karlstad</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446143271"/>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2025-01-19</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Hammarö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Mariebergshallen Karlstad</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3471298279"/>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2025-02-02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13:30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Mariebergshallen Karlstad</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626783949"/>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2025-02-02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14:45</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Hammarö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Mariebergshallen Karlstad</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956139577"/>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2025-02-16</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10:00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Kristinehamn Handboll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1633301442"/>
                  </a:ext>
                </a:extLst>
              </a:tr>
              <a:tr h="266902">
                <a:tc>
                  <a:txBody>
                    <a:bodyPr/>
                    <a:lstStyle/>
                    <a:p>
                      <a:pPr algn="l" fontAlgn="b"/>
                      <a:r>
                        <a:rPr lang="sv-SE" sz="600" u="none" strike="noStrike">
                          <a:effectLst/>
                        </a:rPr>
                        <a:t>Söndag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2025-02-16</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12:30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IFK Hammarö 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Gjutaren</a:t>
                      </a:r>
                      <a:endParaRPr lang="sv-SE" sz="600" b="0" i="0" u="none" strike="noStrike">
                        <a:solidFill>
                          <a:srgbClr val="000000"/>
                        </a:solidFill>
                        <a:effectLst/>
                        <a:latin typeface="Calibri" panose="020F0502020204030204" pitchFamily="34" charset="0"/>
                      </a:endParaRPr>
                    </a:p>
                  </a:txBody>
                  <a:tcPr marL="3486" marR="3486" marT="3486" marB="0" anchor="b"/>
                </a:tc>
                <a:tc gridSpan="2">
                  <a:txBody>
                    <a:bodyPr/>
                    <a:lstStyle/>
                    <a:p>
                      <a:pPr algn="l" fontAlgn="b"/>
                      <a:r>
                        <a:rPr lang="sv-SE" sz="600" u="none" strike="noStrike">
                          <a:effectLst/>
                        </a:rPr>
                        <a:t>Kiosk i egen regi</a:t>
                      </a:r>
                      <a:endParaRPr lang="sv-SE" sz="600" b="0" i="0" u="none" strike="noStrike">
                        <a:solidFill>
                          <a:srgbClr val="000000"/>
                        </a:solidFill>
                        <a:effectLst/>
                        <a:latin typeface="Calibri" panose="020F0502020204030204" pitchFamily="34" charset="0"/>
                      </a:endParaRPr>
                    </a:p>
                  </a:txBody>
                  <a:tcPr marL="3486" marR="3486" marT="3486" marB="0" anchor="b"/>
                </a:tc>
                <a:tc hMerge="1">
                  <a:txBody>
                    <a:bodyPr/>
                    <a:lstStyle/>
                    <a:p>
                      <a:endParaRPr lang="sv-SE"/>
                    </a:p>
                  </a:txBody>
                  <a:tcPr/>
                </a:tc>
                <a:extLst>
                  <a:ext uri="{0D108BD9-81ED-4DB2-BD59-A6C34878D82A}">
                    <a16:rowId xmlns:a16="http://schemas.microsoft.com/office/drawing/2014/main" val="3054613149"/>
                  </a:ext>
                </a:extLst>
              </a:tr>
              <a:tr h="266902">
                <a:tc>
                  <a:txBody>
                    <a:bodyPr/>
                    <a:lstStyle/>
                    <a:p>
                      <a:pPr algn="l" fontAlgn="b"/>
                      <a:r>
                        <a:rPr lang="sv-SE" sz="600" u="none" strike="noStrike">
                          <a:effectLst/>
                        </a:rPr>
                        <a:t>Lördag</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2025-03-22</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11:00</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 F10 Väst SD Cerise</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Skåre HK 1</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2014 IF Hellton 4</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r>
                        <a:rPr lang="sv-SE" sz="600" u="none" strike="noStrike">
                          <a:effectLst/>
                        </a:rPr>
                        <a:t>Hultsbergshallen</a:t>
                      </a:r>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a:solidFill>
                          <a:srgbClr val="000000"/>
                        </a:solidFill>
                        <a:effectLst/>
                        <a:latin typeface="Calibri" panose="020F0502020204030204" pitchFamily="34" charset="0"/>
                      </a:endParaRPr>
                    </a:p>
                  </a:txBody>
                  <a:tcPr marL="3486" marR="3486" marT="3486" marB="0" anchor="b"/>
                </a:tc>
                <a:tc>
                  <a:txBody>
                    <a:bodyPr/>
                    <a:lstStyle/>
                    <a:p>
                      <a:pPr algn="l" fontAlgn="b"/>
                      <a:endParaRPr lang="sv-SE" sz="600" b="0" i="0" u="none" strike="noStrike" dirty="0">
                        <a:solidFill>
                          <a:srgbClr val="000000"/>
                        </a:solidFill>
                        <a:effectLst/>
                        <a:latin typeface="Calibri" panose="020F0502020204030204" pitchFamily="34" charset="0"/>
                      </a:endParaRPr>
                    </a:p>
                  </a:txBody>
                  <a:tcPr marL="3486" marR="3486" marT="3486" marB="0" anchor="b"/>
                </a:tc>
                <a:extLst>
                  <a:ext uri="{0D108BD9-81ED-4DB2-BD59-A6C34878D82A}">
                    <a16:rowId xmlns:a16="http://schemas.microsoft.com/office/drawing/2014/main" val="3201852471"/>
                  </a:ext>
                </a:extLst>
              </a:tr>
            </a:tbl>
          </a:graphicData>
        </a:graphic>
      </p:graphicFrame>
    </p:spTree>
    <p:extLst>
      <p:ext uri="{BB962C8B-B14F-4D97-AF65-F5344CB8AC3E}">
        <p14:creationId xmlns:p14="http://schemas.microsoft.com/office/powerpoint/2010/main" val="29875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A23B3-DDD1-4A5D-93FF-867C8DF23D07}"/>
              </a:ext>
            </a:extLst>
          </p:cNvPr>
          <p:cNvSpPr>
            <a:spLocks noGrp="1"/>
          </p:cNvSpPr>
          <p:nvPr>
            <p:ph type="title"/>
          </p:nvPr>
        </p:nvSpPr>
        <p:spPr/>
        <p:txBody>
          <a:bodyPr/>
          <a:lstStyle/>
          <a:p>
            <a:r>
              <a:rPr lang="sv-SE" dirty="0"/>
              <a:t>Laguppdelning våren 2025</a:t>
            </a:r>
            <a:br>
              <a:rPr lang="sv-SE" dirty="0"/>
            </a:br>
            <a:endParaRPr lang="sv-SE" dirty="0"/>
          </a:p>
        </p:txBody>
      </p:sp>
      <p:graphicFrame>
        <p:nvGraphicFramePr>
          <p:cNvPr id="3" name="Tabell 2">
            <a:extLst>
              <a:ext uri="{FF2B5EF4-FFF2-40B4-BE49-F238E27FC236}">
                <a16:creationId xmlns:a16="http://schemas.microsoft.com/office/drawing/2014/main" id="{47C65E7D-0104-44A0-9082-BBB5AD08978A}"/>
              </a:ext>
            </a:extLst>
          </p:cNvPr>
          <p:cNvGraphicFramePr>
            <a:graphicFrameLocks noGrp="1"/>
          </p:cNvGraphicFramePr>
          <p:nvPr>
            <p:extLst>
              <p:ext uri="{D42A27DB-BD31-4B8C-83A1-F6EECF244321}">
                <p14:modId xmlns:p14="http://schemas.microsoft.com/office/powerpoint/2010/main" val="3614691587"/>
              </p:ext>
            </p:extLst>
          </p:nvPr>
        </p:nvGraphicFramePr>
        <p:xfrm>
          <a:off x="4466102" y="1612353"/>
          <a:ext cx="3399228" cy="4312918"/>
        </p:xfrm>
        <a:graphic>
          <a:graphicData uri="http://schemas.openxmlformats.org/drawingml/2006/table">
            <a:tbl>
              <a:tblPr>
                <a:tableStyleId>{5C22544A-7EE6-4342-B048-85BDC9FD1C3A}</a:tableStyleId>
              </a:tblPr>
              <a:tblGrid>
                <a:gridCol w="2144128">
                  <a:extLst>
                    <a:ext uri="{9D8B030D-6E8A-4147-A177-3AD203B41FA5}">
                      <a16:colId xmlns:a16="http://schemas.microsoft.com/office/drawing/2014/main" val="18105812"/>
                    </a:ext>
                  </a:extLst>
                </a:gridCol>
                <a:gridCol w="627550">
                  <a:extLst>
                    <a:ext uri="{9D8B030D-6E8A-4147-A177-3AD203B41FA5}">
                      <a16:colId xmlns:a16="http://schemas.microsoft.com/office/drawing/2014/main" val="2146333087"/>
                    </a:ext>
                  </a:extLst>
                </a:gridCol>
                <a:gridCol w="627550">
                  <a:extLst>
                    <a:ext uri="{9D8B030D-6E8A-4147-A177-3AD203B41FA5}">
                      <a16:colId xmlns:a16="http://schemas.microsoft.com/office/drawing/2014/main" val="3631854578"/>
                    </a:ext>
                  </a:extLst>
                </a:gridCol>
              </a:tblGrid>
              <a:tr h="460186">
                <a:tc>
                  <a:txBody>
                    <a:bodyPr/>
                    <a:lstStyle/>
                    <a:p>
                      <a:pPr algn="l" fontAlgn="b"/>
                      <a:r>
                        <a:rPr lang="sv-SE" sz="900" u="none" strike="noStrike">
                          <a:effectLst/>
                        </a:rPr>
                        <a:t>Namn</a:t>
                      </a:r>
                      <a:endParaRPr lang="sv-SE" sz="900" b="1"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Lag</a:t>
                      </a:r>
                      <a:endParaRPr lang="sv-SE" sz="900" b="1"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Ledare: Malin &amp; Micke</a:t>
                      </a:r>
                      <a:endParaRPr lang="sv-SE" sz="900" b="1"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2338874935"/>
                  </a:ext>
                </a:extLst>
              </a:tr>
              <a:tr h="161095">
                <a:tc>
                  <a:txBody>
                    <a:bodyPr/>
                    <a:lstStyle/>
                    <a:p>
                      <a:pPr algn="l" fontAlgn="b"/>
                      <a:r>
                        <a:rPr lang="sv-SE" sz="900" u="none" strike="noStrike">
                          <a:effectLst/>
                        </a:rPr>
                        <a:t>Alma Stamberg</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4025394596"/>
                  </a:ext>
                </a:extLst>
              </a:tr>
              <a:tr h="161095">
                <a:tc>
                  <a:txBody>
                    <a:bodyPr/>
                    <a:lstStyle/>
                    <a:p>
                      <a:pPr algn="l" fontAlgn="b"/>
                      <a:r>
                        <a:rPr lang="sv-SE" sz="900" u="none" strike="noStrike">
                          <a:effectLst/>
                        </a:rPr>
                        <a:t>Clara Randwiir</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156720790"/>
                  </a:ext>
                </a:extLst>
              </a:tr>
              <a:tr h="161095">
                <a:tc>
                  <a:txBody>
                    <a:bodyPr/>
                    <a:lstStyle/>
                    <a:p>
                      <a:pPr algn="l" fontAlgn="b"/>
                      <a:r>
                        <a:rPr lang="sv-SE" sz="900" u="none" strike="noStrike">
                          <a:effectLst/>
                        </a:rPr>
                        <a:t>Selma Blom</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4051929416"/>
                  </a:ext>
                </a:extLst>
              </a:tr>
              <a:tr h="161095">
                <a:tc>
                  <a:txBody>
                    <a:bodyPr/>
                    <a:lstStyle/>
                    <a:p>
                      <a:pPr algn="l" fontAlgn="b"/>
                      <a:r>
                        <a:rPr lang="sv-SE" sz="900" u="none" strike="noStrike">
                          <a:effectLst/>
                        </a:rPr>
                        <a:t>Irma  Persson</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1586974023"/>
                  </a:ext>
                </a:extLst>
              </a:tr>
              <a:tr h="161095">
                <a:tc>
                  <a:txBody>
                    <a:bodyPr/>
                    <a:lstStyle/>
                    <a:p>
                      <a:pPr algn="l" fontAlgn="b"/>
                      <a:r>
                        <a:rPr lang="sv-SE" sz="900" u="none" strike="noStrike">
                          <a:effectLst/>
                        </a:rPr>
                        <a:t>Klara Johansson</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1670623095"/>
                  </a:ext>
                </a:extLst>
              </a:tr>
              <a:tr h="161095">
                <a:tc>
                  <a:txBody>
                    <a:bodyPr/>
                    <a:lstStyle/>
                    <a:p>
                      <a:pPr algn="l" fontAlgn="b"/>
                      <a:r>
                        <a:rPr lang="sv-SE" sz="900" u="none" strike="noStrike">
                          <a:effectLst/>
                        </a:rPr>
                        <a:t>Molly Lindgren</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10652917"/>
                  </a:ext>
                </a:extLst>
              </a:tr>
              <a:tr h="161095">
                <a:tc>
                  <a:txBody>
                    <a:bodyPr/>
                    <a:lstStyle/>
                    <a:p>
                      <a:pPr algn="l" fontAlgn="b"/>
                      <a:r>
                        <a:rPr lang="sv-SE" sz="900" u="none" strike="noStrike">
                          <a:effectLst/>
                        </a:rPr>
                        <a:t>Nelly Björk</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4111226456"/>
                  </a:ext>
                </a:extLst>
              </a:tr>
              <a:tr h="161095">
                <a:tc>
                  <a:txBody>
                    <a:bodyPr/>
                    <a:lstStyle/>
                    <a:p>
                      <a:pPr algn="l" fontAlgn="b"/>
                      <a:r>
                        <a:rPr lang="sv-SE" sz="900" u="none" strike="noStrike">
                          <a:effectLst/>
                        </a:rPr>
                        <a:t>Nikki   Teymouri</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3828591784"/>
                  </a:ext>
                </a:extLst>
              </a:tr>
              <a:tr h="161095">
                <a:tc>
                  <a:txBody>
                    <a:bodyPr/>
                    <a:lstStyle/>
                    <a:p>
                      <a:pPr algn="l" fontAlgn="b"/>
                      <a:r>
                        <a:rPr lang="sv-SE" sz="900" u="none" strike="noStrike">
                          <a:effectLst/>
                        </a:rPr>
                        <a:t>Nova Lloyd</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4292445414"/>
                  </a:ext>
                </a:extLst>
              </a:tr>
              <a:tr h="161095">
                <a:tc>
                  <a:txBody>
                    <a:bodyPr/>
                    <a:lstStyle/>
                    <a:p>
                      <a:pPr algn="l" fontAlgn="b"/>
                      <a:r>
                        <a:rPr lang="sv-SE" sz="900" u="none" strike="noStrike">
                          <a:effectLst/>
                        </a:rPr>
                        <a:t>Stella Holsti</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2087567934"/>
                  </a:ext>
                </a:extLst>
              </a:tr>
              <a:tr h="161095">
                <a:tc>
                  <a:txBody>
                    <a:bodyPr/>
                    <a:lstStyle/>
                    <a:p>
                      <a:pPr algn="l" fontAlgn="b"/>
                      <a:r>
                        <a:rPr lang="sv-SE" sz="900" u="none" strike="noStrike">
                          <a:effectLst/>
                        </a:rPr>
                        <a:t>Viola Rask</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3</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r" fontAlgn="b"/>
                      <a:r>
                        <a:rPr lang="sv-SE" sz="900" u="none" strike="noStrike">
                          <a:effectLst/>
                        </a:rPr>
                        <a:t>11</a:t>
                      </a:r>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253461952"/>
                  </a:ext>
                </a:extLst>
              </a:tr>
              <a:tr h="308642">
                <a:tc>
                  <a:txBody>
                    <a:bodyPr/>
                    <a:lstStyle/>
                    <a:p>
                      <a:pPr algn="l" fontAlgn="b"/>
                      <a:r>
                        <a:rPr lang="sv-SE" sz="900" u="none" strike="noStrike">
                          <a:effectLst/>
                        </a:rPr>
                        <a:t>Namn</a:t>
                      </a:r>
                      <a:endParaRPr lang="sv-SE" sz="900" b="1"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Lag</a:t>
                      </a:r>
                      <a:endParaRPr lang="sv-SE" sz="900" b="1"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Ledare: Lirije </a:t>
                      </a:r>
                      <a:endParaRPr lang="sv-SE" sz="900" b="1"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2272511615"/>
                  </a:ext>
                </a:extLst>
              </a:tr>
              <a:tr h="161095">
                <a:tc>
                  <a:txBody>
                    <a:bodyPr/>
                    <a:lstStyle/>
                    <a:p>
                      <a:pPr algn="l" fontAlgn="b"/>
                      <a:r>
                        <a:rPr lang="sv-SE" sz="900" u="none" strike="noStrike">
                          <a:effectLst/>
                        </a:rPr>
                        <a:t>Valentina Montiadis</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955693903"/>
                  </a:ext>
                </a:extLst>
              </a:tr>
              <a:tr h="161095">
                <a:tc>
                  <a:txBody>
                    <a:bodyPr/>
                    <a:lstStyle/>
                    <a:p>
                      <a:pPr algn="l" fontAlgn="b"/>
                      <a:r>
                        <a:rPr lang="sv-SE" sz="900" u="none" strike="noStrike">
                          <a:effectLst/>
                        </a:rPr>
                        <a:t>Adeline Parback</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2585897966"/>
                  </a:ext>
                </a:extLst>
              </a:tr>
              <a:tr h="161095">
                <a:tc>
                  <a:txBody>
                    <a:bodyPr/>
                    <a:lstStyle/>
                    <a:p>
                      <a:pPr algn="l" fontAlgn="b"/>
                      <a:r>
                        <a:rPr lang="sv-SE" sz="900" u="none" strike="noStrike">
                          <a:effectLst/>
                        </a:rPr>
                        <a:t>Astrid Lindsten</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1950439451"/>
                  </a:ext>
                </a:extLst>
              </a:tr>
              <a:tr h="161095">
                <a:tc>
                  <a:txBody>
                    <a:bodyPr/>
                    <a:lstStyle/>
                    <a:p>
                      <a:pPr algn="l" fontAlgn="b"/>
                      <a:r>
                        <a:rPr lang="sv-SE" sz="900" u="none" strike="noStrike">
                          <a:effectLst/>
                        </a:rPr>
                        <a:t>Emilia Skog</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3579253699"/>
                  </a:ext>
                </a:extLst>
              </a:tr>
              <a:tr h="161095">
                <a:tc>
                  <a:txBody>
                    <a:bodyPr/>
                    <a:lstStyle/>
                    <a:p>
                      <a:pPr algn="l" fontAlgn="b"/>
                      <a:r>
                        <a:rPr lang="sv-SE" sz="900" u="none" strike="noStrike">
                          <a:effectLst/>
                        </a:rPr>
                        <a:t>Enna Hazbic</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3038852038"/>
                  </a:ext>
                </a:extLst>
              </a:tr>
              <a:tr h="161095">
                <a:tc>
                  <a:txBody>
                    <a:bodyPr/>
                    <a:lstStyle/>
                    <a:p>
                      <a:pPr algn="l" fontAlgn="b"/>
                      <a:r>
                        <a:rPr lang="sv-SE" sz="900" u="none" strike="noStrike">
                          <a:effectLst/>
                        </a:rPr>
                        <a:t>Filippa Chliffordson Skog</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1851674593"/>
                  </a:ext>
                </a:extLst>
              </a:tr>
              <a:tr h="161095">
                <a:tc>
                  <a:txBody>
                    <a:bodyPr/>
                    <a:lstStyle/>
                    <a:p>
                      <a:pPr algn="l" fontAlgn="b"/>
                      <a:r>
                        <a:rPr lang="sv-SE" sz="900" u="none" strike="noStrike">
                          <a:effectLst/>
                        </a:rPr>
                        <a:t>Lone Lagerkvist</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3061498994"/>
                  </a:ext>
                </a:extLst>
              </a:tr>
              <a:tr h="161095">
                <a:tc>
                  <a:txBody>
                    <a:bodyPr/>
                    <a:lstStyle/>
                    <a:p>
                      <a:pPr algn="l" fontAlgn="b"/>
                      <a:r>
                        <a:rPr lang="sv-SE" sz="900" u="none" strike="noStrike">
                          <a:effectLst/>
                        </a:rPr>
                        <a:t>Molly  Skaret</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910769004"/>
                  </a:ext>
                </a:extLst>
              </a:tr>
              <a:tr h="161095">
                <a:tc>
                  <a:txBody>
                    <a:bodyPr/>
                    <a:lstStyle/>
                    <a:p>
                      <a:pPr algn="l" fontAlgn="b"/>
                      <a:r>
                        <a:rPr lang="sv-SE" sz="900" u="none" strike="noStrike">
                          <a:effectLst/>
                        </a:rPr>
                        <a:t>Felicite Ohlin</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2482310622"/>
                  </a:ext>
                </a:extLst>
              </a:tr>
              <a:tr h="161095">
                <a:tc>
                  <a:txBody>
                    <a:bodyPr/>
                    <a:lstStyle/>
                    <a:p>
                      <a:pPr algn="l" fontAlgn="b"/>
                      <a:r>
                        <a:rPr lang="sv-SE" sz="900" u="none" strike="noStrike">
                          <a:effectLst/>
                        </a:rPr>
                        <a:t>Vera Granath</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endParaRPr lang="sv-SE" sz="900" b="0" i="0" u="none" strike="noStrike">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585305338"/>
                  </a:ext>
                </a:extLst>
              </a:tr>
              <a:tr h="161095">
                <a:tc>
                  <a:txBody>
                    <a:bodyPr/>
                    <a:lstStyle/>
                    <a:p>
                      <a:pPr algn="l" fontAlgn="b"/>
                      <a:r>
                        <a:rPr lang="sv-SE" sz="900" u="none" strike="noStrike">
                          <a:effectLst/>
                        </a:rPr>
                        <a:t>Tara Mardani</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l" fontAlgn="b"/>
                      <a:r>
                        <a:rPr lang="sv-SE" sz="900" u="none" strike="noStrike">
                          <a:effectLst/>
                        </a:rPr>
                        <a:t>Hellton 4</a:t>
                      </a:r>
                      <a:endParaRPr lang="sv-SE" sz="900" b="0" i="0" u="none" strike="noStrike">
                        <a:solidFill>
                          <a:srgbClr val="000000"/>
                        </a:solidFill>
                        <a:effectLst/>
                        <a:latin typeface="Calibri" panose="020F0502020204030204" pitchFamily="34" charset="0"/>
                      </a:endParaRPr>
                    </a:p>
                  </a:txBody>
                  <a:tcPr marL="5028" marR="5028" marT="5028" marB="0" anchor="b"/>
                </a:tc>
                <a:tc>
                  <a:txBody>
                    <a:bodyPr/>
                    <a:lstStyle/>
                    <a:p>
                      <a:pPr algn="r" fontAlgn="b"/>
                      <a:r>
                        <a:rPr lang="sv-SE" sz="900" u="none" strike="noStrike" dirty="0">
                          <a:effectLst/>
                        </a:rPr>
                        <a:t>11</a:t>
                      </a:r>
                      <a:endParaRPr lang="sv-SE" sz="900" b="0" i="0" u="none" strike="noStrike" dirty="0">
                        <a:solidFill>
                          <a:srgbClr val="000000"/>
                        </a:solidFill>
                        <a:effectLst/>
                        <a:latin typeface="Calibri" panose="020F0502020204030204" pitchFamily="34" charset="0"/>
                      </a:endParaRPr>
                    </a:p>
                  </a:txBody>
                  <a:tcPr marL="5028" marR="5028" marT="5028" marB="0" anchor="b"/>
                </a:tc>
                <a:extLst>
                  <a:ext uri="{0D108BD9-81ED-4DB2-BD59-A6C34878D82A}">
                    <a16:rowId xmlns:a16="http://schemas.microsoft.com/office/drawing/2014/main" val="623843925"/>
                  </a:ext>
                </a:extLst>
              </a:tr>
            </a:tbl>
          </a:graphicData>
        </a:graphic>
      </p:graphicFrame>
      <p:graphicFrame>
        <p:nvGraphicFramePr>
          <p:cNvPr id="10" name="Platshållare för innehåll 9">
            <a:extLst>
              <a:ext uri="{FF2B5EF4-FFF2-40B4-BE49-F238E27FC236}">
                <a16:creationId xmlns:a16="http://schemas.microsoft.com/office/drawing/2014/main" id="{7F9413D3-1D07-450A-B17A-EBE6B838FB7B}"/>
              </a:ext>
            </a:extLst>
          </p:cNvPr>
          <p:cNvGraphicFramePr>
            <a:graphicFrameLocks noGrp="1"/>
          </p:cNvGraphicFramePr>
          <p:nvPr>
            <p:ph idx="1"/>
            <p:extLst>
              <p:ext uri="{D42A27DB-BD31-4B8C-83A1-F6EECF244321}">
                <p14:modId xmlns:p14="http://schemas.microsoft.com/office/powerpoint/2010/main" val="2328151902"/>
              </p:ext>
            </p:extLst>
          </p:nvPr>
        </p:nvGraphicFramePr>
        <p:xfrm>
          <a:off x="988397" y="1612353"/>
          <a:ext cx="3338275" cy="3891212"/>
        </p:xfrm>
        <a:graphic>
          <a:graphicData uri="http://schemas.openxmlformats.org/drawingml/2006/table">
            <a:tbl>
              <a:tblPr>
                <a:tableStyleId>{5C22544A-7EE6-4342-B048-85BDC9FD1C3A}</a:tableStyleId>
              </a:tblPr>
              <a:tblGrid>
                <a:gridCol w="1826603">
                  <a:extLst>
                    <a:ext uri="{9D8B030D-6E8A-4147-A177-3AD203B41FA5}">
                      <a16:colId xmlns:a16="http://schemas.microsoft.com/office/drawing/2014/main" val="501294117"/>
                    </a:ext>
                  </a:extLst>
                </a:gridCol>
                <a:gridCol w="755836">
                  <a:extLst>
                    <a:ext uri="{9D8B030D-6E8A-4147-A177-3AD203B41FA5}">
                      <a16:colId xmlns:a16="http://schemas.microsoft.com/office/drawing/2014/main" val="788854434"/>
                    </a:ext>
                  </a:extLst>
                </a:gridCol>
                <a:gridCol w="755836">
                  <a:extLst>
                    <a:ext uri="{9D8B030D-6E8A-4147-A177-3AD203B41FA5}">
                      <a16:colId xmlns:a16="http://schemas.microsoft.com/office/drawing/2014/main" val="3482464531"/>
                    </a:ext>
                  </a:extLst>
                </a:gridCol>
              </a:tblGrid>
              <a:tr h="331673">
                <a:tc>
                  <a:txBody>
                    <a:bodyPr/>
                    <a:lstStyle/>
                    <a:p>
                      <a:pPr algn="l" fontAlgn="b"/>
                      <a:r>
                        <a:rPr lang="sv-SE" sz="1100" u="none" strike="noStrike">
                          <a:effectLst/>
                        </a:rPr>
                        <a:t>Namn</a:t>
                      </a:r>
                      <a:endParaRPr lang="sv-SE" sz="1100" b="1"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Lag</a:t>
                      </a:r>
                      <a:endParaRPr lang="sv-SE" sz="1100" b="1"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Ledargrupp</a:t>
                      </a:r>
                      <a:endParaRPr lang="sv-SE" sz="1100" b="1"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156849507"/>
                  </a:ext>
                </a:extLst>
              </a:tr>
              <a:tr h="178783">
                <a:tc>
                  <a:txBody>
                    <a:bodyPr/>
                    <a:lstStyle/>
                    <a:p>
                      <a:pPr algn="l" fontAlgn="b"/>
                      <a:r>
                        <a:rPr lang="sv-SE" sz="1100" u="none" strike="noStrike">
                          <a:effectLst/>
                        </a:rPr>
                        <a:t>Elise Björfelt</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2802570379"/>
                  </a:ext>
                </a:extLst>
              </a:tr>
              <a:tr h="178783">
                <a:tc>
                  <a:txBody>
                    <a:bodyPr/>
                    <a:lstStyle/>
                    <a:p>
                      <a:pPr algn="l" fontAlgn="b"/>
                      <a:r>
                        <a:rPr lang="sv-SE" sz="1100" u="none" strike="noStrike">
                          <a:effectLst/>
                        </a:rPr>
                        <a:t>Alice Phinyaphat Göthlin</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1480615257"/>
                  </a:ext>
                </a:extLst>
              </a:tr>
              <a:tr h="178783">
                <a:tc>
                  <a:txBody>
                    <a:bodyPr/>
                    <a:lstStyle/>
                    <a:p>
                      <a:pPr algn="l" fontAlgn="b"/>
                      <a:r>
                        <a:rPr lang="sv-SE" sz="1100" u="none" strike="noStrike">
                          <a:effectLst/>
                        </a:rPr>
                        <a:t>Emma Andernord</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3676636480"/>
                  </a:ext>
                </a:extLst>
              </a:tr>
              <a:tr h="178783">
                <a:tc>
                  <a:txBody>
                    <a:bodyPr/>
                    <a:lstStyle/>
                    <a:p>
                      <a:pPr algn="l" fontAlgn="b"/>
                      <a:r>
                        <a:rPr lang="sv-SE" sz="1100" u="none" strike="noStrike">
                          <a:effectLst/>
                        </a:rPr>
                        <a:t>Greta Lillsjö</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3591886264"/>
                  </a:ext>
                </a:extLst>
              </a:tr>
              <a:tr h="178783">
                <a:tc>
                  <a:txBody>
                    <a:bodyPr/>
                    <a:lstStyle/>
                    <a:p>
                      <a:pPr algn="l" fontAlgn="b"/>
                      <a:r>
                        <a:rPr lang="sv-SE" sz="1100" u="none" strike="noStrike">
                          <a:effectLst/>
                        </a:rPr>
                        <a:t>Sally Pasalic Östborg</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2361746453"/>
                  </a:ext>
                </a:extLst>
              </a:tr>
              <a:tr h="178783">
                <a:tc>
                  <a:txBody>
                    <a:bodyPr/>
                    <a:lstStyle/>
                    <a:p>
                      <a:pPr algn="l" fontAlgn="b"/>
                      <a:r>
                        <a:rPr lang="sv-SE" sz="1100" u="none" strike="noStrike">
                          <a:effectLst/>
                        </a:rPr>
                        <a:t>Linnéa Nilsson</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3189166723"/>
                  </a:ext>
                </a:extLst>
              </a:tr>
              <a:tr h="178783">
                <a:tc>
                  <a:txBody>
                    <a:bodyPr/>
                    <a:lstStyle/>
                    <a:p>
                      <a:pPr algn="l" fontAlgn="b"/>
                      <a:r>
                        <a:rPr lang="sv-SE" sz="1100" u="none" strike="noStrike">
                          <a:effectLst/>
                        </a:rPr>
                        <a:t>Lova Larsson Sehili</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2975996605"/>
                  </a:ext>
                </a:extLst>
              </a:tr>
              <a:tr h="178783">
                <a:tc>
                  <a:txBody>
                    <a:bodyPr/>
                    <a:lstStyle/>
                    <a:p>
                      <a:pPr algn="l" fontAlgn="b"/>
                      <a:r>
                        <a:rPr lang="sv-SE" sz="1100" u="none" strike="noStrike">
                          <a:effectLst/>
                        </a:rPr>
                        <a:t>Vera Harkman Bredberg</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474247955"/>
                  </a:ext>
                </a:extLst>
              </a:tr>
              <a:tr h="178783">
                <a:tc>
                  <a:txBody>
                    <a:bodyPr/>
                    <a:lstStyle/>
                    <a:p>
                      <a:pPr algn="l" fontAlgn="b"/>
                      <a:r>
                        <a:rPr lang="sv-SE" sz="1100" u="none" strike="noStrike">
                          <a:effectLst/>
                        </a:rPr>
                        <a:t>Olivia Ladekvist-Lundh</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1</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r" fontAlgn="b"/>
                      <a:r>
                        <a:rPr lang="sv-SE" sz="1100" u="none" strike="noStrike">
                          <a:effectLst/>
                        </a:rPr>
                        <a:t>9</a:t>
                      </a:r>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258811653"/>
                  </a:ext>
                </a:extLst>
              </a:tr>
              <a:tr h="331673">
                <a:tc>
                  <a:txBody>
                    <a:bodyPr/>
                    <a:lstStyle/>
                    <a:p>
                      <a:pPr algn="l" fontAlgn="b"/>
                      <a:r>
                        <a:rPr lang="sv-SE" sz="1100" u="none" strike="noStrike">
                          <a:effectLst/>
                        </a:rPr>
                        <a:t>Namn</a:t>
                      </a:r>
                      <a:endParaRPr lang="sv-SE" sz="1100" b="1"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Lag</a:t>
                      </a:r>
                      <a:endParaRPr lang="sv-SE" sz="1100" b="1"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Ledare: Henrik</a:t>
                      </a:r>
                      <a:endParaRPr lang="sv-SE" sz="1100" b="1"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366727594"/>
                  </a:ext>
                </a:extLst>
              </a:tr>
              <a:tr h="178783">
                <a:tc>
                  <a:txBody>
                    <a:bodyPr/>
                    <a:lstStyle/>
                    <a:p>
                      <a:pPr algn="l" fontAlgn="b"/>
                      <a:r>
                        <a:rPr lang="sv-SE" sz="1100" u="none" strike="noStrike">
                          <a:effectLst/>
                        </a:rPr>
                        <a:t>Cecillia Ekström Lindstål</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1758946754"/>
                  </a:ext>
                </a:extLst>
              </a:tr>
              <a:tr h="178783">
                <a:tc>
                  <a:txBody>
                    <a:bodyPr/>
                    <a:lstStyle/>
                    <a:p>
                      <a:pPr algn="l" fontAlgn="b"/>
                      <a:r>
                        <a:rPr lang="sv-SE" sz="1100" u="none" strike="noStrike">
                          <a:effectLst/>
                        </a:rPr>
                        <a:t>Freja  Fyhr Brattström</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1249957985"/>
                  </a:ext>
                </a:extLst>
              </a:tr>
              <a:tr h="178783">
                <a:tc>
                  <a:txBody>
                    <a:bodyPr/>
                    <a:lstStyle/>
                    <a:p>
                      <a:pPr algn="l" fontAlgn="b"/>
                      <a:r>
                        <a:rPr lang="sv-SE" sz="1100" u="none" strike="noStrike">
                          <a:effectLst/>
                        </a:rPr>
                        <a:t>Cornelia Andréasson</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223145866"/>
                  </a:ext>
                </a:extLst>
              </a:tr>
              <a:tr h="178783">
                <a:tc>
                  <a:txBody>
                    <a:bodyPr/>
                    <a:lstStyle/>
                    <a:p>
                      <a:pPr algn="l" fontAlgn="b"/>
                      <a:r>
                        <a:rPr lang="sv-SE" sz="1100" u="none" strike="noStrike">
                          <a:effectLst/>
                        </a:rPr>
                        <a:t>Elin  Bäck</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2751149109"/>
                  </a:ext>
                </a:extLst>
              </a:tr>
              <a:tr h="178783">
                <a:tc>
                  <a:txBody>
                    <a:bodyPr/>
                    <a:lstStyle/>
                    <a:p>
                      <a:pPr algn="l" fontAlgn="b"/>
                      <a:r>
                        <a:rPr lang="sv-SE" sz="1100" u="none" strike="noStrike">
                          <a:effectLst/>
                        </a:rPr>
                        <a:t>Ilse Lillemo</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932147793"/>
                  </a:ext>
                </a:extLst>
              </a:tr>
              <a:tr h="178783">
                <a:tc>
                  <a:txBody>
                    <a:bodyPr/>
                    <a:lstStyle/>
                    <a:p>
                      <a:pPr algn="l" fontAlgn="b"/>
                      <a:r>
                        <a:rPr lang="sv-SE" sz="1100" u="none" strike="noStrike">
                          <a:effectLst/>
                        </a:rPr>
                        <a:t>Maya Ring</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1524592296"/>
                  </a:ext>
                </a:extLst>
              </a:tr>
              <a:tr h="178783">
                <a:tc>
                  <a:txBody>
                    <a:bodyPr/>
                    <a:lstStyle/>
                    <a:p>
                      <a:pPr algn="l" fontAlgn="b"/>
                      <a:r>
                        <a:rPr lang="sv-SE" sz="1100" u="none" strike="noStrike">
                          <a:effectLst/>
                        </a:rPr>
                        <a:t>Sally  Björklund</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1464468690"/>
                  </a:ext>
                </a:extLst>
              </a:tr>
              <a:tr h="178783">
                <a:tc>
                  <a:txBody>
                    <a:bodyPr/>
                    <a:lstStyle/>
                    <a:p>
                      <a:pPr algn="l" fontAlgn="b"/>
                      <a:r>
                        <a:rPr lang="sv-SE" sz="1100" u="none" strike="noStrike">
                          <a:effectLst/>
                        </a:rPr>
                        <a:t>Inez  Eklind</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endParaRPr lang="sv-SE" sz="1100" b="0" i="0" u="none" strike="noStrike">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398919278"/>
                  </a:ext>
                </a:extLst>
              </a:tr>
              <a:tr h="178783">
                <a:tc>
                  <a:txBody>
                    <a:bodyPr/>
                    <a:lstStyle/>
                    <a:p>
                      <a:pPr algn="l" fontAlgn="b"/>
                      <a:r>
                        <a:rPr lang="sv-SE" sz="1100" u="none" strike="noStrike">
                          <a:effectLst/>
                        </a:rPr>
                        <a:t>Vera Sundenhammar</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l" fontAlgn="b"/>
                      <a:r>
                        <a:rPr lang="sv-SE" sz="1100" u="none" strike="noStrike">
                          <a:effectLst/>
                        </a:rPr>
                        <a:t>Hellton 2</a:t>
                      </a:r>
                      <a:endParaRPr lang="sv-SE" sz="1100" b="0" i="0" u="none" strike="noStrike">
                        <a:solidFill>
                          <a:srgbClr val="000000"/>
                        </a:solidFill>
                        <a:effectLst/>
                        <a:latin typeface="Calibri" panose="020F0502020204030204" pitchFamily="34" charset="0"/>
                      </a:endParaRPr>
                    </a:p>
                  </a:txBody>
                  <a:tcPr marL="6165" marR="6165" marT="6165" marB="0" anchor="b"/>
                </a:tc>
                <a:tc>
                  <a:txBody>
                    <a:bodyPr/>
                    <a:lstStyle/>
                    <a:p>
                      <a:pPr algn="r" fontAlgn="b"/>
                      <a:r>
                        <a:rPr lang="sv-SE" sz="1100" u="none" strike="noStrike" dirty="0">
                          <a:effectLst/>
                        </a:rPr>
                        <a:t>9</a:t>
                      </a:r>
                      <a:endParaRPr lang="sv-SE" sz="1100" b="0" i="0" u="none" strike="noStrike" dirty="0">
                        <a:solidFill>
                          <a:srgbClr val="000000"/>
                        </a:solidFill>
                        <a:effectLst/>
                        <a:latin typeface="Calibri" panose="020F0502020204030204" pitchFamily="34" charset="0"/>
                      </a:endParaRPr>
                    </a:p>
                  </a:txBody>
                  <a:tcPr marL="6165" marR="6165" marT="6165" marB="0" anchor="b"/>
                </a:tc>
                <a:extLst>
                  <a:ext uri="{0D108BD9-81ED-4DB2-BD59-A6C34878D82A}">
                    <a16:rowId xmlns:a16="http://schemas.microsoft.com/office/drawing/2014/main" val="3691991111"/>
                  </a:ext>
                </a:extLst>
              </a:tr>
            </a:tbl>
          </a:graphicData>
        </a:graphic>
      </p:graphicFrame>
    </p:spTree>
    <p:extLst>
      <p:ext uri="{BB962C8B-B14F-4D97-AF65-F5344CB8AC3E}">
        <p14:creationId xmlns:p14="http://schemas.microsoft.com/office/powerpoint/2010/main" val="1269161316"/>
      </p:ext>
    </p:extLst>
  </p:cSld>
  <p:clrMapOvr>
    <a:masterClrMapping/>
  </p:clrMapOvr>
</p:sld>
</file>

<file path=ppt/theme/theme1.xml><?xml version="1.0" encoding="utf-8"?>
<a:theme xmlns:a="http://schemas.openxmlformats.org/drawingml/2006/main" name="Fasett">
  <a:themeElements>
    <a:clrScheme name="Anpassat 1">
      <a:dk1>
        <a:sysClr val="windowText" lastClr="000000"/>
      </a:dk1>
      <a:lt1>
        <a:sysClr val="window" lastClr="FFFFFF"/>
      </a:lt1>
      <a:dk2>
        <a:srgbClr val="2C3C43"/>
      </a:dk2>
      <a:lt2>
        <a:srgbClr val="EBEBEB"/>
      </a:lt2>
      <a:accent1>
        <a:srgbClr val="FF0000"/>
      </a:accent1>
      <a:accent2>
        <a:srgbClr val="FF0000"/>
      </a:accent2>
      <a:accent3>
        <a:srgbClr val="FF0000"/>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3073</TotalTime>
  <Words>2012</Words>
  <Application>Microsoft Office PowerPoint</Application>
  <PresentationFormat>Bredbild</PresentationFormat>
  <Paragraphs>686</Paragraphs>
  <Slides>20</Slides>
  <Notes>6</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20</vt:i4>
      </vt:variant>
    </vt:vector>
  </HeadingPairs>
  <TitlesOfParts>
    <vt:vector size="26" baseType="lpstr">
      <vt:lpstr>Arial</vt:lpstr>
      <vt:lpstr>Calibri</vt:lpstr>
      <vt:lpstr>Garamond</vt:lpstr>
      <vt:lpstr>Trebuchet MS</vt:lpstr>
      <vt:lpstr>Wingdings 3</vt:lpstr>
      <vt:lpstr>Fasett</vt:lpstr>
      <vt:lpstr>PowerPoint-presentation</vt:lpstr>
      <vt:lpstr>Agenda föräldramöte</vt:lpstr>
      <vt:lpstr>Ledare</vt:lpstr>
      <vt:lpstr>Kompassen </vt:lpstr>
      <vt:lpstr>Träningar</vt:lpstr>
      <vt:lpstr>Matcher</vt:lpstr>
      <vt:lpstr>PowerPoint-presentation</vt:lpstr>
      <vt:lpstr>PowerPoint-presentation</vt:lpstr>
      <vt:lpstr>Laguppdelning våren 2025 </vt:lpstr>
      <vt:lpstr>Cuper</vt:lpstr>
      <vt:lpstr>Kommunikationskanaler</vt:lpstr>
      <vt:lpstr>Medlemsavgifter och övriga kostnader</vt:lpstr>
      <vt:lpstr>Föräldraengagemang</vt:lpstr>
      <vt:lpstr>Roller som krävs till ett lag</vt:lpstr>
      <vt:lpstr>Sponsring/Försäljning</vt:lpstr>
      <vt:lpstr>Nyheter från föreningen</vt:lpstr>
      <vt:lpstr>Övrigt</vt:lpstr>
      <vt:lpstr>Frågor?</vt:lpstr>
      <vt:lpstr>Kontaktuppgifter </vt:lpstr>
      <vt:lpstr>Kontaktuppgifter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Mattias Göthlin</dc:creator>
  <cp:lastModifiedBy>Madeleine Montiadis</cp:lastModifiedBy>
  <cp:revision>75</cp:revision>
  <dcterms:created xsi:type="dcterms:W3CDTF">2023-09-18T15:23:39Z</dcterms:created>
  <dcterms:modified xsi:type="dcterms:W3CDTF">2024-12-21T20:43:08Z</dcterms:modified>
</cp:coreProperties>
</file>