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7" r:id="rId2"/>
    <p:sldId id="282" r:id="rId3"/>
    <p:sldId id="259" r:id="rId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0" roundtripDataSignature="AMtx7mjYnIVWwqfCumy/HSBbLtXoWIMds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C5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404" autoAdjust="0"/>
  </p:normalViewPr>
  <p:slideViewPr>
    <p:cSldViewPr snapToGrid="0">
      <p:cViewPr varScale="1">
        <p:scale>
          <a:sx n="47" d="100"/>
          <a:sy n="47" d="100"/>
        </p:scale>
        <p:origin x="139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2" Type="http://schemas.openxmlformats.org/officeDocument/2006/relationships/viewProps" Target="viewProps.xml"/><Relationship Id="rId2" Type="http://schemas.openxmlformats.org/officeDocument/2006/relationships/slide" Target="slides/slide1.xml"/><Relationship Id="rId41" Type="http://schemas.openxmlformats.org/officeDocument/2006/relationships/presProps" Target="presProps.xml"/><Relationship Id="rId1" Type="http://schemas.openxmlformats.org/officeDocument/2006/relationships/slideMaster" Target="slideMasters/slideMaster1.xml"/><Relationship Id="rId40" Type="http://customschemas.google.com/relationships/presentationmetadata" Target="metadata"/><Relationship Id="rId5" Type="http://schemas.openxmlformats.org/officeDocument/2006/relationships/notesMaster" Target="notesMasters/notesMaster1.xml"/><Relationship Id="rId44" Type="http://schemas.openxmlformats.org/officeDocument/2006/relationships/tableStyles" Target="tableStyles.xml"/><Relationship Id="rId4" Type="http://schemas.openxmlformats.org/officeDocument/2006/relationships/slide" Target="slides/slide3.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sz="1400" dirty="0"/>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6" name="Google Shape;9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65504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13725d2234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FontTx/>
              <a:buNone/>
            </a:pPr>
            <a:endParaRPr dirty="0"/>
          </a:p>
        </p:txBody>
      </p:sp>
      <p:sp>
        <p:nvSpPr>
          <p:cNvPr id="103" name="Google Shape;103;g313725d223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6"/>
          <p:cNvSpPr>
            <a:spLocks noGrp="1"/>
          </p:cNvSpPr>
          <p:nvPr>
            <p:ph type="pic" idx="2"/>
          </p:nvPr>
        </p:nvSpPr>
        <p:spPr>
          <a:xfrm>
            <a:off x="5183188" y="987425"/>
            <a:ext cx="6172200" cy="4873625"/>
          </a:xfrm>
          <a:prstGeom prst="rect">
            <a:avLst/>
          </a:prstGeom>
          <a:noFill/>
          <a:ln>
            <a:noFill/>
          </a:ln>
        </p:spPr>
      </p:sp>
      <p:sp>
        <p:nvSpPr>
          <p:cNvPr id="64" name="Google Shape;64;p1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3" r:id="rId2"/>
    <p:sldLayoutId id="2147483654" r:id="rId3"/>
    <p:sldLayoutId id="2147483655" r:id="rId4"/>
    <p:sldLayoutId id="2147483656" r:id="rId5"/>
    <p:sldLayoutId id="2147483657" r:id="rId6"/>
    <p:sldLayoutId id="2147483658" r:id="rId7"/>
    <p:sldLayoutId id="2147483659"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dirty="0"/>
              <a:t>Vision</a:t>
            </a:r>
            <a:endParaRPr dirty="0"/>
          </a:p>
        </p:txBody>
      </p:sp>
      <p:sp>
        <p:nvSpPr>
          <p:cNvPr id="91" name="Google Shape;91;p2"/>
          <p:cNvSpPr txBox="1">
            <a:spLocks noGrp="1"/>
          </p:cNvSpPr>
          <p:nvPr>
            <p:ph type="body" idx="1"/>
          </p:nvPr>
        </p:nvSpPr>
        <p:spPr>
          <a:xfrm>
            <a:off x="531882" y="1571420"/>
            <a:ext cx="4882500" cy="4279200"/>
          </a:xfrm>
          <a:prstGeom prst="rect">
            <a:avLst/>
          </a:prstGeom>
          <a:noFill/>
          <a:ln>
            <a:noFill/>
          </a:ln>
        </p:spPr>
        <p:txBody>
          <a:bodyPr spcFirstLastPara="1" wrap="square" lIns="91425" tIns="45700" rIns="91425" bIns="45700" anchor="t" anchorCtr="0">
            <a:normAutofit fontScale="92500"/>
          </a:bodyPr>
          <a:lstStyle/>
          <a:p>
            <a:pPr marL="0" lvl="0" indent="0" algn="l" rtl="0">
              <a:lnSpc>
                <a:spcPct val="115000"/>
              </a:lnSpc>
              <a:spcBef>
                <a:spcPts val="1200"/>
              </a:spcBef>
              <a:spcAft>
                <a:spcPts val="0"/>
              </a:spcAft>
              <a:buClr>
                <a:schemeClr val="dk1"/>
              </a:buClr>
              <a:buSzPct val="39285"/>
              <a:buFont typeface="Arial"/>
              <a:buNone/>
            </a:pPr>
            <a:r>
              <a:rPr lang="sv-SE" i="1" dirty="0">
                <a:solidFill>
                  <a:srgbClr val="000000"/>
                </a:solidFill>
              </a:rPr>
              <a:t>"IF Haga ska erbjuda inspirerande och kvalitativ fotbollsutbildning för spelare och ledare, med en stark föreningskänsla. Vi främjar långsiktigt engagemang, personlig utveckling både på och utanför planen och strävar efter att vara en mötesplats i närområdet."</a:t>
            </a:r>
            <a:endParaRPr i="1" dirty="0">
              <a:solidFill>
                <a:srgbClr val="000000"/>
              </a:solidFill>
            </a:endParaRPr>
          </a:p>
          <a:p>
            <a:pPr marL="0" lvl="0" indent="0" algn="l" rtl="0">
              <a:lnSpc>
                <a:spcPct val="115000"/>
              </a:lnSpc>
              <a:spcBef>
                <a:spcPts val="1200"/>
              </a:spcBef>
              <a:spcAft>
                <a:spcPts val="0"/>
              </a:spcAft>
              <a:buClr>
                <a:schemeClr val="dk1"/>
              </a:buClr>
              <a:buSzPct val="39285"/>
              <a:buFont typeface="Arial"/>
              <a:buNone/>
            </a:pPr>
            <a:endParaRPr i="1" dirty="0">
              <a:solidFill>
                <a:srgbClr val="000000"/>
              </a:solidFill>
            </a:endParaRPr>
          </a:p>
          <a:p>
            <a:pPr marL="0" lvl="0" indent="0" algn="l" rtl="0">
              <a:lnSpc>
                <a:spcPct val="115000"/>
              </a:lnSpc>
              <a:spcBef>
                <a:spcPts val="1200"/>
              </a:spcBef>
              <a:spcAft>
                <a:spcPts val="1200"/>
              </a:spcAft>
              <a:buClr>
                <a:schemeClr val="dk1"/>
              </a:buClr>
              <a:buSzPct val="39285"/>
              <a:buFont typeface="Arial"/>
              <a:buNone/>
            </a:pPr>
            <a:endParaRPr i="1" dirty="0">
              <a:solidFill>
                <a:srgbClr val="000000"/>
              </a:solidFill>
            </a:endParaRPr>
          </a:p>
        </p:txBody>
      </p:sp>
      <p:pic>
        <p:nvPicPr>
          <p:cNvPr id="92" name="Google Shape;92;p2"/>
          <p:cNvPicPr preferRelativeResize="0"/>
          <p:nvPr/>
        </p:nvPicPr>
        <p:blipFill rotWithShape="1">
          <a:blip r:embed="rId3">
            <a:alphaModFix/>
          </a:blip>
          <a:srcRect/>
          <a:stretch/>
        </p:blipFill>
        <p:spPr>
          <a:xfrm>
            <a:off x="10954686" y="5504873"/>
            <a:ext cx="817858" cy="1154544"/>
          </a:xfrm>
          <a:prstGeom prst="rect">
            <a:avLst/>
          </a:prstGeom>
          <a:noFill/>
          <a:ln>
            <a:noFill/>
          </a:ln>
        </p:spPr>
      </p:pic>
      <p:sp>
        <p:nvSpPr>
          <p:cNvPr id="93" name="Google Shape;93;p2"/>
          <p:cNvSpPr txBox="1">
            <a:spLocks noGrp="1"/>
          </p:cNvSpPr>
          <p:nvPr>
            <p:ph type="body" idx="1"/>
          </p:nvPr>
        </p:nvSpPr>
        <p:spPr>
          <a:xfrm>
            <a:off x="5633650" y="1461750"/>
            <a:ext cx="6138900" cy="4389300"/>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15000"/>
              </a:lnSpc>
              <a:spcBef>
                <a:spcPts val="1200"/>
              </a:spcBef>
              <a:spcAft>
                <a:spcPts val="0"/>
              </a:spcAft>
              <a:buClr>
                <a:schemeClr val="dk1"/>
              </a:buClr>
              <a:buSzPts val="1100"/>
              <a:buFont typeface="Arial"/>
              <a:buNone/>
            </a:pPr>
            <a:r>
              <a:rPr lang="sv-SE" sz="3000" b="1" dirty="0">
                <a:highlight>
                  <a:srgbClr val="F5C517"/>
                </a:highlight>
                <a:latin typeface="Arial"/>
                <a:ea typeface="Arial"/>
                <a:cs typeface="Arial"/>
                <a:sym typeface="Arial"/>
              </a:rPr>
              <a:t>H</a:t>
            </a:r>
            <a:r>
              <a:rPr lang="sv-SE" sz="2000" dirty="0">
                <a:highlight>
                  <a:srgbClr val="F5C517"/>
                </a:highlight>
                <a:latin typeface="Arial"/>
                <a:ea typeface="Arial"/>
                <a:cs typeface="Arial"/>
                <a:sym typeface="Arial"/>
              </a:rPr>
              <a:t>ållbarhet i engagemang och utveckling </a:t>
            </a:r>
            <a:r>
              <a:rPr lang="sv-SE" sz="2000" dirty="0">
                <a:latin typeface="Arial"/>
                <a:ea typeface="Arial"/>
                <a:cs typeface="Arial"/>
                <a:sym typeface="Arial"/>
              </a:rPr>
              <a:t>– Vi strävar efter långsiktighet och hållbarhet (social, ekonomisk &amp; miljömässig) i vår verksamhet.</a:t>
            </a:r>
            <a:endParaRPr sz="2000" dirty="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sv-SE" sz="3200" b="1" dirty="0">
                <a:highlight>
                  <a:srgbClr val="F5C517"/>
                </a:highlight>
                <a:latin typeface="Arial"/>
                <a:ea typeface="Arial"/>
                <a:cs typeface="Arial"/>
                <a:sym typeface="Arial"/>
              </a:rPr>
              <a:t>A</a:t>
            </a:r>
            <a:r>
              <a:rPr lang="sv-SE" sz="2000" dirty="0">
                <a:highlight>
                  <a:srgbClr val="F5C517"/>
                </a:highlight>
                <a:latin typeface="Arial"/>
                <a:ea typeface="Arial"/>
                <a:cs typeface="Arial"/>
                <a:sym typeface="Arial"/>
              </a:rPr>
              <a:t>ktivera och inkludera </a:t>
            </a:r>
            <a:r>
              <a:rPr lang="sv-SE" sz="2000" dirty="0">
                <a:latin typeface="Arial"/>
                <a:ea typeface="Arial"/>
                <a:cs typeface="Arial"/>
                <a:sym typeface="Arial"/>
              </a:rPr>
              <a:t>– Vi erbjuder en fotbollsutbildning med hög kvalité som engagerar och välkomnar alla.</a:t>
            </a:r>
            <a:endParaRPr sz="2000" dirty="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sv-SE" sz="3200" b="1" dirty="0">
                <a:highlight>
                  <a:srgbClr val="F5C517"/>
                </a:highlight>
                <a:latin typeface="Arial"/>
                <a:ea typeface="Arial"/>
                <a:cs typeface="Arial"/>
                <a:sym typeface="Arial"/>
              </a:rPr>
              <a:t>G</a:t>
            </a:r>
            <a:r>
              <a:rPr lang="sv-SE" sz="2000" dirty="0">
                <a:highlight>
                  <a:srgbClr val="F5C517"/>
                </a:highlight>
                <a:latin typeface="Arial"/>
                <a:ea typeface="Arial"/>
                <a:cs typeface="Arial"/>
                <a:sym typeface="Arial"/>
              </a:rPr>
              <a:t>emenskap och föreningskänsla </a:t>
            </a:r>
            <a:r>
              <a:rPr lang="sv-SE" sz="2000" dirty="0">
                <a:latin typeface="Arial"/>
                <a:ea typeface="Arial"/>
                <a:cs typeface="Arial"/>
                <a:sym typeface="Arial"/>
              </a:rPr>
              <a:t>– Vi bygger en stark samhörighet där alla känner sig hemma.</a:t>
            </a:r>
            <a:endParaRPr sz="2000" dirty="0">
              <a:latin typeface="Arial"/>
              <a:ea typeface="Arial"/>
              <a:cs typeface="Arial"/>
              <a:sym typeface="Arial"/>
            </a:endParaRPr>
          </a:p>
          <a:p>
            <a:pPr marL="0" lvl="0" indent="0" algn="l" rtl="0">
              <a:lnSpc>
                <a:spcPct val="115000"/>
              </a:lnSpc>
              <a:spcBef>
                <a:spcPts val="1200"/>
              </a:spcBef>
              <a:spcAft>
                <a:spcPts val="1200"/>
              </a:spcAft>
              <a:buClr>
                <a:schemeClr val="dk1"/>
              </a:buClr>
              <a:buSzPts val="1100"/>
              <a:buFont typeface="Arial"/>
              <a:buNone/>
            </a:pPr>
            <a:r>
              <a:rPr lang="sv-SE" sz="3200" b="1" dirty="0">
                <a:highlight>
                  <a:srgbClr val="F5C517"/>
                </a:highlight>
                <a:latin typeface="Arial"/>
                <a:ea typeface="Arial"/>
                <a:cs typeface="Arial"/>
                <a:sym typeface="Arial"/>
              </a:rPr>
              <a:t>A</a:t>
            </a:r>
            <a:r>
              <a:rPr lang="sv-SE" sz="2000" dirty="0">
                <a:highlight>
                  <a:srgbClr val="F5C517"/>
                </a:highlight>
                <a:latin typeface="Arial"/>
                <a:ea typeface="Arial"/>
                <a:cs typeface="Arial"/>
                <a:sym typeface="Arial"/>
              </a:rPr>
              <a:t>mbition både på och utanför planen </a:t>
            </a:r>
            <a:r>
              <a:rPr lang="sv-SE" sz="2000" dirty="0">
                <a:latin typeface="Arial"/>
                <a:ea typeface="Arial"/>
                <a:cs typeface="Arial"/>
                <a:sym typeface="Arial"/>
              </a:rPr>
              <a:t>– Vi stödjer personlig utveckling för både spelare och ledare.</a:t>
            </a:r>
            <a:endParaRPr sz="3700" i="1" dirty="0">
              <a:solidFill>
                <a:srgbClr val="000000"/>
              </a:solidFill>
            </a:endParaRPr>
          </a:p>
        </p:txBody>
      </p:sp>
      <p:sp>
        <p:nvSpPr>
          <p:cNvPr id="6" name="Google Shape;219;p13">
            <a:extLst>
              <a:ext uri="{FF2B5EF4-FFF2-40B4-BE49-F238E27FC236}">
                <a16:creationId xmlns:a16="http://schemas.microsoft.com/office/drawing/2014/main" id="{4413BCB0-CD89-4AFE-A80A-135A2530D5AE}"/>
              </a:ext>
            </a:extLst>
          </p:cNvPr>
          <p:cNvSpPr/>
          <p:nvPr/>
        </p:nvSpPr>
        <p:spPr>
          <a:xfrm>
            <a:off x="838200" y="1382741"/>
            <a:ext cx="10067636" cy="45719"/>
          </a:xfrm>
          <a:prstGeom prst="rect">
            <a:avLst/>
          </a:prstGeom>
          <a:solidFill>
            <a:srgbClr val="F5C517"/>
          </a:solidFill>
          <a:ln w="12700" cap="flat" cmpd="sng">
            <a:solidFill>
              <a:srgbClr val="F5C51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Övergripande mål för föreningen</a:t>
            </a:r>
            <a:endParaRPr b="1"/>
          </a:p>
        </p:txBody>
      </p:sp>
      <p:pic>
        <p:nvPicPr>
          <p:cNvPr id="100" name="Google Shape;100;p3"/>
          <p:cNvPicPr preferRelativeResize="0"/>
          <p:nvPr/>
        </p:nvPicPr>
        <p:blipFill rotWithShape="1">
          <a:blip r:embed="rId3">
            <a:alphaModFix/>
          </a:blip>
          <a:srcRect/>
          <a:stretch/>
        </p:blipFill>
        <p:spPr>
          <a:xfrm>
            <a:off x="10954686" y="5504873"/>
            <a:ext cx="817858" cy="1154544"/>
          </a:xfrm>
          <a:prstGeom prst="rect">
            <a:avLst/>
          </a:prstGeom>
          <a:noFill/>
          <a:ln>
            <a:noFill/>
          </a:ln>
        </p:spPr>
      </p:pic>
      <p:sp>
        <p:nvSpPr>
          <p:cNvPr id="7" name="Text Placeholder 2">
            <a:extLst>
              <a:ext uri="{FF2B5EF4-FFF2-40B4-BE49-F238E27FC236}">
                <a16:creationId xmlns:a16="http://schemas.microsoft.com/office/drawing/2014/main" id="{68E7790A-AA53-4FD8-9167-45FC44DB2F31}"/>
              </a:ext>
            </a:extLst>
          </p:cNvPr>
          <p:cNvSpPr>
            <a:spLocks noGrp="1"/>
          </p:cNvSpPr>
          <p:nvPr>
            <p:ph type="body" idx="1"/>
          </p:nvPr>
        </p:nvSpPr>
        <p:spPr>
          <a:xfrm>
            <a:off x="3935896" y="1862633"/>
            <a:ext cx="3752515" cy="2647743"/>
          </a:xfrm>
        </p:spPr>
        <p:txBody>
          <a:bodyPr>
            <a:noAutofit/>
          </a:bodyPr>
          <a:lstStyle/>
          <a:p>
            <a:pPr marL="114300" indent="0">
              <a:buNone/>
            </a:pPr>
            <a:r>
              <a:rPr lang="sv-SE" sz="1600" b="1" dirty="0"/>
              <a:t>Klubbkultur och gemenskap</a:t>
            </a:r>
          </a:p>
          <a:p>
            <a:pPr>
              <a:buFont typeface="Arial" panose="020B0604020202020204" pitchFamily="34" charset="0"/>
              <a:buChar char="•"/>
            </a:pPr>
            <a:r>
              <a:rPr lang="sv-SE" sz="1400" b="1" dirty="0"/>
              <a:t>Utveckla anläggningen som samlingsplats</a:t>
            </a:r>
            <a:r>
              <a:rPr lang="sv-SE" sz="1400" dirty="0"/>
              <a:t> </a:t>
            </a:r>
            <a:r>
              <a:rPr lang="sv-SE" sz="1200" dirty="0"/>
              <a:t>– Arbeta för att utveckla Hagagården och hela anläggningen till en mötesplats för alla medlemmar.</a:t>
            </a:r>
          </a:p>
          <a:p>
            <a:pPr>
              <a:buFont typeface="Arial" panose="020B0604020202020204" pitchFamily="34" charset="0"/>
              <a:buChar char="•"/>
            </a:pPr>
            <a:r>
              <a:rPr lang="sv-SE" sz="1400" b="1" dirty="0"/>
              <a:t>Erbjuda sociala aktiviteter</a:t>
            </a:r>
            <a:r>
              <a:rPr lang="sv-SE" sz="1400" dirty="0"/>
              <a:t> </a:t>
            </a:r>
            <a:r>
              <a:rPr lang="sv-SE" sz="1200" dirty="0"/>
              <a:t>– Utveckla sociala och </a:t>
            </a:r>
            <a:r>
              <a:rPr lang="sv-SE" sz="1200" dirty="0" err="1"/>
              <a:t>teambuilding</a:t>
            </a:r>
            <a:r>
              <a:rPr lang="sv-SE" sz="1200" dirty="0"/>
              <a:t>-evenemang för att stärka gemenskapen.</a:t>
            </a:r>
          </a:p>
          <a:p>
            <a:pPr>
              <a:buFont typeface="Arial" panose="020B0604020202020204" pitchFamily="34" charset="0"/>
              <a:buChar char="•"/>
            </a:pPr>
            <a:r>
              <a:rPr lang="sv-SE" sz="1400" b="1" dirty="0"/>
              <a:t>Främja öppen kommunikation</a:t>
            </a:r>
            <a:r>
              <a:rPr lang="sv-SE" sz="1400" dirty="0"/>
              <a:t> </a:t>
            </a:r>
            <a:r>
              <a:rPr lang="sv-SE" sz="1200" dirty="0"/>
              <a:t>– Skapa en kultur av kommunikation och öppenhet för att engagera och involvera alla medlemmar.</a:t>
            </a:r>
          </a:p>
        </p:txBody>
      </p:sp>
      <p:sp>
        <p:nvSpPr>
          <p:cNvPr id="8" name="Text Placeholder 2">
            <a:extLst>
              <a:ext uri="{FF2B5EF4-FFF2-40B4-BE49-F238E27FC236}">
                <a16:creationId xmlns:a16="http://schemas.microsoft.com/office/drawing/2014/main" id="{4F4E5A68-1B8E-444F-BDEE-CDB1B549C83B}"/>
              </a:ext>
            </a:extLst>
          </p:cNvPr>
          <p:cNvSpPr txBox="1">
            <a:spLocks/>
          </p:cNvSpPr>
          <p:nvPr/>
        </p:nvSpPr>
        <p:spPr>
          <a:xfrm>
            <a:off x="0" y="2296520"/>
            <a:ext cx="3935896" cy="252479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sv-SE" sz="1600" b="1" dirty="0"/>
              <a:t>Fotbollsverksamhet och utbildning</a:t>
            </a:r>
          </a:p>
          <a:p>
            <a:pPr>
              <a:buFont typeface="Arial" panose="020B0604020202020204" pitchFamily="34" charset="0"/>
              <a:buChar char="•"/>
            </a:pPr>
            <a:r>
              <a:rPr lang="sv-SE" sz="1400" b="1" dirty="0"/>
              <a:t>Träning för barn &amp; ungdomar</a:t>
            </a:r>
            <a:r>
              <a:rPr lang="sv-SE" sz="1400" dirty="0"/>
              <a:t> </a:t>
            </a:r>
            <a:r>
              <a:rPr lang="sv-SE" sz="1200" dirty="0"/>
              <a:t>– Erbjuda fotbollsträning och spel för barn och ungdomar från fyra år och uppåt med kunniga och engagerade ledare.</a:t>
            </a:r>
          </a:p>
          <a:p>
            <a:pPr>
              <a:buFont typeface="Arial" panose="020B0604020202020204" pitchFamily="34" charset="0"/>
              <a:buChar char="•"/>
            </a:pPr>
            <a:r>
              <a:rPr lang="sv-SE" sz="1400" b="1" dirty="0"/>
              <a:t>Säkra hög utbildningsnivå för ledare</a:t>
            </a:r>
            <a:r>
              <a:rPr lang="sv-SE" sz="1400" dirty="0"/>
              <a:t> </a:t>
            </a:r>
            <a:r>
              <a:rPr lang="sv-SE" sz="1200" dirty="0"/>
              <a:t>– Se till att tränare och ledare är välutbildade och kompetenta.</a:t>
            </a:r>
          </a:p>
          <a:p>
            <a:pPr>
              <a:buFont typeface="Arial" panose="020B0604020202020204" pitchFamily="34" charset="0"/>
              <a:buChar char="•"/>
            </a:pPr>
            <a:r>
              <a:rPr lang="sv-SE" sz="1400" b="1" dirty="0"/>
              <a:t>Självförsörjande domare</a:t>
            </a:r>
            <a:r>
              <a:rPr lang="sv-SE" sz="1400" dirty="0"/>
              <a:t> </a:t>
            </a:r>
            <a:r>
              <a:rPr lang="sv-SE" sz="1200" dirty="0"/>
              <a:t>– Utbilda och rekrytera egna domare för att säkerställa långsiktig och hållbar domartillväxt i föreningen.</a:t>
            </a:r>
          </a:p>
          <a:p>
            <a:pPr>
              <a:buFont typeface="Arial" panose="020B0604020202020204" pitchFamily="34" charset="0"/>
              <a:buChar char="•"/>
            </a:pPr>
            <a:r>
              <a:rPr lang="sv-SE" sz="1400" b="1" dirty="0"/>
              <a:t>Representationslag för både herrar och damer</a:t>
            </a:r>
            <a:r>
              <a:rPr lang="sv-SE" sz="1400" dirty="0"/>
              <a:t> </a:t>
            </a:r>
            <a:r>
              <a:rPr lang="sv-SE" sz="1200" dirty="0"/>
              <a:t>– Ha ett representationslag för herrar och ett för damer varje säsong, med minst hälften av spelarna fostrade i föreningens ungdomsverksamhet.</a:t>
            </a:r>
          </a:p>
        </p:txBody>
      </p:sp>
      <p:sp>
        <p:nvSpPr>
          <p:cNvPr id="9" name="Text Placeholder 2">
            <a:extLst>
              <a:ext uri="{FF2B5EF4-FFF2-40B4-BE49-F238E27FC236}">
                <a16:creationId xmlns:a16="http://schemas.microsoft.com/office/drawing/2014/main" id="{C9492D73-C9C5-4B16-9625-3A8F01F909AA}"/>
              </a:ext>
            </a:extLst>
          </p:cNvPr>
          <p:cNvSpPr txBox="1">
            <a:spLocks/>
          </p:cNvSpPr>
          <p:nvPr/>
        </p:nvSpPr>
        <p:spPr>
          <a:xfrm>
            <a:off x="7673115" y="4102890"/>
            <a:ext cx="3448178" cy="264774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sv-SE" sz="1600" b="1" dirty="0"/>
              <a:t>Hållbarhet och ekonomi</a:t>
            </a:r>
          </a:p>
          <a:p>
            <a:pPr>
              <a:buFont typeface="Arial" panose="020B0604020202020204" pitchFamily="34" charset="0"/>
              <a:buChar char="•"/>
            </a:pPr>
            <a:r>
              <a:rPr lang="sv-SE" sz="1400" b="1" dirty="0"/>
              <a:t>Säkerställa ekonomisk stabilitet</a:t>
            </a:r>
            <a:r>
              <a:rPr lang="sv-SE" sz="1400" dirty="0"/>
              <a:t> </a:t>
            </a:r>
            <a:r>
              <a:rPr lang="sv-SE" sz="1200" dirty="0"/>
              <a:t>– Arbeta för en stabil och långsiktig ekonomisk grund för föreningens verksamhet.</a:t>
            </a:r>
          </a:p>
          <a:p>
            <a:pPr>
              <a:buFont typeface="Arial" panose="020B0604020202020204" pitchFamily="34" charset="0"/>
              <a:buChar char="•"/>
            </a:pPr>
            <a:r>
              <a:rPr lang="sv-SE" sz="1400" b="1" dirty="0"/>
              <a:t>Arbeta med hållbarhet och miljömedvetenhet</a:t>
            </a:r>
            <a:r>
              <a:rPr lang="sv-SE" sz="1400" dirty="0"/>
              <a:t> </a:t>
            </a:r>
            <a:r>
              <a:rPr lang="sv-SE" sz="1200" dirty="0"/>
              <a:t>– Implementera miljövänliga initiativ för en mer hållbar verksamhet.</a:t>
            </a:r>
          </a:p>
        </p:txBody>
      </p:sp>
      <p:sp>
        <p:nvSpPr>
          <p:cNvPr id="10" name="Text Placeholder 2">
            <a:extLst>
              <a:ext uri="{FF2B5EF4-FFF2-40B4-BE49-F238E27FC236}">
                <a16:creationId xmlns:a16="http://schemas.microsoft.com/office/drawing/2014/main" id="{29C34A2E-E7F0-4B4A-8BC1-220AD5034D7F}"/>
              </a:ext>
            </a:extLst>
          </p:cNvPr>
          <p:cNvSpPr txBox="1">
            <a:spLocks/>
          </p:cNvSpPr>
          <p:nvPr/>
        </p:nvSpPr>
        <p:spPr>
          <a:xfrm>
            <a:off x="4178242" y="4935353"/>
            <a:ext cx="3510169" cy="209039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sv-SE" sz="1600" b="1" dirty="0"/>
              <a:t>Samhällsengagemang och samverkan</a:t>
            </a:r>
          </a:p>
          <a:p>
            <a:pPr>
              <a:buFont typeface="Arial" panose="020B0604020202020204" pitchFamily="34" charset="0"/>
              <a:buChar char="•"/>
            </a:pPr>
            <a:r>
              <a:rPr lang="sv-SE" sz="1400" b="1" dirty="0"/>
              <a:t>Samarbeta med skolor och föreningar</a:t>
            </a:r>
            <a:r>
              <a:rPr lang="sv-SE" sz="1400" dirty="0"/>
              <a:t> </a:t>
            </a:r>
            <a:r>
              <a:rPr lang="sv-SE" sz="1200" dirty="0"/>
              <a:t>– Aktivt medverka till samarbete med skolor och andra föreningar i närområdet för att stärka gemenskapen.</a:t>
            </a:r>
          </a:p>
          <a:p>
            <a:pPr>
              <a:buFont typeface="Arial" panose="020B0604020202020204" pitchFamily="34" charset="0"/>
              <a:buChar char="•"/>
            </a:pPr>
            <a:r>
              <a:rPr lang="sv-SE" sz="1400" b="1" dirty="0"/>
              <a:t>Ta socialt ansvar</a:t>
            </a:r>
            <a:r>
              <a:rPr lang="sv-SE" sz="1400" dirty="0"/>
              <a:t> </a:t>
            </a:r>
            <a:r>
              <a:rPr lang="sv-SE" sz="1200" dirty="0"/>
              <a:t>– Engagera föreningen i lokala samhällsinitiativ och Cuparrangemang.</a:t>
            </a:r>
          </a:p>
        </p:txBody>
      </p:sp>
      <p:sp>
        <p:nvSpPr>
          <p:cNvPr id="11" name="Text Placeholder 2">
            <a:extLst>
              <a:ext uri="{FF2B5EF4-FFF2-40B4-BE49-F238E27FC236}">
                <a16:creationId xmlns:a16="http://schemas.microsoft.com/office/drawing/2014/main" id="{1756A1FE-DE32-4B9A-A4EC-E868E670CB34}"/>
              </a:ext>
            </a:extLst>
          </p:cNvPr>
          <p:cNvSpPr txBox="1">
            <a:spLocks/>
          </p:cNvSpPr>
          <p:nvPr/>
        </p:nvSpPr>
        <p:spPr>
          <a:xfrm>
            <a:off x="8100391" y="1600197"/>
            <a:ext cx="4023799" cy="209039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sv-SE" sz="1600" b="1" dirty="0"/>
              <a:t>Inkludering, jämlikhet och värdegrund</a:t>
            </a:r>
          </a:p>
          <a:p>
            <a:pPr>
              <a:buFont typeface="Arial" panose="020B0604020202020204" pitchFamily="34" charset="0"/>
              <a:buChar char="•"/>
            </a:pPr>
            <a:r>
              <a:rPr lang="sv-SE" sz="1400" b="1" dirty="0"/>
              <a:t>Främja jämlikhet och jämställdhet</a:t>
            </a:r>
            <a:r>
              <a:rPr lang="sv-SE" sz="1400" dirty="0"/>
              <a:t> </a:t>
            </a:r>
            <a:r>
              <a:rPr lang="sv-SE" sz="1200" dirty="0"/>
              <a:t>– Upprätthålla ett jämlikt och inkluderande förhållningssätt i hela föreningens verksamhet.</a:t>
            </a:r>
          </a:p>
          <a:p>
            <a:pPr>
              <a:buFont typeface="Arial" panose="020B0604020202020204" pitchFamily="34" charset="0"/>
              <a:buChar char="•"/>
            </a:pPr>
            <a:r>
              <a:rPr lang="sv-SE" sz="1400" b="1" dirty="0"/>
              <a:t>Vara ett föredöme genom värdegrundsarbete</a:t>
            </a:r>
            <a:r>
              <a:rPr lang="sv-SE" sz="1400" dirty="0"/>
              <a:t> </a:t>
            </a:r>
            <a:r>
              <a:rPr lang="sv-SE" sz="1200" dirty="0"/>
              <a:t>– Aktivt jobba med föreningens värdegrund och vara ett föredöme på alla nivåer.</a:t>
            </a:r>
          </a:p>
          <a:p>
            <a:pPr>
              <a:buFont typeface="Arial" panose="020B0604020202020204" pitchFamily="34" charset="0"/>
              <a:buChar char="•"/>
            </a:pPr>
            <a:r>
              <a:rPr lang="sv-SE" sz="1400" b="1" dirty="0"/>
              <a:t>Öka mångfald och inkludering</a:t>
            </a:r>
            <a:r>
              <a:rPr lang="sv-SE" sz="1400" dirty="0"/>
              <a:t> </a:t>
            </a:r>
            <a:r>
              <a:rPr lang="sv-SE" sz="1200" dirty="0"/>
              <a:t>– Verka för att inkludera alla olikheter</a:t>
            </a:r>
          </a:p>
        </p:txBody>
      </p:sp>
      <p:pic>
        <p:nvPicPr>
          <p:cNvPr id="5" name="Graphic 4" descr="Cheers with solid fill">
            <a:extLst>
              <a:ext uri="{FF2B5EF4-FFF2-40B4-BE49-F238E27FC236}">
                <a16:creationId xmlns:a16="http://schemas.microsoft.com/office/drawing/2014/main" id="{87447CB5-3D41-43E0-8EC6-79975A4ECB5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639117" y="1615914"/>
            <a:ext cx="735502" cy="735502"/>
          </a:xfrm>
          <a:prstGeom prst="rect">
            <a:avLst/>
          </a:prstGeom>
        </p:spPr>
      </p:pic>
      <p:pic>
        <p:nvPicPr>
          <p:cNvPr id="14" name="Graphic 13" descr="Universal access with solid fill">
            <a:extLst>
              <a:ext uri="{FF2B5EF4-FFF2-40B4-BE49-F238E27FC236}">
                <a16:creationId xmlns:a16="http://schemas.microsoft.com/office/drawing/2014/main" id="{AFEE4DD8-28A1-42CB-9E34-4E748D014FC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102773" y="1115466"/>
            <a:ext cx="735502" cy="735502"/>
          </a:xfrm>
          <a:prstGeom prst="rect">
            <a:avLst/>
          </a:prstGeom>
        </p:spPr>
      </p:pic>
      <p:pic>
        <p:nvPicPr>
          <p:cNvPr id="16" name="Graphic 15" descr="Arrow circle with solid fill">
            <a:extLst>
              <a:ext uri="{FF2B5EF4-FFF2-40B4-BE49-F238E27FC236}">
                <a16:creationId xmlns:a16="http://schemas.microsoft.com/office/drawing/2014/main" id="{3D44715A-A01D-4AD9-9A6B-8253878442E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934762" y="3865867"/>
            <a:ext cx="735502" cy="735502"/>
          </a:xfrm>
          <a:prstGeom prst="rect">
            <a:avLst/>
          </a:prstGeom>
        </p:spPr>
      </p:pic>
      <p:pic>
        <p:nvPicPr>
          <p:cNvPr id="18" name="Graphic 17" descr="Cheers with solid fill">
            <a:extLst>
              <a:ext uri="{FF2B5EF4-FFF2-40B4-BE49-F238E27FC236}">
                <a16:creationId xmlns:a16="http://schemas.microsoft.com/office/drawing/2014/main" id="{BFF83E1B-E432-4929-87D0-720B022A930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568145" y="5504873"/>
            <a:ext cx="735502" cy="735502"/>
          </a:xfrm>
          <a:prstGeom prst="rect">
            <a:avLst/>
          </a:prstGeom>
        </p:spPr>
      </p:pic>
      <p:pic>
        <p:nvPicPr>
          <p:cNvPr id="20" name="Graphic 19" descr="Soccer ball with solid fill">
            <a:extLst>
              <a:ext uri="{FF2B5EF4-FFF2-40B4-BE49-F238E27FC236}">
                <a16:creationId xmlns:a16="http://schemas.microsoft.com/office/drawing/2014/main" id="{862A50CE-9E08-4530-A853-2F63BF2B45C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495941" y="1664886"/>
            <a:ext cx="735502" cy="735502"/>
          </a:xfrm>
          <a:prstGeom prst="rect">
            <a:avLst/>
          </a:prstGeom>
        </p:spPr>
      </p:pic>
      <p:sp>
        <p:nvSpPr>
          <p:cNvPr id="15" name="Google Shape;219;p13">
            <a:extLst>
              <a:ext uri="{FF2B5EF4-FFF2-40B4-BE49-F238E27FC236}">
                <a16:creationId xmlns:a16="http://schemas.microsoft.com/office/drawing/2014/main" id="{FB22713E-F37A-4067-B484-4B13741AC115}"/>
              </a:ext>
            </a:extLst>
          </p:cNvPr>
          <p:cNvSpPr/>
          <p:nvPr/>
        </p:nvSpPr>
        <p:spPr>
          <a:xfrm>
            <a:off x="838200" y="1382741"/>
            <a:ext cx="10067636" cy="45719"/>
          </a:xfrm>
          <a:prstGeom prst="rect">
            <a:avLst/>
          </a:prstGeom>
          <a:solidFill>
            <a:srgbClr val="F5C517"/>
          </a:solidFill>
          <a:ln w="12700" cap="flat" cmpd="sng">
            <a:solidFill>
              <a:srgbClr val="F5C51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1418612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g313725d2234_0_0"/>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dirty="0"/>
              <a:t>Riktlinjer				Värdegrund</a:t>
            </a:r>
            <a:endParaRPr b="1" dirty="0"/>
          </a:p>
        </p:txBody>
      </p:sp>
      <p:sp>
        <p:nvSpPr>
          <p:cNvPr id="106" name="Google Shape;106;g313725d2234_0_0"/>
          <p:cNvSpPr txBox="1">
            <a:spLocks noGrp="1"/>
          </p:cNvSpPr>
          <p:nvPr>
            <p:ph type="body" idx="1"/>
          </p:nvPr>
        </p:nvSpPr>
        <p:spPr>
          <a:xfrm>
            <a:off x="535125" y="1690825"/>
            <a:ext cx="5382000" cy="4351200"/>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115000"/>
              </a:lnSpc>
              <a:spcBef>
                <a:spcPts val="0"/>
              </a:spcBef>
              <a:spcAft>
                <a:spcPts val="0"/>
              </a:spcAft>
              <a:buNone/>
            </a:pPr>
            <a:endParaRPr sz="1100" dirty="0">
              <a:latin typeface="Arial"/>
              <a:ea typeface="Arial"/>
              <a:cs typeface="Arial"/>
              <a:sym typeface="Arial"/>
            </a:endParaRPr>
          </a:p>
          <a:p>
            <a:pPr marL="457200" lvl="0" indent="-307340" algn="l" rtl="0">
              <a:lnSpc>
                <a:spcPct val="115000"/>
              </a:lnSpc>
              <a:spcBef>
                <a:spcPts val="0"/>
              </a:spcBef>
              <a:spcAft>
                <a:spcPts val="0"/>
              </a:spcAft>
              <a:buSzPct val="100000"/>
              <a:buChar char="●"/>
            </a:pPr>
            <a:r>
              <a:rPr lang="sv-SE" sz="1600" dirty="0">
                <a:latin typeface="Arial"/>
                <a:ea typeface="Arial"/>
                <a:cs typeface="Arial"/>
                <a:sym typeface="Arial"/>
              </a:rPr>
              <a:t>Vi välkomnar spelare till våra lag från fyra år, med en vilja att ta emot så många som möjligt och i de fall där det inte finns plats använda oss av köprincipen.</a:t>
            </a:r>
            <a:endParaRPr sz="1600" dirty="0">
              <a:latin typeface="Arial"/>
              <a:ea typeface="Arial"/>
              <a:cs typeface="Arial"/>
              <a:sym typeface="Arial"/>
            </a:endParaRPr>
          </a:p>
          <a:p>
            <a:pPr marL="457200" lvl="0" indent="0" algn="l" rtl="0">
              <a:lnSpc>
                <a:spcPct val="115000"/>
              </a:lnSpc>
              <a:spcBef>
                <a:spcPts val="0"/>
              </a:spcBef>
              <a:spcAft>
                <a:spcPts val="0"/>
              </a:spcAft>
              <a:buNone/>
            </a:pPr>
            <a:endParaRPr sz="1600" dirty="0">
              <a:latin typeface="Arial"/>
              <a:ea typeface="Arial"/>
              <a:cs typeface="Arial"/>
              <a:sym typeface="Arial"/>
            </a:endParaRPr>
          </a:p>
          <a:p>
            <a:pPr marL="457200" lvl="0" indent="-307340" algn="l" rtl="0">
              <a:lnSpc>
                <a:spcPct val="115000"/>
              </a:lnSpc>
              <a:spcBef>
                <a:spcPts val="0"/>
              </a:spcBef>
              <a:spcAft>
                <a:spcPts val="0"/>
              </a:spcAft>
              <a:buSzPct val="100000"/>
              <a:buChar char="●"/>
            </a:pPr>
            <a:r>
              <a:rPr lang="sv-SE" sz="1600" dirty="0">
                <a:latin typeface="Arial"/>
                <a:ea typeface="Arial"/>
                <a:cs typeface="Arial"/>
                <a:sym typeface="Arial"/>
              </a:rPr>
              <a:t>Vi vill behålla våra spelare så länge som möjligt, genom att bedriva träning med hög kvalitet där alla spelare utvecklas samt ha fokus på allas trygghet och trivsel.</a:t>
            </a:r>
            <a:endParaRPr sz="1600" dirty="0">
              <a:latin typeface="Arial"/>
              <a:ea typeface="Arial"/>
              <a:cs typeface="Arial"/>
              <a:sym typeface="Arial"/>
            </a:endParaRPr>
          </a:p>
          <a:p>
            <a:pPr marL="457200" lvl="0" indent="0" algn="l" rtl="0">
              <a:lnSpc>
                <a:spcPct val="115000"/>
              </a:lnSpc>
              <a:spcBef>
                <a:spcPts val="0"/>
              </a:spcBef>
              <a:spcAft>
                <a:spcPts val="0"/>
              </a:spcAft>
              <a:buNone/>
            </a:pPr>
            <a:endParaRPr sz="1600" dirty="0">
              <a:latin typeface="Arial"/>
              <a:ea typeface="Arial"/>
              <a:cs typeface="Arial"/>
              <a:sym typeface="Arial"/>
            </a:endParaRPr>
          </a:p>
          <a:p>
            <a:pPr marL="457200" lvl="0" indent="-307340" algn="l" rtl="0">
              <a:lnSpc>
                <a:spcPct val="115000"/>
              </a:lnSpc>
              <a:spcBef>
                <a:spcPts val="0"/>
              </a:spcBef>
              <a:spcAft>
                <a:spcPts val="0"/>
              </a:spcAft>
              <a:buSzPct val="100000"/>
              <a:buChar char="●"/>
            </a:pPr>
            <a:r>
              <a:rPr lang="sv-SE" sz="1600" dirty="0">
                <a:latin typeface="Arial"/>
                <a:ea typeface="Arial"/>
                <a:cs typeface="Arial"/>
                <a:sym typeface="Arial"/>
              </a:rPr>
              <a:t>Vi erbjuder alla våra spelare träning och match i den omfattning som tillhör varje spelform.</a:t>
            </a:r>
            <a:endParaRPr sz="1600" dirty="0">
              <a:latin typeface="Arial"/>
              <a:ea typeface="Arial"/>
              <a:cs typeface="Arial"/>
              <a:sym typeface="Arial"/>
            </a:endParaRPr>
          </a:p>
          <a:p>
            <a:pPr marL="457200" lvl="0" indent="0" algn="l" rtl="0">
              <a:lnSpc>
                <a:spcPct val="115000"/>
              </a:lnSpc>
              <a:spcBef>
                <a:spcPts val="0"/>
              </a:spcBef>
              <a:spcAft>
                <a:spcPts val="0"/>
              </a:spcAft>
              <a:buNone/>
            </a:pPr>
            <a:endParaRPr sz="1600" dirty="0">
              <a:latin typeface="Arial"/>
              <a:ea typeface="Arial"/>
              <a:cs typeface="Arial"/>
              <a:sym typeface="Arial"/>
            </a:endParaRPr>
          </a:p>
          <a:p>
            <a:pPr marL="457200" lvl="0" indent="-307340" algn="l" rtl="0">
              <a:lnSpc>
                <a:spcPct val="115000"/>
              </a:lnSpc>
              <a:spcBef>
                <a:spcPts val="0"/>
              </a:spcBef>
              <a:spcAft>
                <a:spcPts val="0"/>
              </a:spcAft>
              <a:buSzPct val="100000"/>
              <a:buChar char="●"/>
            </a:pPr>
            <a:r>
              <a:rPr lang="sv-SE" sz="1600" dirty="0">
                <a:latin typeface="Arial"/>
                <a:ea typeface="Arial"/>
                <a:cs typeface="Arial"/>
                <a:sym typeface="Arial"/>
              </a:rPr>
              <a:t>Alla spelare i truppen spelar lika mycket  - </a:t>
            </a:r>
            <a:r>
              <a:rPr lang="sv-SE" sz="1600" i="1" dirty="0">
                <a:latin typeface="Arial"/>
                <a:ea typeface="Arial"/>
                <a:cs typeface="Arial"/>
                <a:sym typeface="Arial"/>
              </a:rPr>
              <a:t>gäller i spelform 3 mot 3, 5 mot 5, 7 mot 7, 9 mot 9.</a:t>
            </a:r>
            <a:endParaRPr sz="1600" i="1" dirty="0">
              <a:latin typeface="Arial"/>
              <a:ea typeface="Arial"/>
              <a:cs typeface="Arial"/>
              <a:sym typeface="Arial"/>
            </a:endParaRPr>
          </a:p>
          <a:p>
            <a:pPr marL="457200" lvl="0" indent="0" algn="l" rtl="0">
              <a:lnSpc>
                <a:spcPct val="115000"/>
              </a:lnSpc>
              <a:spcBef>
                <a:spcPts val="0"/>
              </a:spcBef>
              <a:spcAft>
                <a:spcPts val="0"/>
              </a:spcAft>
              <a:buNone/>
            </a:pPr>
            <a:endParaRPr sz="1600" dirty="0">
              <a:latin typeface="Arial"/>
              <a:ea typeface="Arial"/>
              <a:cs typeface="Arial"/>
              <a:sym typeface="Arial"/>
            </a:endParaRPr>
          </a:p>
          <a:p>
            <a:pPr marL="457200" lvl="0" indent="-307340" algn="l" rtl="0">
              <a:lnSpc>
                <a:spcPct val="115000"/>
              </a:lnSpc>
              <a:spcBef>
                <a:spcPts val="0"/>
              </a:spcBef>
              <a:spcAft>
                <a:spcPts val="0"/>
              </a:spcAft>
              <a:buSzPct val="100000"/>
              <a:buChar char="●"/>
            </a:pPr>
            <a:r>
              <a:rPr lang="sv-SE" sz="1600" dirty="0">
                <a:latin typeface="Arial"/>
                <a:ea typeface="Arial"/>
                <a:cs typeface="Arial"/>
                <a:sym typeface="Arial"/>
              </a:rPr>
              <a:t>Vi uppmuntrar våra spelare att dubbelidrotta så länge som möjligt.</a:t>
            </a:r>
            <a:endParaRPr sz="1600" dirty="0">
              <a:latin typeface="Arial"/>
              <a:ea typeface="Arial"/>
              <a:cs typeface="Arial"/>
              <a:sym typeface="Arial"/>
            </a:endParaRPr>
          </a:p>
          <a:p>
            <a:pPr marL="457200" lvl="0" indent="0" algn="l" rtl="0">
              <a:lnSpc>
                <a:spcPct val="115000"/>
              </a:lnSpc>
              <a:spcBef>
                <a:spcPts val="0"/>
              </a:spcBef>
              <a:spcAft>
                <a:spcPts val="0"/>
              </a:spcAft>
              <a:buNone/>
            </a:pPr>
            <a:endParaRPr sz="1600" dirty="0">
              <a:latin typeface="Arial"/>
              <a:ea typeface="Arial"/>
              <a:cs typeface="Arial"/>
              <a:sym typeface="Arial"/>
            </a:endParaRPr>
          </a:p>
          <a:p>
            <a:pPr marL="457200" lvl="0" indent="-307340" algn="l" rtl="0">
              <a:lnSpc>
                <a:spcPct val="115000"/>
              </a:lnSpc>
              <a:spcBef>
                <a:spcPts val="0"/>
              </a:spcBef>
              <a:spcAft>
                <a:spcPts val="0"/>
              </a:spcAft>
              <a:buSzPct val="100000"/>
              <a:buFont typeface="Arial"/>
              <a:buChar char="●"/>
            </a:pPr>
            <a:r>
              <a:rPr lang="sv-SE" sz="1600" dirty="0">
                <a:latin typeface="Arial"/>
                <a:ea typeface="Arial"/>
                <a:cs typeface="Arial"/>
                <a:sym typeface="Arial"/>
              </a:rPr>
              <a:t>Vi anpassar träning och aktiviteter efter spelarnas individuella behov och nivå, med fokus på utveckling, inkludering och laganda.</a:t>
            </a:r>
            <a:endParaRPr sz="1600" dirty="0">
              <a:latin typeface="Arial"/>
              <a:ea typeface="Arial"/>
              <a:cs typeface="Arial"/>
              <a:sym typeface="Arial"/>
            </a:endParaRPr>
          </a:p>
          <a:p>
            <a:pPr marL="0" lvl="0" indent="0" algn="l" rtl="0">
              <a:lnSpc>
                <a:spcPct val="90000"/>
              </a:lnSpc>
              <a:spcBef>
                <a:spcPts val="1000"/>
              </a:spcBef>
              <a:spcAft>
                <a:spcPts val="0"/>
              </a:spcAft>
              <a:buClr>
                <a:schemeClr val="dk1"/>
              </a:buClr>
              <a:buSzPct val="100000"/>
              <a:buNone/>
            </a:pPr>
            <a:endParaRPr dirty="0"/>
          </a:p>
        </p:txBody>
      </p:sp>
      <p:pic>
        <p:nvPicPr>
          <p:cNvPr id="107" name="Google Shape;107;g313725d2234_0_0"/>
          <p:cNvPicPr preferRelativeResize="0"/>
          <p:nvPr/>
        </p:nvPicPr>
        <p:blipFill rotWithShape="1">
          <a:blip r:embed="rId3">
            <a:alphaModFix/>
          </a:blip>
          <a:srcRect/>
          <a:stretch/>
        </p:blipFill>
        <p:spPr>
          <a:xfrm>
            <a:off x="10954686" y="5504873"/>
            <a:ext cx="817858" cy="1154544"/>
          </a:xfrm>
          <a:prstGeom prst="rect">
            <a:avLst/>
          </a:prstGeom>
          <a:noFill/>
          <a:ln>
            <a:noFill/>
          </a:ln>
        </p:spPr>
      </p:pic>
      <p:sp>
        <p:nvSpPr>
          <p:cNvPr id="108" name="Google Shape;108;g313725d2234_0_0"/>
          <p:cNvSpPr txBox="1">
            <a:spLocks noGrp="1"/>
          </p:cNvSpPr>
          <p:nvPr>
            <p:ph type="body" idx="1"/>
          </p:nvPr>
        </p:nvSpPr>
        <p:spPr>
          <a:xfrm>
            <a:off x="6390550" y="1690825"/>
            <a:ext cx="5382000" cy="4525200"/>
          </a:xfrm>
          <a:prstGeom prst="rect">
            <a:avLst/>
          </a:prstGeom>
          <a:noFill/>
          <a:ln>
            <a:noFill/>
          </a:ln>
        </p:spPr>
        <p:txBody>
          <a:bodyPr spcFirstLastPara="1" wrap="square" lIns="91425" tIns="45700" rIns="91425" bIns="45700" anchor="t" anchorCtr="0">
            <a:normAutofit/>
          </a:bodyPr>
          <a:lstStyle/>
          <a:p>
            <a:pPr marL="0" lvl="0" indent="0" algn="l" rtl="0">
              <a:lnSpc>
                <a:spcPct val="115000"/>
              </a:lnSpc>
              <a:spcBef>
                <a:spcPts val="0"/>
              </a:spcBef>
              <a:spcAft>
                <a:spcPts val="0"/>
              </a:spcAft>
              <a:buNone/>
            </a:pPr>
            <a:r>
              <a:rPr lang="sv-SE" sz="1400" dirty="0">
                <a:latin typeface="Arial"/>
                <a:ea typeface="Arial"/>
                <a:cs typeface="Arial"/>
                <a:sym typeface="Arial"/>
              </a:rPr>
              <a:t>IF Haga är en förening som är tillgänglig för alla med fokus på inkludering och gemenskap.</a:t>
            </a:r>
            <a:endParaRPr sz="1400" dirty="0">
              <a:latin typeface="Arial"/>
              <a:ea typeface="Arial"/>
              <a:cs typeface="Arial"/>
              <a:sym typeface="Arial"/>
            </a:endParaRPr>
          </a:p>
          <a:p>
            <a:pPr marL="0" lvl="0" indent="0" algn="l" rtl="0">
              <a:lnSpc>
                <a:spcPct val="115000"/>
              </a:lnSpc>
              <a:spcBef>
                <a:spcPts val="0"/>
              </a:spcBef>
              <a:spcAft>
                <a:spcPts val="0"/>
              </a:spcAft>
              <a:buNone/>
            </a:pPr>
            <a:endParaRPr sz="1200" dirty="0">
              <a:latin typeface="Arial"/>
              <a:ea typeface="Arial"/>
              <a:cs typeface="Arial"/>
              <a:sym typeface="Arial"/>
            </a:endParaRPr>
          </a:p>
          <a:p>
            <a:pPr marL="457200" lvl="0" indent="-349250" algn="l" rtl="0">
              <a:lnSpc>
                <a:spcPct val="115000"/>
              </a:lnSpc>
              <a:spcBef>
                <a:spcPts val="1200"/>
              </a:spcBef>
              <a:spcAft>
                <a:spcPts val="0"/>
              </a:spcAft>
              <a:buSzPts val="1900"/>
              <a:buChar char="●"/>
            </a:pPr>
            <a:r>
              <a:rPr lang="sv-SE" sz="1400" b="1" dirty="0">
                <a:highlight>
                  <a:srgbClr val="F5C517"/>
                </a:highlight>
                <a:latin typeface="Arial"/>
                <a:ea typeface="Arial"/>
                <a:cs typeface="Arial"/>
                <a:sym typeface="Arial"/>
              </a:rPr>
              <a:t>Trygghet</a:t>
            </a:r>
            <a:r>
              <a:rPr lang="sv-SE" sz="1400" dirty="0">
                <a:highlight>
                  <a:srgbClr val="F5C517"/>
                </a:highlight>
                <a:latin typeface="Arial"/>
                <a:ea typeface="Arial"/>
                <a:cs typeface="Arial"/>
                <a:sym typeface="Arial"/>
              </a:rPr>
              <a:t> </a:t>
            </a:r>
            <a:r>
              <a:rPr lang="sv-SE" sz="1400" dirty="0">
                <a:latin typeface="Arial"/>
                <a:ea typeface="Arial"/>
                <a:cs typeface="Arial"/>
                <a:sym typeface="Arial"/>
              </a:rPr>
              <a:t>– Vi skapar en miljö där alla känner sig välkomna, respekterade och säkra.</a:t>
            </a:r>
            <a:endParaRPr sz="1400" dirty="0">
              <a:latin typeface="Arial"/>
              <a:ea typeface="Arial"/>
              <a:cs typeface="Arial"/>
              <a:sym typeface="Arial"/>
            </a:endParaRPr>
          </a:p>
          <a:p>
            <a:pPr marL="457200" lvl="0" indent="-349250" algn="l" rtl="0">
              <a:lnSpc>
                <a:spcPct val="115000"/>
              </a:lnSpc>
              <a:spcBef>
                <a:spcPts val="0"/>
              </a:spcBef>
              <a:spcAft>
                <a:spcPts val="0"/>
              </a:spcAft>
              <a:buSzPts val="1900"/>
              <a:buChar char="●"/>
            </a:pPr>
            <a:r>
              <a:rPr lang="sv-SE" sz="1400" b="1" dirty="0">
                <a:highlight>
                  <a:srgbClr val="F5C517"/>
                </a:highlight>
                <a:latin typeface="Arial"/>
                <a:ea typeface="Arial"/>
                <a:cs typeface="Arial"/>
                <a:sym typeface="Arial"/>
              </a:rPr>
              <a:t>Delaktighet</a:t>
            </a:r>
            <a:r>
              <a:rPr lang="sv-SE" sz="1400" dirty="0">
                <a:latin typeface="Arial"/>
                <a:ea typeface="Arial"/>
                <a:cs typeface="Arial"/>
                <a:sym typeface="Arial"/>
              </a:rPr>
              <a:t> – Vi engagerar alla medlemmar i föreningens aktiviteter och beslut för att bygga en stark gemenskap.</a:t>
            </a:r>
            <a:endParaRPr sz="1400" dirty="0">
              <a:latin typeface="Arial"/>
              <a:ea typeface="Arial"/>
              <a:cs typeface="Arial"/>
              <a:sym typeface="Arial"/>
            </a:endParaRPr>
          </a:p>
          <a:p>
            <a:pPr marL="457200" lvl="0" indent="-349250" algn="l" rtl="0">
              <a:lnSpc>
                <a:spcPct val="115000"/>
              </a:lnSpc>
              <a:spcBef>
                <a:spcPts val="0"/>
              </a:spcBef>
              <a:spcAft>
                <a:spcPts val="0"/>
              </a:spcAft>
              <a:buSzPts val="1900"/>
              <a:buChar char="●"/>
            </a:pPr>
            <a:r>
              <a:rPr lang="sv-SE" sz="1400" b="1" dirty="0">
                <a:highlight>
                  <a:srgbClr val="F5C517"/>
                </a:highlight>
                <a:latin typeface="Arial"/>
                <a:ea typeface="Arial"/>
                <a:cs typeface="Arial"/>
                <a:sym typeface="Arial"/>
              </a:rPr>
              <a:t>Glädje</a:t>
            </a:r>
            <a:r>
              <a:rPr lang="sv-SE" sz="1400" dirty="0">
                <a:latin typeface="Arial"/>
                <a:ea typeface="Arial"/>
                <a:cs typeface="Arial"/>
                <a:sym typeface="Arial"/>
              </a:rPr>
              <a:t> – Vi främjar en positiv atmosfär där glädjen i idrotten står i centrum.</a:t>
            </a:r>
            <a:endParaRPr sz="1400" dirty="0">
              <a:latin typeface="Arial"/>
              <a:ea typeface="Arial"/>
              <a:cs typeface="Arial"/>
              <a:sym typeface="Arial"/>
            </a:endParaRPr>
          </a:p>
          <a:p>
            <a:pPr marL="457200" lvl="0" indent="-349250" algn="l" rtl="0">
              <a:lnSpc>
                <a:spcPct val="115000"/>
              </a:lnSpc>
              <a:spcBef>
                <a:spcPts val="0"/>
              </a:spcBef>
              <a:spcAft>
                <a:spcPts val="0"/>
              </a:spcAft>
              <a:buSzPts val="1900"/>
              <a:buChar char="●"/>
            </a:pPr>
            <a:r>
              <a:rPr lang="sv-SE" sz="1400" b="1" dirty="0">
                <a:highlight>
                  <a:srgbClr val="F5C517"/>
                </a:highlight>
                <a:latin typeface="Arial"/>
                <a:ea typeface="Arial"/>
                <a:cs typeface="Arial"/>
                <a:sym typeface="Arial"/>
              </a:rPr>
              <a:t>Allsidighet</a:t>
            </a:r>
            <a:r>
              <a:rPr lang="sv-SE" sz="1400" dirty="0">
                <a:latin typeface="Arial"/>
                <a:ea typeface="Arial"/>
                <a:cs typeface="Arial"/>
                <a:sym typeface="Arial"/>
              </a:rPr>
              <a:t> – Vi erbjuder en bred variation av aktiviteter inom Fotboll för att främja allsidig utveckling hos våra medlemmar.</a:t>
            </a:r>
            <a:endParaRPr sz="1400" dirty="0">
              <a:latin typeface="Arial"/>
              <a:ea typeface="Arial"/>
              <a:cs typeface="Arial"/>
              <a:sym typeface="Arial"/>
            </a:endParaRPr>
          </a:p>
          <a:p>
            <a:pPr marL="457200" lvl="0" indent="-349250" algn="l" rtl="0">
              <a:lnSpc>
                <a:spcPct val="115000"/>
              </a:lnSpc>
              <a:spcBef>
                <a:spcPts val="0"/>
              </a:spcBef>
              <a:spcAft>
                <a:spcPts val="0"/>
              </a:spcAft>
              <a:buSzPts val="1900"/>
              <a:buChar char="●"/>
            </a:pPr>
            <a:r>
              <a:rPr lang="sv-SE" sz="1400" b="1" dirty="0">
                <a:highlight>
                  <a:srgbClr val="F5C517"/>
                </a:highlight>
                <a:latin typeface="Arial"/>
                <a:ea typeface="Arial"/>
                <a:cs typeface="Arial"/>
                <a:sym typeface="Arial"/>
              </a:rPr>
              <a:t>Hälsa</a:t>
            </a:r>
            <a:r>
              <a:rPr lang="sv-SE" sz="1400" dirty="0">
                <a:latin typeface="Arial"/>
                <a:ea typeface="Arial"/>
                <a:cs typeface="Arial"/>
                <a:sym typeface="Arial"/>
              </a:rPr>
              <a:t> – Vi strävar efter att skapa en hälsosam livsstil genom fysisk aktivitet och mental välmående.</a:t>
            </a:r>
            <a:endParaRPr sz="1900" dirty="0">
              <a:latin typeface="Arial"/>
              <a:ea typeface="Arial"/>
              <a:cs typeface="Arial"/>
              <a:sym typeface="Arial"/>
            </a:endParaRPr>
          </a:p>
          <a:p>
            <a:pPr marL="0" lvl="0" indent="0" algn="l" rtl="0">
              <a:lnSpc>
                <a:spcPct val="90000"/>
              </a:lnSpc>
              <a:spcBef>
                <a:spcPts val="1200"/>
              </a:spcBef>
              <a:spcAft>
                <a:spcPts val="0"/>
              </a:spcAft>
              <a:buClr>
                <a:schemeClr val="dk1"/>
              </a:buClr>
              <a:buSzPts val="2800"/>
              <a:buNone/>
            </a:pPr>
            <a:endParaRPr dirty="0"/>
          </a:p>
        </p:txBody>
      </p:sp>
      <p:sp>
        <p:nvSpPr>
          <p:cNvPr id="6" name="Google Shape;219;p13">
            <a:extLst>
              <a:ext uri="{FF2B5EF4-FFF2-40B4-BE49-F238E27FC236}">
                <a16:creationId xmlns:a16="http://schemas.microsoft.com/office/drawing/2014/main" id="{EA8232C7-A175-4BC0-B6AE-D28F7F519D37}"/>
              </a:ext>
            </a:extLst>
          </p:cNvPr>
          <p:cNvSpPr/>
          <p:nvPr/>
        </p:nvSpPr>
        <p:spPr>
          <a:xfrm>
            <a:off x="838200" y="1382741"/>
            <a:ext cx="10067636" cy="45719"/>
          </a:xfrm>
          <a:prstGeom prst="rect">
            <a:avLst/>
          </a:prstGeom>
          <a:solidFill>
            <a:srgbClr val="F5C517"/>
          </a:solidFill>
          <a:ln w="12700" cap="flat" cmpd="sng">
            <a:solidFill>
              <a:srgbClr val="F5C51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1632</TotalTime>
  <Words>635</Words>
  <Application>Microsoft Office PowerPoint</Application>
  <PresentationFormat>Widescreen</PresentationFormat>
  <Paragraphs>46</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Vision</vt:lpstr>
      <vt:lpstr>Övergripande mål för föreningen</vt:lpstr>
      <vt:lpstr>Riktlinjer    Värdegrund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Mål, Vision och Värdegrund</dc:title>
  <dc:creator>Wredenberg Carl</dc:creator>
  <cp:lastModifiedBy>Wredenberg Carl</cp:lastModifiedBy>
  <cp:revision>139</cp:revision>
  <dcterms:created xsi:type="dcterms:W3CDTF">2021-11-07T10:50:34Z</dcterms:created>
  <dcterms:modified xsi:type="dcterms:W3CDTF">2025-04-13T15:48:48Z</dcterms:modified>
</cp:coreProperties>
</file>