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386" r:id="rId3"/>
    <p:sldId id="257" r:id="rId4"/>
    <p:sldId id="372" r:id="rId5"/>
    <p:sldId id="258" r:id="rId6"/>
    <p:sldId id="363" r:id="rId7"/>
    <p:sldId id="349" r:id="rId8"/>
    <p:sldId id="377" r:id="rId9"/>
    <p:sldId id="328" r:id="rId10"/>
    <p:sldId id="360" r:id="rId11"/>
    <p:sldId id="345" r:id="rId12"/>
    <p:sldId id="348" r:id="rId13"/>
    <p:sldId id="309" r:id="rId14"/>
    <p:sldId id="300" r:id="rId15"/>
    <p:sldId id="376" r:id="rId16"/>
    <p:sldId id="380" r:id="rId17"/>
    <p:sldId id="367" r:id="rId18"/>
    <p:sldId id="378" r:id="rId19"/>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5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87348" autoAdjust="0"/>
  </p:normalViewPr>
  <p:slideViewPr>
    <p:cSldViewPr snapToGrid="0">
      <p:cViewPr varScale="1">
        <p:scale>
          <a:sx n="96" d="100"/>
          <a:sy n="96" d="100"/>
        </p:scale>
        <p:origin x="1110"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37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2"/>
            <a:ext cx="2944283" cy="497020"/>
          </a:xfrm>
          <a:prstGeom prst="rect">
            <a:avLst/>
          </a:prstGeom>
        </p:spPr>
        <p:txBody>
          <a:bodyPr vert="horz" lIns="91440" tIns="45720" rIns="91440" bIns="45720" rtlCol="0"/>
          <a:lstStyle>
            <a:lvl1pPr algn="r">
              <a:defRPr sz="1200"/>
            </a:lvl1pPr>
          </a:lstStyle>
          <a:p>
            <a:fld id="{CEDB1030-7845-40BF-B51D-85BA95649290}" type="datetimeFigureOut">
              <a:rPr lang="en-US" smtClean="0"/>
              <a:t>4/28/2025</a:t>
            </a:fld>
            <a:endParaRPr lang="en-US"/>
          </a:p>
        </p:txBody>
      </p:sp>
      <p:sp>
        <p:nvSpPr>
          <p:cNvPr id="4" name="Footer Placehold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D878E812-35B6-453E-BCFD-FFDDD936F6C1}" type="slidenum">
              <a:rPr lang="en-US" smtClean="0"/>
              <a:t>‹#›</a:t>
            </a:fld>
            <a:endParaRPr lang="en-US"/>
          </a:p>
        </p:txBody>
      </p:sp>
    </p:spTree>
    <p:extLst>
      <p:ext uri="{BB962C8B-B14F-4D97-AF65-F5344CB8AC3E}">
        <p14:creationId xmlns:p14="http://schemas.microsoft.com/office/powerpoint/2010/main" val="23949689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2"/>
            <a:ext cx="2944283" cy="497020"/>
          </a:xfrm>
          <a:prstGeom prst="rect">
            <a:avLst/>
          </a:prstGeom>
        </p:spPr>
        <p:txBody>
          <a:bodyPr vert="horz" lIns="91440" tIns="45720" rIns="91440" bIns="45720" rtlCol="0"/>
          <a:lstStyle>
            <a:lvl1pPr algn="r">
              <a:defRPr sz="1200"/>
            </a:lvl1pPr>
          </a:lstStyle>
          <a:p>
            <a:fld id="{A122AD5E-B035-400F-866C-D076619176CC}" type="datetimeFigureOut">
              <a:rPr lang="en-US" smtClean="0"/>
              <a:t>4/28/2025</a:t>
            </a:fld>
            <a:endParaRPr lang="en-US"/>
          </a:p>
        </p:txBody>
      </p:sp>
      <p:sp>
        <p:nvSpPr>
          <p:cNvPr id="4" name="Slide Image Placeholder 3"/>
          <p:cNvSpPr>
            <a:spLocks noGrp="1" noRot="1" noChangeAspect="1"/>
          </p:cNvSpPr>
          <p:nvPr>
            <p:ph type="sldImg" idx="2"/>
          </p:nvPr>
        </p:nvSpPr>
        <p:spPr>
          <a:xfrm>
            <a:off x="425450" y="1238250"/>
            <a:ext cx="5943600" cy="3344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67263"/>
            <a:ext cx="5435600" cy="3900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30F7744D-417D-4225-9AC8-6703282F2C32}" type="slidenum">
              <a:rPr lang="en-US" smtClean="0"/>
              <a:t>‹#›</a:t>
            </a:fld>
            <a:endParaRPr lang="en-US"/>
          </a:p>
        </p:txBody>
      </p:sp>
    </p:spTree>
    <p:extLst>
      <p:ext uri="{BB962C8B-B14F-4D97-AF65-F5344CB8AC3E}">
        <p14:creationId xmlns:p14="http://schemas.microsoft.com/office/powerpoint/2010/main" val="156837508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DAC388B4-650C-92F7-1D94-975B035A1959}"/>
            </a:ext>
          </a:extLst>
        </p:cNvPr>
        <p:cNvGrpSpPr/>
        <p:nvPr/>
      </p:nvGrpSpPr>
      <p:grpSpPr>
        <a:xfrm>
          <a:off x="0" y="0"/>
          <a:ext cx="0" cy="0"/>
          <a:chOff x="0" y="0"/>
          <a:chExt cx="0" cy="0"/>
        </a:xfrm>
      </p:grpSpPr>
      <p:sp>
        <p:nvSpPr>
          <p:cNvPr id="95" name="Google Shape;95;g2aca6a06433_0_0:notes">
            <a:extLst>
              <a:ext uri="{FF2B5EF4-FFF2-40B4-BE49-F238E27FC236}">
                <a16:creationId xmlns:a16="http://schemas.microsoft.com/office/drawing/2014/main" id="{5D832578-3416-8357-D698-FC63E83E9FA3}"/>
              </a:ext>
            </a:extLst>
          </p:cNvPr>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v-SE" dirty="0"/>
              <a:t>Träning onsdagar</a:t>
            </a:r>
          </a:p>
          <a:p>
            <a:pPr marL="0" lvl="0" indent="0" algn="l" rtl="0">
              <a:spcBef>
                <a:spcPts val="0"/>
              </a:spcBef>
              <a:spcAft>
                <a:spcPts val="0"/>
              </a:spcAft>
              <a:buNone/>
            </a:pPr>
            <a:r>
              <a:rPr lang="sv-SE" dirty="0"/>
              <a:t>Började starkt med ca 25 spelare (två ledare) =) Varit runt 15-20 styck</a:t>
            </a:r>
          </a:p>
          <a:p>
            <a:pPr marL="0" lvl="0" indent="0" algn="l" rtl="0">
              <a:spcBef>
                <a:spcPts val="0"/>
              </a:spcBef>
              <a:spcAft>
                <a:spcPts val="0"/>
              </a:spcAft>
              <a:buNone/>
            </a:pPr>
            <a:r>
              <a:rPr lang="sv-SE" dirty="0"/>
              <a:t>Kabecupen</a:t>
            </a:r>
          </a:p>
          <a:p>
            <a:pPr marL="0" lvl="0" indent="0" algn="l" rtl="0">
              <a:spcBef>
                <a:spcPts val="0"/>
              </a:spcBef>
              <a:spcAft>
                <a:spcPts val="0"/>
              </a:spcAft>
              <a:buNone/>
            </a:pPr>
            <a:r>
              <a:rPr lang="sv-SE" dirty="0"/>
              <a:t>Hagadagarna</a:t>
            </a:r>
          </a:p>
          <a:p>
            <a:pPr marL="0" lvl="0" indent="0" algn="l" rtl="0">
              <a:spcBef>
                <a:spcPts val="0"/>
              </a:spcBef>
              <a:spcAft>
                <a:spcPts val="0"/>
              </a:spcAft>
              <a:buNone/>
            </a:pPr>
            <a:r>
              <a:rPr lang="sv-SE" dirty="0"/>
              <a:t>Poolspel med Mariebo (bilderna)</a:t>
            </a:r>
            <a:endParaRPr dirty="0"/>
          </a:p>
        </p:txBody>
      </p:sp>
      <p:sp>
        <p:nvSpPr>
          <p:cNvPr id="96" name="Google Shape;96;g2aca6a06433_0_0:notes">
            <a:extLst>
              <a:ext uri="{FF2B5EF4-FFF2-40B4-BE49-F238E27FC236}">
                <a16:creationId xmlns:a16="http://schemas.microsoft.com/office/drawing/2014/main" id="{B95B03DD-BC56-6365-3110-11F3283EBA5E}"/>
              </a:ext>
            </a:extLst>
          </p:cNvPr>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017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aca6a06433_0_0: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2aca6a06433_0_0: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aca6a06433_0_0: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2aca6a06433_0_0: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5765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aca6a06433_0_18: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g2aca6a06433_0_18: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Fokusera inte på målen eller vem som vann utan om de gjorde något som de tränat.</a:t>
            </a:r>
          </a:p>
        </p:txBody>
      </p:sp>
      <p:sp>
        <p:nvSpPr>
          <p:cNvPr id="4" name="Platshållare för sidfot 3"/>
          <p:cNvSpPr>
            <a:spLocks noGrp="1"/>
          </p:cNvSpPr>
          <p:nvPr>
            <p:ph type="ftr" sz="quarter" idx="4"/>
          </p:nvPr>
        </p:nvSpPr>
        <p:spPr/>
        <p:txBody>
          <a:bodyPr/>
          <a:lstStyle/>
          <a:p>
            <a:endParaRPr lang="en-US"/>
          </a:p>
        </p:txBody>
      </p:sp>
      <p:sp>
        <p:nvSpPr>
          <p:cNvPr id="5" name="Platshållare för bildnummer 4"/>
          <p:cNvSpPr>
            <a:spLocks noGrp="1"/>
          </p:cNvSpPr>
          <p:nvPr>
            <p:ph type="sldNum" sz="quarter" idx="5"/>
          </p:nvPr>
        </p:nvSpPr>
        <p:spPr/>
        <p:txBody>
          <a:bodyPr/>
          <a:lstStyle/>
          <a:p>
            <a:fld id="{30F7744D-417D-4225-9AC8-6703282F2C32}" type="slidenum">
              <a:rPr lang="en-US" smtClean="0"/>
              <a:t>7</a:t>
            </a:fld>
            <a:endParaRPr lang="en-US"/>
          </a:p>
        </p:txBody>
      </p:sp>
    </p:spTree>
    <p:extLst>
      <p:ext uri="{BB962C8B-B14F-4D97-AF65-F5344CB8AC3E}">
        <p14:creationId xmlns:p14="http://schemas.microsoft.com/office/powerpoint/2010/main" val="716502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Fick in runt 1200 kr vid förra årets försäljning</a:t>
            </a:r>
          </a:p>
        </p:txBody>
      </p:sp>
      <p:sp>
        <p:nvSpPr>
          <p:cNvPr id="4" name="Platshållare för sidfot 3"/>
          <p:cNvSpPr>
            <a:spLocks noGrp="1"/>
          </p:cNvSpPr>
          <p:nvPr>
            <p:ph type="ftr" sz="quarter" idx="4"/>
          </p:nvPr>
        </p:nvSpPr>
        <p:spPr/>
        <p:txBody>
          <a:bodyPr/>
          <a:lstStyle/>
          <a:p>
            <a:endParaRPr lang="en-US"/>
          </a:p>
        </p:txBody>
      </p:sp>
      <p:sp>
        <p:nvSpPr>
          <p:cNvPr id="5" name="Platshållare för bildnummer 4"/>
          <p:cNvSpPr>
            <a:spLocks noGrp="1"/>
          </p:cNvSpPr>
          <p:nvPr>
            <p:ph type="sldNum" sz="quarter" idx="5"/>
          </p:nvPr>
        </p:nvSpPr>
        <p:spPr/>
        <p:txBody>
          <a:bodyPr/>
          <a:lstStyle/>
          <a:p>
            <a:fld id="{30F7744D-417D-4225-9AC8-6703282F2C32}" type="slidenum">
              <a:rPr lang="en-US" smtClean="0"/>
              <a:t>8</a:t>
            </a:fld>
            <a:endParaRPr lang="en-US"/>
          </a:p>
        </p:txBody>
      </p:sp>
    </p:spTree>
    <p:extLst>
      <p:ext uri="{BB962C8B-B14F-4D97-AF65-F5344CB8AC3E}">
        <p14:creationId xmlns:p14="http://schemas.microsoft.com/office/powerpoint/2010/main" val="2260107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Utdraget visar endast grova brott; mord, dråp, grov misshandel, människorov, sexualbrott, barnpornografibrott eller grovt rån.</a:t>
            </a:r>
            <a:endParaRPr lang="en-US" dirty="0"/>
          </a:p>
          <a:p>
            <a:r>
              <a:rPr lang="sv-SE" dirty="0"/>
              <a:t>Sportlotten – obligatoriskt för alla i IF Haga. Utdelning av lotter vid vår och höst, rabatt vid syskon i föreningen. </a:t>
            </a:r>
          </a:p>
        </p:txBody>
      </p:sp>
      <p:sp>
        <p:nvSpPr>
          <p:cNvPr id="4" name="Platshållare för sidfot 3"/>
          <p:cNvSpPr>
            <a:spLocks noGrp="1"/>
          </p:cNvSpPr>
          <p:nvPr>
            <p:ph type="ftr" sz="quarter" idx="4"/>
          </p:nvPr>
        </p:nvSpPr>
        <p:spPr/>
        <p:txBody>
          <a:bodyPr/>
          <a:lstStyle/>
          <a:p>
            <a:endParaRPr lang="en-US"/>
          </a:p>
        </p:txBody>
      </p:sp>
      <p:sp>
        <p:nvSpPr>
          <p:cNvPr id="5" name="Platshållare för bildnummer 4"/>
          <p:cNvSpPr>
            <a:spLocks noGrp="1"/>
          </p:cNvSpPr>
          <p:nvPr>
            <p:ph type="sldNum" sz="quarter" idx="5"/>
          </p:nvPr>
        </p:nvSpPr>
        <p:spPr/>
        <p:txBody>
          <a:bodyPr/>
          <a:lstStyle/>
          <a:p>
            <a:fld id="{30F7744D-417D-4225-9AC8-6703282F2C32}" type="slidenum">
              <a:rPr lang="en-US" smtClean="0"/>
              <a:t>9</a:t>
            </a:fld>
            <a:endParaRPr lang="en-US"/>
          </a:p>
        </p:txBody>
      </p:sp>
    </p:spTree>
    <p:extLst>
      <p:ext uri="{BB962C8B-B14F-4D97-AF65-F5344CB8AC3E}">
        <p14:creationId xmlns:p14="http://schemas.microsoft.com/office/powerpoint/2010/main" val="3985218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22252B"/>
                </a:solidFill>
                <a:effectLst/>
                <a:latin typeface="Sanchez"/>
              </a:rPr>
              <a:t>Fysioterapeuten gör en första bedömning på telefon och vid behov kan du i vissa fall ha rätt till vidare bedömning och bokad tid till en fysioterapeut eller läkare. I försäkringen ingår två besök till fysioterapeut och ett besök till läkare</a:t>
            </a:r>
            <a:endParaRPr lang="sv-SE" dirty="0"/>
          </a:p>
        </p:txBody>
      </p:sp>
      <p:sp>
        <p:nvSpPr>
          <p:cNvPr id="4" name="Platshållare för sidfot 3"/>
          <p:cNvSpPr>
            <a:spLocks noGrp="1"/>
          </p:cNvSpPr>
          <p:nvPr>
            <p:ph type="ftr" sz="quarter" idx="4"/>
          </p:nvPr>
        </p:nvSpPr>
        <p:spPr/>
        <p:txBody>
          <a:bodyPr/>
          <a:lstStyle/>
          <a:p>
            <a:endParaRPr lang="en-US"/>
          </a:p>
        </p:txBody>
      </p:sp>
      <p:sp>
        <p:nvSpPr>
          <p:cNvPr id="5" name="Platshållare för bildnummer 4"/>
          <p:cNvSpPr>
            <a:spLocks noGrp="1"/>
          </p:cNvSpPr>
          <p:nvPr>
            <p:ph type="sldNum" sz="quarter" idx="5"/>
          </p:nvPr>
        </p:nvSpPr>
        <p:spPr/>
        <p:txBody>
          <a:bodyPr/>
          <a:lstStyle/>
          <a:p>
            <a:fld id="{30F7744D-417D-4225-9AC8-6703282F2C32}" type="slidenum">
              <a:rPr lang="en-US" smtClean="0"/>
              <a:t>15</a:t>
            </a:fld>
            <a:endParaRPr lang="en-US"/>
          </a:p>
        </p:txBody>
      </p:sp>
    </p:spTree>
    <p:extLst>
      <p:ext uri="{BB962C8B-B14F-4D97-AF65-F5344CB8AC3E}">
        <p14:creationId xmlns:p14="http://schemas.microsoft.com/office/powerpoint/2010/main" val="2793561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8084A2-8C55-486B-8C1C-1C5693059F6D}" type="datetime1">
              <a:rPr lang="sv-SE" smtClean="0"/>
              <a:t>2025-04-28</a:t>
            </a:fld>
            <a:endParaRPr lang="en-US"/>
          </a:p>
        </p:txBody>
      </p:sp>
      <p:sp>
        <p:nvSpPr>
          <p:cNvPr id="5" name="Footer Placeholder 4"/>
          <p:cNvSpPr>
            <a:spLocks noGrp="1"/>
          </p:cNvSpPr>
          <p:nvPr>
            <p:ph type="ftr" sz="quarter" idx="11"/>
          </p:nvPr>
        </p:nvSpPr>
        <p:spPr/>
        <p:txBody>
          <a:bodyPr/>
          <a:lstStyle/>
          <a:p>
            <a:r>
              <a:rPr lang="en-US"/>
              <a:t>Uppdaterad</a:t>
            </a:r>
          </a:p>
        </p:txBody>
      </p:sp>
      <p:sp>
        <p:nvSpPr>
          <p:cNvPr id="6" name="Slide Number Placeholder 5"/>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290537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13BDCE-0212-42B1-961D-84A5FB2573FA}" type="datetime1">
              <a:rPr lang="sv-SE" smtClean="0"/>
              <a:t>2025-04-28</a:t>
            </a:fld>
            <a:endParaRPr lang="en-US"/>
          </a:p>
        </p:txBody>
      </p:sp>
      <p:sp>
        <p:nvSpPr>
          <p:cNvPr id="5" name="Footer Placeholder 4"/>
          <p:cNvSpPr>
            <a:spLocks noGrp="1"/>
          </p:cNvSpPr>
          <p:nvPr>
            <p:ph type="ftr" sz="quarter" idx="11"/>
          </p:nvPr>
        </p:nvSpPr>
        <p:spPr/>
        <p:txBody>
          <a:bodyPr/>
          <a:lstStyle/>
          <a:p>
            <a:r>
              <a:rPr lang="en-US"/>
              <a:t>Uppdaterad</a:t>
            </a:r>
          </a:p>
        </p:txBody>
      </p:sp>
      <p:sp>
        <p:nvSpPr>
          <p:cNvPr id="6" name="Slide Number Placeholder 5"/>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210363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B62AC7-B486-4501-969A-6D22CF1D816B}" type="datetime1">
              <a:rPr lang="sv-SE" smtClean="0"/>
              <a:t>2025-04-28</a:t>
            </a:fld>
            <a:endParaRPr lang="en-US"/>
          </a:p>
        </p:txBody>
      </p:sp>
      <p:sp>
        <p:nvSpPr>
          <p:cNvPr id="5" name="Footer Placeholder 4"/>
          <p:cNvSpPr>
            <a:spLocks noGrp="1"/>
          </p:cNvSpPr>
          <p:nvPr>
            <p:ph type="ftr" sz="quarter" idx="11"/>
          </p:nvPr>
        </p:nvSpPr>
        <p:spPr/>
        <p:txBody>
          <a:bodyPr/>
          <a:lstStyle/>
          <a:p>
            <a:r>
              <a:rPr lang="en-US"/>
              <a:t>Uppdaterad</a:t>
            </a:r>
          </a:p>
        </p:txBody>
      </p:sp>
      <p:sp>
        <p:nvSpPr>
          <p:cNvPr id="6" name="Slide Number Placeholder 5"/>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190619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09FA7C-CDB8-498D-A3CF-3F86CA66EA02}" type="datetime1">
              <a:rPr lang="sv-SE" smtClean="0"/>
              <a:t>2025-04-28</a:t>
            </a:fld>
            <a:endParaRPr lang="en-US"/>
          </a:p>
        </p:txBody>
      </p:sp>
      <p:sp>
        <p:nvSpPr>
          <p:cNvPr id="5" name="Footer Placeholder 4"/>
          <p:cNvSpPr>
            <a:spLocks noGrp="1"/>
          </p:cNvSpPr>
          <p:nvPr>
            <p:ph type="ftr" sz="quarter" idx="11"/>
          </p:nvPr>
        </p:nvSpPr>
        <p:spPr/>
        <p:txBody>
          <a:bodyPr/>
          <a:lstStyle/>
          <a:p>
            <a:r>
              <a:rPr lang="en-US"/>
              <a:t>Uppdaterad</a:t>
            </a:r>
          </a:p>
        </p:txBody>
      </p:sp>
      <p:sp>
        <p:nvSpPr>
          <p:cNvPr id="6" name="Slide Number Placeholder 5"/>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333407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2729CC-5C6D-4778-89D6-A0147063CBE3}" type="datetime1">
              <a:rPr lang="sv-SE" smtClean="0"/>
              <a:t>2025-04-28</a:t>
            </a:fld>
            <a:endParaRPr lang="en-US"/>
          </a:p>
        </p:txBody>
      </p:sp>
      <p:sp>
        <p:nvSpPr>
          <p:cNvPr id="5" name="Footer Placeholder 4"/>
          <p:cNvSpPr>
            <a:spLocks noGrp="1"/>
          </p:cNvSpPr>
          <p:nvPr>
            <p:ph type="ftr" sz="quarter" idx="11"/>
          </p:nvPr>
        </p:nvSpPr>
        <p:spPr/>
        <p:txBody>
          <a:bodyPr/>
          <a:lstStyle/>
          <a:p>
            <a:r>
              <a:rPr lang="en-US"/>
              <a:t>Uppdaterad</a:t>
            </a:r>
          </a:p>
        </p:txBody>
      </p:sp>
      <p:sp>
        <p:nvSpPr>
          <p:cNvPr id="6" name="Slide Number Placeholder 5"/>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1227678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5B107E-E1A7-41BA-BA94-A0335A66CC1D}" type="datetime1">
              <a:rPr lang="sv-SE" smtClean="0"/>
              <a:t>2025-04-28</a:t>
            </a:fld>
            <a:endParaRPr lang="en-US"/>
          </a:p>
        </p:txBody>
      </p:sp>
      <p:sp>
        <p:nvSpPr>
          <p:cNvPr id="6" name="Footer Placeholder 5"/>
          <p:cNvSpPr>
            <a:spLocks noGrp="1"/>
          </p:cNvSpPr>
          <p:nvPr>
            <p:ph type="ftr" sz="quarter" idx="11"/>
          </p:nvPr>
        </p:nvSpPr>
        <p:spPr/>
        <p:txBody>
          <a:bodyPr/>
          <a:lstStyle/>
          <a:p>
            <a:r>
              <a:rPr lang="en-US"/>
              <a:t>Uppdaterad</a:t>
            </a:r>
          </a:p>
        </p:txBody>
      </p:sp>
      <p:sp>
        <p:nvSpPr>
          <p:cNvPr id="7" name="Slide Number Placeholder 6"/>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1677421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6E1DB2-9698-4F48-8E08-7E0DF028D49B}" type="datetime1">
              <a:rPr lang="sv-SE" smtClean="0"/>
              <a:t>2025-04-28</a:t>
            </a:fld>
            <a:endParaRPr lang="en-US"/>
          </a:p>
        </p:txBody>
      </p:sp>
      <p:sp>
        <p:nvSpPr>
          <p:cNvPr id="8" name="Footer Placeholder 7"/>
          <p:cNvSpPr>
            <a:spLocks noGrp="1"/>
          </p:cNvSpPr>
          <p:nvPr>
            <p:ph type="ftr" sz="quarter" idx="11"/>
          </p:nvPr>
        </p:nvSpPr>
        <p:spPr/>
        <p:txBody>
          <a:bodyPr/>
          <a:lstStyle/>
          <a:p>
            <a:r>
              <a:rPr lang="en-US"/>
              <a:t>Uppdaterad</a:t>
            </a:r>
          </a:p>
        </p:txBody>
      </p:sp>
      <p:sp>
        <p:nvSpPr>
          <p:cNvPr id="9" name="Slide Number Placeholder 8"/>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210147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A370EA-46BC-48AA-A55E-36EB69843750}" type="datetime1">
              <a:rPr lang="sv-SE" smtClean="0"/>
              <a:t>2025-04-28</a:t>
            </a:fld>
            <a:endParaRPr lang="en-US"/>
          </a:p>
        </p:txBody>
      </p:sp>
      <p:sp>
        <p:nvSpPr>
          <p:cNvPr id="4" name="Footer Placeholder 3"/>
          <p:cNvSpPr>
            <a:spLocks noGrp="1"/>
          </p:cNvSpPr>
          <p:nvPr>
            <p:ph type="ftr" sz="quarter" idx="11"/>
          </p:nvPr>
        </p:nvSpPr>
        <p:spPr/>
        <p:txBody>
          <a:bodyPr/>
          <a:lstStyle/>
          <a:p>
            <a:r>
              <a:rPr lang="en-US"/>
              <a:t>Uppdaterad</a:t>
            </a:r>
          </a:p>
        </p:txBody>
      </p:sp>
      <p:sp>
        <p:nvSpPr>
          <p:cNvPr id="5" name="Slide Number Placeholder 4"/>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282335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4948D-F6F8-41B2-9258-980D08936CAD}" type="datetime1">
              <a:rPr lang="sv-SE" smtClean="0"/>
              <a:t>2025-04-28</a:t>
            </a:fld>
            <a:endParaRPr lang="en-US"/>
          </a:p>
        </p:txBody>
      </p:sp>
      <p:sp>
        <p:nvSpPr>
          <p:cNvPr id="3" name="Footer Placeholder 2"/>
          <p:cNvSpPr>
            <a:spLocks noGrp="1"/>
          </p:cNvSpPr>
          <p:nvPr>
            <p:ph type="ftr" sz="quarter" idx="11"/>
          </p:nvPr>
        </p:nvSpPr>
        <p:spPr/>
        <p:txBody>
          <a:bodyPr/>
          <a:lstStyle/>
          <a:p>
            <a:r>
              <a:rPr lang="en-US"/>
              <a:t>Uppdaterad</a:t>
            </a:r>
          </a:p>
        </p:txBody>
      </p:sp>
      <p:sp>
        <p:nvSpPr>
          <p:cNvPr id="4" name="Slide Number Placeholder 3"/>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697589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83F2E4-36CE-47C9-BFA7-6BE8FEE140E6}" type="datetime1">
              <a:rPr lang="sv-SE" smtClean="0"/>
              <a:t>2025-04-28</a:t>
            </a:fld>
            <a:endParaRPr lang="en-US"/>
          </a:p>
        </p:txBody>
      </p:sp>
      <p:sp>
        <p:nvSpPr>
          <p:cNvPr id="6" name="Footer Placeholder 5"/>
          <p:cNvSpPr>
            <a:spLocks noGrp="1"/>
          </p:cNvSpPr>
          <p:nvPr>
            <p:ph type="ftr" sz="quarter" idx="11"/>
          </p:nvPr>
        </p:nvSpPr>
        <p:spPr/>
        <p:txBody>
          <a:bodyPr/>
          <a:lstStyle/>
          <a:p>
            <a:r>
              <a:rPr lang="en-US"/>
              <a:t>Uppdaterad</a:t>
            </a:r>
          </a:p>
        </p:txBody>
      </p:sp>
      <p:sp>
        <p:nvSpPr>
          <p:cNvPr id="7" name="Slide Number Placeholder 6"/>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3322001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618068-A82E-44E4-8A39-9DEAB3880D2C}" type="datetime1">
              <a:rPr lang="sv-SE" smtClean="0"/>
              <a:t>2025-04-28</a:t>
            </a:fld>
            <a:endParaRPr lang="en-US"/>
          </a:p>
        </p:txBody>
      </p:sp>
      <p:sp>
        <p:nvSpPr>
          <p:cNvPr id="6" name="Footer Placeholder 5"/>
          <p:cNvSpPr>
            <a:spLocks noGrp="1"/>
          </p:cNvSpPr>
          <p:nvPr>
            <p:ph type="ftr" sz="quarter" idx="11"/>
          </p:nvPr>
        </p:nvSpPr>
        <p:spPr/>
        <p:txBody>
          <a:bodyPr/>
          <a:lstStyle/>
          <a:p>
            <a:r>
              <a:rPr lang="en-US"/>
              <a:t>Uppdaterad</a:t>
            </a:r>
          </a:p>
        </p:txBody>
      </p:sp>
      <p:sp>
        <p:nvSpPr>
          <p:cNvPr id="7" name="Slide Number Placeholder 6"/>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320892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7D6CA-08CF-48E9-BB21-8A9AB64F90C0}" type="datetime1">
              <a:rPr lang="sv-SE" smtClean="0"/>
              <a:t>2025-04-28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Uppdaterad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2670C-2495-47EB-B20B-D9AF7BE8C7CF}" type="slidenum">
              <a:rPr lang="en-US" smtClean="0"/>
              <a:t>‹#›</a:t>
            </a:fld>
            <a:endParaRPr lang="en-US"/>
          </a:p>
        </p:txBody>
      </p:sp>
    </p:spTree>
    <p:extLst>
      <p:ext uri="{BB962C8B-B14F-4D97-AF65-F5344CB8AC3E}">
        <p14:creationId xmlns:p14="http://schemas.microsoft.com/office/powerpoint/2010/main" val="394942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aget.se/IFHaga/Document/Download/2302696/1127813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olksam.se/forsakringar/idrottsforsakring/fotbol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utbildning.sisuforlag.se/fotboll/tranare/tranarutbildning/fsll/riktlinj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utbildning.sisuforlag.se/fotboll/tranare/spelarutbildning/svffs-spelarutbildningsplan/spelformer/3-mot-3-n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3EcOkbsujro"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34739"/>
            <a:ext cx="9144000" cy="2387600"/>
          </a:xfrm>
        </p:spPr>
        <p:txBody>
          <a:bodyPr>
            <a:normAutofit/>
          </a:bodyPr>
          <a:lstStyle/>
          <a:p>
            <a:r>
              <a:rPr lang="en-US" sz="7200" b="1" dirty="0" err="1"/>
              <a:t>Föräldramöte</a:t>
            </a:r>
            <a:r>
              <a:rPr lang="en-US" sz="7200" b="1" dirty="0"/>
              <a:t> P18</a:t>
            </a:r>
          </a:p>
        </p:txBody>
      </p:sp>
      <p:sp>
        <p:nvSpPr>
          <p:cNvPr id="3" name="Subtitle 2"/>
          <p:cNvSpPr>
            <a:spLocks noGrp="1"/>
          </p:cNvSpPr>
          <p:nvPr>
            <p:ph type="subTitle" idx="1"/>
          </p:nvPr>
        </p:nvSpPr>
        <p:spPr>
          <a:xfrm>
            <a:off x="1524000" y="3822339"/>
            <a:ext cx="9144000" cy="1655762"/>
          </a:xfrm>
        </p:spPr>
        <p:txBody>
          <a:bodyPr>
            <a:normAutofit/>
          </a:bodyPr>
          <a:lstStyle/>
          <a:p>
            <a:r>
              <a:rPr lang="en-US" sz="3200" dirty="0"/>
              <a:t>2025-04-23</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950" y="452583"/>
            <a:ext cx="1634716" cy="2307674"/>
          </a:xfrm>
          <a:prstGeom prst="rect">
            <a:avLst/>
          </a:prstGeom>
        </p:spPr>
      </p:pic>
      <p:sp>
        <p:nvSpPr>
          <p:cNvPr id="7" name="Slide Number Placeholder 6"/>
          <p:cNvSpPr>
            <a:spLocks noGrp="1"/>
          </p:cNvSpPr>
          <p:nvPr>
            <p:ph type="sldNum" sz="quarter" idx="12"/>
          </p:nvPr>
        </p:nvSpPr>
        <p:spPr/>
        <p:txBody>
          <a:bodyPr/>
          <a:lstStyle/>
          <a:p>
            <a:fld id="{7B82670C-2495-47EB-B20B-D9AF7BE8C7CF}" type="slidenum">
              <a:rPr lang="en-US" smtClean="0"/>
              <a:t>1</a:t>
            </a:fld>
            <a:endParaRPr lang="en-US"/>
          </a:p>
        </p:txBody>
      </p:sp>
      <p:sp>
        <p:nvSpPr>
          <p:cNvPr id="8" name="Date Placeholder 7"/>
          <p:cNvSpPr>
            <a:spLocks noGrp="1"/>
          </p:cNvSpPr>
          <p:nvPr>
            <p:ph type="dt" sz="half" idx="10"/>
          </p:nvPr>
        </p:nvSpPr>
        <p:spPr>
          <a:xfrm>
            <a:off x="838199" y="6356350"/>
            <a:ext cx="3475383" cy="365125"/>
          </a:xfrm>
        </p:spPr>
        <p:txBody>
          <a:bodyPr/>
          <a:lstStyle/>
          <a:p>
            <a:r>
              <a:rPr lang="sv-SE" sz="1800" dirty="0"/>
              <a:t>Senast reviderad: </a:t>
            </a:r>
            <a:fld id="{D8C2BBAF-980A-48D8-BB2F-3F589B633C07}" type="datetime1">
              <a:rPr lang="sv-SE" sz="1800" smtClean="0"/>
              <a:t>2025-04-28</a:t>
            </a:fld>
            <a:endParaRPr lang="en-US" sz="1800" dirty="0"/>
          </a:p>
        </p:txBody>
      </p:sp>
      <p:sp>
        <p:nvSpPr>
          <p:cNvPr id="5" name="Footer Placeholder 4"/>
          <p:cNvSpPr>
            <a:spLocks noGrp="1"/>
          </p:cNvSpPr>
          <p:nvPr>
            <p:ph type="ftr" sz="quarter" idx="11"/>
          </p:nvPr>
        </p:nvSpPr>
        <p:spPr/>
        <p:txBody>
          <a:bodyPr/>
          <a:lstStyle/>
          <a:p>
            <a:r>
              <a:rPr lang="en-US" dirty="0"/>
              <a:t>Ver 2024</a:t>
            </a:r>
          </a:p>
        </p:txBody>
      </p:sp>
    </p:spTree>
    <p:extLst>
      <p:ext uri="{BB962C8B-B14F-4D97-AF65-F5344CB8AC3E}">
        <p14:creationId xmlns:p14="http://schemas.microsoft.com/office/powerpoint/2010/main" val="604890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latin typeface="Gilda Display" panose="02000000000000000000"/>
              </a:rPr>
              <a:t>Träning utomhus</a:t>
            </a:r>
            <a:endParaRPr lang="en-US" dirty="0">
              <a:latin typeface="Gilda Display" panose="02000000000000000000"/>
            </a:endParaRPr>
          </a:p>
        </p:txBody>
      </p:sp>
      <p:sp>
        <p:nvSpPr>
          <p:cNvPr id="3" name="Content Placeholder 2"/>
          <p:cNvSpPr>
            <a:spLocks noGrp="1"/>
          </p:cNvSpPr>
          <p:nvPr>
            <p:ph idx="1"/>
          </p:nvPr>
        </p:nvSpPr>
        <p:spPr/>
        <p:txBody>
          <a:bodyPr>
            <a:normAutofit/>
          </a:bodyPr>
          <a:lstStyle/>
          <a:p>
            <a:pPr>
              <a:buFontTx/>
              <a:buChar char="-"/>
            </a:pPr>
            <a:r>
              <a:rPr lang="en-US" sz="2000" dirty="0"/>
              <a:t>Jag och </a:t>
            </a:r>
            <a:r>
              <a:rPr lang="en-US" sz="2000" dirty="0" err="1"/>
              <a:t>bollen</a:t>
            </a:r>
            <a:endParaRPr lang="en-US" sz="2000" dirty="0"/>
          </a:p>
          <a:p>
            <a:pPr>
              <a:buFontTx/>
              <a:buChar char="-"/>
            </a:pPr>
            <a:r>
              <a:rPr lang="en-US" sz="2000" dirty="0" err="1"/>
              <a:t>Spel</a:t>
            </a:r>
            <a:r>
              <a:rPr lang="en-US" sz="2000" dirty="0"/>
              <a:t> (</a:t>
            </a:r>
            <a:r>
              <a:rPr lang="en-US" sz="2000" dirty="0" err="1"/>
              <a:t>Anfall</a:t>
            </a:r>
            <a:r>
              <a:rPr lang="en-US" sz="2000" dirty="0"/>
              <a:t> &amp; </a:t>
            </a:r>
            <a:r>
              <a:rPr lang="en-US" sz="2000" dirty="0" err="1"/>
              <a:t>Försvar</a:t>
            </a:r>
            <a:r>
              <a:rPr lang="en-US" sz="2000" dirty="0"/>
              <a:t>)</a:t>
            </a:r>
          </a:p>
          <a:p>
            <a:pPr>
              <a:buFontTx/>
              <a:buChar char="-"/>
            </a:pPr>
            <a:r>
              <a:rPr lang="en-US" sz="2000" dirty="0" err="1"/>
              <a:t>Koordination</a:t>
            </a:r>
            <a:r>
              <a:rPr lang="en-US" sz="2000" dirty="0"/>
              <a:t> och </a:t>
            </a:r>
            <a:r>
              <a:rPr lang="en-US" sz="2000" dirty="0" err="1"/>
              <a:t>motorik</a:t>
            </a:r>
            <a:endParaRPr lang="en-US" sz="2000" dirty="0"/>
          </a:p>
          <a:p>
            <a:pPr>
              <a:buFontTx/>
              <a:buChar char="-"/>
            </a:pPr>
            <a:r>
              <a:rPr lang="en-US" sz="2000" dirty="0" err="1"/>
              <a:t>Tävla</a:t>
            </a:r>
            <a:r>
              <a:rPr lang="en-US" sz="2000" dirty="0"/>
              <a:t> (</a:t>
            </a:r>
            <a:r>
              <a:rPr lang="en-US" sz="2000" dirty="0" err="1"/>
              <a:t>detta</a:t>
            </a:r>
            <a:r>
              <a:rPr lang="en-US" sz="2000" dirty="0"/>
              <a:t> </a:t>
            </a:r>
            <a:r>
              <a:rPr lang="en-US" sz="2000" dirty="0" err="1"/>
              <a:t>är</a:t>
            </a:r>
            <a:r>
              <a:rPr lang="en-US" sz="2000" dirty="0"/>
              <a:t> </a:t>
            </a:r>
            <a:r>
              <a:rPr lang="en-US" sz="2000" dirty="0" err="1"/>
              <a:t>något</a:t>
            </a:r>
            <a:r>
              <a:rPr lang="en-US" sz="2000" dirty="0"/>
              <a:t> vi </a:t>
            </a:r>
            <a:r>
              <a:rPr lang="en-US" sz="2000" dirty="0" err="1"/>
              <a:t>lär</a:t>
            </a:r>
            <a:r>
              <a:rPr lang="en-US" sz="2000" dirty="0"/>
              <a:t> </a:t>
            </a:r>
            <a:r>
              <a:rPr lang="en-US" sz="2000" dirty="0" err="1"/>
              <a:t>barnen</a:t>
            </a:r>
            <a:r>
              <a:rPr lang="en-US" sz="2000" dirty="0"/>
              <a:t>)</a:t>
            </a:r>
          </a:p>
          <a:p>
            <a:pPr>
              <a:buFontTx/>
              <a:buChar char="-"/>
            </a:pPr>
            <a:r>
              <a:rPr lang="en-US" sz="2000" dirty="0"/>
              <a:t>Bra </a:t>
            </a:r>
            <a:r>
              <a:rPr lang="en-US" sz="2000" dirty="0" err="1"/>
              <a:t>lagkamrat</a:t>
            </a:r>
            <a:r>
              <a:rPr lang="en-US" sz="2000" dirty="0"/>
              <a:t>! </a:t>
            </a:r>
          </a:p>
          <a:p>
            <a:pPr marL="0" indent="0">
              <a:buNone/>
            </a:pPr>
            <a:endParaRPr lang="en-US" sz="2000" dirty="0">
              <a:latin typeface="Leelawadee" panose="020B0502040204020203" pitchFamily="34" charset="-34"/>
              <a:cs typeface="Leelawadee" panose="020B0502040204020203" pitchFamily="34" charset="-34"/>
            </a:endParaRPr>
          </a:p>
          <a:p>
            <a:pPr marL="0" indent="0">
              <a:buNone/>
            </a:pPr>
            <a:r>
              <a:rPr lang="en-US" sz="2000" dirty="0">
                <a:latin typeface="Leelawadee" panose="020B0502040204020203" pitchFamily="34" charset="-34"/>
                <a:cs typeface="Leelawadee" panose="020B0502040204020203" pitchFamily="34" charset="-34"/>
                <a:sym typeface="Wingdings" panose="05000000000000000000" pitchFamily="2" charset="2"/>
              </a:rPr>
              <a:t> </a:t>
            </a:r>
            <a:r>
              <a:rPr lang="en-US" sz="2000" dirty="0">
                <a:latin typeface="Leelawadee" panose="020B0502040204020203" pitchFamily="34" charset="-34"/>
                <a:cs typeface="Leelawadee" panose="020B0502040204020203" pitchFamily="34" charset="-34"/>
              </a:rPr>
              <a:t>Det </a:t>
            </a:r>
            <a:r>
              <a:rPr lang="en-US" sz="2000" dirty="0" err="1">
                <a:latin typeface="Leelawadee" panose="020B0502040204020203" pitchFamily="34" charset="-34"/>
                <a:cs typeface="Leelawadee" panose="020B0502040204020203" pitchFamily="34" charset="-34"/>
              </a:rPr>
              <a:t>är</a:t>
            </a:r>
            <a:r>
              <a:rPr lang="en-US" sz="2000" dirty="0">
                <a:latin typeface="Leelawadee" panose="020B0502040204020203" pitchFamily="34" charset="-34"/>
                <a:cs typeface="Leelawadee" panose="020B0502040204020203" pitchFamily="34" charset="-34"/>
              </a:rPr>
              <a:t> extra </a:t>
            </a:r>
            <a:r>
              <a:rPr lang="en-US" sz="2000" dirty="0" err="1">
                <a:latin typeface="Leelawadee" panose="020B0502040204020203" pitchFamily="34" charset="-34"/>
                <a:cs typeface="Leelawadee" panose="020B0502040204020203" pitchFamily="34" charset="-34"/>
              </a:rPr>
              <a:t>viktigt</a:t>
            </a:r>
            <a:r>
              <a:rPr lang="en-US" sz="2000" dirty="0">
                <a:latin typeface="Leelawadee" panose="020B0502040204020203" pitchFamily="34" charset="-34"/>
                <a:cs typeface="Leelawadee" panose="020B0502040204020203" pitchFamily="34" charset="-34"/>
              </a:rPr>
              <a:t> </a:t>
            </a:r>
            <a:r>
              <a:rPr lang="en-US" sz="2000" dirty="0" err="1">
                <a:latin typeface="Leelawadee" panose="020B0502040204020203" pitchFamily="34" charset="-34"/>
                <a:cs typeface="Leelawadee" panose="020B0502040204020203" pitchFamily="34" charset="-34"/>
              </a:rPr>
              <a:t>att</a:t>
            </a:r>
            <a:r>
              <a:rPr lang="en-US" sz="2000" dirty="0">
                <a:latin typeface="Leelawadee" panose="020B0502040204020203" pitchFamily="34" charset="-34"/>
                <a:cs typeface="Leelawadee" panose="020B0502040204020203" pitchFamily="34" charset="-34"/>
              </a:rPr>
              <a:t> </a:t>
            </a:r>
            <a:r>
              <a:rPr lang="en-US" sz="2000" dirty="0" err="1">
                <a:latin typeface="Leelawadee" panose="020B0502040204020203" pitchFamily="34" charset="-34"/>
                <a:cs typeface="Leelawadee" panose="020B0502040204020203" pitchFamily="34" charset="-34"/>
              </a:rPr>
              <a:t>ni</a:t>
            </a:r>
            <a:r>
              <a:rPr lang="en-US" sz="2000" dirty="0">
                <a:latin typeface="Leelawadee" panose="020B0502040204020203" pitchFamily="34" charset="-34"/>
                <a:cs typeface="Leelawadee" panose="020B0502040204020203" pitchFamily="34" charset="-34"/>
              </a:rPr>
              <a:t> </a:t>
            </a:r>
            <a:r>
              <a:rPr lang="en-US" sz="2000" dirty="0" err="1">
                <a:latin typeface="Leelawadee" panose="020B0502040204020203" pitchFamily="34" charset="-34"/>
                <a:cs typeface="Leelawadee" panose="020B0502040204020203" pitchFamily="34" charset="-34"/>
              </a:rPr>
              <a:t>har</a:t>
            </a:r>
            <a:r>
              <a:rPr lang="en-US" sz="2000" dirty="0">
                <a:latin typeface="Leelawadee" panose="020B0502040204020203" pitchFamily="34" charset="-34"/>
                <a:cs typeface="Leelawadee" panose="020B0502040204020203" pitchFamily="34" charset="-34"/>
              </a:rPr>
              <a:t> </a:t>
            </a:r>
            <a:r>
              <a:rPr lang="en-US" sz="2000" dirty="0" err="1">
                <a:latin typeface="Leelawadee" panose="020B0502040204020203" pitchFamily="34" charset="-34"/>
                <a:cs typeface="Leelawadee" panose="020B0502040204020203" pitchFamily="34" charset="-34"/>
              </a:rPr>
              <a:t>kontaktuppgifter</a:t>
            </a:r>
            <a:r>
              <a:rPr lang="en-US" sz="2000" dirty="0">
                <a:latin typeface="Leelawadee" panose="020B0502040204020203" pitchFamily="34" charset="-34"/>
                <a:cs typeface="Leelawadee" panose="020B0502040204020203" pitchFamily="34" charset="-34"/>
              </a:rPr>
              <a:t> på laget.se. Det </a:t>
            </a:r>
            <a:r>
              <a:rPr lang="en-US" sz="2000" dirty="0" err="1">
                <a:latin typeface="Leelawadee" panose="020B0502040204020203" pitchFamily="34" charset="-34"/>
                <a:cs typeface="Leelawadee" panose="020B0502040204020203" pitchFamily="34" charset="-34"/>
              </a:rPr>
              <a:t>är</a:t>
            </a:r>
            <a:r>
              <a:rPr lang="en-US" sz="2000" dirty="0">
                <a:latin typeface="Leelawadee" panose="020B0502040204020203" pitchFamily="34" charset="-34"/>
                <a:cs typeface="Leelawadee" panose="020B0502040204020203" pitchFamily="34" charset="-34"/>
              </a:rPr>
              <a:t> </a:t>
            </a:r>
            <a:r>
              <a:rPr lang="en-US" sz="2000" dirty="0" err="1">
                <a:latin typeface="Leelawadee" panose="020B0502040204020203" pitchFamily="34" charset="-34"/>
                <a:cs typeface="Leelawadee" panose="020B0502040204020203" pitchFamily="34" charset="-34"/>
              </a:rPr>
              <a:t>där</a:t>
            </a:r>
            <a:r>
              <a:rPr lang="en-US" sz="2000" dirty="0">
                <a:latin typeface="Leelawadee" panose="020B0502040204020203" pitchFamily="34" charset="-34"/>
                <a:cs typeface="Leelawadee" panose="020B0502040204020203" pitchFamily="34" charset="-34"/>
              </a:rPr>
              <a:t> vi </a:t>
            </a:r>
            <a:r>
              <a:rPr lang="en-US" sz="2000" dirty="0" err="1">
                <a:latin typeface="Leelawadee" panose="020B0502040204020203" pitchFamily="34" charset="-34"/>
                <a:cs typeface="Leelawadee" panose="020B0502040204020203" pitchFamily="34" charset="-34"/>
              </a:rPr>
              <a:t>tittar</a:t>
            </a:r>
            <a:r>
              <a:rPr lang="en-US" sz="2000" dirty="0">
                <a:latin typeface="Leelawadee" panose="020B0502040204020203" pitchFamily="34" charset="-34"/>
                <a:cs typeface="Leelawadee" panose="020B0502040204020203" pitchFamily="34" charset="-34"/>
              </a:rPr>
              <a:t> om </a:t>
            </a:r>
            <a:r>
              <a:rPr lang="en-US" sz="2000" dirty="0" err="1">
                <a:latin typeface="Leelawadee" panose="020B0502040204020203" pitchFamily="34" charset="-34"/>
                <a:cs typeface="Leelawadee" panose="020B0502040204020203" pitchFamily="34" charset="-34"/>
              </a:rPr>
              <a:t>något</a:t>
            </a:r>
            <a:r>
              <a:rPr lang="en-US" sz="2000" dirty="0">
                <a:latin typeface="Leelawadee" panose="020B0502040204020203" pitchFamily="34" charset="-34"/>
                <a:cs typeface="Leelawadee" panose="020B0502040204020203" pitchFamily="34" charset="-34"/>
              </a:rPr>
              <a:t> </a:t>
            </a:r>
            <a:r>
              <a:rPr lang="en-US" sz="2000" dirty="0" err="1">
                <a:latin typeface="Leelawadee" panose="020B0502040204020203" pitchFamily="34" charset="-34"/>
                <a:cs typeface="Leelawadee" panose="020B0502040204020203" pitchFamily="34" charset="-34"/>
              </a:rPr>
              <a:t>händer</a:t>
            </a:r>
            <a:r>
              <a:rPr lang="en-US" sz="2000" dirty="0">
                <a:latin typeface="Leelawadee" panose="020B0502040204020203" pitchFamily="34" charset="-34"/>
                <a:cs typeface="Leelawadee" panose="020B0502040204020203" pitchFamily="34" charset="-34"/>
              </a:rPr>
              <a:t> </a:t>
            </a:r>
            <a:r>
              <a:rPr lang="en-US" sz="2000" dirty="0" err="1">
                <a:latin typeface="Leelawadee" panose="020B0502040204020203" pitchFamily="34" charset="-34"/>
                <a:cs typeface="Leelawadee" panose="020B0502040204020203" pitchFamily="34" charset="-34"/>
              </a:rPr>
              <a:t>på</a:t>
            </a:r>
            <a:r>
              <a:rPr lang="en-US" sz="2000" dirty="0">
                <a:latin typeface="Leelawadee" panose="020B0502040204020203" pitchFamily="34" charset="-34"/>
                <a:cs typeface="Leelawadee" panose="020B0502040204020203" pitchFamily="34" charset="-34"/>
              </a:rPr>
              <a:t> </a:t>
            </a:r>
            <a:r>
              <a:rPr lang="en-US" sz="2000" dirty="0" err="1">
                <a:latin typeface="Leelawadee" panose="020B0502040204020203" pitchFamily="34" charset="-34"/>
                <a:cs typeface="Leelawadee" panose="020B0502040204020203" pitchFamily="34" charset="-34"/>
              </a:rPr>
              <a:t>en</a:t>
            </a:r>
            <a:r>
              <a:rPr lang="en-US" sz="2000" dirty="0">
                <a:latin typeface="Leelawadee" panose="020B0502040204020203" pitchFamily="34" charset="-34"/>
                <a:cs typeface="Leelawadee" panose="020B0502040204020203" pitchFamily="34" charset="-34"/>
              </a:rPr>
              <a:t> </a:t>
            </a:r>
            <a:r>
              <a:rPr lang="en-US" sz="2000" dirty="0" err="1">
                <a:latin typeface="Leelawadee" panose="020B0502040204020203" pitchFamily="34" charset="-34"/>
                <a:cs typeface="Leelawadee" panose="020B0502040204020203" pitchFamily="34" charset="-34"/>
              </a:rPr>
              <a:t>träning</a:t>
            </a:r>
            <a:r>
              <a:rPr lang="en-US" sz="2000" dirty="0">
                <a:latin typeface="Leelawadee" panose="020B0502040204020203" pitchFamily="34" charset="-34"/>
                <a:cs typeface="Leelawadee" panose="020B0502040204020203" pitchFamily="34" charset="-34"/>
              </a:rPr>
              <a:t>.</a:t>
            </a:r>
          </a:p>
          <a:p>
            <a:pPr marL="0" indent="0">
              <a:buNone/>
            </a:pPr>
            <a:endParaRPr lang="en-US" dirty="0">
              <a:latin typeface="Leelawadee" panose="020B0502040204020203" pitchFamily="34" charset="-34"/>
              <a:cs typeface="Leelawadee" panose="020B0502040204020203" pitchFamily="34" charset="-34"/>
            </a:endParaRPr>
          </a:p>
          <a:p>
            <a:pPr marL="0" indent="0">
              <a:buNone/>
            </a:pPr>
            <a:endParaRPr lang="en-US" dirty="0">
              <a:latin typeface="Leelawadee" panose="020B0502040204020203" pitchFamily="34" charset="-34"/>
              <a:cs typeface="Leelawadee" panose="020B0502040204020203" pitchFamily="34" charset="-34"/>
            </a:endParaRPr>
          </a:p>
          <a:p>
            <a:pPr marL="0" indent="0">
              <a:buNone/>
            </a:pPr>
            <a:endParaRPr lang="en-US" dirty="0">
              <a:latin typeface="Leelawadee" panose="020B0502040204020203" pitchFamily="34" charset="-34"/>
              <a:cs typeface="Leelawadee" panose="020B0502040204020203" pitchFamily="34" charset="-34"/>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p:cNvSpPr>
            <a:spLocks noGrp="1"/>
          </p:cNvSpPr>
          <p:nvPr>
            <p:ph type="sldNum" sz="quarter" idx="12"/>
          </p:nvPr>
        </p:nvSpPr>
        <p:spPr/>
        <p:txBody>
          <a:bodyPr/>
          <a:lstStyle/>
          <a:p>
            <a:fld id="{7B82670C-2495-47EB-B20B-D9AF7BE8C7CF}" type="slidenum">
              <a:rPr lang="en-US" smtClean="0"/>
              <a:t>10</a:t>
            </a:fld>
            <a:endParaRPr lang="en-US" dirty="0"/>
          </a:p>
        </p:txBody>
      </p:sp>
    </p:spTree>
    <p:extLst>
      <p:ext uri="{BB962C8B-B14F-4D97-AF65-F5344CB8AC3E}">
        <p14:creationId xmlns:p14="http://schemas.microsoft.com/office/powerpoint/2010/main" val="2120553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Sponsring</a:t>
            </a:r>
            <a:endParaRPr lang="en-US" b="1" dirty="0"/>
          </a:p>
        </p:txBody>
      </p:sp>
      <p:sp>
        <p:nvSpPr>
          <p:cNvPr id="3" name="Content Placeholder 2"/>
          <p:cNvSpPr>
            <a:spLocks noGrp="1"/>
          </p:cNvSpPr>
          <p:nvPr>
            <p:ph idx="1"/>
          </p:nvPr>
        </p:nvSpPr>
        <p:spPr>
          <a:xfrm>
            <a:off x="838200" y="1825625"/>
            <a:ext cx="9875982" cy="4351338"/>
          </a:xfrm>
        </p:spPr>
        <p:txBody>
          <a:bodyPr>
            <a:normAutofit/>
          </a:bodyPr>
          <a:lstStyle/>
          <a:p>
            <a:pPr marL="0" indent="0">
              <a:buNone/>
            </a:pPr>
            <a:r>
              <a:rPr lang="en-US" sz="2000" dirty="0" err="1"/>
              <a:t>Sponsring</a:t>
            </a:r>
            <a:r>
              <a:rPr lang="en-US" sz="2000" dirty="0"/>
              <a:t> </a:t>
            </a:r>
            <a:r>
              <a:rPr lang="en-US" sz="2000" dirty="0" err="1"/>
              <a:t>kan</a:t>
            </a:r>
            <a:r>
              <a:rPr lang="en-US" sz="2000" dirty="0"/>
              <a:t> </a:t>
            </a:r>
            <a:r>
              <a:rPr lang="en-US" sz="2000" dirty="0" err="1"/>
              <a:t>ske</a:t>
            </a:r>
            <a:r>
              <a:rPr lang="en-US" sz="2000" dirty="0"/>
              <a:t> till </a:t>
            </a:r>
            <a:r>
              <a:rPr lang="en-US" sz="2000" dirty="0" err="1"/>
              <a:t>föreningen</a:t>
            </a:r>
            <a:r>
              <a:rPr lang="en-US" sz="2000" dirty="0"/>
              <a:t> </a:t>
            </a:r>
            <a:r>
              <a:rPr lang="en-US" sz="2000" dirty="0" err="1"/>
              <a:t>eller</a:t>
            </a:r>
            <a:r>
              <a:rPr lang="en-US" sz="2000" dirty="0"/>
              <a:t> till </a:t>
            </a:r>
            <a:r>
              <a:rPr lang="en-US" sz="2000" dirty="0" err="1"/>
              <a:t>enskilda</a:t>
            </a:r>
            <a:r>
              <a:rPr lang="en-US" sz="2000" dirty="0"/>
              <a:t> lag. </a:t>
            </a:r>
            <a:r>
              <a:rPr lang="en-US" sz="2000" dirty="0" err="1"/>
              <a:t>Som</a:t>
            </a:r>
            <a:r>
              <a:rPr lang="en-US" sz="2000" dirty="0"/>
              <a:t> </a:t>
            </a:r>
            <a:r>
              <a:rPr lang="en-US" sz="2000" dirty="0" err="1"/>
              <a:t>förening</a:t>
            </a:r>
            <a:r>
              <a:rPr lang="en-US" sz="2000" dirty="0"/>
              <a:t> </a:t>
            </a:r>
            <a:r>
              <a:rPr lang="en-US" sz="2000" dirty="0" err="1"/>
              <a:t>är</a:t>
            </a:r>
            <a:r>
              <a:rPr lang="en-US" sz="2000" dirty="0"/>
              <a:t> vi </a:t>
            </a:r>
            <a:r>
              <a:rPr lang="en-US" sz="2000" dirty="0" err="1"/>
              <a:t>så</a:t>
            </a:r>
            <a:r>
              <a:rPr lang="en-US" sz="2000" dirty="0"/>
              <a:t> </a:t>
            </a:r>
            <a:r>
              <a:rPr lang="en-US" sz="2000" dirty="0" err="1"/>
              <a:t>klart</a:t>
            </a:r>
            <a:r>
              <a:rPr lang="en-US" sz="2000" dirty="0"/>
              <a:t> </a:t>
            </a:r>
            <a:r>
              <a:rPr lang="en-US" sz="2000" dirty="0" err="1"/>
              <a:t>beroende</a:t>
            </a:r>
            <a:r>
              <a:rPr lang="en-US" sz="2000" dirty="0"/>
              <a:t> </a:t>
            </a:r>
            <a:r>
              <a:rPr lang="en-US" sz="2000" dirty="0" err="1"/>
              <a:t>av</a:t>
            </a:r>
            <a:r>
              <a:rPr lang="en-US" sz="2000" dirty="0"/>
              <a:t> all </a:t>
            </a:r>
            <a:r>
              <a:rPr lang="en-US" sz="2000" dirty="0" err="1"/>
              <a:t>typ</a:t>
            </a:r>
            <a:r>
              <a:rPr lang="en-US" sz="2000" dirty="0"/>
              <a:t> </a:t>
            </a:r>
            <a:r>
              <a:rPr lang="en-US" sz="2000" dirty="0" err="1"/>
              <a:t>av</a:t>
            </a:r>
            <a:r>
              <a:rPr lang="en-US" sz="2000" dirty="0"/>
              <a:t> </a:t>
            </a:r>
            <a:r>
              <a:rPr lang="en-US" sz="2000" dirty="0" err="1"/>
              <a:t>sponsring</a:t>
            </a:r>
            <a:r>
              <a:rPr lang="en-US" sz="2000" dirty="0"/>
              <a:t>.</a:t>
            </a:r>
          </a:p>
          <a:p>
            <a:pPr marL="0" indent="0">
              <a:buNone/>
            </a:pPr>
            <a:endParaRPr lang="en-US" sz="2000" dirty="0"/>
          </a:p>
          <a:p>
            <a:pPr marL="0" indent="0">
              <a:buNone/>
            </a:pPr>
            <a:r>
              <a:rPr lang="en-US" sz="2000" dirty="0" err="1"/>
              <a:t>Sker</a:t>
            </a:r>
            <a:r>
              <a:rPr lang="en-US" sz="2000" dirty="0"/>
              <a:t> </a:t>
            </a:r>
            <a:r>
              <a:rPr lang="en-US" sz="2000" dirty="0" err="1"/>
              <a:t>sponsringen</a:t>
            </a:r>
            <a:r>
              <a:rPr lang="en-US" sz="2000" dirty="0"/>
              <a:t> till </a:t>
            </a:r>
            <a:r>
              <a:rPr lang="en-US" sz="2000" dirty="0" err="1"/>
              <a:t>enskilda</a:t>
            </a:r>
            <a:r>
              <a:rPr lang="en-US" sz="2000" dirty="0"/>
              <a:t> lag </a:t>
            </a:r>
            <a:r>
              <a:rPr lang="en-US" sz="2000" dirty="0" err="1"/>
              <a:t>så</a:t>
            </a:r>
            <a:r>
              <a:rPr lang="en-US" sz="2000" dirty="0"/>
              <a:t> </a:t>
            </a:r>
            <a:r>
              <a:rPr lang="en-US" sz="2000" dirty="0" err="1"/>
              <a:t>är</a:t>
            </a:r>
            <a:r>
              <a:rPr lang="en-US" sz="2000" dirty="0"/>
              <a:t> </a:t>
            </a:r>
            <a:r>
              <a:rPr lang="en-US" sz="2000" dirty="0" err="1"/>
              <a:t>fördelningen</a:t>
            </a:r>
            <a:r>
              <a:rPr lang="en-US" sz="2000" dirty="0"/>
              <a:t> 80% till </a:t>
            </a:r>
            <a:r>
              <a:rPr lang="en-US" sz="2000" dirty="0" err="1"/>
              <a:t>laget</a:t>
            </a:r>
            <a:r>
              <a:rPr lang="en-US" sz="2000" dirty="0"/>
              <a:t> </a:t>
            </a:r>
            <a:r>
              <a:rPr lang="en-US" sz="2000" dirty="0" err="1"/>
              <a:t>och</a:t>
            </a:r>
            <a:r>
              <a:rPr lang="en-US" sz="2000" dirty="0"/>
              <a:t> 20% till </a:t>
            </a:r>
            <a:r>
              <a:rPr lang="en-US" sz="2000" dirty="0" err="1"/>
              <a:t>föreningen</a:t>
            </a:r>
            <a:r>
              <a:rPr lang="en-US" sz="2000" dirty="0"/>
              <a:t>. </a:t>
            </a:r>
          </a:p>
          <a:p>
            <a:pPr marL="0" indent="0">
              <a:buNone/>
            </a:pPr>
            <a:endParaRPr lang="en-US" sz="2000" dirty="0"/>
          </a:p>
          <a:p>
            <a:pPr marL="0" indent="0">
              <a:buNone/>
            </a:pPr>
            <a:r>
              <a:rPr lang="en-US" sz="2000" dirty="0" err="1"/>
              <a:t>Alla</a:t>
            </a:r>
            <a:r>
              <a:rPr lang="en-US" sz="2000" dirty="0"/>
              <a:t> </a:t>
            </a:r>
            <a:r>
              <a:rPr lang="en-US" sz="2000" dirty="0" err="1"/>
              <a:t>sponsorfrågor</a:t>
            </a:r>
            <a:r>
              <a:rPr lang="en-US" sz="2000" dirty="0"/>
              <a:t> ska </a:t>
            </a:r>
            <a:r>
              <a:rPr lang="en-US" sz="2000" dirty="0" err="1"/>
              <a:t>kommuniceras</a:t>
            </a:r>
            <a:r>
              <a:rPr lang="en-US" sz="2000" dirty="0"/>
              <a:t> </a:t>
            </a:r>
            <a:r>
              <a:rPr lang="en-US" sz="2000" dirty="0" err="1"/>
              <a:t>och</a:t>
            </a:r>
            <a:r>
              <a:rPr lang="en-US" sz="2000" dirty="0"/>
              <a:t> </a:t>
            </a:r>
            <a:r>
              <a:rPr lang="en-US" sz="2000" dirty="0" err="1"/>
              <a:t>godkännas</a:t>
            </a:r>
            <a:r>
              <a:rPr lang="en-US" sz="2000" dirty="0"/>
              <a:t> av </a:t>
            </a:r>
            <a:r>
              <a:rPr lang="en-US" sz="2000" dirty="0" err="1"/>
              <a:t>styrelsen</a:t>
            </a:r>
            <a:r>
              <a:rPr lang="en-US" sz="2000" dirty="0"/>
              <a:t>.</a:t>
            </a:r>
          </a:p>
          <a:p>
            <a:pPr marL="0" indent="0">
              <a:buNone/>
            </a:pPr>
            <a:endParaRPr lang="en-US" sz="2000" dirty="0"/>
          </a:p>
          <a:p>
            <a:pPr marL="0" indent="0">
              <a:buNone/>
            </a:pPr>
            <a:r>
              <a:rPr lang="en-US" sz="2000" dirty="0"/>
              <a:t>Mer information om </a:t>
            </a:r>
            <a:r>
              <a:rPr lang="en-US" sz="2000" dirty="0" err="1"/>
              <a:t>olika</a:t>
            </a:r>
            <a:r>
              <a:rPr lang="en-US" sz="2000" dirty="0"/>
              <a:t> </a:t>
            </a:r>
            <a:r>
              <a:rPr lang="en-US" sz="2000" dirty="0" err="1"/>
              <a:t>sponsorpaket</a:t>
            </a:r>
            <a:r>
              <a:rPr lang="en-US" sz="2000" dirty="0"/>
              <a:t> </a:t>
            </a:r>
            <a:r>
              <a:rPr lang="en-US" sz="2000" dirty="0" err="1"/>
              <a:t>kan</a:t>
            </a:r>
            <a:r>
              <a:rPr lang="en-US" sz="2000" dirty="0"/>
              <a:t> </a:t>
            </a:r>
            <a:r>
              <a:rPr lang="en-US" sz="2000" dirty="0" err="1"/>
              <a:t>hittas</a:t>
            </a:r>
            <a:r>
              <a:rPr lang="en-US" sz="2000" dirty="0"/>
              <a:t> </a:t>
            </a:r>
            <a:r>
              <a:rPr lang="en-US" sz="2000" dirty="0" err="1"/>
              <a:t>här</a:t>
            </a:r>
            <a:r>
              <a:rPr lang="en-US" sz="2000" dirty="0"/>
              <a:t>:</a:t>
            </a:r>
          </a:p>
          <a:p>
            <a:pPr marL="0" indent="0">
              <a:buNone/>
            </a:pPr>
            <a:r>
              <a:rPr lang="en-US" sz="2000" dirty="0">
                <a:hlinkClick r:id="rId2"/>
              </a:rPr>
              <a:t>https://www.laget.se/IFHaga/Document/Download/2302696/11278135</a:t>
            </a:r>
            <a:endParaRPr lang="en-US" sz="2000" dirty="0"/>
          </a:p>
          <a:p>
            <a:pPr marL="0" indent="0">
              <a:buNone/>
            </a:pPr>
            <a:endParaRPr lang="en-US" sz="2000"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7B82670C-2495-47EB-B20B-D9AF7BE8C7CF}" type="slidenum">
              <a:rPr lang="en-US" smtClean="0"/>
              <a:t>11</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958385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Barn/</a:t>
            </a:r>
            <a:r>
              <a:rPr lang="en-US" b="1" dirty="0" err="1"/>
              <a:t>ungdomar</a:t>
            </a:r>
            <a:r>
              <a:rPr lang="en-US" b="1" dirty="0"/>
              <a:t> med </a:t>
            </a:r>
            <a:r>
              <a:rPr lang="en-US" b="1" dirty="0" err="1"/>
              <a:t>särskilda</a:t>
            </a:r>
            <a:r>
              <a:rPr lang="en-US" b="1" dirty="0"/>
              <a:t> </a:t>
            </a:r>
            <a:r>
              <a:rPr lang="en-US" b="1" dirty="0" err="1"/>
              <a:t>behov</a:t>
            </a:r>
            <a:endParaRPr lang="en-US" b="1" dirty="0"/>
          </a:p>
        </p:txBody>
      </p:sp>
      <p:sp>
        <p:nvSpPr>
          <p:cNvPr id="3" name="Content Placeholder 2"/>
          <p:cNvSpPr>
            <a:spLocks noGrp="1"/>
          </p:cNvSpPr>
          <p:nvPr>
            <p:ph idx="1"/>
          </p:nvPr>
        </p:nvSpPr>
        <p:spPr>
          <a:xfrm>
            <a:off x="838200" y="1825625"/>
            <a:ext cx="9875982" cy="4351338"/>
          </a:xfrm>
        </p:spPr>
        <p:txBody>
          <a:bodyPr>
            <a:normAutofit/>
          </a:bodyPr>
          <a:lstStyle/>
          <a:p>
            <a:pPr marL="0" indent="0">
              <a:buNone/>
            </a:pPr>
            <a:r>
              <a:rPr lang="en-US" sz="2000" dirty="0" err="1"/>
              <a:t>För</a:t>
            </a:r>
            <a:r>
              <a:rPr lang="en-US" sz="2000" dirty="0"/>
              <a:t> </a:t>
            </a:r>
            <a:r>
              <a:rPr lang="en-US" sz="2000" dirty="0" err="1"/>
              <a:t>att</a:t>
            </a:r>
            <a:r>
              <a:rPr lang="en-US" sz="2000" dirty="0"/>
              <a:t> vi </a:t>
            </a:r>
            <a:r>
              <a:rPr lang="en-US" sz="2000" dirty="0" err="1"/>
              <a:t>som</a:t>
            </a:r>
            <a:r>
              <a:rPr lang="en-US" sz="2000" dirty="0"/>
              <a:t> </a:t>
            </a:r>
            <a:r>
              <a:rPr lang="en-US" sz="2000" dirty="0" err="1"/>
              <a:t>föreningen</a:t>
            </a:r>
            <a:r>
              <a:rPr lang="en-US" sz="2000" dirty="0"/>
              <a:t> </a:t>
            </a:r>
            <a:r>
              <a:rPr lang="en-US" sz="2000" dirty="0" err="1"/>
              <a:t>ska</a:t>
            </a:r>
            <a:r>
              <a:rPr lang="en-US" sz="2000" dirty="0"/>
              <a:t> </a:t>
            </a:r>
            <a:r>
              <a:rPr lang="en-US" sz="2000" dirty="0" err="1"/>
              <a:t>kunna</a:t>
            </a:r>
            <a:r>
              <a:rPr lang="en-US" sz="2000" dirty="0"/>
              <a:t> </a:t>
            </a:r>
            <a:r>
              <a:rPr lang="en-US" sz="2000" dirty="0" err="1"/>
              <a:t>integrera</a:t>
            </a:r>
            <a:r>
              <a:rPr lang="en-US" sz="2000" dirty="0"/>
              <a:t> </a:t>
            </a:r>
            <a:r>
              <a:rPr lang="en-US" sz="2000" dirty="0" err="1"/>
              <a:t>och</a:t>
            </a:r>
            <a:r>
              <a:rPr lang="en-US" sz="2000" dirty="0"/>
              <a:t> </a:t>
            </a:r>
            <a:r>
              <a:rPr lang="en-US" sz="2000" dirty="0" err="1"/>
              <a:t>bemöta</a:t>
            </a:r>
            <a:r>
              <a:rPr lang="en-US" sz="2000" dirty="0"/>
              <a:t> barn </a:t>
            </a:r>
            <a:r>
              <a:rPr lang="en-US" sz="2000" dirty="0" err="1"/>
              <a:t>och</a:t>
            </a:r>
            <a:r>
              <a:rPr lang="en-US" sz="2000" dirty="0"/>
              <a:t> </a:t>
            </a:r>
            <a:r>
              <a:rPr lang="en-US" sz="2000" dirty="0" err="1"/>
              <a:t>ungdomar</a:t>
            </a:r>
            <a:r>
              <a:rPr lang="en-US" sz="2000" dirty="0"/>
              <a:t> med </a:t>
            </a:r>
            <a:r>
              <a:rPr lang="en-US" sz="2000" dirty="0" err="1"/>
              <a:t>särskilda</a:t>
            </a:r>
            <a:r>
              <a:rPr lang="en-US" sz="2000" dirty="0"/>
              <a:t> </a:t>
            </a:r>
            <a:r>
              <a:rPr lang="en-US" sz="2000" dirty="0" err="1"/>
              <a:t>behov</a:t>
            </a:r>
            <a:r>
              <a:rPr lang="en-US" sz="2000" dirty="0"/>
              <a:t> </a:t>
            </a:r>
            <a:r>
              <a:rPr lang="en-US" sz="2000" dirty="0" err="1"/>
              <a:t>på</a:t>
            </a:r>
            <a:r>
              <a:rPr lang="en-US" sz="2000" dirty="0"/>
              <a:t> </a:t>
            </a:r>
            <a:r>
              <a:rPr lang="en-US" sz="2000" dirty="0" err="1"/>
              <a:t>ett</a:t>
            </a:r>
            <a:r>
              <a:rPr lang="en-US" sz="2000" dirty="0"/>
              <a:t> </a:t>
            </a:r>
            <a:r>
              <a:rPr lang="en-US" sz="2000" dirty="0" err="1"/>
              <a:t>så</a:t>
            </a:r>
            <a:r>
              <a:rPr lang="en-US" sz="2000" dirty="0"/>
              <a:t> bra </a:t>
            </a:r>
            <a:r>
              <a:rPr lang="en-US" sz="2000" dirty="0" err="1"/>
              <a:t>sätt</a:t>
            </a:r>
            <a:r>
              <a:rPr lang="en-US" sz="2000" dirty="0"/>
              <a:t> </a:t>
            </a:r>
            <a:r>
              <a:rPr lang="en-US" sz="2000" dirty="0" err="1"/>
              <a:t>som</a:t>
            </a:r>
            <a:r>
              <a:rPr lang="en-US" sz="2000" dirty="0"/>
              <a:t> </a:t>
            </a:r>
            <a:r>
              <a:rPr lang="en-US" sz="2000" dirty="0" err="1"/>
              <a:t>möjligt</a:t>
            </a:r>
            <a:r>
              <a:rPr lang="en-US" sz="2000" dirty="0"/>
              <a:t>, </a:t>
            </a:r>
            <a:r>
              <a:rPr lang="en-US" sz="2000" dirty="0" err="1"/>
              <a:t>så</a:t>
            </a:r>
            <a:r>
              <a:rPr lang="en-US" sz="2000" dirty="0"/>
              <a:t> </a:t>
            </a:r>
            <a:r>
              <a:rPr lang="en-US" sz="2000" dirty="0" err="1"/>
              <a:t>är</a:t>
            </a:r>
            <a:r>
              <a:rPr lang="en-US" sz="2000" dirty="0"/>
              <a:t> </a:t>
            </a:r>
            <a:r>
              <a:rPr lang="en-US" sz="2000" dirty="0" err="1"/>
              <a:t>det</a:t>
            </a:r>
            <a:r>
              <a:rPr lang="en-US" sz="2000" dirty="0"/>
              <a:t> </a:t>
            </a:r>
            <a:r>
              <a:rPr lang="en-US" sz="2000" dirty="0" err="1"/>
              <a:t>viktigt</a:t>
            </a:r>
            <a:r>
              <a:rPr lang="en-US" sz="2000" dirty="0"/>
              <a:t> </a:t>
            </a:r>
            <a:r>
              <a:rPr lang="en-US" sz="2000" dirty="0" err="1"/>
              <a:t>att</a:t>
            </a:r>
            <a:r>
              <a:rPr lang="en-US" sz="2000" dirty="0"/>
              <a:t> vi </a:t>
            </a:r>
            <a:r>
              <a:rPr lang="en-US" sz="2000" dirty="0" err="1"/>
              <a:t>får</a:t>
            </a:r>
            <a:r>
              <a:rPr lang="en-US" sz="2000" dirty="0"/>
              <a:t> </a:t>
            </a:r>
            <a:r>
              <a:rPr lang="en-US" sz="2000" dirty="0" err="1"/>
              <a:t>rätt</a:t>
            </a:r>
            <a:r>
              <a:rPr lang="en-US" sz="2000" dirty="0"/>
              <a:t> </a:t>
            </a:r>
            <a:r>
              <a:rPr lang="en-US" sz="2000" dirty="0" err="1"/>
              <a:t>förutsättningar</a:t>
            </a:r>
            <a:r>
              <a:rPr lang="en-US" sz="2000" dirty="0"/>
              <a:t> till </a:t>
            </a:r>
            <a:r>
              <a:rPr lang="en-US" sz="2000" dirty="0" err="1"/>
              <a:t>detta</a:t>
            </a:r>
            <a:r>
              <a:rPr lang="en-US" sz="2000" dirty="0"/>
              <a:t>.</a:t>
            </a:r>
          </a:p>
          <a:p>
            <a:pPr marL="0" indent="0">
              <a:buNone/>
            </a:pPr>
            <a:endParaRPr lang="en-US" sz="2000" dirty="0"/>
          </a:p>
          <a:p>
            <a:pPr marL="0" indent="0">
              <a:buNone/>
            </a:pPr>
            <a:r>
              <a:rPr lang="en-US" sz="2000" dirty="0" err="1"/>
              <a:t>Som</a:t>
            </a:r>
            <a:r>
              <a:rPr lang="en-US" sz="2000" dirty="0"/>
              <a:t> </a:t>
            </a:r>
            <a:r>
              <a:rPr lang="en-US" sz="2000" dirty="0" err="1"/>
              <a:t>förälder</a:t>
            </a:r>
            <a:r>
              <a:rPr lang="en-US" sz="2000" dirty="0"/>
              <a:t> </a:t>
            </a:r>
            <a:r>
              <a:rPr lang="en-US" sz="2000" dirty="0" err="1"/>
              <a:t>så</a:t>
            </a:r>
            <a:r>
              <a:rPr lang="en-US" sz="2000" dirty="0"/>
              <a:t> </a:t>
            </a:r>
            <a:r>
              <a:rPr lang="en-US" sz="2000" dirty="0" err="1"/>
              <a:t>uppmuntrar</a:t>
            </a:r>
            <a:r>
              <a:rPr lang="en-US" sz="2000" dirty="0"/>
              <a:t> vi </a:t>
            </a:r>
            <a:r>
              <a:rPr lang="en-US" sz="2000" dirty="0" err="1"/>
              <a:t>att</a:t>
            </a:r>
            <a:r>
              <a:rPr lang="en-US" sz="2000" dirty="0"/>
              <a:t> du </a:t>
            </a:r>
            <a:r>
              <a:rPr lang="en-US" sz="2000" dirty="0" err="1"/>
              <a:t>kommunicerar</a:t>
            </a:r>
            <a:r>
              <a:rPr lang="en-US" sz="2000" dirty="0"/>
              <a:t> </a:t>
            </a:r>
            <a:r>
              <a:rPr lang="en-US" sz="2000" dirty="0" err="1"/>
              <a:t>eventuella</a:t>
            </a:r>
            <a:r>
              <a:rPr lang="en-US" sz="2000" dirty="0"/>
              <a:t> </a:t>
            </a:r>
            <a:r>
              <a:rPr lang="en-US" sz="2000" dirty="0" err="1"/>
              <a:t>särskilda</a:t>
            </a:r>
            <a:r>
              <a:rPr lang="en-US" sz="2000" dirty="0"/>
              <a:t> </a:t>
            </a:r>
            <a:r>
              <a:rPr lang="en-US" sz="2000" dirty="0" err="1"/>
              <a:t>behov</a:t>
            </a:r>
            <a:r>
              <a:rPr lang="en-US" sz="2000" dirty="0"/>
              <a:t> </a:t>
            </a:r>
            <a:r>
              <a:rPr lang="en-US" sz="2000" dirty="0" err="1"/>
              <a:t>som</a:t>
            </a:r>
            <a:r>
              <a:rPr lang="en-US" sz="2000" dirty="0"/>
              <a:t> vi </a:t>
            </a:r>
            <a:r>
              <a:rPr lang="en-US" sz="2000" dirty="0" err="1"/>
              <a:t>måste</a:t>
            </a:r>
            <a:r>
              <a:rPr lang="en-US" sz="2000" dirty="0"/>
              <a:t> </a:t>
            </a:r>
            <a:r>
              <a:rPr lang="en-US" sz="2000" dirty="0" err="1"/>
              <a:t>känna</a:t>
            </a:r>
            <a:r>
              <a:rPr lang="en-US" sz="2000" dirty="0"/>
              <a:t> till, </a:t>
            </a:r>
            <a:r>
              <a:rPr lang="en-US" sz="2000" dirty="0" err="1"/>
              <a:t>detta</a:t>
            </a:r>
            <a:r>
              <a:rPr lang="en-US" sz="2000" dirty="0"/>
              <a:t> </a:t>
            </a:r>
            <a:r>
              <a:rPr lang="en-US" sz="2000" dirty="0" err="1"/>
              <a:t>för</a:t>
            </a:r>
            <a:r>
              <a:rPr lang="en-US" sz="2000" dirty="0"/>
              <a:t> </a:t>
            </a:r>
            <a:r>
              <a:rPr lang="en-US" sz="2000" dirty="0" err="1"/>
              <a:t>att</a:t>
            </a:r>
            <a:r>
              <a:rPr lang="en-US" sz="2000" dirty="0"/>
              <a:t> </a:t>
            </a:r>
            <a:r>
              <a:rPr lang="en-US" sz="2000" dirty="0" err="1"/>
              <a:t>bedriva</a:t>
            </a:r>
            <a:r>
              <a:rPr lang="en-US" sz="2000" dirty="0"/>
              <a:t> </a:t>
            </a:r>
            <a:r>
              <a:rPr lang="en-US" sz="2000" dirty="0" err="1"/>
              <a:t>en</a:t>
            </a:r>
            <a:r>
              <a:rPr lang="en-US" sz="2000" dirty="0"/>
              <a:t> </a:t>
            </a:r>
            <a:r>
              <a:rPr lang="en-US" sz="2000" dirty="0" err="1"/>
              <a:t>så</a:t>
            </a:r>
            <a:r>
              <a:rPr lang="en-US" sz="2000" dirty="0"/>
              <a:t> bra </a:t>
            </a:r>
            <a:r>
              <a:rPr lang="en-US" sz="2000" dirty="0" err="1"/>
              <a:t>verksamheten</a:t>
            </a:r>
            <a:r>
              <a:rPr lang="en-US" sz="2000" dirty="0"/>
              <a:t> </a:t>
            </a:r>
            <a:r>
              <a:rPr lang="en-US" sz="2000" dirty="0" err="1"/>
              <a:t>som</a:t>
            </a:r>
            <a:r>
              <a:rPr lang="en-US" sz="2000" dirty="0"/>
              <a:t> </a:t>
            </a:r>
            <a:r>
              <a:rPr lang="en-US" sz="2000" dirty="0" err="1"/>
              <a:t>möjligt</a:t>
            </a:r>
            <a:r>
              <a:rPr lang="en-US" sz="2000" dirty="0"/>
              <a:t>.</a:t>
            </a:r>
          </a:p>
          <a:p>
            <a:pPr marL="0" indent="0">
              <a:buNone/>
            </a:pPr>
            <a:endParaRPr lang="en-US" sz="2000" dirty="0"/>
          </a:p>
          <a:p>
            <a:pPr marL="0" indent="0">
              <a:buNone/>
            </a:pPr>
            <a:r>
              <a:rPr lang="en-US" sz="2000" dirty="0" err="1"/>
              <a:t>Bedömmer</a:t>
            </a:r>
            <a:r>
              <a:rPr lang="en-US" sz="2000" dirty="0"/>
              <a:t> du </a:t>
            </a:r>
            <a:r>
              <a:rPr lang="en-US" sz="2000" dirty="0" err="1"/>
              <a:t>som</a:t>
            </a:r>
            <a:r>
              <a:rPr lang="en-US" sz="2000" dirty="0"/>
              <a:t> </a:t>
            </a:r>
            <a:r>
              <a:rPr lang="en-US" sz="2000" dirty="0" err="1"/>
              <a:t>förälder</a:t>
            </a:r>
            <a:r>
              <a:rPr lang="en-US" sz="2000" dirty="0"/>
              <a:t> </a:t>
            </a:r>
            <a:r>
              <a:rPr lang="en-US" sz="2000" dirty="0" err="1"/>
              <a:t>att</a:t>
            </a:r>
            <a:r>
              <a:rPr lang="en-US" sz="2000" dirty="0"/>
              <a:t> </a:t>
            </a:r>
            <a:r>
              <a:rPr lang="en-US" sz="2000" dirty="0" err="1"/>
              <a:t>ditt</a:t>
            </a:r>
            <a:r>
              <a:rPr lang="en-US" sz="2000" dirty="0"/>
              <a:t> barn </a:t>
            </a:r>
            <a:r>
              <a:rPr lang="en-US" sz="2000" dirty="0" err="1"/>
              <a:t>behöver</a:t>
            </a:r>
            <a:r>
              <a:rPr lang="en-US" sz="2000" dirty="0"/>
              <a:t> extra </a:t>
            </a:r>
            <a:r>
              <a:rPr lang="en-US" sz="2000" dirty="0" err="1"/>
              <a:t>stöttning</a:t>
            </a:r>
            <a:r>
              <a:rPr lang="en-US" sz="2000" dirty="0"/>
              <a:t> </a:t>
            </a:r>
            <a:r>
              <a:rPr lang="en-US" sz="2000" dirty="0" err="1"/>
              <a:t>och</a:t>
            </a:r>
            <a:r>
              <a:rPr lang="en-US" sz="2000" dirty="0"/>
              <a:t> </a:t>
            </a:r>
            <a:r>
              <a:rPr lang="en-US" sz="2000" dirty="0" err="1"/>
              <a:t>närhet</a:t>
            </a:r>
            <a:r>
              <a:rPr lang="en-US" sz="2000" dirty="0"/>
              <a:t> till dig, </a:t>
            </a:r>
            <a:r>
              <a:rPr lang="en-US" sz="2000" dirty="0" err="1"/>
              <a:t>så</a:t>
            </a:r>
            <a:r>
              <a:rPr lang="en-US" sz="2000" dirty="0"/>
              <a:t> ser vi </a:t>
            </a:r>
            <a:r>
              <a:rPr lang="en-US" sz="2000" dirty="0" err="1"/>
              <a:t>gärna</a:t>
            </a:r>
            <a:r>
              <a:rPr lang="en-US" sz="2000" dirty="0"/>
              <a:t> </a:t>
            </a:r>
            <a:r>
              <a:rPr lang="en-US" sz="2000" dirty="0" err="1"/>
              <a:t>att</a:t>
            </a:r>
            <a:r>
              <a:rPr lang="en-US" sz="2000" dirty="0"/>
              <a:t> du </a:t>
            </a:r>
            <a:r>
              <a:rPr lang="en-US" sz="2000" dirty="0" err="1"/>
              <a:t>är</a:t>
            </a:r>
            <a:r>
              <a:rPr lang="en-US" sz="2000" dirty="0"/>
              <a:t> </a:t>
            </a:r>
            <a:r>
              <a:rPr lang="en-US" sz="2000" dirty="0" err="1"/>
              <a:t>närvarande</a:t>
            </a:r>
            <a:r>
              <a:rPr lang="en-US" sz="2000" dirty="0"/>
              <a:t> </a:t>
            </a:r>
            <a:r>
              <a:rPr lang="en-US" sz="2000" dirty="0" err="1"/>
              <a:t>på</a:t>
            </a:r>
            <a:r>
              <a:rPr lang="en-US" sz="2000" dirty="0"/>
              <a:t> </a:t>
            </a:r>
            <a:r>
              <a:rPr lang="en-US" sz="2000" dirty="0" err="1"/>
              <a:t>träningar</a:t>
            </a:r>
            <a:r>
              <a:rPr lang="en-US" sz="2000" dirty="0"/>
              <a:t> </a:t>
            </a:r>
            <a:r>
              <a:rPr lang="en-US" sz="2000" dirty="0" err="1"/>
              <a:t>och</a:t>
            </a:r>
            <a:r>
              <a:rPr lang="en-US" sz="2000" dirty="0"/>
              <a:t> match, </a:t>
            </a:r>
            <a:r>
              <a:rPr lang="en-US" sz="2000" dirty="0" err="1"/>
              <a:t>samt</a:t>
            </a:r>
            <a:r>
              <a:rPr lang="en-US" sz="2000" dirty="0"/>
              <a:t> </a:t>
            </a:r>
            <a:r>
              <a:rPr lang="en-US" sz="2000" dirty="0" err="1"/>
              <a:t>har</a:t>
            </a:r>
            <a:r>
              <a:rPr lang="en-US" sz="2000" dirty="0"/>
              <a:t> </a:t>
            </a:r>
            <a:r>
              <a:rPr lang="en-US" sz="2000" dirty="0" err="1"/>
              <a:t>en</a:t>
            </a:r>
            <a:r>
              <a:rPr lang="en-US" sz="2000" dirty="0"/>
              <a:t> bra dialog med </a:t>
            </a:r>
            <a:r>
              <a:rPr lang="en-US" sz="2000" dirty="0" err="1"/>
              <a:t>ledare</a:t>
            </a:r>
            <a:r>
              <a:rPr lang="en-US" sz="2000" dirty="0"/>
              <a:t> </a:t>
            </a:r>
            <a:r>
              <a:rPr lang="en-US" sz="2000" dirty="0" err="1"/>
              <a:t>kring</a:t>
            </a:r>
            <a:r>
              <a:rPr lang="en-US" sz="2000" dirty="0"/>
              <a:t> </a:t>
            </a:r>
            <a:r>
              <a:rPr lang="en-US" sz="2000" dirty="0" err="1"/>
              <a:t>detta</a:t>
            </a:r>
            <a:r>
              <a:rPr lang="en-US" sz="2000" dirty="0"/>
              <a:t>.</a:t>
            </a:r>
          </a:p>
          <a:p>
            <a:pPr marL="0" indent="0">
              <a:buNone/>
            </a:pPr>
            <a:endParaRPr lang="en-US" sz="2000" dirty="0"/>
          </a:p>
          <a:p>
            <a:pPr marL="0" indent="0">
              <a:buNone/>
            </a:pPr>
            <a:r>
              <a:rPr lang="en-US" sz="2000" dirty="0"/>
              <a:t>Som </a:t>
            </a:r>
            <a:r>
              <a:rPr lang="en-US" sz="2000" dirty="0" err="1"/>
              <a:t>vårdnadshavare</a:t>
            </a:r>
            <a:r>
              <a:rPr lang="en-US" sz="2000" dirty="0"/>
              <a:t> tar du </a:t>
            </a:r>
            <a:r>
              <a:rPr lang="en-US" sz="2000" dirty="0" err="1"/>
              <a:t>en</a:t>
            </a:r>
            <a:r>
              <a:rPr lang="en-US" sz="2000" dirty="0"/>
              <a:t> </a:t>
            </a:r>
            <a:r>
              <a:rPr lang="en-US" sz="2000" dirty="0" err="1"/>
              <a:t>första</a:t>
            </a:r>
            <a:r>
              <a:rPr lang="en-US" sz="2000" dirty="0"/>
              <a:t> </a:t>
            </a:r>
            <a:r>
              <a:rPr lang="en-US" sz="2000" dirty="0" err="1"/>
              <a:t>kontakt</a:t>
            </a:r>
            <a:r>
              <a:rPr lang="en-US" sz="2000" dirty="0"/>
              <a:t> med </a:t>
            </a:r>
            <a:r>
              <a:rPr lang="en-US" sz="2000" dirty="0" err="1"/>
              <a:t>oss</a:t>
            </a:r>
            <a:r>
              <a:rPr lang="en-US" sz="2000" dirty="0"/>
              <a:t> </a:t>
            </a:r>
            <a:r>
              <a:rPr lang="en-US" sz="2000" dirty="0" err="1"/>
              <a:t>ledare</a:t>
            </a:r>
            <a:r>
              <a:rPr lang="en-US" sz="2000" dirty="0"/>
              <a:t>. </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7B82670C-2495-47EB-B20B-D9AF7BE8C7CF}" type="slidenum">
              <a:rPr lang="en-US" smtClean="0"/>
              <a:t>12</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2018022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Andra</a:t>
            </a:r>
            <a:r>
              <a:rPr lang="en-US" b="1" dirty="0"/>
              <a:t> </a:t>
            </a:r>
            <a:r>
              <a:rPr lang="en-US" b="1" dirty="0" err="1"/>
              <a:t>idrotter</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err="1"/>
              <a:t>Generellt</a:t>
            </a:r>
            <a:r>
              <a:rPr lang="en-US" dirty="0"/>
              <a:t> </a:t>
            </a:r>
            <a:r>
              <a:rPr lang="en-US" dirty="0" err="1"/>
              <a:t>så</a:t>
            </a:r>
            <a:r>
              <a:rPr lang="en-US" dirty="0"/>
              <a:t> </a:t>
            </a:r>
            <a:r>
              <a:rPr lang="en-US" dirty="0" err="1"/>
              <a:t>uppmuntrar</a:t>
            </a:r>
            <a:r>
              <a:rPr lang="en-US" dirty="0"/>
              <a:t> </a:t>
            </a:r>
            <a:r>
              <a:rPr lang="en-US" dirty="0" err="1"/>
              <a:t>Haga</a:t>
            </a:r>
            <a:r>
              <a:rPr lang="en-US" dirty="0"/>
              <a:t> till </a:t>
            </a:r>
            <a:r>
              <a:rPr lang="en-US" dirty="0" err="1"/>
              <a:t>spelare</a:t>
            </a:r>
            <a:r>
              <a:rPr lang="en-US" dirty="0"/>
              <a:t> </a:t>
            </a:r>
            <a:r>
              <a:rPr lang="en-US" dirty="0" err="1"/>
              <a:t>att</a:t>
            </a:r>
            <a:r>
              <a:rPr lang="en-US" dirty="0"/>
              <a:t> </a:t>
            </a:r>
            <a:r>
              <a:rPr lang="en-US" dirty="0" err="1"/>
              <a:t>hålla</a:t>
            </a:r>
            <a:r>
              <a:rPr lang="en-US" dirty="0"/>
              <a:t> </a:t>
            </a:r>
            <a:r>
              <a:rPr lang="en-US" dirty="0" err="1"/>
              <a:t>på</a:t>
            </a:r>
            <a:r>
              <a:rPr lang="en-US" dirty="0"/>
              <a:t> med </a:t>
            </a:r>
            <a:r>
              <a:rPr lang="en-US" dirty="0" err="1"/>
              <a:t>flera</a:t>
            </a:r>
            <a:r>
              <a:rPr lang="en-US" dirty="0"/>
              <a:t> </a:t>
            </a:r>
            <a:r>
              <a:rPr lang="en-US" dirty="0" err="1"/>
              <a:t>idrotter</a:t>
            </a:r>
            <a:r>
              <a:rPr lang="en-US" dirty="0"/>
              <a:t> </a:t>
            </a:r>
            <a:r>
              <a:rPr lang="en-US" dirty="0" err="1"/>
              <a:t>så</a:t>
            </a:r>
            <a:r>
              <a:rPr lang="en-US" dirty="0"/>
              <a:t> </a:t>
            </a:r>
            <a:r>
              <a:rPr lang="en-US" dirty="0" err="1"/>
              <a:t>länge</a:t>
            </a:r>
            <a:r>
              <a:rPr lang="en-US" dirty="0"/>
              <a:t> </a:t>
            </a:r>
            <a:r>
              <a:rPr lang="en-US" dirty="0" err="1"/>
              <a:t>som</a:t>
            </a:r>
            <a:r>
              <a:rPr lang="en-US" dirty="0"/>
              <a:t> </a:t>
            </a:r>
            <a:r>
              <a:rPr lang="en-US" dirty="0" err="1"/>
              <a:t>det</a:t>
            </a:r>
            <a:r>
              <a:rPr lang="en-US" dirty="0"/>
              <a:t> </a:t>
            </a:r>
            <a:r>
              <a:rPr lang="en-US" dirty="0" err="1"/>
              <a:t>är</a:t>
            </a:r>
            <a:r>
              <a:rPr lang="en-US" dirty="0"/>
              <a:t> </a:t>
            </a:r>
            <a:r>
              <a:rPr lang="en-US" dirty="0" err="1"/>
              <a:t>möjligt</a:t>
            </a:r>
            <a:r>
              <a:rPr lang="en-US" dirty="0"/>
              <a:t>.</a:t>
            </a:r>
          </a:p>
          <a:p>
            <a:pPr marL="0" indent="0">
              <a:buNone/>
            </a:pPr>
            <a:endParaRPr lang="en-US" dirty="0"/>
          </a:p>
          <a:p>
            <a:pPr marL="0" indent="0">
              <a:buNone/>
            </a:pPr>
            <a:r>
              <a:rPr lang="en-US" dirty="0" err="1"/>
              <a:t>Haga</a:t>
            </a:r>
            <a:r>
              <a:rPr lang="en-US" dirty="0"/>
              <a:t> </a:t>
            </a:r>
            <a:r>
              <a:rPr lang="sv-SE" dirty="0"/>
              <a:t>rekommenderar</a:t>
            </a:r>
            <a:r>
              <a:rPr lang="en-US" dirty="0"/>
              <a:t> </a:t>
            </a:r>
            <a:r>
              <a:rPr lang="en-US" dirty="0" err="1"/>
              <a:t>att</a:t>
            </a:r>
            <a:r>
              <a:rPr lang="en-US" dirty="0"/>
              <a:t> </a:t>
            </a:r>
            <a:r>
              <a:rPr lang="en-US" dirty="0" err="1"/>
              <a:t>spelare</a:t>
            </a:r>
            <a:r>
              <a:rPr lang="en-US" dirty="0"/>
              <a:t> </a:t>
            </a:r>
            <a:r>
              <a:rPr lang="en-US" dirty="0" err="1"/>
              <a:t>som</a:t>
            </a:r>
            <a:r>
              <a:rPr lang="en-US" dirty="0"/>
              <a:t> </a:t>
            </a:r>
            <a:r>
              <a:rPr lang="en-US" dirty="0" err="1"/>
              <a:t>håller</a:t>
            </a:r>
            <a:r>
              <a:rPr lang="en-US" dirty="0"/>
              <a:t> </a:t>
            </a:r>
            <a:r>
              <a:rPr lang="en-US" dirty="0" err="1"/>
              <a:t>på</a:t>
            </a:r>
            <a:r>
              <a:rPr lang="en-US" dirty="0"/>
              <a:t> med </a:t>
            </a:r>
            <a:r>
              <a:rPr lang="en-US" dirty="0" err="1"/>
              <a:t>flera</a:t>
            </a:r>
            <a:r>
              <a:rPr lang="en-US" dirty="0"/>
              <a:t> </a:t>
            </a:r>
            <a:r>
              <a:rPr lang="en-US" dirty="0" err="1"/>
              <a:t>idrotter</a:t>
            </a:r>
            <a:r>
              <a:rPr lang="en-US" dirty="0"/>
              <a:t> </a:t>
            </a:r>
            <a:r>
              <a:rPr lang="en-US" dirty="0" err="1"/>
              <a:t>spelar</a:t>
            </a:r>
            <a:r>
              <a:rPr lang="en-US" dirty="0"/>
              <a:t> </a:t>
            </a:r>
            <a:r>
              <a:rPr lang="en-US" dirty="0" err="1"/>
              <a:t>färdigt</a:t>
            </a:r>
            <a:r>
              <a:rPr lang="en-US" dirty="0"/>
              <a:t> </a:t>
            </a:r>
            <a:r>
              <a:rPr lang="en-US" dirty="0" err="1"/>
              <a:t>respektive</a:t>
            </a:r>
            <a:r>
              <a:rPr lang="en-US" dirty="0"/>
              <a:t> </a:t>
            </a:r>
            <a:r>
              <a:rPr lang="en-US" dirty="0" err="1"/>
              <a:t>säsong</a:t>
            </a:r>
            <a:r>
              <a:rPr lang="en-US" dirty="0"/>
              <a:t>, </a:t>
            </a:r>
            <a:r>
              <a:rPr lang="en-US" dirty="0" err="1"/>
              <a:t>innan</a:t>
            </a:r>
            <a:r>
              <a:rPr lang="en-US" dirty="0"/>
              <a:t> </a:t>
            </a:r>
            <a:r>
              <a:rPr lang="en-US" dirty="0" err="1"/>
              <a:t>ny</a:t>
            </a:r>
            <a:r>
              <a:rPr lang="en-US" dirty="0"/>
              <a:t> </a:t>
            </a:r>
            <a:r>
              <a:rPr lang="en-US" dirty="0" err="1"/>
              <a:t>idrott</a:t>
            </a:r>
            <a:r>
              <a:rPr lang="en-US" dirty="0"/>
              <a:t> </a:t>
            </a:r>
            <a:r>
              <a:rPr lang="en-US" dirty="0" err="1"/>
              <a:t>påbörjas</a:t>
            </a:r>
            <a:r>
              <a:rPr lang="en-US" dirty="0"/>
              <a:t> (om </a:t>
            </a:r>
            <a:r>
              <a:rPr lang="en-US" dirty="0" err="1"/>
              <a:t>det</a:t>
            </a:r>
            <a:r>
              <a:rPr lang="en-US" dirty="0"/>
              <a:t> </a:t>
            </a:r>
            <a:r>
              <a:rPr lang="en-US" dirty="0" err="1"/>
              <a:t>uppstår</a:t>
            </a:r>
            <a:r>
              <a:rPr lang="en-US" dirty="0"/>
              <a:t> </a:t>
            </a:r>
            <a:r>
              <a:rPr lang="en-US" dirty="0" err="1"/>
              <a:t>krockar</a:t>
            </a:r>
            <a:r>
              <a:rPr lang="en-US" dirty="0"/>
              <a:t>).</a:t>
            </a:r>
          </a:p>
          <a:p>
            <a:pPr marL="0" indent="0">
              <a:buNone/>
            </a:pPr>
            <a:endParaRPr lang="en-US" dirty="0"/>
          </a:p>
          <a:p>
            <a:pPr marL="0" indent="0">
              <a:buNone/>
            </a:pPr>
            <a:r>
              <a:rPr lang="en-US" dirty="0"/>
              <a:t>Innan </a:t>
            </a:r>
            <a:r>
              <a:rPr lang="en-US" dirty="0" err="1"/>
              <a:t>vintersäsong</a:t>
            </a:r>
            <a:r>
              <a:rPr lang="en-US" dirty="0"/>
              <a:t> </a:t>
            </a:r>
            <a:r>
              <a:rPr lang="en-US" dirty="0" err="1"/>
              <a:t>så</a:t>
            </a:r>
            <a:r>
              <a:rPr lang="en-US" dirty="0"/>
              <a:t> </a:t>
            </a:r>
            <a:r>
              <a:rPr lang="en-US" dirty="0" err="1"/>
              <a:t>gör</a:t>
            </a:r>
            <a:r>
              <a:rPr lang="en-US" dirty="0"/>
              <a:t> </a:t>
            </a:r>
            <a:r>
              <a:rPr lang="en-US" dirty="0" err="1"/>
              <a:t>också</a:t>
            </a:r>
            <a:r>
              <a:rPr lang="en-US" dirty="0"/>
              <a:t> </a:t>
            </a:r>
            <a:r>
              <a:rPr lang="en-US" dirty="0" err="1"/>
              <a:t>en</a:t>
            </a:r>
            <a:r>
              <a:rPr lang="en-US" dirty="0"/>
              <a:t> </a:t>
            </a:r>
            <a:r>
              <a:rPr lang="en-US" dirty="0" err="1"/>
              <a:t>grov</a:t>
            </a:r>
            <a:r>
              <a:rPr lang="en-US" dirty="0"/>
              <a:t> </a:t>
            </a:r>
            <a:r>
              <a:rPr lang="en-US" dirty="0" err="1"/>
              <a:t>uppskattning</a:t>
            </a:r>
            <a:r>
              <a:rPr lang="en-US" dirty="0"/>
              <a:t> </a:t>
            </a:r>
            <a:r>
              <a:rPr lang="en-US" dirty="0" err="1"/>
              <a:t>hur</a:t>
            </a:r>
            <a:r>
              <a:rPr lang="en-US" dirty="0"/>
              <a:t> </a:t>
            </a:r>
            <a:r>
              <a:rPr lang="en-US" dirty="0" err="1"/>
              <a:t>många</a:t>
            </a:r>
            <a:r>
              <a:rPr lang="en-US" dirty="0"/>
              <a:t> </a:t>
            </a:r>
            <a:r>
              <a:rPr lang="en-US" dirty="0" err="1"/>
              <a:t>varje</a:t>
            </a:r>
            <a:r>
              <a:rPr lang="en-US" dirty="0"/>
              <a:t> lag </a:t>
            </a:r>
            <a:r>
              <a:rPr lang="en-US" dirty="0" err="1"/>
              <a:t>kommer</a:t>
            </a:r>
            <a:r>
              <a:rPr lang="en-US" dirty="0"/>
              <a:t> </a:t>
            </a:r>
            <a:r>
              <a:rPr lang="en-US" dirty="0" err="1"/>
              <a:t>vara</a:t>
            </a:r>
            <a:r>
              <a:rPr lang="en-US" dirty="0"/>
              <a:t> </a:t>
            </a:r>
            <a:r>
              <a:rPr lang="en-US" dirty="0" err="1"/>
              <a:t>på</a:t>
            </a:r>
            <a:r>
              <a:rPr lang="en-US" dirty="0"/>
              <a:t> </a:t>
            </a:r>
            <a:r>
              <a:rPr lang="en-US" dirty="0" err="1"/>
              <a:t>träningarna</a:t>
            </a:r>
            <a:r>
              <a:rPr lang="en-US" dirty="0"/>
              <a:t>, </a:t>
            </a:r>
            <a:r>
              <a:rPr lang="en-US" dirty="0" err="1"/>
              <a:t>så</a:t>
            </a:r>
            <a:r>
              <a:rPr lang="en-US" dirty="0"/>
              <a:t> </a:t>
            </a:r>
            <a:r>
              <a:rPr lang="en-US" dirty="0" err="1"/>
              <a:t>ev</a:t>
            </a:r>
            <a:r>
              <a:rPr lang="en-US" dirty="0"/>
              <a:t>. </a:t>
            </a:r>
            <a:r>
              <a:rPr lang="en-US" dirty="0" err="1"/>
              <a:t>träning</a:t>
            </a:r>
            <a:r>
              <a:rPr lang="en-US" dirty="0"/>
              <a:t> med </a:t>
            </a:r>
            <a:r>
              <a:rPr lang="en-US" dirty="0" err="1"/>
              <a:t>andra</a:t>
            </a:r>
            <a:r>
              <a:rPr lang="en-US" dirty="0"/>
              <a:t> lag </a:t>
            </a:r>
            <a:r>
              <a:rPr lang="en-US" dirty="0" err="1"/>
              <a:t>kan</a:t>
            </a:r>
            <a:r>
              <a:rPr lang="en-US" dirty="0"/>
              <a:t> </a:t>
            </a:r>
            <a:r>
              <a:rPr lang="en-US" dirty="0" err="1"/>
              <a:t>samköras</a:t>
            </a:r>
            <a:r>
              <a:rPr lang="en-US" dirty="0"/>
              <a:t> </a:t>
            </a:r>
            <a:r>
              <a:rPr lang="en-US" dirty="0" err="1"/>
              <a:t>för</a:t>
            </a:r>
            <a:r>
              <a:rPr lang="en-US" dirty="0"/>
              <a:t> </a:t>
            </a:r>
            <a:r>
              <a:rPr lang="en-US" dirty="0" err="1"/>
              <a:t>att</a:t>
            </a:r>
            <a:r>
              <a:rPr lang="en-US" dirty="0"/>
              <a:t> </a:t>
            </a:r>
            <a:r>
              <a:rPr lang="en-US" dirty="0" err="1"/>
              <a:t>undvika</a:t>
            </a:r>
            <a:r>
              <a:rPr lang="en-US" dirty="0"/>
              <a:t> </a:t>
            </a:r>
            <a:r>
              <a:rPr lang="en-US" dirty="0" err="1"/>
              <a:t>tomma</a:t>
            </a:r>
            <a:r>
              <a:rPr lang="en-US" dirty="0"/>
              <a:t> </a:t>
            </a:r>
            <a:r>
              <a:rPr lang="en-US" dirty="0" err="1"/>
              <a:t>träningslokaler</a:t>
            </a:r>
            <a:r>
              <a:rPr lang="en-US" dirty="0"/>
              <a:t>.</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7B82670C-2495-47EB-B20B-D9AF7BE8C7CF}" type="slidenum">
              <a:rPr lang="en-US" smtClean="0"/>
              <a:t>13</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4265383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Träningskläder</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a:t>Haga </a:t>
            </a:r>
            <a:r>
              <a:rPr lang="en-US" dirty="0" err="1"/>
              <a:t>har</a:t>
            </a:r>
            <a:r>
              <a:rPr lang="en-US" dirty="0"/>
              <a:t> </a:t>
            </a:r>
            <a:r>
              <a:rPr lang="en-US" dirty="0" err="1"/>
              <a:t>samarbete</a:t>
            </a:r>
            <a:r>
              <a:rPr lang="en-US" dirty="0"/>
              <a:t> med Intersport </a:t>
            </a:r>
            <a:r>
              <a:rPr lang="en-US" dirty="0" err="1"/>
              <a:t>som</a:t>
            </a:r>
            <a:r>
              <a:rPr lang="en-US" dirty="0"/>
              <a:t> </a:t>
            </a:r>
            <a:r>
              <a:rPr lang="en-US" dirty="0" err="1"/>
              <a:t>tillhanadahåller</a:t>
            </a:r>
            <a:r>
              <a:rPr lang="en-US" dirty="0"/>
              <a:t> </a:t>
            </a:r>
            <a:r>
              <a:rPr lang="en-US" dirty="0" err="1"/>
              <a:t>träningskläder</a:t>
            </a:r>
            <a:r>
              <a:rPr lang="en-US" dirty="0"/>
              <a:t> till </a:t>
            </a:r>
            <a:r>
              <a:rPr lang="en-US" dirty="0" err="1"/>
              <a:t>spelare</a:t>
            </a:r>
            <a:r>
              <a:rPr lang="en-US" dirty="0"/>
              <a:t> till bra </a:t>
            </a:r>
            <a:r>
              <a:rPr lang="en-US" dirty="0" err="1"/>
              <a:t>priser</a:t>
            </a:r>
            <a:r>
              <a:rPr lang="en-US" dirty="0"/>
              <a:t>.</a:t>
            </a:r>
          </a:p>
          <a:p>
            <a:pPr marL="0" indent="0">
              <a:buNone/>
            </a:pPr>
            <a:endParaRPr lang="en-US" dirty="0"/>
          </a:p>
          <a:p>
            <a:pPr marL="0" indent="0">
              <a:buNone/>
            </a:pPr>
            <a:r>
              <a:rPr lang="en-US" dirty="0" err="1"/>
              <a:t>Det</a:t>
            </a:r>
            <a:r>
              <a:rPr lang="en-US" dirty="0"/>
              <a:t> </a:t>
            </a:r>
            <a:r>
              <a:rPr lang="en-US" dirty="0" err="1"/>
              <a:t>går</a:t>
            </a:r>
            <a:r>
              <a:rPr lang="en-US" dirty="0"/>
              <a:t> </a:t>
            </a:r>
            <a:r>
              <a:rPr lang="en-US" dirty="0" err="1"/>
              <a:t>också</a:t>
            </a:r>
            <a:r>
              <a:rPr lang="en-US" dirty="0"/>
              <a:t> </a:t>
            </a:r>
            <a:r>
              <a:rPr lang="en-US" dirty="0" err="1"/>
              <a:t>att</a:t>
            </a:r>
            <a:r>
              <a:rPr lang="en-US" dirty="0"/>
              <a:t> </a:t>
            </a:r>
            <a:r>
              <a:rPr lang="en-US" dirty="0" err="1"/>
              <a:t>beställa</a:t>
            </a:r>
            <a:r>
              <a:rPr lang="en-US" dirty="0"/>
              <a:t> </a:t>
            </a:r>
            <a:r>
              <a:rPr lang="en-US" dirty="0" err="1"/>
              <a:t>dessa</a:t>
            </a:r>
            <a:r>
              <a:rPr lang="en-US" dirty="0"/>
              <a:t> </a:t>
            </a:r>
            <a:r>
              <a:rPr lang="en-US" dirty="0" err="1"/>
              <a:t>träningskläder</a:t>
            </a:r>
            <a:r>
              <a:rPr lang="en-US" dirty="0"/>
              <a:t> online, </a:t>
            </a:r>
            <a:r>
              <a:rPr lang="en-US" dirty="0" err="1"/>
              <a:t>på</a:t>
            </a:r>
            <a:r>
              <a:rPr lang="en-US" dirty="0"/>
              <a:t> </a:t>
            </a:r>
            <a:r>
              <a:rPr lang="en-US" dirty="0" err="1"/>
              <a:t>intersports</a:t>
            </a:r>
            <a:r>
              <a:rPr lang="en-US" dirty="0"/>
              <a:t> </a:t>
            </a:r>
            <a:r>
              <a:rPr lang="en-US" dirty="0" err="1"/>
              <a:t>hemsida</a:t>
            </a:r>
            <a:r>
              <a:rPr lang="en-US" dirty="0"/>
              <a:t>. </a:t>
            </a:r>
          </a:p>
          <a:p>
            <a:pPr marL="0" indent="0">
              <a:buNone/>
            </a:pPr>
            <a:endParaRPr lang="en-US" dirty="0"/>
          </a:p>
          <a:p>
            <a:pPr marL="0" indent="0">
              <a:buNone/>
            </a:pPr>
            <a:r>
              <a:rPr lang="en-US" dirty="0" err="1"/>
              <a:t>Det</a:t>
            </a:r>
            <a:r>
              <a:rPr lang="en-US" dirty="0"/>
              <a:t> </a:t>
            </a:r>
            <a:r>
              <a:rPr lang="en-US" dirty="0" err="1"/>
              <a:t>handlar</a:t>
            </a:r>
            <a:r>
              <a:rPr lang="en-US" dirty="0"/>
              <a:t> om </a:t>
            </a:r>
            <a:r>
              <a:rPr lang="en-US" dirty="0" err="1"/>
              <a:t>vindsställ</a:t>
            </a:r>
            <a:r>
              <a:rPr lang="en-US" dirty="0"/>
              <a:t>, t-shirts, shorts, </a:t>
            </a:r>
            <a:r>
              <a:rPr lang="en-US" dirty="0" err="1"/>
              <a:t>strumpor</a:t>
            </a:r>
            <a:r>
              <a:rPr lang="en-US" dirty="0"/>
              <a:t>, </a:t>
            </a:r>
            <a:r>
              <a:rPr lang="en-US" dirty="0" err="1"/>
              <a:t>mjukoveraller</a:t>
            </a:r>
            <a:r>
              <a:rPr lang="en-US" dirty="0"/>
              <a:t>, </a:t>
            </a:r>
            <a:r>
              <a:rPr lang="en-US" dirty="0" err="1"/>
              <a:t>väskor</a:t>
            </a:r>
            <a:r>
              <a:rPr lang="en-US" dirty="0"/>
              <a:t> etc. </a:t>
            </a:r>
            <a:r>
              <a:rPr lang="en-US" dirty="0" err="1"/>
              <a:t>som</a:t>
            </a:r>
            <a:r>
              <a:rPr lang="en-US" dirty="0"/>
              <a:t> man </a:t>
            </a:r>
            <a:r>
              <a:rPr lang="en-US" dirty="0" err="1"/>
              <a:t>kan</a:t>
            </a:r>
            <a:r>
              <a:rPr lang="en-US" dirty="0"/>
              <a:t> </a:t>
            </a:r>
            <a:r>
              <a:rPr lang="en-US" dirty="0" err="1"/>
              <a:t>köpa</a:t>
            </a:r>
            <a:r>
              <a:rPr lang="en-US" dirty="0"/>
              <a:t> med </a:t>
            </a:r>
            <a:r>
              <a:rPr lang="en-US" dirty="0" err="1"/>
              <a:t>Hagas</a:t>
            </a:r>
            <a:r>
              <a:rPr lang="en-US" dirty="0"/>
              <a:t> </a:t>
            </a:r>
            <a:r>
              <a:rPr lang="en-US" dirty="0" err="1"/>
              <a:t>klubbmärke</a:t>
            </a:r>
            <a:r>
              <a:rPr lang="en-US" dirty="0"/>
              <a:t> </a:t>
            </a:r>
            <a:r>
              <a:rPr lang="en-US" dirty="0" err="1"/>
              <a:t>tryckt</a:t>
            </a:r>
            <a:r>
              <a:rPr lang="en-US" dirty="0"/>
              <a:t> </a:t>
            </a:r>
            <a:r>
              <a:rPr lang="en-US" dirty="0" err="1"/>
              <a:t>på</a:t>
            </a:r>
            <a:r>
              <a:rPr lang="en-US" dirty="0"/>
              <a:t>. </a:t>
            </a:r>
            <a:r>
              <a:rPr lang="en-US" dirty="0" err="1"/>
              <a:t>Det</a:t>
            </a:r>
            <a:r>
              <a:rPr lang="en-US" dirty="0"/>
              <a:t> </a:t>
            </a:r>
            <a:r>
              <a:rPr lang="en-US" dirty="0" err="1"/>
              <a:t>är</a:t>
            </a:r>
            <a:r>
              <a:rPr lang="en-US" dirty="0"/>
              <a:t> </a:t>
            </a:r>
            <a:r>
              <a:rPr lang="en-US" dirty="0" err="1"/>
              <a:t>rabatterade</a:t>
            </a:r>
            <a:r>
              <a:rPr lang="en-US" dirty="0"/>
              <a:t> </a:t>
            </a:r>
            <a:r>
              <a:rPr lang="en-US" dirty="0" err="1"/>
              <a:t>priser</a:t>
            </a:r>
            <a:r>
              <a:rPr lang="en-US" dirty="0"/>
              <a:t> </a:t>
            </a:r>
            <a:r>
              <a:rPr lang="en-US" dirty="0" err="1"/>
              <a:t>och</a:t>
            </a:r>
            <a:r>
              <a:rPr lang="en-US" dirty="0"/>
              <a:t> </a:t>
            </a:r>
            <a:r>
              <a:rPr lang="en-US" dirty="0" err="1"/>
              <a:t>klubbmärket</a:t>
            </a:r>
            <a:r>
              <a:rPr lang="en-US" dirty="0"/>
              <a:t> </a:t>
            </a:r>
            <a:r>
              <a:rPr lang="en-US" dirty="0" err="1"/>
              <a:t>ingår</a:t>
            </a:r>
            <a:r>
              <a:rPr lang="en-US" dirty="0"/>
              <a:t> </a:t>
            </a:r>
            <a:r>
              <a:rPr lang="en-US" dirty="0" err="1"/>
              <a:t>som</a:t>
            </a:r>
            <a:r>
              <a:rPr lang="en-US" dirty="0"/>
              <a:t> </a:t>
            </a:r>
            <a:r>
              <a:rPr lang="en-US" dirty="0" err="1"/>
              <a:t>tryck</a:t>
            </a:r>
            <a:r>
              <a:rPr lang="en-US" dirty="0"/>
              <a:t> men sedan </a:t>
            </a:r>
            <a:r>
              <a:rPr lang="en-US" dirty="0" err="1"/>
              <a:t>kan</a:t>
            </a:r>
            <a:r>
              <a:rPr lang="en-US" dirty="0"/>
              <a:t> man </a:t>
            </a:r>
            <a:r>
              <a:rPr lang="en-US" dirty="0" err="1"/>
              <a:t>även</a:t>
            </a:r>
            <a:r>
              <a:rPr lang="en-US" dirty="0"/>
              <a:t> </a:t>
            </a:r>
            <a:r>
              <a:rPr lang="en-US" dirty="0" err="1"/>
              <a:t>köpa</a:t>
            </a:r>
            <a:r>
              <a:rPr lang="en-US" dirty="0"/>
              <a:t> till </a:t>
            </a:r>
            <a:r>
              <a:rPr lang="en-US" dirty="0" err="1"/>
              <a:t>tryck</a:t>
            </a:r>
            <a:r>
              <a:rPr lang="en-US" dirty="0"/>
              <a:t> med </a:t>
            </a:r>
            <a:r>
              <a:rPr lang="en-US" dirty="0" err="1"/>
              <a:t>namn</a:t>
            </a:r>
            <a:r>
              <a:rPr lang="en-US" dirty="0"/>
              <a:t> om man </a:t>
            </a:r>
            <a:r>
              <a:rPr lang="en-US" dirty="0" err="1"/>
              <a:t>vill</a:t>
            </a:r>
            <a:r>
              <a:rPr lang="en-US" dirty="0"/>
              <a:t>.</a:t>
            </a:r>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7B82670C-2495-47EB-B20B-D9AF7BE8C7CF}" type="slidenum">
              <a:rPr lang="en-US" smtClean="0"/>
              <a:t>14</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334015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Skada</a:t>
            </a:r>
            <a:r>
              <a:rPr lang="en-US" b="1" dirty="0"/>
              <a:t> </a:t>
            </a:r>
            <a:r>
              <a:rPr lang="en-US" b="1" dirty="0" err="1"/>
              <a:t>på</a:t>
            </a:r>
            <a:r>
              <a:rPr lang="en-US" b="1" dirty="0"/>
              <a:t> </a:t>
            </a:r>
            <a:r>
              <a:rPr lang="en-US" b="1" dirty="0" err="1"/>
              <a:t>spelare</a:t>
            </a:r>
            <a:endParaRPr lang="en-US" b="1" dirty="0"/>
          </a:p>
        </p:txBody>
      </p:sp>
      <p:sp>
        <p:nvSpPr>
          <p:cNvPr id="3" name="Content Placeholder 2"/>
          <p:cNvSpPr>
            <a:spLocks noGrp="1"/>
          </p:cNvSpPr>
          <p:nvPr>
            <p:ph idx="1"/>
          </p:nvPr>
        </p:nvSpPr>
        <p:spPr>
          <a:xfrm>
            <a:off x="838200" y="1690688"/>
            <a:ext cx="10067636" cy="4665662"/>
          </a:xfrm>
        </p:spPr>
        <p:txBody>
          <a:bodyPr>
            <a:normAutofit/>
          </a:bodyPr>
          <a:lstStyle/>
          <a:p>
            <a:pPr marL="0" indent="0">
              <a:buNone/>
            </a:pPr>
            <a:r>
              <a:rPr lang="sv-SE" b="0" i="0" dirty="0">
                <a:solidFill>
                  <a:srgbClr val="22252B"/>
                </a:solidFill>
                <a:effectLst/>
                <a:latin typeface="Sanchez"/>
              </a:rPr>
              <a:t>Du som är aktiv i en förening som ingår i Svenska Fotbollförbundet omfattas av en idrottsförsäkring, genom Folksam.</a:t>
            </a:r>
          </a:p>
          <a:p>
            <a:pPr marL="0" indent="0">
              <a:buNone/>
            </a:pPr>
            <a:r>
              <a:rPr lang="sv-SE" b="0" i="0" dirty="0">
                <a:solidFill>
                  <a:srgbClr val="22252B"/>
                </a:solidFill>
                <a:effectLst/>
                <a:latin typeface="Sanchez"/>
                <a:hlinkClick r:id="rId3"/>
              </a:rPr>
              <a:t>https://www.folksam.se/forsakringar/idrottsforsakring/fotboll</a:t>
            </a:r>
            <a:endParaRPr lang="sv-SE" dirty="0">
              <a:solidFill>
                <a:srgbClr val="22252B"/>
              </a:solidFill>
              <a:latin typeface="Sanchez"/>
            </a:endParaRPr>
          </a:p>
          <a:p>
            <a:pPr marL="0" indent="0">
              <a:buNone/>
            </a:pPr>
            <a:endParaRPr lang="sv-SE" b="0" i="0" dirty="0">
              <a:solidFill>
                <a:srgbClr val="22252B"/>
              </a:solidFill>
              <a:effectLst/>
              <a:latin typeface="Sanchez"/>
            </a:endParaRPr>
          </a:p>
          <a:p>
            <a:pPr marL="0" indent="0">
              <a:buNone/>
            </a:pPr>
            <a:r>
              <a:rPr lang="sv-SE" b="0" i="0" dirty="0">
                <a:solidFill>
                  <a:srgbClr val="22252B"/>
                </a:solidFill>
                <a:effectLst/>
                <a:latin typeface="Sanchez"/>
              </a:rPr>
              <a:t>Den ger dig ett bra grundskydd, till exempel om du råkar ut för en skada under träning eller match.</a:t>
            </a:r>
          </a:p>
          <a:p>
            <a:pPr marL="0" indent="0">
              <a:buNone/>
            </a:pPr>
            <a:endParaRPr lang="sv-SE" b="0" i="0" dirty="0">
              <a:solidFill>
                <a:srgbClr val="22252B"/>
              </a:solidFill>
              <a:effectLst/>
              <a:latin typeface="Sanchez"/>
            </a:endParaRPr>
          </a:p>
          <a:p>
            <a:pPr marL="0" indent="0">
              <a:buNone/>
            </a:pPr>
            <a:r>
              <a:rPr lang="sv-SE" b="0" i="0" dirty="0">
                <a:solidFill>
                  <a:srgbClr val="1D1D1D"/>
                </a:solidFill>
                <a:effectLst/>
                <a:latin typeface="StagSans"/>
              </a:rPr>
              <a:t>I idrottsförsäkringen ingår den kostnadsfria tjänsten Råd och vård för idrottsskador som är skapad för att hjälpa spelare att hålla sig skadefria och få hjälp med vård när det behövs.</a:t>
            </a:r>
          </a:p>
          <a:p>
            <a:pPr marL="0" indent="0">
              <a:buNone/>
            </a:pPr>
            <a:endParaRPr lang="sv-SE" dirty="0">
              <a:solidFill>
                <a:srgbClr val="22252B"/>
              </a:solidFill>
              <a:latin typeface="Sanchez"/>
            </a:endParaRP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7B82670C-2495-47EB-B20B-D9AF7BE8C7CF}" type="slidenum">
              <a:rPr lang="en-US" smtClean="0"/>
              <a:t>15</a:t>
            </a:fld>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2736489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972E7-00B3-0E15-166E-36220938FA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F918F2-5485-62FC-E4BD-0B91311C80CF}"/>
              </a:ext>
            </a:extLst>
          </p:cNvPr>
          <p:cNvSpPr>
            <a:spLocks noGrp="1"/>
          </p:cNvSpPr>
          <p:nvPr>
            <p:ph type="title"/>
          </p:nvPr>
        </p:nvSpPr>
        <p:spPr/>
        <p:txBody>
          <a:bodyPr/>
          <a:lstStyle/>
          <a:p>
            <a:r>
              <a:rPr lang="en-US" b="1" dirty="0"/>
              <a:t>Kom </a:t>
            </a:r>
            <a:r>
              <a:rPr lang="en-US" b="1" dirty="0" err="1"/>
              <a:t>ihåg</a:t>
            </a:r>
            <a:r>
              <a:rPr lang="en-US" b="1" dirty="0"/>
              <a:t>!</a:t>
            </a:r>
          </a:p>
        </p:txBody>
      </p:sp>
      <p:sp>
        <p:nvSpPr>
          <p:cNvPr id="3" name="Content Placeholder 2">
            <a:extLst>
              <a:ext uri="{FF2B5EF4-FFF2-40B4-BE49-F238E27FC236}">
                <a16:creationId xmlns:a16="http://schemas.microsoft.com/office/drawing/2014/main" id="{575F0E3E-B53F-7A71-4E05-6CC6EC2C4BB4}"/>
              </a:ext>
            </a:extLst>
          </p:cNvPr>
          <p:cNvSpPr>
            <a:spLocks noGrp="1"/>
          </p:cNvSpPr>
          <p:nvPr>
            <p:ph idx="1"/>
          </p:nvPr>
        </p:nvSpPr>
        <p:spPr>
          <a:xfrm>
            <a:off x="838200" y="1600200"/>
            <a:ext cx="6065520" cy="5121276"/>
          </a:xfrm>
        </p:spPr>
        <p:txBody>
          <a:bodyPr>
            <a:normAutofit fontScale="92500" lnSpcReduction="10000"/>
          </a:bodyPr>
          <a:lstStyle/>
          <a:p>
            <a:r>
              <a:rPr lang="sv-SE" dirty="0">
                <a:solidFill>
                  <a:srgbClr val="22252B"/>
                </a:solidFill>
                <a:latin typeface="Sanchez"/>
              </a:rPr>
              <a:t>Cuper</a:t>
            </a:r>
          </a:p>
          <a:p>
            <a:pPr>
              <a:buFontTx/>
              <a:buChar char="-"/>
            </a:pPr>
            <a:r>
              <a:rPr lang="sv-SE" dirty="0">
                <a:solidFill>
                  <a:srgbClr val="22252B"/>
                </a:solidFill>
                <a:latin typeface="Sanchez"/>
              </a:rPr>
              <a:t>Kabecupen, 14 juni (eftermiddag)</a:t>
            </a:r>
          </a:p>
          <a:p>
            <a:pPr>
              <a:buFontTx/>
              <a:buChar char="-"/>
            </a:pPr>
            <a:r>
              <a:rPr lang="sv-SE" dirty="0">
                <a:solidFill>
                  <a:srgbClr val="22252B"/>
                </a:solidFill>
                <a:latin typeface="Sanchez"/>
              </a:rPr>
              <a:t>Hagadagarna, 16-17 augusti </a:t>
            </a:r>
          </a:p>
          <a:p>
            <a:pPr marL="0" indent="0">
              <a:buNone/>
            </a:pPr>
            <a:endParaRPr lang="sv-SE" dirty="0">
              <a:solidFill>
                <a:srgbClr val="22252B"/>
              </a:solidFill>
              <a:latin typeface="Sanchez"/>
            </a:endParaRPr>
          </a:p>
          <a:p>
            <a:r>
              <a:rPr lang="sv-SE" sz="2800" dirty="0">
                <a:latin typeface="Leelawadee" panose="020B0502040204020203" pitchFamily="34" charset="-34"/>
                <a:cs typeface="Leelawadee" panose="020B0502040204020203" pitchFamily="34" charset="-34"/>
              </a:rPr>
              <a:t>Fotbollsskolan v 26</a:t>
            </a:r>
          </a:p>
          <a:p>
            <a:pPr marL="0" indent="0">
              <a:buNone/>
            </a:pPr>
            <a:endParaRPr lang="sv-SE" dirty="0">
              <a:solidFill>
                <a:srgbClr val="22252B"/>
              </a:solidFill>
              <a:latin typeface="Sanchez"/>
            </a:endParaRPr>
          </a:p>
          <a:p>
            <a:r>
              <a:rPr lang="sv-SE" dirty="0">
                <a:solidFill>
                  <a:srgbClr val="22252B"/>
                </a:solidFill>
                <a:latin typeface="Sanchez"/>
              </a:rPr>
              <a:t>Sommaruppehåll</a:t>
            </a:r>
          </a:p>
          <a:p>
            <a:pPr>
              <a:buFontTx/>
              <a:buChar char="-"/>
            </a:pPr>
            <a:r>
              <a:rPr lang="sv-SE" dirty="0">
                <a:solidFill>
                  <a:srgbClr val="22252B"/>
                </a:solidFill>
                <a:latin typeface="Sanchez"/>
              </a:rPr>
              <a:t>Vecka 26-32</a:t>
            </a:r>
          </a:p>
          <a:p>
            <a:pPr>
              <a:buFontTx/>
              <a:buChar char="-"/>
            </a:pPr>
            <a:endParaRPr lang="sv-SE" dirty="0">
              <a:solidFill>
                <a:srgbClr val="22252B"/>
              </a:solidFill>
              <a:latin typeface="Sanchez"/>
            </a:endParaRPr>
          </a:p>
          <a:p>
            <a:r>
              <a:rPr lang="sv-SE" dirty="0">
                <a:solidFill>
                  <a:srgbClr val="22252B"/>
                </a:solidFill>
                <a:latin typeface="Sanchez"/>
              </a:rPr>
              <a:t>Aktivitet</a:t>
            </a:r>
          </a:p>
          <a:p>
            <a:pPr marL="0" indent="0">
              <a:buNone/>
            </a:pPr>
            <a:r>
              <a:rPr lang="sv-SE" dirty="0">
                <a:solidFill>
                  <a:srgbClr val="22252B"/>
                </a:solidFill>
                <a:latin typeface="Sanchez"/>
              </a:rPr>
              <a:t>- 10 maj – A-laget 16.00</a:t>
            </a:r>
          </a:p>
          <a:p>
            <a:pPr>
              <a:buFontTx/>
              <a:buChar char="-"/>
            </a:pPr>
            <a:endParaRPr lang="sv-SE" dirty="0">
              <a:solidFill>
                <a:srgbClr val="22252B"/>
              </a:solidFill>
              <a:latin typeface="Sanchez"/>
            </a:endParaRPr>
          </a:p>
          <a:p>
            <a:pPr marL="0" indent="0">
              <a:buNone/>
            </a:pPr>
            <a:endParaRPr lang="sv-SE" dirty="0">
              <a:solidFill>
                <a:srgbClr val="22252B"/>
              </a:solidFill>
              <a:latin typeface="Sanchez"/>
            </a:endParaRPr>
          </a:p>
          <a:p>
            <a:pPr marL="0" indent="0">
              <a:buNone/>
            </a:pPr>
            <a:endParaRPr lang="sv-SE" dirty="0">
              <a:solidFill>
                <a:srgbClr val="22252B"/>
              </a:solidFill>
              <a:latin typeface="Sanchez"/>
            </a:endParaRPr>
          </a:p>
        </p:txBody>
      </p:sp>
      <p:sp>
        <p:nvSpPr>
          <p:cNvPr id="5" name="Rectangle 4">
            <a:extLst>
              <a:ext uri="{FF2B5EF4-FFF2-40B4-BE49-F238E27FC236}">
                <a16:creationId xmlns:a16="http://schemas.microsoft.com/office/drawing/2014/main" id="{B4B20DEF-3152-A230-BC2A-84138E5F000D}"/>
              </a:ext>
            </a:extLst>
          </p:cNvPr>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19FDCE55-2385-9D33-AF5E-C260FD40CCD5}"/>
              </a:ext>
            </a:extLst>
          </p:cNvPr>
          <p:cNvSpPr>
            <a:spLocks noGrp="1"/>
          </p:cNvSpPr>
          <p:nvPr>
            <p:ph type="sldNum" sz="quarter" idx="12"/>
          </p:nvPr>
        </p:nvSpPr>
        <p:spPr/>
        <p:txBody>
          <a:bodyPr/>
          <a:lstStyle/>
          <a:p>
            <a:fld id="{7B82670C-2495-47EB-B20B-D9AF7BE8C7CF}" type="slidenum">
              <a:rPr lang="en-US" smtClean="0"/>
              <a:t>16</a:t>
            </a:fld>
            <a:endParaRPr lang="en-US"/>
          </a:p>
        </p:txBody>
      </p:sp>
      <p:pic>
        <p:nvPicPr>
          <p:cNvPr id="10" name="Picture 9">
            <a:extLst>
              <a:ext uri="{FF2B5EF4-FFF2-40B4-BE49-F238E27FC236}">
                <a16:creationId xmlns:a16="http://schemas.microsoft.com/office/drawing/2014/main" id="{FC1A122B-1199-7653-5F22-D19C138B7C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757611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Positiv</a:t>
            </a:r>
            <a:r>
              <a:rPr lang="en-US" b="1" dirty="0"/>
              <a:t> </a:t>
            </a:r>
            <a:r>
              <a:rPr lang="en-US" b="1" dirty="0" err="1"/>
              <a:t>publik</a:t>
            </a:r>
            <a:endParaRPr lang="en-US" b="1" dirty="0"/>
          </a:p>
        </p:txBody>
      </p:sp>
      <p:sp>
        <p:nvSpPr>
          <p:cNvPr id="3" name="Content Placeholder 2"/>
          <p:cNvSpPr>
            <a:spLocks noGrp="1"/>
          </p:cNvSpPr>
          <p:nvPr>
            <p:ph idx="1"/>
          </p:nvPr>
        </p:nvSpPr>
        <p:spPr>
          <a:xfrm>
            <a:off x="838200" y="1690688"/>
            <a:ext cx="10203197" cy="4802187"/>
          </a:xfrm>
        </p:spPr>
        <p:txBody>
          <a:bodyPr>
            <a:normAutofit lnSpcReduction="10000"/>
          </a:bodyPr>
          <a:lstStyle/>
          <a:p>
            <a:pPr marL="0" indent="0">
              <a:buNone/>
            </a:pPr>
            <a:r>
              <a:rPr lang="sv-SE" sz="1800" dirty="0"/>
              <a:t>På IF Haga är publikens stöd avgörande för barnens trivsel och utveckling. </a:t>
            </a:r>
          </a:p>
          <a:p>
            <a:pPr marL="0" indent="0">
              <a:buNone/>
            </a:pPr>
            <a:r>
              <a:rPr lang="sv-SE" sz="1800" dirty="0"/>
              <a:t>Vi vill att du som förälder och åskådare bidrar till en positiv och trygg miljö där alla känner sig välkomna. Ditt engagemang på matcherna betyder mycket, och vi uppmuntrar alla att skapa en stämning som präglas av glädje och respekt.</a:t>
            </a:r>
          </a:p>
          <a:p>
            <a:pPr marL="0" indent="0">
              <a:buNone/>
            </a:pPr>
            <a:endParaRPr lang="sv-SE" sz="1800" b="1" dirty="0"/>
          </a:p>
          <a:p>
            <a:pPr marL="0" indent="0">
              <a:buNone/>
            </a:pPr>
            <a:r>
              <a:rPr lang="sv-SE" sz="1800" b="1" dirty="0"/>
              <a:t>Så här kan du bidra som en positiv publik:</a:t>
            </a:r>
          </a:p>
          <a:p>
            <a:pPr>
              <a:buFont typeface="Arial" panose="020B0604020202020204" pitchFamily="34" charset="0"/>
              <a:buChar char="•"/>
            </a:pPr>
            <a:r>
              <a:rPr lang="sv-SE" sz="1800" b="1" dirty="0"/>
              <a:t>Uppmuntra och stötta:</a:t>
            </a:r>
            <a:r>
              <a:rPr lang="sv-SE" sz="1800" dirty="0"/>
              <a:t> Uppmuntra alla spelare, inte bara ditt eget barn, både i med- och motgång. Fokusera på glädje och insats snarare än resultat.</a:t>
            </a:r>
          </a:p>
          <a:p>
            <a:pPr>
              <a:buFont typeface="Arial" panose="020B0604020202020204" pitchFamily="34" charset="0"/>
              <a:buChar char="•"/>
            </a:pPr>
            <a:r>
              <a:rPr lang="sv-SE" sz="1800" b="1" dirty="0"/>
              <a:t>Respektera rollerna:</a:t>
            </a:r>
            <a:r>
              <a:rPr lang="sv-SE" sz="1800" dirty="0"/>
              <a:t> Låt ledarna sköta matchningen och respektera domarens beslut. Kritisera inte, utan se domaren som en vägledare för spelet.</a:t>
            </a:r>
          </a:p>
          <a:p>
            <a:pPr>
              <a:buFont typeface="Arial" panose="020B0604020202020204" pitchFamily="34" charset="0"/>
              <a:buChar char="•"/>
            </a:pPr>
            <a:r>
              <a:rPr lang="sv-SE" sz="1800" b="1" dirty="0"/>
              <a:t>Stärk gemenskapen:</a:t>
            </a:r>
            <a:r>
              <a:rPr lang="sv-SE" sz="1800" dirty="0"/>
              <a:t> Efter matchen, applådera båda lagen och hjälp ditt barn att ta både seger och förlust med en positiv inställning.</a:t>
            </a:r>
          </a:p>
          <a:p>
            <a:pPr marL="0" indent="0">
              <a:buNone/>
            </a:pPr>
            <a:endParaRPr lang="sv-SE" sz="1800" dirty="0"/>
          </a:p>
          <a:p>
            <a:pPr marL="0" indent="0">
              <a:buNone/>
            </a:pPr>
            <a:r>
              <a:rPr lang="sv-SE" sz="1800" dirty="0"/>
              <a:t>Kom ihåg att det viktigaste är att barnen trivs, har roligt och känner gemenskap. Genom att följa dessa riktlinjer skapar vi tillsammans en inkluderande och trygg miljö som stärker både laget och föreningen.</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7B82670C-2495-47EB-B20B-D9AF7BE8C7CF}" type="slidenum">
              <a:rPr lang="en-US" smtClean="0"/>
              <a:t>17</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2145372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D1614-B0D2-2B62-5A10-689A830EA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7A3DD5-C741-64C6-A1B5-934F09DE9EB6}"/>
              </a:ext>
            </a:extLst>
          </p:cNvPr>
          <p:cNvSpPr>
            <a:spLocks noGrp="1"/>
          </p:cNvSpPr>
          <p:nvPr>
            <p:ph type="ctrTitle"/>
          </p:nvPr>
        </p:nvSpPr>
        <p:spPr>
          <a:xfrm>
            <a:off x="1524000" y="1434739"/>
            <a:ext cx="9144000" cy="2387600"/>
          </a:xfrm>
        </p:spPr>
        <p:txBody>
          <a:bodyPr>
            <a:normAutofit/>
          </a:bodyPr>
          <a:lstStyle/>
          <a:p>
            <a:r>
              <a:rPr lang="en-US" sz="7200" b="1" dirty="0"/>
              <a:t>Tack för </a:t>
            </a:r>
            <a:r>
              <a:rPr lang="en-US" sz="7200" b="1" dirty="0" err="1"/>
              <a:t>ikväll</a:t>
            </a:r>
            <a:endParaRPr lang="en-US" sz="7200" b="1" dirty="0"/>
          </a:p>
        </p:txBody>
      </p:sp>
      <p:sp>
        <p:nvSpPr>
          <p:cNvPr id="3" name="Subtitle 2">
            <a:extLst>
              <a:ext uri="{FF2B5EF4-FFF2-40B4-BE49-F238E27FC236}">
                <a16:creationId xmlns:a16="http://schemas.microsoft.com/office/drawing/2014/main" id="{5951BEB3-9F04-1C21-50C4-9E9BAB0634B8}"/>
              </a:ext>
            </a:extLst>
          </p:cNvPr>
          <p:cNvSpPr>
            <a:spLocks noGrp="1"/>
          </p:cNvSpPr>
          <p:nvPr>
            <p:ph type="subTitle" idx="1"/>
          </p:nvPr>
        </p:nvSpPr>
        <p:spPr>
          <a:xfrm>
            <a:off x="1524000" y="3822339"/>
            <a:ext cx="9144000" cy="1655762"/>
          </a:xfrm>
        </p:spPr>
        <p:txBody>
          <a:bodyPr>
            <a:normAutofit/>
          </a:bodyPr>
          <a:lstStyle/>
          <a:p>
            <a:r>
              <a:rPr lang="en-US" sz="3200" dirty="0"/>
              <a:t>2025-04-23</a:t>
            </a:r>
          </a:p>
        </p:txBody>
      </p:sp>
      <p:pic>
        <p:nvPicPr>
          <p:cNvPr id="4" name="Picture 3">
            <a:extLst>
              <a:ext uri="{FF2B5EF4-FFF2-40B4-BE49-F238E27FC236}">
                <a16:creationId xmlns:a16="http://schemas.microsoft.com/office/drawing/2014/main" id="{21EC4718-4FC6-D662-9D60-7A7019E02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950" y="452583"/>
            <a:ext cx="1634716" cy="2307674"/>
          </a:xfrm>
          <a:prstGeom prst="rect">
            <a:avLst/>
          </a:prstGeom>
        </p:spPr>
      </p:pic>
      <p:sp>
        <p:nvSpPr>
          <p:cNvPr id="7" name="Slide Number Placeholder 6">
            <a:extLst>
              <a:ext uri="{FF2B5EF4-FFF2-40B4-BE49-F238E27FC236}">
                <a16:creationId xmlns:a16="http://schemas.microsoft.com/office/drawing/2014/main" id="{E1375144-573B-554D-100B-1BDCCD2976B4}"/>
              </a:ext>
            </a:extLst>
          </p:cNvPr>
          <p:cNvSpPr>
            <a:spLocks noGrp="1"/>
          </p:cNvSpPr>
          <p:nvPr>
            <p:ph type="sldNum" sz="quarter" idx="12"/>
          </p:nvPr>
        </p:nvSpPr>
        <p:spPr/>
        <p:txBody>
          <a:bodyPr/>
          <a:lstStyle/>
          <a:p>
            <a:fld id="{7B82670C-2495-47EB-B20B-D9AF7BE8C7CF}" type="slidenum">
              <a:rPr lang="en-US" smtClean="0"/>
              <a:t>18</a:t>
            </a:fld>
            <a:endParaRPr lang="en-US"/>
          </a:p>
        </p:txBody>
      </p:sp>
      <p:sp>
        <p:nvSpPr>
          <p:cNvPr id="8" name="Date Placeholder 7">
            <a:extLst>
              <a:ext uri="{FF2B5EF4-FFF2-40B4-BE49-F238E27FC236}">
                <a16:creationId xmlns:a16="http://schemas.microsoft.com/office/drawing/2014/main" id="{F6B00796-9ACF-D168-4BE3-BD3717D65F03}"/>
              </a:ext>
            </a:extLst>
          </p:cNvPr>
          <p:cNvSpPr>
            <a:spLocks noGrp="1"/>
          </p:cNvSpPr>
          <p:nvPr>
            <p:ph type="dt" sz="half" idx="10"/>
          </p:nvPr>
        </p:nvSpPr>
        <p:spPr>
          <a:xfrm>
            <a:off x="838199" y="6356350"/>
            <a:ext cx="3475383" cy="365125"/>
          </a:xfrm>
        </p:spPr>
        <p:txBody>
          <a:bodyPr/>
          <a:lstStyle/>
          <a:p>
            <a:r>
              <a:rPr lang="sv-SE" sz="1800" dirty="0"/>
              <a:t>Senast reviderad: </a:t>
            </a:r>
            <a:fld id="{D8C2BBAF-980A-48D8-BB2F-3F589B633C07}" type="datetime1">
              <a:rPr lang="sv-SE" sz="1800" smtClean="0"/>
              <a:t>2025-04-28</a:t>
            </a:fld>
            <a:endParaRPr lang="en-US" sz="1800" dirty="0"/>
          </a:p>
        </p:txBody>
      </p:sp>
      <p:sp>
        <p:nvSpPr>
          <p:cNvPr id="5" name="Footer Placeholder 4">
            <a:extLst>
              <a:ext uri="{FF2B5EF4-FFF2-40B4-BE49-F238E27FC236}">
                <a16:creationId xmlns:a16="http://schemas.microsoft.com/office/drawing/2014/main" id="{E8AC78E1-D17D-54D4-F9EA-E27E313ABC41}"/>
              </a:ext>
            </a:extLst>
          </p:cNvPr>
          <p:cNvSpPr>
            <a:spLocks noGrp="1"/>
          </p:cNvSpPr>
          <p:nvPr>
            <p:ph type="ftr" sz="quarter" idx="11"/>
          </p:nvPr>
        </p:nvSpPr>
        <p:spPr/>
        <p:txBody>
          <a:bodyPr/>
          <a:lstStyle/>
          <a:p>
            <a:r>
              <a:rPr lang="en-US" dirty="0"/>
              <a:t>Ver 2024</a:t>
            </a:r>
          </a:p>
        </p:txBody>
      </p:sp>
    </p:spTree>
    <p:extLst>
      <p:ext uri="{BB962C8B-B14F-4D97-AF65-F5344CB8AC3E}">
        <p14:creationId xmlns:p14="http://schemas.microsoft.com/office/powerpoint/2010/main" val="3057957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D21947C0-0082-9782-9719-56F88542D731}"/>
            </a:ext>
          </a:extLst>
        </p:cNvPr>
        <p:cNvGrpSpPr/>
        <p:nvPr/>
      </p:nvGrpSpPr>
      <p:grpSpPr>
        <a:xfrm>
          <a:off x="0" y="0"/>
          <a:ext cx="0" cy="0"/>
          <a:chOff x="0" y="0"/>
          <a:chExt cx="0" cy="0"/>
        </a:xfrm>
      </p:grpSpPr>
      <p:sp>
        <p:nvSpPr>
          <p:cNvPr id="98" name="Google Shape;98;g2aca6a06433_0_0">
            <a:extLst>
              <a:ext uri="{FF2B5EF4-FFF2-40B4-BE49-F238E27FC236}">
                <a16:creationId xmlns:a16="http://schemas.microsoft.com/office/drawing/2014/main" id="{74C8A9BF-40AC-1192-8D07-347F82A9201E}"/>
              </a:ext>
            </a:extLst>
          </p:cNvPr>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b="1" dirty="0"/>
              <a:t>Säsongen som varit</a:t>
            </a:r>
            <a:endParaRPr b="1" dirty="0"/>
          </a:p>
        </p:txBody>
      </p:sp>
      <p:pic>
        <p:nvPicPr>
          <p:cNvPr id="100" name="Google Shape;100;g2aca6a06433_0_0">
            <a:extLst>
              <a:ext uri="{FF2B5EF4-FFF2-40B4-BE49-F238E27FC236}">
                <a16:creationId xmlns:a16="http://schemas.microsoft.com/office/drawing/2014/main" id="{B1FE61C5-4914-C721-98B4-4E134CCC8585}"/>
              </a:ext>
            </a:extLst>
          </p:cNvPr>
          <p:cNvPicPr preferRelativeResize="0"/>
          <p:nvPr/>
        </p:nvPicPr>
        <p:blipFill rotWithShape="1">
          <a:blip r:embed="rId3">
            <a:alphaModFix/>
          </a:blip>
          <a:srcRect/>
          <a:stretch/>
        </p:blipFill>
        <p:spPr>
          <a:xfrm>
            <a:off x="11041397" y="5201806"/>
            <a:ext cx="817858" cy="1154544"/>
          </a:xfrm>
          <a:prstGeom prst="rect">
            <a:avLst/>
          </a:prstGeom>
          <a:noFill/>
          <a:ln>
            <a:noFill/>
          </a:ln>
        </p:spPr>
      </p:pic>
      <p:sp>
        <p:nvSpPr>
          <p:cNvPr id="101" name="Google Shape;101;g2aca6a06433_0_0">
            <a:extLst>
              <a:ext uri="{FF2B5EF4-FFF2-40B4-BE49-F238E27FC236}">
                <a16:creationId xmlns:a16="http://schemas.microsoft.com/office/drawing/2014/main" id="{823FFAD3-FA01-CCD1-5A35-22F4E2AB5564}"/>
              </a:ext>
            </a:extLst>
          </p:cNvPr>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g2aca6a06433_0_0">
            <a:extLst>
              <a:ext uri="{FF2B5EF4-FFF2-40B4-BE49-F238E27FC236}">
                <a16:creationId xmlns:a16="http://schemas.microsoft.com/office/drawing/2014/main" id="{02FCB603-1D14-F11D-0A9B-247AD91ACFFC}"/>
              </a:ext>
            </a:extLst>
          </p:cNvPr>
          <p:cNvSpPr/>
          <p:nvPr/>
        </p:nvSpPr>
        <p:spPr>
          <a:xfrm rot="1374886">
            <a:off x="10357735" y="630685"/>
            <a:ext cx="1685838" cy="3999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000" b="1" i="0" u="none" strike="noStrike" cap="none" dirty="0">
              <a:solidFill>
                <a:srgbClr val="F7CAAC"/>
              </a:solidFill>
              <a:latin typeface="Calibri"/>
              <a:ea typeface="Calibri"/>
              <a:cs typeface="Calibri"/>
              <a:sym typeface="Calibri"/>
            </a:endParaRPr>
          </a:p>
        </p:txBody>
      </p:sp>
      <p:sp>
        <p:nvSpPr>
          <p:cNvPr id="103" name="Google Shape;103;g2aca6a06433_0_0">
            <a:extLst>
              <a:ext uri="{FF2B5EF4-FFF2-40B4-BE49-F238E27FC236}">
                <a16:creationId xmlns:a16="http://schemas.microsoft.com/office/drawing/2014/main" id="{74FC2292-0EA5-0036-3D73-C727F14D4D24}"/>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0" name="Google Shape;91;p2">
            <a:extLst>
              <a:ext uri="{FF2B5EF4-FFF2-40B4-BE49-F238E27FC236}">
                <a16:creationId xmlns:a16="http://schemas.microsoft.com/office/drawing/2014/main" id="{A2955953-EC01-4EC4-C575-52F7EBF08698}"/>
              </a:ext>
            </a:extLst>
          </p:cNvPr>
          <p:cNvSpPr txBox="1">
            <a:spLocks/>
          </p:cNvSpPr>
          <p:nvPr/>
        </p:nvSpPr>
        <p:spPr>
          <a:xfrm>
            <a:off x="419450" y="1571850"/>
            <a:ext cx="4882500" cy="4279200"/>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1200"/>
              </a:spcBef>
              <a:buClr>
                <a:schemeClr val="dk1"/>
              </a:buClr>
              <a:buSzPct val="39285"/>
              <a:buFont typeface="Arial"/>
              <a:buNone/>
            </a:pPr>
            <a:endParaRPr lang="sv-SE" i="1" dirty="0">
              <a:solidFill>
                <a:srgbClr val="000000"/>
              </a:solidFill>
            </a:endParaRPr>
          </a:p>
          <a:p>
            <a:pPr marL="0" indent="0">
              <a:lnSpc>
                <a:spcPct val="115000"/>
              </a:lnSpc>
              <a:spcBef>
                <a:spcPts val="1200"/>
              </a:spcBef>
              <a:spcAft>
                <a:spcPts val="1200"/>
              </a:spcAft>
              <a:buClr>
                <a:schemeClr val="dk1"/>
              </a:buClr>
              <a:buSzPct val="39285"/>
              <a:buFont typeface="Arial"/>
              <a:buNone/>
            </a:pPr>
            <a:endParaRPr lang="sv-SE" i="1" dirty="0">
              <a:solidFill>
                <a:srgbClr val="000000"/>
              </a:solidFill>
            </a:endParaRPr>
          </a:p>
        </p:txBody>
      </p:sp>
      <p:sp>
        <p:nvSpPr>
          <p:cNvPr id="11" name="Google Shape;93;p2">
            <a:extLst>
              <a:ext uri="{FF2B5EF4-FFF2-40B4-BE49-F238E27FC236}">
                <a16:creationId xmlns:a16="http://schemas.microsoft.com/office/drawing/2014/main" id="{FEB4959A-6C5D-1796-0D45-0A9FA75A9A6B}"/>
              </a:ext>
            </a:extLst>
          </p:cNvPr>
          <p:cNvSpPr txBox="1">
            <a:spLocks/>
          </p:cNvSpPr>
          <p:nvPr/>
        </p:nvSpPr>
        <p:spPr>
          <a:xfrm>
            <a:off x="5633650" y="1461750"/>
            <a:ext cx="6138900" cy="4389300"/>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1200"/>
              </a:spcBef>
              <a:buClr>
                <a:schemeClr val="dk1"/>
              </a:buClr>
              <a:buSzPts val="1100"/>
              <a:buFont typeface="Arial"/>
              <a:buNone/>
            </a:pPr>
            <a:endParaRPr lang="sv-SE" sz="3700" i="1" dirty="0">
              <a:solidFill>
                <a:srgbClr val="000000"/>
              </a:solidFill>
            </a:endParaRPr>
          </a:p>
        </p:txBody>
      </p:sp>
      <p:pic>
        <p:nvPicPr>
          <p:cNvPr id="17" name="Bildobjekt 16" descr="En bild som visar gräs, utomhus, himmel, fält&#10;&#10;AI-genererat innehåll kan vara felaktigt.">
            <a:extLst>
              <a:ext uri="{FF2B5EF4-FFF2-40B4-BE49-F238E27FC236}">
                <a16:creationId xmlns:a16="http://schemas.microsoft.com/office/drawing/2014/main" id="{1683F4AE-3E36-C685-CED2-77590A177B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724" y="1590138"/>
            <a:ext cx="4288176" cy="3216132"/>
          </a:xfrm>
          <a:prstGeom prst="rect">
            <a:avLst/>
          </a:prstGeom>
        </p:spPr>
      </p:pic>
      <p:pic>
        <p:nvPicPr>
          <p:cNvPr id="21" name="Bildobjekt 20" descr="En bild som visar utomhus, gräs, himmel, träd&#10;&#10;AI-genererat innehåll kan vara felaktigt.">
            <a:extLst>
              <a:ext uri="{FF2B5EF4-FFF2-40B4-BE49-F238E27FC236}">
                <a16:creationId xmlns:a16="http://schemas.microsoft.com/office/drawing/2014/main" id="{871137E8-3F7F-A8D3-6F3E-E75D9F5E5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4171" y="2937957"/>
            <a:ext cx="4591771" cy="3443828"/>
          </a:xfrm>
          <a:prstGeom prst="rect">
            <a:avLst/>
          </a:prstGeom>
        </p:spPr>
      </p:pic>
    </p:spTree>
    <p:extLst>
      <p:ext uri="{BB962C8B-B14F-4D97-AF65-F5344CB8AC3E}">
        <p14:creationId xmlns:p14="http://schemas.microsoft.com/office/powerpoint/2010/main" val="375684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aca6a06433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t>IF </a:t>
            </a:r>
            <a:r>
              <a:rPr lang="en-US" b="1" dirty="0" err="1"/>
              <a:t>Hagas</a:t>
            </a:r>
            <a:r>
              <a:rPr lang="en-US" b="1" dirty="0"/>
              <a:t> vision</a:t>
            </a:r>
            <a:endParaRPr b="1" dirty="0"/>
          </a:p>
        </p:txBody>
      </p:sp>
      <p:pic>
        <p:nvPicPr>
          <p:cNvPr id="100" name="Google Shape;100;g2aca6a06433_0_0"/>
          <p:cNvPicPr preferRelativeResize="0"/>
          <p:nvPr/>
        </p:nvPicPr>
        <p:blipFill rotWithShape="1">
          <a:blip r:embed="rId3">
            <a:alphaModFix/>
          </a:blip>
          <a:srcRect/>
          <a:stretch/>
        </p:blipFill>
        <p:spPr>
          <a:xfrm>
            <a:off x="11041397" y="5201806"/>
            <a:ext cx="817858" cy="1154544"/>
          </a:xfrm>
          <a:prstGeom prst="rect">
            <a:avLst/>
          </a:prstGeom>
          <a:noFill/>
          <a:ln>
            <a:noFill/>
          </a:ln>
        </p:spPr>
      </p:pic>
      <p:sp>
        <p:nvSpPr>
          <p:cNvPr id="101" name="Google Shape;101;g2aca6a06433_0_0"/>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g2aca6a06433_0_0"/>
          <p:cNvSpPr/>
          <p:nvPr/>
        </p:nvSpPr>
        <p:spPr>
          <a:xfrm rot="1374886">
            <a:off x="10357735" y="630685"/>
            <a:ext cx="1685838" cy="3999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000" b="1" i="0" u="none" strike="noStrike" cap="none" dirty="0">
              <a:solidFill>
                <a:srgbClr val="F7CAAC"/>
              </a:solidFill>
              <a:latin typeface="Calibri"/>
              <a:ea typeface="Calibri"/>
              <a:cs typeface="Calibri"/>
              <a:sym typeface="Calibri"/>
            </a:endParaRPr>
          </a:p>
        </p:txBody>
      </p:sp>
      <p:sp>
        <p:nvSpPr>
          <p:cNvPr id="103" name="Google Shape;103;g2aca6a06433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0" name="Google Shape;91;p2">
            <a:extLst>
              <a:ext uri="{FF2B5EF4-FFF2-40B4-BE49-F238E27FC236}">
                <a16:creationId xmlns:a16="http://schemas.microsoft.com/office/drawing/2014/main" id="{7D627C36-DCC8-4958-B78F-53CFC6D7C217}"/>
              </a:ext>
            </a:extLst>
          </p:cNvPr>
          <p:cNvSpPr txBox="1">
            <a:spLocks/>
          </p:cNvSpPr>
          <p:nvPr/>
        </p:nvSpPr>
        <p:spPr>
          <a:xfrm>
            <a:off x="531882" y="1571420"/>
            <a:ext cx="4882500" cy="4279200"/>
          </a:xfrm>
          <a:prstGeom prst="rect">
            <a:avLst/>
          </a:prstGeom>
          <a:noFill/>
          <a:ln>
            <a:noFill/>
          </a:ln>
        </p:spPr>
        <p:txBody>
          <a:bodyPr spcFirstLastPara="1" vert="horz" wrap="square" lIns="91425" tIns="45700" rIns="91425" bIns="45700" rtlCol="0" anchor="t" anchorCtr="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1200"/>
              </a:spcBef>
              <a:buClr>
                <a:schemeClr val="dk1"/>
              </a:buClr>
              <a:buSzPct val="39285"/>
              <a:buFont typeface="Arial"/>
              <a:buNone/>
            </a:pPr>
            <a:r>
              <a:rPr lang="sv-SE" i="1" dirty="0">
                <a:solidFill>
                  <a:srgbClr val="000000"/>
                </a:solidFill>
              </a:rPr>
              <a:t>"IF Haga ska erbjuda inspirerande och kvalitativ fotbollsutbildning för spelare och ledare, med en stark föreningskänsla. Vi främjar långsiktigt engagemang, personlig utveckling både på och utanför planen och strävar efter att vara en mötesplats i närområdet."</a:t>
            </a:r>
          </a:p>
          <a:p>
            <a:pPr marL="0" indent="0">
              <a:lnSpc>
                <a:spcPct val="115000"/>
              </a:lnSpc>
              <a:spcBef>
                <a:spcPts val="1200"/>
              </a:spcBef>
              <a:buClr>
                <a:schemeClr val="dk1"/>
              </a:buClr>
              <a:buSzPct val="39285"/>
              <a:buFont typeface="Arial"/>
              <a:buNone/>
            </a:pPr>
            <a:endParaRPr lang="sv-SE" i="1" dirty="0">
              <a:solidFill>
                <a:srgbClr val="000000"/>
              </a:solidFill>
            </a:endParaRPr>
          </a:p>
          <a:p>
            <a:pPr marL="0" indent="0">
              <a:lnSpc>
                <a:spcPct val="115000"/>
              </a:lnSpc>
              <a:spcBef>
                <a:spcPts val="1200"/>
              </a:spcBef>
              <a:spcAft>
                <a:spcPts val="1200"/>
              </a:spcAft>
              <a:buClr>
                <a:schemeClr val="dk1"/>
              </a:buClr>
              <a:buSzPct val="39285"/>
              <a:buFont typeface="Arial"/>
              <a:buNone/>
            </a:pPr>
            <a:endParaRPr lang="sv-SE" i="1" dirty="0">
              <a:solidFill>
                <a:srgbClr val="000000"/>
              </a:solidFill>
            </a:endParaRPr>
          </a:p>
        </p:txBody>
      </p:sp>
      <p:sp>
        <p:nvSpPr>
          <p:cNvPr id="11" name="Google Shape;93;p2">
            <a:extLst>
              <a:ext uri="{FF2B5EF4-FFF2-40B4-BE49-F238E27FC236}">
                <a16:creationId xmlns:a16="http://schemas.microsoft.com/office/drawing/2014/main" id="{F72D1BFC-E1B1-4130-9A02-CC7788088491}"/>
              </a:ext>
            </a:extLst>
          </p:cNvPr>
          <p:cNvSpPr txBox="1">
            <a:spLocks/>
          </p:cNvSpPr>
          <p:nvPr/>
        </p:nvSpPr>
        <p:spPr>
          <a:xfrm>
            <a:off x="5633650" y="1461750"/>
            <a:ext cx="6138900" cy="4389300"/>
          </a:xfrm>
          <a:prstGeom prst="rect">
            <a:avLst/>
          </a:prstGeom>
          <a:noFill/>
          <a:ln>
            <a:noFill/>
          </a:ln>
        </p:spPr>
        <p:txBody>
          <a:bodyPr spcFirstLastPara="1" vert="horz" wrap="square" lIns="91425" tIns="45700" rIns="91425" bIns="45700" rtlCol="0" anchor="t" anchorCtr="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1200"/>
              </a:spcBef>
              <a:buClr>
                <a:schemeClr val="dk1"/>
              </a:buClr>
              <a:buSzPts val="1100"/>
              <a:buFont typeface="Arial"/>
              <a:buNone/>
            </a:pPr>
            <a:r>
              <a:rPr lang="sv-SE" sz="3000" b="1" dirty="0">
                <a:latin typeface="Arial"/>
                <a:ea typeface="Arial"/>
                <a:cs typeface="Arial"/>
                <a:sym typeface="Arial"/>
              </a:rPr>
              <a:t>H</a:t>
            </a:r>
            <a:r>
              <a:rPr lang="sv-SE" sz="2000" dirty="0">
                <a:latin typeface="Arial"/>
                <a:ea typeface="Arial"/>
                <a:cs typeface="Arial"/>
                <a:sym typeface="Arial"/>
              </a:rPr>
              <a:t>ållbarhet i engagemang och utveckling – Vi strävar efter långsiktighet och hållbarhet (social, ekonomisk &amp; miljömässig) i vår verksamhet.</a:t>
            </a:r>
          </a:p>
          <a:p>
            <a:pPr marL="0" indent="0">
              <a:lnSpc>
                <a:spcPct val="115000"/>
              </a:lnSpc>
              <a:spcBef>
                <a:spcPts val="1200"/>
              </a:spcBef>
              <a:buClr>
                <a:schemeClr val="dk1"/>
              </a:buClr>
              <a:buSzPts val="1100"/>
              <a:buFont typeface="Arial"/>
              <a:buNone/>
            </a:pPr>
            <a:r>
              <a:rPr lang="sv-SE" sz="3200" b="1" dirty="0">
                <a:latin typeface="Arial"/>
                <a:ea typeface="Arial"/>
                <a:cs typeface="Arial"/>
                <a:sym typeface="Arial"/>
              </a:rPr>
              <a:t>A</a:t>
            </a:r>
            <a:r>
              <a:rPr lang="sv-SE" sz="2000" dirty="0">
                <a:latin typeface="Arial"/>
                <a:ea typeface="Arial"/>
                <a:cs typeface="Arial"/>
                <a:sym typeface="Arial"/>
              </a:rPr>
              <a:t>ktivera och inkludera – Vi erbjuder en fotbollsutbildning med hög kvalité som engagerar och välkomnar alla.</a:t>
            </a:r>
          </a:p>
          <a:p>
            <a:pPr marL="0" indent="0">
              <a:lnSpc>
                <a:spcPct val="115000"/>
              </a:lnSpc>
              <a:spcBef>
                <a:spcPts val="1200"/>
              </a:spcBef>
              <a:buClr>
                <a:schemeClr val="dk1"/>
              </a:buClr>
              <a:buSzPts val="1100"/>
              <a:buFont typeface="Arial"/>
              <a:buNone/>
            </a:pPr>
            <a:r>
              <a:rPr lang="sv-SE" sz="3200" b="1" dirty="0">
                <a:latin typeface="Arial"/>
                <a:ea typeface="Arial"/>
                <a:cs typeface="Arial"/>
                <a:sym typeface="Arial"/>
              </a:rPr>
              <a:t>G</a:t>
            </a:r>
            <a:r>
              <a:rPr lang="sv-SE" sz="2000" dirty="0">
                <a:latin typeface="Arial"/>
                <a:ea typeface="Arial"/>
                <a:cs typeface="Arial"/>
                <a:sym typeface="Arial"/>
              </a:rPr>
              <a:t>emenskap och föreningskänsla – Vi bygger en stark samhörighet där alla känner sig hemma.</a:t>
            </a:r>
          </a:p>
          <a:p>
            <a:pPr marL="0" indent="0">
              <a:lnSpc>
                <a:spcPct val="115000"/>
              </a:lnSpc>
              <a:spcBef>
                <a:spcPts val="1200"/>
              </a:spcBef>
              <a:spcAft>
                <a:spcPts val="1200"/>
              </a:spcAft>
              <a:buClr>
                <a:schemeClr val="dk1"/>
              </a:buClr>
              <a:buSzPts val="1100"/>
              <a:buFont typeface="Arial"/>
              <a:buNone/>
            </a:pPr>
            <a:r>
              <a:rPr lang="sv-SE" sz="3200" b="1" dirty="0">
                <a:latin typeface="Arial"/>
                <a:ea typeface="Arial"/>
                <a:cs typeface="Arial"/>
                <a:sym typeface="Arial"/>
              </a:rPr>
              <a:t>A</a:t>
            </a:r>
            <a:r>
              <a:rPr lang="sv-SE" sz="2000" dirty="0">
                <a:latin typeface="Arial"/>
                <a:ea typeface="Arial"/>
                <a:cs typeface="Arial"/>
                <a:sym typeface="Arial"/>
              </a:rPr>
              <a:t>mbition både på och utanför planen – Vi stödjer personlig utveckling för både spelare och ledare.</a:t>
            </a:r>
            <a:endParaRPr lang="sv-SE" sz="3700" i="1"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aca6a06433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Fotbollens spela, lek och lär</a:t>
            </a:r>
            <a:endParaRPr b="1"/>
          </a:p>
        </p:txBody>
      </p:sp>
      <p:sp>
        <p:nvSpPr>
          <p:cNvPr id="99" name="Google Shape;99;g2aca6a06433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94915"/>
              <a:buNone/>
            </a:pPr>
            <a:r>
              <a:rPr lang="en-US" sz="2950" i="1" dirty="0" err="1">
                <a:solidFill>
                  <a:srgbClr val="1F1F1F"/>
                </a:solidFill>
                <a:highlight>
                  <a:srgbClr val="FFFFFF"/>
                </a:highlight>
              </a:rPr>
              <a:t>Fotbollens</a:t>
            </a:r>
            <a:r>
              <a:rPr lang="en-US" sz="2950" i="1" dirty="0">
                <a:solidFill>
                  <a:srgbClr val="1F1F1F"/>
                </a:solidFill>
                <a:highlight>
                  <a:srgbClr val="FFFFFF"/>
                </a:highlight>
              </a:rPr>
              <a:t> </a:t>
            </a:r>
            <a:r>
              <a:rPr lang="en-US" sz="2950" i="1" dirty="0" err="1">
                <a:solidFill>
                  <a:srgbClr val="1F1F1F"/>
                </a:solidFill>
                <a:highlight>
                  <a:srgbClr val="FFFFFF"/>
                </a:highlight>
              </a:rPr>
              <a:t>spela</a:t>
            </a:r>
            <a:r>
              <a:rPr lang="en-US" sz="2950" i="1" dirty="0">
                <a:solidFill>
                  <a:srgbClr val="1F1F1F"/>
                </a:solidFill>
                <a:highlight>
                  <a:srgbClr val="FFFFFF"/>
                </a:highlight>
              </a:rPr>
              <a:t>, lek </a:t>
            </a:r>
            <a:r>
              <a:rPr lang="en-US" sz="2950" i="1" dirty="0" err="1">
                <a:solidFill>
                  <a:srgbClr val="1F1F1F"/>
                </a:solidFill>
                <a:highlight>
                  <a:srgbClr val="FFFFFF"/>
                </a:highlight>
              </a:rPr>
              <a:t>och</a:t>
            </a:r>
            <a:r>
              <a:rPr lang="en-US" sz="2950" i="1" dirty="0">
                <a:solidFill>
                  <a:srgbClr val="1F1F1F"/>
                </a:solidFill>
                <a:highlight>
                  <a:srgbClr val="FFFFFF"/>
                </a:highlight>
              </a:rPr>
              <a:t> </a:t>
            </a:r>
            <a:r>
              <a:rPr lang="en-US" sz="2950" i="1" dirty="0" err="1">
                <a:solidFill>
                  <a:srgbClr val="1F1F1F"/>
                </a:solidFill>
                <a:highlight>
                  <a:srgbClr val="FFFFFF"/>
                </a:highlight>
              </a:rPr>
              <a:t>lär</a:t>
            </a:r>
            <a:r>
              <a:rPr lang="en-US" sz="2950" i="1" dirty="0">
                <a:solidFill>
                  <a:srgbClr val="1F1F1F"/>
                </a:solidFill>
                <a:highlight>
                  <a:srgbClr val="FFFFFF"/>
                </a:highlight>
              </a:rPr>
              <a:t> </a:t>
            </a:r>
            <a:r>
              <a:rPr lang="en-US" sz="2950" dirty="0">
                <a:solidFill>
                  <a:srgbClr val="1F1F1F"/>
                </a:solidFill>
                <a:highlight>
                  <a:srgbClr val="FFFFFF"/>
                </a:highlight>
              </a:rPr>
              <a:t>(FSLL) </a:t>
            </a:r>
            <a:r>
              <a:rPr lang="en-US" sz="2950" dirty="0" err="1">
                <a:solidFill>
                  <a:srgbClr val="1F1F1F"/>
                </a:solidFill>
                <a:highlight>
                  <a:srgbClr val="FFFFFF"/>
                </a:highlight>
              </a:rPr>
              <a:t>beskriver</a:t>
            </a:r>
            <a:r>
              <a:rPr lang="en-US" sz="2950" dirty="0">
                <a:solidFill>
                  <a:srgbClr val="1F1F1F"/>
                </a:solidFill>
                <a:highlight>
                  <a:srgbClr val="FFFFFF"/>
                </a:highlight>
              </a:rPr>
              <a:t> </a:t>
            </a:r>
            <a:r>
              <a:rPr lang="en-US" sz="2950" dirty="0" err="1">
                <a:solidFill>
                  <a:srgbClr val="1F1F1F"/>
                </a:solidFill>
                <a:highlight>
                  <a:srgbClr val="FFFFFF"/>
                </a:highlight>
              </a:rPr>
              <a:t>inriktningen</a:t>
            </a:r>
            <a:r>
              <a:rPr lang="en-US" sz="2950" dirty="0">
                <a:solidFill>
                  <a:srgbClr val="1F1F1F"/>
                </a:solidFill>
                <a:highlight>
                  <a:srgbClr val="FFFFFF"/>
                </a:highlight>
              </a:rPr>
              <a:t> </a:t>
            </a:r>
            <a:r>
              <a:rPr lang="en-US" sz="2950" dirty="0" err="1">
                <a:solidFill>
                  <a:srgbClr val="1F1F1F"/>
                </a:solidFill>
                <a:highlight>
                  <a:srgbClr val="FFFFFF"/>
                </a:highlight>
              </a:rPr>
              <a:t>för</a:t>
            </a:r>
            <a:r>
              <a:rPr lang="en-US" sz="2950" dirty="0">
                <a:solidFill>
                  <a:srgbClr val="1F1F1F"/>
                </a:solidFill>
                <a:highlight>
                  <a:srgbClr val="FFFFFF"/>
                </a:highlight>
              </a:rPr>
              <a:t> </a:t>
            </a:r>
            <a:r>
              <a:rPr lang="en-US" sz="2950" dirty="0" err="1">
                <a:solidFill>
                  <a:srgbClr val="1F1F1F"/>
                </a:solidFill>
                <a:highlight>
                  <a:srgbClr val="FFFFFF"/>
                </a:highlight>
              </a:rPr>
              <a:t>svensk</a:t>
            </a:r>
            <a:r>
              <a:rPr lang="en-US" sz="2950" dirty="0">
                <a:solidFill>
                  <a:srgbClr val="1F1F1F"/>
                </a:solidFill>
                <a:highlight>
                  <a:srgbClr val="FFFFFF"/>
                </a:highlight>
              </a:rPr>
              <a:t> barn- </a:t>
            </a:r>
            <a:r>
              <a:rPr lang="en-US" sz="2950" dirty="0" err="1">
                <a:solidFill>
                  <a:srgbClr val="1F1F1F"/>
                </a:solidFill>
                <a:highlight>
                  <a:srgbClr val="FFFFFF"/>
                </a:highlight>
              </a:rPr>
              <a:t>och</a:t>
            </a:r>
            <a:r>
              <a:rPr lang="en-US" sz="2950" dirty="0">
                <a:solidFill>
                  <a:srgbClr val="1F1F1F"/>
                </a:solidFill>
                <a:highlight>
                  <a:srgbClr val="FFFFFF"/>
                </a:highlight>
              </a:rPr>
              <a:t> </a:t>
            </a:r>
            <a:r>
              <a:rPr lang="en-US" sz="2950" dirty="0" err="1">
                <a:solidFill>
                  <a:srgbClr val="1F1F1F"/>
                </a:solidFill>
                <a:highlight>
                  <a:srgbClr val="FFFFFF"/>
                </a:highlight>
              </a:rPr>
              <a:t>ungdomsfotboll</a:t>
            </a:r>
            <a:r>
              <a:rPr lang="en-US" sz="2950" dirty="0">
                <a:solidFill>
                  <a:srgbClr val="1F1F1F"/>
                </a:solidFill>
                <a:highlight>
                  <a:srgbClr val="FFFFFF"/>
                </a:highlight>
              </a:rPr>
              <a:t> </a:t>
            </a:r>
            <a:r>
              <a:rPr lang="en-US" sz="2950" dirty="0" err="1">
                <a:solidFill>
                  <a:srgbClr val="1F1F1F"/>
                </a:solidFill>
                <a:highlight>
                  <a:srgbClr val="FFFFFF"/>
                </a:highlight>
              </a:rPr>
              <a:t>och</a:t>
            </a:r>
            <a:r>
              <a:rPr lang="en-US" sz="2950" dirty="0">
                <a:solidFill>
                  <a:srgbClr val="1F1F1F"/>
                </a:solidFill>
                <a:highlight>
                  <a:srgbClr val="FFFFFF"/>
                </a:highlight>
              </a:rPr>
              <a:t> de </a:t>
            </a:r>
            <a:r>
              <a:rPr lang="en-US" sz="2950" dirty="0" err="1">
                <a:solidFill>
                  <a:srgbClr val="1F1F1F"/>
                </a:solidFill>
                <a:highlight>
                  <a:srgbClr val="FFFFFF"/>
                </a:highlight>
              </a:rPr>
              <a:t>värderingar</a:t>
            </a:r>
            <a:r>
              <a:rPr lang="en-US" sz="2950" dirty="0">
                <a:solidFill>
                  <a:srgbClr val="1F1F1F"/>
                </a:solidFill>
                <a:highlight>
                  <a:srgbClr val="FFFFFF"/>
                </a:highlight>
              </a:rPr>
              <a:t> </a:t>
            </a:r>
            <a:r>
              <a:rPr lang="en-US" sz="2950" dirty="0" err="1">
                <a:solidFill>
                  <a:srgbClr val="1F1F1F"/>
                </a:solidFill>
                <a:highlight>
                  <a:srgbClr val="FFFFFF"/>
                </a:highlight>
              </a:rPr>
              <a:t>som</a:t>
            </a:r>
            <a:r>
              <a:rPr lang="en-US" sz="2950" dirty="0">
                <a:solidFill>
                  <a:srgbClr val="1F1F1F"/>
                </a:solidFill>
                <a:highlight>
                  <a:srgbClr val="FFFFFF"/>
                </a:highlight>
              </a:rPr>
              <a:t> all </a:t>
            </a:r>
            <a:r>
              <a:rPr lang="en-US" sz="2950" dirty="0" err="1">
                <a:solidFill>
                  <a:srgbClr val="1F1F1F"/>
                </a:solidFill>
                <a:highlight>
                  <a:srgbClr val="FFFFFF"/>
                </a:highlight>
              </a:rPr>
              <a:t>fotboll</a:t>
            </a:r>
            <a:r>
              <a:rPr lang="en-US" sz="2950" dirty="0">
                <a:solidFill>
                  <a:srgbClr val="1F1F1F"/>
                </a:solidFill>
                <a:highlight>
                  <a:srgbClr val="FFFFFF"/>
                </a:highlight>
              </a:rPr>
              <a:t> ska </a:t>
            </a:r>
            <a:r>
              <a:rPr lang="en-US" sz="2950" dirty="0" err="1">
                <a:solidFill>
                  <a:srgbClr val="1F1F1F"/>
                </a:solidFill>
                <a:highlight>
                  <a:srgbClr val="FFFFFF"/>
                </a:highlight>
              </a:rPr>
              <a:t>stå</a:t>
            </a:r>
            <a:r>
              <a:rPr lang="en-US" sz="2950" dirty="0">
                <a:solidFill>
                  <a:srgbClr val="1F1F1F"/>
                </a:solidFill>
                <a:highlight>
                  <a:srgbClr val="FFFFFF"/>
                </a:highlight>
              </a:rPr>
              <a:t> </a:t>
            </a:r>
            <a:r>
              <a:rPr lang="en-US" sz="2950" dirty="0" err="1">
                <a:solidFill>
                  <a:srgbClr val="1F1F1F"/>
                </a:solidFill>
                <a:highlight>
                  <a:srgbClr val="FFFFFF"/>
                </a:highlight>
              </a:rPr>
              <a:t>för</a:t>
            </a:r>
            <a:r>
              <a:rPr lang="en-US" sz="2950" dirty="0">
                <a:solidFill>
                  <a:srgbClr val="1F1F1F"/>
                </a:solidFill>
                <a:highlight>
                  <a:srgbClr val="FFFFFF"/>
                </a:highlight>
              </a:rPr>
              <a:t> </a:t>
            </a:r>
            <a:endParaRPr sz="2950" dirty="0">
              <a:solidFill>
                <a:srgbClr val="1F1F1F"/>
              </a:solidFill>
              <a:highlight>
                <a:srgbClr val="FFFFFF"/>
              </a:highlight>
            </a:endParaRPr>
          </a:p>
          <a:p>
            <a:pPr marL="0" lvl="0" indent="0" algn="l" rtl="0">
              <a:lnSpc>
                <a:spcPct val="90000"/>
              </a:lnSpc>
              <a:spcBef>
                <a:spcPts val="0"/>
              </a:spcBef>
              <a:spcAft>
                <a:spcPts val="0"/>
              </a:spcAft>
              <a:buClr>
                <a:schemeClr val="dk1"/>
              </a:buClr>
              <a:buSzPct val="94915"/>
              <a:buNone/>
            </a:pPr>
            <a:endParaRPr sz="2950" dirty="0">
              <a:solidFill>
                <a:srgbClr val="1F1F1F"/>
              </a:solidFill>
              <a:highlight>
                <a:srgbClr val="FFFFFF"/>
              </a:highlight>
            </a:endParaRPr>
          </a:p>
          <a:p>
            <a:pPr marL="0" lvl="0" indent="0" algn="l" rtl="0">
              <a:lnSpc>
                <a:spcPct val="90000"/>
              </a:lnSpc>
              <a:spcBef>
                <a:spcPts val="0"/>
              </a:spcBef>
              <a:spcAft>
                <a:spcPts val="0"/>
              </a:spcAft>
              <a:buClr>
                <a:schemeClr val="dk1"/>
              </a:buClr>
              <a:buSzPct val="94915"/>
              <a:buNone/>
            </a:pPr>
            <a:r>
              <a:rPr lang="en-US" sz="2950" u="sng" dirty="0">
                <a:solidFill>
                  <a:schemeClr val="hlink"/>
                </a:solidFill>
                <a:highlight>
                  <a:srgbClr val="FFFFFF"/>
                </a:highlight>
                <a:hlinkClick r:id="rId3"/>
              </a:rPr>
              <a:t>https://utbildning.sisuforlag.se/fotboll/tranare/tranarutbildning/fsll/riktlinjer/</a:t>
            </a:r>
            <a:endParaRPr sz="2950" dirty="0">
              <a:solidFill>
                <a:srgbClr val="1F1F1F"/>
              </a:solidFill>
              <a:highlight>
                <a:srgbClr val="FFFFFF"/>
              </a:highlight>
            </a:endParaRPr>
          </a:p>
          <a:p>
            <a:pPr marL="0" lvl="0" indent="0" algn="l" rtl="0">
              <a:lnSpc>
                <a:spcPct val="90000"/>
              </a:lnSpc>
              <a:spcBef>
                <a:spcPts val="0"/>
              </a:spcBef>
              <a:spcAft>
                <a:spcPts val="0"/>
              </a:spcAft>
              <a:buClr>
                <a:schemeClr val="dk1"/>
              </a:buClr>
              <a:buSzPct val="94915"/>
              <a:buNone/>
            </a:pPr>
            <a:endParaRPr sz="2950" dirty="0">
              <a:solidFill>
                <a:srgbClr val="1F1F1F"/>
              </a:solidFill>
              <a:highlight>
                <a:srgbClr val="FFFFFF"/>
              </a:highlight>
            </a:endParaRPr>
          </a:p>
          <a:p>
            <a:pPr marL="0" lvl="0" indent="0" algn="l" rtl="0">
              <a:lnSpc>
                <a:spcPct val="90000"/>
              </a:lnSpc>
              <a:spcBef>
                <a:spcPts val="1000"/>
              </a:spcBef>
              <a:spcAft>
                <a:spcPts val="0"/>
              </a:spcAft>
              <a:buClr>
                <a:schemeClr val="dk1"/>
              </a:buClr>
              <a:buSzPct val="94915"/>
              <a:buNone/>
            </a:pPr>
            <a:endParaRPr sz="2950" dirty="0"/>
          </a:p>
          <a:p>
            <a:pPr marL="0" lvl="0" indent="0" algn="l" rtl="0">
              <a:lnSpc>
                <a:spcPct val="90000"/>
              </a:lnSpc>
              <a:spcBef>
                <a:spcPts val="1000"/>
              </a:spcBef>
              <a:spcAft>
                <a:spcPts val="0"/>
              </a:spcAft>
              <a:buClr>
                <a:schemeClr val="dk1"/>
              </a:buClr>
              <a:buSzPct val="94915"/>
              <a:buNone/>
            </a:pPr>
            <a:r>
              <a:rPr lang="en-US" sz="2950" b="1" dirty="0" err="1">
                <a:highlight>
                  <a:srgbClr val="FFFFFF"/>
                </a:highlight>
              </a:rPr>
              <a:t>Riktlinjer</a:t>
            </a:r>
            <a:r>
              <a:rPr lang="en-US" sz="2950" b="1" dirty="0">
                <a:highlight>
                  <a:srgbClr val="FFFFFF"/>
                </a:highlight>
              </a:rPr>
              <a:t> </a:t>
            </a:r>
            <a:r>
              <a:rPr lang="en-US" sz="2950" b="1" dirty="0" err="1">
                <a:highlight>
                  <a:srgbClr val="FFFFFF"/>
                </a:highlight>
              </a:rPr>
              <a:t>för</a:t>
            </a:r>
            <a:r>
              <a:rPr lang="en-US" sz="2950" b="1" dirty="0">
                <a:highlight>
                  <a:srgbClr val="FFFFFF"/>
                </a:highlight>
              </a:rPr>
              <a:t> </a:t>
            </a:r>
            <a:r>
              <a:rPr lang="en-US" sz="2950" b="1" dirty="0" err="1">
                <a:highlight>
                  <a:srgbClr val="FFFFFF"/>
                </a:highlight>
              </a:rPr>
              <a:t>svensk</a:t>
            </a:r>
            <a:r>
              <a:rPr lang="en-US" sz="2950" b="1" dirty="0">
                <a:highlight>
                  <a:srgbClr val="FFFFFF"/>
                </a:highlight>
              </a:rPr>
              <a:t> barn- </a:t>
            </a:r>
            <a:r>
              <a:rPr lang="en-US" sz="2950" b="1" dirty="0" err="1">
                <a:highlight>
                  <a:srgbClr val="FFFFFF"/>
                </a:highlight>
              </a:rPr>
              <a:t>och</a:t>
            </a:r>
            <a:r>
              <a:rPr lang="en-US" sz="2950" b="1" dirty="0">
                <a:highlight>
                  <a:srgbClr val="FFFFFF"/>
                </a:highlight>
              </a:rPr>
              <a:t> </a:t>
            </a:r>
            <a:r>
              <a:rPr lang="en-US" sz="2950" b="1" dirty="0" err="1">
                <a:highlight>
                  <a:srgbClr val="FFFFFF"/>
                </a:highlight>
              </a:rPr>
              <a:t>ungdomsfotboll</a:t>
            </a:r>
            <a:r>
              <a:rPr lang="en-US" sz="2950" b="1" dirty="0">
                <a:highlight>
                  <a:srgbClr val="FFFFFF"/>
                </a:highlight>
              </a:rPr>
              <a:t>:</a:t>
            </a:r>
            <a:r>
              <a:rPr lang="en-US" sz="2950" dirty="0">
                <a:highlight>
                  <a:srgbClr val="FFFFFF"/>
                </a:highlight>
              </a:rPr>
              <a:t> </a:t>
            </a:r>
            <a:endParaRPr sz="2950" dirty="0"/>
          </a:p>
          <a:p>
            <a:pPr marL="228600" lvl="0" indent="-235981" algn="l" rtl="0">
              <a:lnSpc>
                <a:spcPct val="90000"/>
              </a:lnSpc>
              <a:spcBef>
                <a:spcPts val="1000"/>
              </a:spcBef>
              <a:spcAft>
                <a:spcPts val="0"/>
              </a:spcAft>
              <a:buClr>
                <a:schemeClr val="dk1"/>
              </a:buClr>
              <a:buSzPct val="100000"/>
              <a:buChar char="•"/>
            </a:pPr>
            <a:r>
              <a:rPr lang="en-US" sz="2950" dirty="0" err="1"/>
              <a:t>Fotboll</a:t>
            </a:r>
            <a:r>
              <a:rPr lang="en-US" sz="2950" dirty="0"/>
              <a:t> </a:t>
            </a:r>
            <a:r>
              <a:rPr lang="en-US" sz="2950" dirty="0" err="1"/>
              <a:t>för</a:t>
            </a:r>
            <a:r>
              <a:rPr lang="en-US" sz="2950" dirty="0"/>
              <a:t> </a:t>
            </a:r>
            <a:r>
              <a:rPr lang="en-US" sz="2950" dirty="0" err="1"/>
              <a:t>alla</a:t>
            </a:r>
            <a:endParaRPr sz="2950" dirty="0"/>
          </a:p>
          <a:p>
            <a:pPr marL="228600" lvl="0" indent="-235981" algn="l" rtl="0">
              <a:lnSpc>
                <a:spcPct val="90000"/>
              </a:lnSpc>
              <a:spcBef>
                <a:spcPts val="1000"/>
              </a:spcBef>
              <a:spcAft>
                <a:spcPts val="0"/>
              </a:spcAft>
              <a:buClr>
                <a:schemeClr val="dk1"/>
              </a:buClr>
              <a:buSzPct val="100000"/>
              <a:buChar char="•"/>
            </a:pPr>
            <a:r>
              <a:rPr lang="en-US" sz="2950" dirty="0"/>
              <a:t>Barn </a:t>
            </a:r>
            <a:r>
              <a:rPr lang="en-US" sz="2950" dirty="0" err="1"/>
              <a:t>och</a:t>
            </a:r>
            <a:r>
              <a:rPr lang="en-US" sz="2950" dirty="0"/>
              <a:t> </a:t>
            </a:r>
            <a:r>
              <a:rPr lang="en-US" sz="2950" dirty="0" err="1"/>
              <a:t>ungdomars</a:t>
            </a:r>
            <a:r>
              <a:rPr lang="en-US" sz="2950" dirty="0"/>
              <a:t> </a:t>
            </a:r>
            <a:r>
              <a:rPr lang="en-US" sz="2950" dirty="0" err="1"/>
              <a:t>villkor</a:t>
            </a:r>
            <a:endParaRPr sz="2950" dirty="0"/>
          </a:p>
          <a:p>
            <a:pPr marL="228600" lvl="0" indent="-235981" algn="l" rtl="0">
              <a:lnSpc>
                <a:spcPct val="90000"/>
              </a:lnSpc>
              <a:spcBef>
                <a:spcPts val="1000"/>
              </a:spcBef>
              <a:spcAft>
                <a:spcPts val="0"/>
              </a:spcAft>
              <a:buClr>
                <a:schemeClr val="dk1"/>
              </a:buClr>
              <a:buSzPct val="100000"/>
              <a:buChar char="•"/>
            </a:pPr>
            <a:r>
              <a:rPr lang="en-US" sz="2950" dirty="0" err="1"/>
              <a:t>fokus</a:t>
            </a:r>
            <a:r>
              <a:rPr lang="en-US" sz="2950" dirty="0"/>
              <a:t> </a:t>
            </a:r>
            <a:r>
              <a:rPr lang="en-US" sz="2950" dirty="0" err="1"/>
              <a:t>på</a:t>
            </a:r>
            <a:r>
              <a:rPr lang="en-US" sz="2950" dirty="0"/>
              <a:t> </a:t>
            </a:r>
            <a:r>
              <a:rPr lang="en-US" sz="2950" dirty="0" err="1"/>
              <a:t>ansträngning</a:t>
            </a:r>
            <a:r>
              <a:rPr lang="en-US" sz="2950" dirty="0"/>
              <a:t>, </a:t>
            </a:r>
            <a:r>
              <a:rPr lang="en-US" sz="2950" dirty="0" err="1"/>
              <a:t>glädje</a:t>
            </a:r>
            <a:r>
              <a:rPr lang="en-US" sz="2950" dirty="0"/>
              <a:t> </a:t>
            </a:r>
            <a:r>
              <a:rPr lang="en-US" sz="2950" dirty="0" err="1"/>
              <a:t>och</a:t>
            </a:r>
            <a:r>
              <a:rPr lang="en-US" sz="2950" dirty="0"/>
              <a:t> </a:t>
            </a:r>
            <a:r>
              <a:rPr lang="en-US" sz="2950" dirty="0" err="1"/>
              <a:t>lärande</a:t>
            </a:r>
            <a:endParaRPr sz="2950" dirty="0"/>
          </a:p>
          <a:p>
            <a:pPr marL="228600" lvl="0" indent="-235981" algn="l" rtl="0">
              <a:lnSpc>
                <a:spcPct val="90000"/>
              </a:lnSpc>
              <a:spcBef>
                <a:spcPts val="1000"/>
              </a:spcBef>
              <a:spcAft>
                <a:spcPts val="0"/>
              </a:spcAft>
              <a:buClr>
                <a:schemeClr val="dk1"/>
              </a:buClr>
              <a:buSzPct val="100000"/>
              <a:buChar char="•"/>
            </a:pPr>
            <a:r>
              <a:rPr lang="en-US" sz="2950" dirty="0" err="1"/>
              <a:t>Hållbart</a:t>
            </a:r>
            <a:r>
              <a:rPr lang="en-US" sz="2950" dirty="0"/>
              <a:t> </a:t>
            </a:r>
            <a:r>
              <a:rPr lang="en-US" sz="2950" dirty="0" err="1"/>
              <a:t>idrottande</a:t>
            </a:r>
            <a:endParaRPr sz="2950" dirty="0"/>
          </a:p>
          <a:p>
            <a:pPr marL="228600" lvl="0" indent="-235981" algn="l" rtl="0">
              <a:lnSpc>
                <a:spcPct val="90000"/>
              </a:lnSpc>
              <a:spcBef>
                <a:spcPts val="1000"/>
              </a:spcBef>
              <a:spcAft>
                <a:spcPts val="0"/>
              </a:spcAft>
              <a:buClr>
                <a:schemeClr val="dk1"/>
              </a:buClr>
              <a:buSzPct val="100000"/>
              <a:buChar char="•"/>
            </a:pPr>
            <a:r>
              <a:rPr lang="en-US" sz="2950" dirty="0"/>
              <a:t>Fair play</a:t>
            </a:r>
            <a:endParaRPr sz="2950" dirty="0"/>
          </a:p>
          <a:p>
            <a:pPr marL="0" lvl="0" indent="0" algn="l" rtl="0">
              <a:lnSpc>
                <a:spcPct val="90000"/>
              </a:lnSpc>
              <a:spcBef>
                <a:spcPts val="1000"/>
              </a:spcBef>
              <a:spcAft>
                <a:spcPts val="0"/>
              </a:spcAft>
              <a:buClr>
                <a:schemeClr val="dk1"/>
              </a:buClr>
              <a:buSzPct val="100000"/>
              <a:buNone/>
            </a:pPr>
            <a:endParaRPr dirty="0"/>
          </a:p>
        </p:txBody>
      </p:sp>
      <p:pic>
        <p:nvPicPr>
          <p:cNvPr id="100" name="Google Shape;100;g2aca6a06433_0_0"/>
          <p:cNvPicPr preferRelativeResize="0"/>
          <p:nvPr/>
        </p:nvPicPr>
        <p:blipFill rotWithShape="1">
          <a:blip r:embed="rId4">
            <a:alphaModFix/>
          </a:blip>
          <a:srcRect/>
          <a:stretch/>
        </p:blipFill>
        <p:spPr>
          <a:xfrm>
            <a:off x="11041397" y="5201806"/>
            <a:ext cx="817858" cy="1154544"/>
          </a:xfrm>
          <a:prstGeom prst="rect">
            <a:avLst/>
          </a:prstGeom>
          <a:noFill/>
          <a:ln>
            <a:noFill/>
          </a:ln>
        </p:spPr>
      </p:pic>
      <p:sp>
        <p:nvSpPr>
          <p:cNvPr id="101" name="Google Shape;101;g2aca6a06433_0_0"/>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g2aca6a06433_0_0"/>
          <p:cNvSpPr/>
          <p:nvPr/>
        </p:nvSpPr>
        <p:spPr>
          <a:xfrm rot="1374886">
            <a:off x="10357735" y="630685"/>
            <a:ext cx="1685838" cy="3999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000" b="1" i="0" u="none" strike="noStrike" cap="none" dirty="0">
              <a:solidFill>
                <a:srgbClr val="F7CAAC"/>
              </a:solidFill>
              <a:latin typeface="Calibri"/>
              <a:ea typeface="Calibri"/>
              <a:cs typeface="Calibri"/>
              <a:sym typeface="Calibri"/>
            </a:endParaRPr>
          </a:p>
        </p:txBody>
      </p:sp>
      <p:sp>
        <p:nvSpPr>
          <p:cNvPr id="103" name="Google Shape;103;g2aca6a06433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230576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2aca6a06433_0_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b="1">
                <a:solidFill>
                  <a:srgbClr val="1F1F1F"/>
                </a:solidFill>
                <a:highlight>
                  <a:srgbClr val="FFFFFF"/>
                </a:highlight>
                <a:latin typeface="Arial"/>
                <a:ea typeface="Arial"/>
                <a:cs typeface="Arial"/>
                <a:sym typeface="Arial"/>
              </a:rPr>
              <a:t>3 mot 3</a:t>
            </a:r>
            <a:r>
              <a:rPr lang="en-US" sz="3000">
                <a:solidFill>
                  <a:srgbClr val="1F1F1F"/>
                </a:solidFill>
                <a:highlight>
                  <a:srgbClr val="FFFFFF"/>
                </a:highlight>
                <a:latin typeface="Arial"/>
                <a:ea typeface="Arial"/>
                <a:cs typeface="Arial"/>
                <a:sym typeface="Arial"/>
              </a:rPr>
              <a:t> </a:t>
            </a:r>
            <a:endParaRPr b="1"/>
          </a:p>
        </p:txBody>
      </p:sp>
      <p:sp>
        <p:nvSpPr>
          <p:cNvPr id="110" name="Google Shape;110;g2aca6a06433_0_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550" b="1">
                <a:solidFill>
                  <a:srgbClr val="1F1F1F"/>
                </a:solidFill>
                <a:highlight>
                  <a:srgbClr val="FFFFFF"/>
                </a:highlight>
              </a:rPr>
              <a:t>Målet med spelformen 3 mot 3 är att matcher och träningar ska vara glädjefyllda tillfällen där utgångspunkten är barnens behov.  Alla spelare ska ges förutsättningar för att utföra många fotbollsaktioner.</a:t>
            </a:r>
            <a:r>
              <a:rPr lang="en-US" sz="2550">
                <a:solidFill>
                  <a:srgbClr val="1F1F1F"/>
                </a:solidFill>
                <a:highlight>
                  <a:srgbClr val="FFFFFF"/>
                </a:highlight>
              </a:rPr>
              <a:t> </a:t>
            </a: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r>
              <a:rPr lang="en-US" sz="2550" u="sng">
                <a:solidFill>
                  <a:schemeClr val="hlink"/>
                </a:solidFill>
                <a:highlight>
                  <a:srgbClr val="FFFFFF"/>
                </a:highlight>
                <a:hlinkClick r:id="rId3"/>
              </a:rPr>
              <a:t>https://utbildning.sisuforlag.se/fotboll/tranare/spelarutbildning/svffs-spelarutbildningsplan/spelformer/3-mot-3-ny/</a:t>
            </a: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endParaRPr sz="270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endParaRPr sz="2700">
              <a:solidFill>
                <a:srgbClr val="1F1F1F"/>
              </a:solidFill>
              <a:highlight>
                <a:srgbClr val="FFFFFF"/>
              </a:highlight>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ts val="2800"/>
              <a:buNone/>
            </a:pPr>
            <a:endParaRPr/>
          </a:p>
        </p:txBody>
      </p:sp>
      <p:pic>
        <p:nvPicPr>
          <p:cNvPr id="111" name="Google Shape;111;g2aca6a06433_0_18"/>
          <p:cNvPicPr preferRelativeResize="0"/>
          <p:nvPr/>
        </p:nvPicPr>
        <p:blipFill rotWithShape="1">
          <a:blip r:embed="rId4">
            <a:alphaModFix/>
          </a:blip>
          <a:srcRect/>
          <a:stretch/>
        </p:blipFill>
        <p:spPr>
          <a:xfrm>
            <a:off x="11041397" y="5201806"/>
            <a:ext cx="817858" cy="1154544"/>
          </a:xfrm>
          <a:prstGeom prst="rect">
            <a:avLst/>
          </a:prstGeom>
          <a:noFill/>
          <a:ln>
            <a:noFill/>
          </a:ln>
        </p:spPr>
      </p:pic>
      <p:sp>
        <p:nvSpPr>
          <p:cNvPr id="112" name="Google Shape;112;g2aca6a06433_0_18"/>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g2aca6a06433_0_18"/>
          <p:cNvSpPr/>
          <p:nvPr/>
        </p:nvSpPr>
        <p:spPr>
          <a:xfrm rot="1374886">
            <a:off x="10357735" y="630685"/>
            <a:ext cx="1685838" cy="3999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lang="sv-SE" sz="2000" b="1" i="0" u="none" strike="noStrike" cap="none" dirty="0">
              <a:solidFill>
                <a:srgbClr val="F7CAAC"/>
              </a:solidFill>
              <a:latin typeface="Calibri"/>
              <a:ea typeface="Calibri"/>
              <a:cs typeface="Calibri"/>
              <a:sym typeface="Calibri"/>
            </a:endParaRPr>
          </a:p>
          <a:p>
            <a:pPr marL="0" marR="0" lvl="0" indent="0" algn="ctr" rtl="0">
              <a:spcBef>
                <a:spcPts val="0"/>
              </a:spcBef>
              <a:spcAft>
                <a:spcPts val="0"/>
              </a:spcAft>
              <a:buNone/>
            </a:pPr>
            <a:endParaRPr sz="2000" b="1" i="0" u="none" strike="noStrike" cap="none" dirty="0">
              <a:solidFill>
                <a:srgbClr val="F7CAAC"/>
              </a:solidFill>
              <a:latin typeface="Calibri"/>
              <a:ea typeface="Calibri"/>
              <a:cs typeface="Calibri"/>
              <a:sym typeface="Calibri"/>
            </a:endParaRPr>
          </a:p>
        </p:txBody>
      </p:sp>
      <p:sp>
        <p:nvSpPr>
          <p:cNvPr id="114" name="Google Shape;114;g2aca6a06433_0_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16" name="Google Shape;116;g2aca6a06433_0_18" descr="Spelform 3 mot 3.png"/>
          <p:cNvPicPr preferRelativeResize="0"/>
          <p:nvPr/>
        </p:nvPicPr>
        <p:blipFill>
          <a:blip r:embed="rId5">
            <a:alphaModFix/>
          </a:blip>
          <a:stretch>
            <a:fillRect/>
          </a:stretch>
        </p:blipFill>
        <p:spPr>
          <a:xfrm>
            <a:off x="723950" y="4177002"/>
            <a:ext cx="4184502" cy="1024800"/>
          </a:xfrm>
          <a:prstGeom prst="rect">
            <a:avLst/>
          </a:prstGeom>
          <a:noFill/>
          <a:ln>
            <a:noFill/>
          </a:ln>
        </p:spPr>
      </p:pic>
      <p:pic>
        <p:nvPicPr>
          <p:cNvPr id="117" name="Google Shape;117;g2aca6a06433_0_18"/>
          <p:cNvPicPr preferRelativeResize="0"/>
          <p:nvPr/>
        </p:nvPicPr>
        <p:blipFill>
          <a:blip r:embed="rId6">
            <a:alphaModFix/>
          </a:blip>
          <a:stretch>
            <a:fillRect/>
          </a:stretch>
        </p:blipFill>
        <p:spPr>
          <a:xfrm>
            <a:off x="5028390" y="4175049"/>
            <a:ext cx="5507552" cy="25464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Förälder</a:t>
            </a:r>
            <a:r>
              <a:rPr lang="en-US" b="1" dirty="0"/>
              <a:t> </a:t>
            </a:r>
            <a:r>
              <a:rPr lang="en-US" b="1" dirty="0" err="1"/>
              <a:t>och</a:t>
            </a:r>
            <a:r>
              <a:rPr lang="en-US" b="1" dirty="0"/>
              <a:t> barns </a:t>
            </a:r>
            <a:r>
              <a:rPr lang="en-US" b="1" dirty="0" err="1"/>
              <a:t>idrott</a:t>
            </a:r>
            <a:endParaRPr lang="en-US" b="1" dirty="0"/>
          </a:p>
        </p:txBody>
      </p:sp>
      <p:sp>
        <p:nvSpPr>
          <p:cNvPr id="6" name="Rectangle 5"/>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374753">
            <a:off x="11043642" y="379304"/>
            <a:ext cx="184731" cy="707886"/>
          </a:xfrm>
          <a:prstGeom prst="rect">
            <a:avLst/>
          </a:prstGeom>
          <a:noFill/>
        </p:spPr>
        <p:txBody>
          <a:bodyPr wrap="none" lIns="91440" tIns="45720" rIns="91440" bIns="45720">
            <a:spAutoFit/>
          </a:bodyPr>
          <a:lstStyle/>
          <a:p>
            <a:pPr algn="ctr"/>
            <a:endParaRPr lang="en-US" sz="2000" b="1" dirty="0">
              <a:ln w="22225">
                <a:solidFill>
                  <a:schemeClr val="accent2"/>
                </a:solidFill>
                <a:prstDash val="solid"/>
              </a:ln>
              <a:solidFill>
                <a:schemeClr val="accent2">
                  <a:lumMod val="40000"/>
                  <a:lumOff val="60000"/>
                </a:schemeClr>
              </a:solidFill>
            </a:endParaRPr>
          </a:p>
          <a:p>
            <a:pPr algn="ct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6</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13" name="TextBox 12">
            <a:extLst>
              <a:ext uri="{FF2B5EF4-FFF2-40B4-BE49-F238E27FC236}">
                <a16:creationId xmlns:a16="http://schemas.microsoft.com/office/drawing/2014/main" id="{FACB4E73-48E2-4359-B99C-38AE3B29CF79}"/>
              </a:ext>
            </a:extLst>
          </p:cNvPr>
          <p:cNvSpPr txBox="1"/>
          <p:nvPr/>
        </p:nvSpPr>
        <p:spPr>
          <a:xfrm>
            <a:off x="838200" y="1690688"/>
            <a:ext cx="6097712" cy="646331"/>
          </a:xfrm>
          <a:prstGeom prst="rect">
            <a:avLst/>
          </a:prstGeom>
          <a:noFill/>
        </p:spPr>
        <p:txBody>
          <a:bodyPr wrap="square">
            <a:spAutoFit/>
          </a:bodyPr>
          <a:lstStyle/>
          <a:p>
            <a:r>
              <a:rPr lang="sv-SE" b="1" i="0" dirty="0">
                <a:solidFill>
                  <a:srgbClr val="0F0F0F"/>
                </a:solidFill>
                <a:effectLst/>
                <a:latin typeface="YouTube Sans"/>
              </a:rPr>
              <a:t>Stockholmsidrotten Barnens Idrott</a:t>
            </a:r>
            <a:endParaRPr lang="sv-SE" sz="1800" b="0" i="0" u="sng" strike="noStrike" dirty="0">
              <a:solidFill>
                <a:srgbClr val="1155CC"/>
              </a:solidFill>
              <a:effectLst/>
              <a:latin typeface="Arial" panose="020B0604020202020204" pitchFamily="34" charset="0"/>
              <a:hlinkClick r:id="rId3"/>
            </a:endParaRPr>
          </a:p>
          <a:p>
            <a:pPr rtl="0">
              <a:spcBef>
                <a:spcPts val="0"/>
              </a:spcBef>
              <a:spcAft>
                <a:spcPts val="0"/>
              </a:spcAft>
            </a:pPr>
            <a:r>
              <a:rPr lang="sv-SE" sz="1800" b="0" i="0" u="sng" strike="noStrike" dirty="0">
                <a:solidFill>
                  <a:srgbClr val="1155CC"/>
                </a:solidFill>
                <a:effectLst/>
                <a:latin typeface="Arial" panose="020B0604020202020204" pitchFamily="34" charset="0"/>
                <a:hlinkClick r:id="rId3"/>
              </a:rPr>
              <a:t>https://www.youtube.com/watch?v=3EcOkbsujro</a:t>
            </a:r>
            <a:endParaRPr lang="sv-SE" b="0" dirty="0">
              <a:effectLst/>
            </a:endParaRPr>
          </a:p>
        </p:txBody>
      </p:sp>
      <p:pic>
        <p:nvPicPr>
          <p:cNvPr id="14" name="Picture 13">
            <a:extLst>
              <a:ext uri="{FF2B5EF4-FFF2-40B4-BE49-F238E27FC236}">
                <a16:creationId xmlns:a16="http://schemas.microsoft.com/office/drawing/2014/main" id="{509B58DE-8D21-42C0-A39B-D3ED735033C9}"/>
              </a:ext>
            </a:extLst>
          </p:cNvPr>
          <p:cNvPicPr>
            <a:picLocks noChangeAspect="1"/>
          </p:cNvPicPr>
          <p:nvPr/>
        </p:nvPicPr>
        <p:blipFill>
          <a:blip r:embed="rId4"/>
          <a:stretch>
            <a:fillRect/>
          </a:stretch>
        </p:blipFill>
        <p:spPr>
          <a:xfrm>
            <a:off x="3193896" y="2674327"/>
            <a:ext cx="6077442" cy="3419795"/>
          </a:xfrm>
          <a:prstGeom prst="rect">
            <a:avLst/>
          </a:prstGeom>
        </p:spPr>
      </p:pic>
    </p:spTree>
    <p:extLst>
      <p:ext uri="{BB962C8B-B14F-4D97-AF65-F5344CB8AC3E}">
        <p14:creationId xmlns:p14="http://schemas.microsoft.com/office/powerpoint/2010/main" val="4285383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Tips till er föräldrar</a:t>
            </a:r>
            <a:endParaRPr lang="en-US" b="1" dirty="0"/>
          </a:p>
        </p:txBody>
      </p:sp>
      <p:sp>
        <p:nvSpPr>
          <p:cNvPr id="3" name="Content Placeholder 2"/>
          <p:cNvSpPr>
            <a:spLocks noGrp="1"/>
          </p:cNvSpPr>
          <p:nvPr>
            <p:ph idx="1"/>
          </p:nvPr>
        </p:nvSpPr>
        <p:spPr/>
        <p:txBody>
          <a:bodyPr>
            <a:normAutofit fontScale="77500" lnSpcReduction="20000"/>
          </a:bodyPr>
          <a:lstStyle/>
          <a:p>
            <a:pPr marL="0" indent="0">
              <a:buNone/>
            </a:pPr>
            <a:r>
              <a:rPr lang="sv-SE" dirty="0"/>
              <a:t>Prata med barnen om hur de hade det på träningen</a:t>
            </a:r>
          </a:p>
          <a:p>
            <a:pPr marL="0" indent="0">
              <a:buNone/>
            </a:pPr>
            <a:endParaRPr lang="sv-SE" dirty="0"/>
          </a:p>
          <a:p>
            <a:pPr marL="0" indent="0">
              <a:buNone/>
            </a:pPr>
            <a:r>
              <a:rPr lang="sv-SE" dirty="0"/>
              <a:t>Gärna vad de tyckte va roligt. Fokusera de det positiva.</a:t>
            </a:r>
          </a:p>
          <a:p>
            <a:pPr marL="0" indent="0">
              <a:buNone/>
            </a:pPr>
            <a:endParaRPr lang="sv-SE" dirty="0"/>
          </a:p>
          <a:p>
            <a:pPr marL="0" indent="0">
              <a:buNone/>
            </a:pPr>
            <a:r>
              <a:rPr lang="sv-SE" dirty="0"/>
              <a:t>Se till att de kommer i tid och att de har det behöver med sig. Det är också er uppgift att de har lite energi kvar i kroppen. Ni vet bäst om erat barn behöver ett litet mellanmål innan träningen. </a:t>
            </a:r>
          </a:p>
          <a:p>
            <a:pPr marL="0" indent="0">
              <a:buNone/>
            </a:pPr>
            <a:endParaRPr lang="sv-SE" dirty="0"/>
          </a:p>
          <a:p>
            <a:pPr marL="0" indent="0">
              <a:buNone/>
            </a:pPr>
            <a:r>
              <a:rPr lang="sv-SE" dirty="0"/>
              <a:t>Ni har alltid möjligheten att finnas nära era barn under träningar. Ju tryggare de blir, ju mer klarar de sig utan er föräldrar.</a:t>
            </a:r>
          </a:p>
          <a:p>
            <a:pPr marL="0" indent="0">
              <a:buNone/>
            </a:pPr>
            <a:endParaRPr lang="sv-SE" b="1" dirty="0"/>
          </a:p>
          <a:p>
            <a:pPr marL="0" indent="0">
              <a:buNone/>
            </a:pPr>
            <a:r>
              <a:rPr lang="sv-SE" dirty="0"/>
              <a:t>Är det något ni undrar över är ni alltid välkomna att prata med oss. Under träning ska vi dock engagera oss i barnen och inte er föräldrar.</a:t>
            </a:r>
          </a:p>
          <a:p>
            <a:pPr marL="0" indent="0">
              <a:buNone/>
            </a:pPr>
            <a:endParaRPr lang="sv-S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p:cNvSpPr>
            <a:spLocks noGrp="1"/>
          </p:cNvSpPr>
          <p:nvPr>
            <p:ph type="sldNum" sz="quarter" idx="12"/>
          </p:nvPr>
        </p:nvSpPr>
        <p:spPr/>
        <p:txBody>
          <a:bodyPr/>
          <a:lstStyle/>
          <a:p>
            <a:fld id="{7B82670C-2495-47EB-B20B-D9AF7BE8C7CF}" type="slidenum">
              <a:rPr lang="en-US" smtClean="0"/>
              <a:t>7</a:t>
            </a:fld>
            <a:endParaRPr lang="en-US" dirty="0"/>
          </a:p>
        </p:txBody>
      </p:sp>
    </p:spTree>
    <p:extLst>
      <p:ext uri="{BB962C8B-B14F-4D97-AF65-F5344CB8AC3E}">
        <p14:creationId xmlns:p14="http://schemas.microsoft.com/office/powerpoint/2010/main" val="1046211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F5455-4BF7-275B-7D25-3CA2EA808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C7F205-38E4-DECE-1F14-92DAE9DE780C}"/>
              </a:ext>
            </a:extLst>
          </p:cNvPr>
          <p:cNvSpPr>
            <a:spLocks noGrp="1"/>
          </p:cNvSpPr>
          <p:nvPr>
            <p:ph type="title"/>
          </p:nvPr>
        </p:nvSpPr>
        <p:spPr/>
        <p:txBody>
          <a:bodyPr/>
          <a:lstStyle/>
          <a:p>
            <a:r>
              <a:rPr lang="en-US" b="1" dirty="0"/>
              <a:t>Lag info - P18</a:t>
            </a:r>
          </a:p>
        </p:txBody>
      </p:sp>
      <p:sp>
        <p:nvSpPr>
          <p:cNvPr id="3" name="Content Placeholder 2">
            <a:extLst>
              <a:ext uri="{FF2B5EF4-FFF2-40B4-BE49-F238E27FC236}">
                <a16:creationId xmlns:a16="http://schemas.microsoft.com/office/drawing/2014/main" id="{44C8C46C-3615-25B7-9C00-CCE409F83FBB}"/>
              </a:ext>
            </a:extLst>
          </p:cNvPr>
          <p:cNvSpPr>
            <a:spLocks noGrp="1"/>
          </p:cNvSpPr>
          <p:nvPr>
            <p:ph idx="1"/>
          </p:nvPr>
        </p:nvSpPr>
        <p:spPr>
          <a:xfrm>
            <a:off x="838200" y="1600200"/>
            <a:ext cx="4803648" cy="5121276"/>
          </a:xfrm>
        </p:spPr>
        <p:txBody>
          <a:bodyPr>
            <a:normAutofit lnSpcReduction="10000"/>
          </a:bodyPr>
          <a:lstStyle/>
          <a:p>
            <a:r>
              <a:rPr lang="sv-SE" sz="2400" dirty="0">
                <a:solidFill>
                  <a:srgbClr val="22252B"/>
                </a:solidFill>
                <a:latin typeface="Sanchez"/>
              </a:rPr>
              <a:t>Tränare </a:t>
            </a:r>
          </a:p>
          <a:p>
            <a:pPr>
              <a:lnSpc>
                <a:spcPct val="110000"/>
              </a:lnSpc>
              <a:buFontTx/>
              <a:buChar char="-"/>
            </a:pPr>
            <a:r>
              <a:rPr lang="sv-SE" sz="1800" dirty="0">
                <a:solidFill>
                  <a:srgbClr val="22252B"/>
                </a:solidFill>
                <a:latin typeface="Sanchez"/>
              </a:rPr>
              <a:t>Linus </a:t>
            </a:r>
            <a:r>
              <a:rPr lang="sv-SE" sz="1800" dirty="0" err="1">
                <a:solidFill>
                  <a:srgbClr val="22252B"/>
                </a:solidFill>
                <a:latin typeface="Sanchez"/>
              </a:rPr>
              <a:t>Blennborn</a:t>
            </a:r>
            <a:endParaRPr lang="sv-SE" sz="1800" dirty="0">
              <a:solidFill>
                <a:srgbClr val="22252B"/>
              </a:solidFill>
              <a:latin typeface="Sanchez"/>
            </a:endParaRPr>
          </a:p>
          <a:p>
            <a:pPr>
              <a:lnSpc>
                <a:spcPct val="110000"/>
              </a:lnSpc>
              <a:buFontTx/>
              <a:buChar char="-"/>
            </a:pPr>
            <a:r>
              <a:rPr lang="sv-SE" sz="1800" dirty="0">
                <a:solidFill>
                  <a:srgbClr val="22252B"/>
                </a:solidFill>
                <a:latin typeface="Sanchez"/>
              </a:rPr>
              <a:t>Marcus Ljung</a:t>
            </a:r>
          </a:p>
          <a:p>
            <a:pPr>
              <a:lnSpc>
                <a:spcPct val="110000"/>
              </a:lnSpc>
              <a:buFontTx/>
              <a:buChar char="-"/>
            </a:pPr>
            <a:r>
              <a:rPr lang="sv-SE" sz="1800" dirty="0">
                <a:solidFill>
                  <a:srgbClr val="22252B"/>
                </a:solidFill>
                <a:latin typeface="Sanchez"/>
              </a:rPr>
              <a:t>Daniel </a:t>
            </a:r>
            <a:r>
              <a:rPr lang="sv-SE" sz="1800" dirty="0" err="1">
                <a:solidFill>
                  <a:srgbClr val="22252B"/>
                </a:solidFill>
                <a:latin typeface="Sanchez"/>
              </a:rPr>
              <a:t>Örengård</a:t>
            </a:r>
            <a:endParaRPr lang="sv-SE" sz="1800" dirty="0">
              <a:solidFill>
                <a:srgbClr val="22252B"/>
              </a:solidFill>
              <a:latin typeface="Sanchez"/>
            </a:endParaRPr>
          </a:p>
          <a:p>
            <a:pPr>
              <a:lnSpc>
                <a:spcPct val="110000"/>
              </a:lnSpc>
              <a:buFontTx/>
              <a:buChar char="-"/>
            </a:pPr>
            <a:r>
              <a:rPr lang="sv-SE" sz="1800" dirty="0">
                <a:solidFill>
                  <a:srgbClr val="22252B"/>
                </a:solidFill>
                <a:latin typeface="Sanchez"/>
              </a:rPr>
              <a:t>Ellen Strand</a:t>
            </a:r>
          </a:p>
          <a:p>
            <a:pPr>
              <a:lnSpc>
                <a:spcPct val="110000"/>
              </a:lnSpc>
              <a:buFontTx/>
              <a:buChar char="-"/>
            </a:pPr>
            <a:r>
              <a:rPr lang="sv-SE" sz="1800" dirty="0">
                <a:solidFill>
                  <a:srgbClr val="22252B"/>
                </a:solidFill>
                <a:latin typeface="Sanchez"/>
              </a:rPr>
              <a:t>Simon Erlandsson</a:t>
            </a:r>
          </a:p>
          <a:p>
            <a:pPr>
              <a:buFontTx/>
              <a:buChar char="-"/>
            </a:pPr>
            <a:endParaRPr lang="sv-SE" sz="1800" dirty="0">
              <a:solidFill>
                <a:srgbClr val="22252B"/>
              </a:solidFill>
              <a:latin typeface="Sanchez"/>
            </a:endParaRPr>
          </a:p>
          <a:p>
            <a:r>
              <a:rPr lang="sv-SE" sz="2400" dirty="0">
                <a:solidFill>
                  <a:srgbClr val="22252B"/>
                </a:solidFill>
                <a:latin typeface="Sanchez"/>
              </a:rPr>
              <a:t>Spelare</a:t>
            </a:r>
          </a:p>
          <a:p>
            <a:pPr>
              <a:buFontTx/>
              <a:buChar char="-"/>
            </a:pPr>
            <a:r>
              <a:rPr lang="sv-SE" sz="1600" dirty="0">
                <a:solidFill>
                  <a:srgbClr val="22252B"/>
                </a:solidFill>
                <a:latin typeface="Sanchez"/>
              </a:rPr>
              <a:t>18 styck + 2 nya (prova på)</a:t>
            </a:r>
          </a:p>
          <a:p>
            <a:pPr>
              <a:buFontTx/>
              <a:buChar char="-"/>
            </a:pPr>
            <a:endParaRPr lang="sv-SE" dirty="0">
              <a:solidFill>
                <a:srgbClr val="22252B"/>
              </a:solidFill>
              <a:latin typeface="Sanchez"/>
            </a:endParaRPr>
          </a:p>
          <a:p>
            <a:r>
              <a:rPr lang="sv-SE" sz="2400" dirty="0">
                <a:solidFill>
                  <a:srgbClr val="22252B"/>
                </a:solidFill>
                <a:latin typeface="Sanchez"/>
              </a:rPr>
              <a:t>Lagföräldrar (1-2 </a:t>
            </a:r>
            <a:r>
              <a:rPr lang="sv-SE" sz="2400" dirty="0" err="1">
                <a:solidFill>
                  <a:srgbClr val="22252B"/>
                </a:solidFill>
                <a:latin typeface="Sanchez"/>
              </a:rPr>
              <a:t>st</a:t>
            </a:r>
            <a:r>
              <a:rPr lang="sv-SE" sz="2400" dirty="0">
                <a:solidFill>
                  <a:srgbClr val="22252B"/>
                </a:solidFill>
                <a:latin typeface="Sanchez"/>
              </a:rPr>
              <a:t>)</a:t>
            </a:r>
          </a:p>
          <a:p>
            <a:pPr>
              <a:buFontTx/>
              <a:buChar char="-"/>
            </a:pPr>
            <a:r>
              <a:rPr lang="sv-SE" sz="1800" dirty="0">
                <a:solidFill>
                  <a:srgbClr val="22252B"/>
                </a:solidFill>
                <a:latin typeface="Sanchez"/>
              </a:rPr>
              <a:t>Försäljning</a:t>
            </a:r>
          </a:p>
          <a:p>
            <a:pPr>
              <a:buFontTx/>
              <a:buChar char="-"/>
            </a:pPr>
            <a:r>
              <a:rPr lang="sv-SE" sz="1800" dirty="0">
                <a:solidFill>
                  <a:srgbClr val="22252B"/>
                </a:solidFill>
                <a:latin typeface="Sanchez"/>
              </a:rPr>
              <a:t>Kiosk vid poolspel</a:t>
            </a:r>
          </a:p>
          <a:p>
            <a:pPr>
              <a:buFontTx/>
              <a:buChar char="-"/>
            </a:pPr>
            <a:endParaRPr lang="sv-SE" sz="1800" dirty="0">
              <a:solidFill>
                <a:srgbClr val="22252B"/>
              </a:solidFill>
              <a:latin typeface="Sanchez"/>
            </a:endParaRPr>
          </a:p>
          <a:p>
            <a:pPr>
              <a:buFontTx/>
              <a:buChar char="-"/>
            </a:pPr>
            <a:endParaRPr lang="sv-SE" dirty="0">
              <a:solidFill>
                <a:srgbClr val="22252B"/>
              </a:solidFill>
              <a:latin typeface="Sanchez"/>
            </a:endParaRPr>
          </a:p>
          <a:p>
            <a:pPr marL="0" indent="0">
              <a:buNone/>
            </a:pPr>
            <a:endParaRPr lang="sv-SE" dirty="0">
              <a:solidFill>
                <a:srgbClr val="22252B"/>
              </a:solidFill>
              <a:latin typeface="Sanchez"/>
            </a:endParaRPr>
          </a:p>
        </p:txBody>
      </p:sp>
      <p:sp>
        <p:nvSpPr>
          <p:cNvPr id="5" name="Rectangle 4">
            <a:extLst>
              <a:ext uri="{FF2B5EF4-FFF2-40B4-BE49-F238E27FC236}">
                <a16:creationId xmlns:a16="http://schemas.microsoft.com/office/drawing/2014/main" id="{A4EF9ECC-BE2D-563A-98A5-6FE9DB5FCA07}"/>
              </a:ext>
            </a:extLst>
          </p:cNvPr>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1AE50CC9-A2EE-1637-7422-A4E4B46B5169}"/>
              </a:ext>
            </a:extLst>
          </p:cNvPr>
          <p:cNvSpPr>
            <a:spLocks noGrp="1"/>
          </p:cNvSpPr>
          <p:nvPr>
            <p:ph type="sldNum" sz="quarter" idx="12"/>
          </p:nvPr>
        </p:nvSpPr>
        <p:spPr/>
        <p:txBody>
          <a:bodyPr/>
          <a:lstStyle/>
          <a:p>
            <a:fld id="{7B82670C-2495-47EB-B20B-D9AF7BE8C7CF}" type="slidenum">
              <a:rPr lang="en-US" smtClean="0"/>
              <a:t>8</a:t>
            </a:fld>
            <a:endParaRPr lang="en-US"/>
          </a:p>
        </p:txBody>
      </p:sp>
      <p:pic>
        <p:nvPicPr>
          <p:cNvPr id="10" name="Picture 9">
            <a:extLst>
              <a:ext uri="{FF2B5EF4-FFF2-40B4-BE49-F238E27FC236}">
                <a16:creationId xmlns:a16="http://schemas.microsoft.com/office/drawing/2014/main" id="{6DBC1A52-8969-A52C-6AA2-B8AEA0789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4" name="textruta 3">
            <a:extLst>
              <a:ext uri="{FF2B5EF4-FFF2-40B4-BE49-F238E27FC236}">
                <a16:creationId xmlns:a16="http://schemas.microsoft.com/office/drawing/2014/main" id="{151403C2-0152-26D9-7C8F-CF051F7F5C6C}"/>
              </a:ext>
            </a:extLst>
          </p:cNvPr>
          <p:cNvSpPr txBox="1"/>
          <p:nvPr/>
        </p:nvSpPr>
        <p:spPr>
          <a:xfrm>
            <a:off x="5967984" y="1562671"/>
            <a:ext cx="5151120" cy="3742691"/>
          </a:xfrm>
          <a:prstGeom prst="rect">
            <a:avLst/>
          </a:prstGeom>
          <a:noFill/>
        </p:spPr>
        <p:txBody>
          <a:bodyPr wrap="square" rtlCol="0">
            <a:spAutoFit/>
          </a:bodyPr>
          <a:lstStyle/>
          <a:p>
            <a:r>
              <a:rPr lang="sv-SE" dirty="0">
                <a:latin typeface="Sanchez"/>
              </a:rPr>
              <a:t>• </a:t>
            </a:r>
            <a:r>
              <a:rPr lang="sv-SE" sz="2400" dirty="0">
                <a:latin typeface="Sanchez"/>
              </a:rPr>
              <a:t>Förväntningar på vårdnadshavare</a:t>
            </a:r>
          </a:p>
          <a:p>
            <a:pPr marL="180000" indent="-180000">
              <a:lnSpc>
                <a:spcPct val="150000"/>
              </a:lnSpc>
              <a:buFontTx/>
              <a:buChar char="-"/>
            </a:pPr>
            <a:r>
              <a:rPr lang="sv-SE" dirty="0">
                <a:latin typeface="Sanchez"/>
              </a:rPr>
              <a:t>Närvarande på första tre träningarna.</a:t>
            </a:r>
          </a:p>
          <a:p>
            <a:pPr marL="180000" indent="-180000">
              <a:lnSpc>
                <a:spcPct val="150000"/>
              </a:lnSpc>
              <a:buFontTx/>
              <a:buChar char="-"/>
            </a:pPr>
            <a:r>
              <a:rPr lang="sv-SE" dirty="0">
                <a:latin typeface="Sanchez"/>
              </a:rPr>
              <a:t>Checka in med en ledare inför träning.</a:t>
            </a:r>
          </a:p>
          <a:p>
            <a:pPr marL="180000" indent="-180000">
              <a:lnSpc>
                <a:spcPct val="150000"/>
              </a:lnSpc>
              <a:buFontTx/>
              <a:buChar char="-"/>
            </a:pPr>
            <a:r>
              <a:rPr lang="sv-SE" dirty="0">
                <a:latin typeface="Sanchez"/>
              </a:rPr>
              <a:t>Sedan vara på plats från 18:30</a:t>
            </a:r>
          </a:p>
          <a:p>
            <a:pPr>
              <a:lnSpc>
                <a:spcPct val="150000"/>
              </a:lnSpc>
            </a:pPr>
            <a:endParaRPr lang="sv-SE" dirty="0">
              <a:latin typeface="Sanchez"/>
            </a:endParaRPr>
          </a:p>
          <a:p>
            <a:pPr>
              <a:lnSpc>
                <a:spcPct val="150000"/>
              </a:lnSpc>
            </a:pPr>
            <a:endParaRPr lang="sv-SE" dirty="0">
              <a:latin typeface="Sanchez"/>
            </a:endParaRPr>
          </a:p>
          <a:p>
            <a:pPr>
              <a:lnSpc>
                <a:spcPct val="150000"/>
              </a:lnSpc>
            </a:pPr>
            <a:r>
              <a:rPr lang="sv-SE" b="1" dirty="0">
                <a:latin typeface="Sanchez"/>
              </a:rPr>
              <a:t>Viktigt! </a:t>
            </a:r>
          </a:p>
          <a:p>
            <a:pPr>
              <a:lnSpc>
                <a:spcPct val="150000"/>
              </a:lnSpc>
            </a:pPr>
            <a:r>
              <a:rPr lang="sv-SE" dirty="0">
                <a:latin typeface="Sanchez"/>
              </a:rPr>
              <a:t>Svara på träningsutskick om barn kommer eller inte. (Vid för få anmälda ställs träning in).</a:t>
            </a:r>
          </a:p>
        </p:txBody>
      </p:sp>
    </p:spTree>
    <p:extLst>
      <p:ext uri="{BB962C8B-B14F-4D97-AF65-F5344CB8AC3E}">
        <p14:creationId xmlns:p14="http://schemas.microsoft.com/office/powerpoint/2010/main" val="2076926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Säsongen</a:t>
            </a:r>
            <a:r>
              <a:rPr lang="en-US" b="1" dirty="0"/>
              <a:t> 2025</a:t>
            </a:r>
          </a:p>
        </p:txBody>
      </p:sp>
      <p:sp>
        <p:nvSpPr>
          <p:cNvPr id="6" name="Content Placeholder 5"/>
          <p:cNvSpPr>
            <a:spLocks noGrp="1"/>
          </p:cNvSpPr>
          <p:nvPr>
            <p:ph idx="1"/>
          </p:nvPr>
        </p:nvSpPr>
        <p:spPr>
          <a:xfrm>
            <a:off x="1244600" y="1735515"/>
            <a:ext cx="3816927" cy="4803830"/>
          </a:xfrm>
        </p:spPr>
        <p:txBody>
          <a:bodyPr>
            <a:normAutofit/>
          </a:bodyPr>
          <a:lstStyle/>
          <a:p>
            <a:pPr marL="0" indent="0">
              <a:buNone/>
            </a:pPr>
            <a:r>
              <a:rPr lang="en-US" sz="1800" b="1" dirty="0" err="1"/>
              <a:t>Träning</a:t>
            </a:r>
            <a:r>
              <a:rPr lang="en-US" sz="1800" b="1" dirty="0"/>
              <a:t> &amp; match</a:t>
            </a:r>
          </a:p>
          <a:p>
            <a:r>
              <a:rPr lang="en-US" sz="1600" dirty="0" err="1"/>
              <a:t>Träningar</a:t>
            </a:r>
            <a:r>
              <a:rPr lang="en-US" sz="1600" dirty="0"/>
              <a:t> </a:t>
            </a:r>
            <a:r>
              <a:rPr lang="en-US" sz="1600" dirty="0" err="1"/>
              <a:t>onsdagar</a:t>
            </a:r>
            <a:r>
              <a:rPr lang="en-US" sz="1600" dirty="0"/>
              <a:t>: 17.30-18.45 (</a:t>
            </a:r>
            <a:r>
              <a:rPr lang="en-US" sz="1600" dirty="0" err="1"/>
              <a:t>hjälp</a:t>
            </a:r>
            <a:r>
              <a:rPr lang="en-US" sz="1600" dirty="0"/>
              <a:t> med </a:t>
            </a:r>
            <a:r>
              <a:rPr lang="en-US" sz="1600" dirty="0" err="1"/>
              <a:t>sarg</a:t>
            </a:r>
            <a:r>
              <a:rPr lang="en-US" sz="1600" dirty="0"/>
              <a:t>)</a:t>
            </a:r>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1 </a:t>
            </a:r>
            <a:r>
              <a:rPr lang="en-US" sz="1600" dirty="0" err="1"/>
              <a:t>st</a:t>
            </a:r>
            <a:endParaRPr lang="en-US" sz="1600" dirty="0"/>
          </a:p>
          <a:p>
            <a:r>
              <a:rPr lang="en-US" sz="1600" dirty="0"/>
              <a:t>Cuper/</a:t>
            </a:r>
            <a:r>
              <a:rPr lang="en-US" sz="1600" dirty="0" err="1"/>
              <a:t>Poolspel</a:t>
            </a:r>
            <a:r>
              <a:rPr lang="en-US" sz="1600" dirty="0"/>
              <a:t> : 2-5 </a:t>
            </a:r>
            <a:r>
              <a:rPr lang="en-US" sz="1600" dirty="0" err="1"/>
              <a:t>st</a:t>
            </a:r>
            <a:endParaRPr lang="en-US" sz="1600" dirty="0"/>
          </a:p>
          <a:p>
            <a:r>
              <a:rPr lang="en-US" sz="1600" dirty="0" err="1"/>
              <a:t>Bollstorlek</a:t>
            </a:r>
            <a:r>
              <a:rPr lang="en-US" sz="1600" dirty="0"/>
              <a:t>: 3</a:t>
            </a:r>
          </a:p>
          <a:p>
            <a:r>
              <a:rPr lang="en-US" sz="1600" dirty="0" err="1"/>
              <a:t>Spelform</a:t>
            </a:r>
            <a:r>
              <a:rPr lang="en-US" sz="1600" dirty="0"/>
              <a:t>: 3 mot 3</a:t>
            </a:r>
          </a:p>
          <a:p>
            <a:r>
              <a:rPr lang="en-US" sz="1600" dirty="0" err="1"/>
              <a:t>Utbildningsnivå</a:t>
            </a:r>
            <a:r>
              <a:rPr lang="en-US" sz="1600" dirty="0"/>
              <a:t> </a:t>
            </a:r>
            <a:r>
              <a:rPr lang="en-US" sz="1600" dirty="0" err="1"/>
              <a:t>ledare</a:t>
            </a:r>
            <a:r>
              <a:rPr lang="en-US" sz="1600" dirty="0"/>
              <a:t>: </a:t>
            </a:r>
            <a:r>
              <a:rPr lang="en-US" sz="1600" dirty="0" err="1"/>
              <a:t>SvFF</a:t>
            </a:r>
            <a:r>
              <a:rPr lang="en-US" sz="1600" dirty="0"/>
              <a:t> D</a:t>
            </a:r>
          </a:p>
          <a:p>
            <a:r>
              <a:rPr lang="en-US" sz="1600" dirty="0" err="1"/>
              <a:t>Benskydd</a:t>
            </a:r>
            <a:r>
              <a:rPr lang="en-US" sz="1600" dirty="0"/>
              <a:t> </a:t>
            </a:r>
            <a:r>
              <a:rPr lang="en-US" sz="1600" dirty="0" err="1"/>
              <a:t>både</a:t>
            </a:r>
            <a:r>
              <a:rPr lang="en-US" sz="1600" dirty="0"/>
              <a:t> </a:t>
            </a:r>
            <a:r>
              <a:rPr lang="en-US" sz="1600" dirty="0" err="1"/>
              <a:t>på</a:t>
            </a:r>
            <a:r>
              <a:rPr lang="en-US" sz="1600" dirty="0"/>
              <a:t> </a:t>
            </a:r>
            <a:r>
              <a:rPr lang="en-US" sz="1600" dirty="0" err="1"/>
              <a:t>träning</a:t>
            </a:r>
            <a:r>
              <a:rPr lang="en-US" sz="1600" dirty="0"/>
              <a:t> och match</a:t>
            </a:r>
          </a:p>
          <a:p>
            <a:endParaRPr lang="en-US" sz="1600" dirty="0"/>
          </a:p>
          <a:p>
            <a:pPr marL="0" indent="0">
              <a:buNone/>
            </a:pPr>
            <a:r>
              <a:rPr lang="en-US" sz="1800" b="1" dirty="0" err="1"/>
              <a:t>Övrigt</a:t>
            </a:r>
            <a:endParaRPr lang="en-US" sz="1800" b="1" dirty="0"/>
          </a:p>
          <a:p>
            <a:r>
              <a:rPr lang="en-US" sz="1600" dirty="0" err="1"/>
              <a:t>Belastringsregister</a:t>
            </a:r>
            <a:r>
              <a:rPr lang="en-US" sz="1600" dirty="0"/>
              <a:t> </a:t>
            </a:r>
            <a:r>
              <a:rPr lang="en-US" sz="1600" dirty="0" err="1"/>
              <a:t>på</a:t>
            </a:r>
            <a:r>
              <a:rPr lang="en-US" sz="1600" dirty="0"/>
              <a:t> </a:t>
            </a:r>
            <a:r>
              <a:rPr lang="en-US" sz="1600" dirty="0" err="1"/>
              <a:t>alla</a:t>
            </a:r>
            <a:r>
              <a:rPr lang="en-US" sz="1600" dirty="0"/>
              <a:t> </a:t>
            </a:r>
            <a:r>
              <a:rPr lang="en-US" sz="1600" dirty="0" err="1"/>
              <a:t>ledare</a:t>
            </a:r>
            <a:endParaRPr lang="en-US" sz="1600" dirty="0"/>
          </a:p>
          <a:p>
            <a:pPr marL="0" indent="0">
              <a:buNone/>
            </a:pPr>
            <a:endParaRPr lang="en-US" sz="1600" dirty="0"/>
          </a:p>
          <a:p>
            <a:pPr marL="0" indent="0">
              <a:buNone/>
            </a:pPr>
            <a:endParaRPr lang="en-US" sz="1600" dirty="0"/>
          </a:p>
        </p:txBody>
      </p:sp>
      <p:sp>
        <p:nvSpPr>
          <p:cNvPr id="7" name="Content Placeholder 5"/>
          <p:cNvSpPr txBox="1">
            <a:spLocks/>
          </p:cNvSpPr>
          <p:nvPr/>
        </p:nvSpPr>
        <p:spPr>
          <a:xfrm>
            <a:off x="5934384" y="1730807"/>
            <a:ext cx="5537179"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a:t>
            </a:r>
            <a:r>
              <a:rPr lang="en-US" sz="1500" dirty="0" err="1"/>
              <a:t>dag</a:t>
            </a:r>
            <a:endParaRPr lang="en-US" sz="1500" dirty="0"/>
          </a:p>
          <a:p>
            <a:r>
              <a:rPr lang="en-US" sz="1500" dirty="0" err="1"/>
              <a:t>Fixardag</a:t>
            </a:r>
            <a:r>
              <a:rPr lang="en-US" sz="1500" dirty="0"/>
              <a:t> (1-2 </a:t>
            </a:r>
            <a:r>
              <a:rPr lang="en-US" sz="1500" dirty="0" err="1"/>
              <a:t>st</a:t>
            </a:r>
            <a:r>
              <a:rPr lang="en-US" sz="1500" dirty="0"/>
              <a:t>)</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a:t>
            </a:r>
            <a:r>
              <a:rPr lang="en-US" sz="1500" dirty="0" err="1"/>
              <a:t>träningsmatcher</a:t>
            </a:r>
            <a:r>
              <a:rPr lang="en-US" sz="1500" dirty="0"/>
              <a:t>/cup</a:t>
            </a:r>
          </a:p>
          <a:p>
            <a:r>
              <a:rPr lang="en-US" sz="1500" dirty="0" err="1"/>
              <a:t>Försäljning</a:t>
            </a:r>
            <a:endParaRPr lang="en-US" sz="1500" dirty="0"/>
          </a:p>
          <a:p>
            <a:pPr lvl="1"/>
            <a:r>
              <a:rPr lang="en-US" sz="1500" dirty="0" err="1"/>
              <a:t>Sportlotter</a:t>
            </a:r>
            <a:r>
              <a:rPr lang="en-US" sz="1500" dirty="0"/>
              <a:t> </a:t>
            </a:r>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600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7B82670C-2495-47EB-B20B-D9AF7BE8C7CF}" type="slidenum">
              <a:rPr lang="en-US" smtClean="0"/>
              <a:t>9</a:t>
            </a:fld>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2831550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6147</TotalTime>
  <Words>1446</Words>
  <Application>Microsoft Office PowerPoint</Application>
  <PresentationFormat>Bredbild</PresentationFormat>
  <Paragraphs>195</Paragraphs>
  <Slides>18</Slides>
  <Notes>8</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18</vt:i4>
      </vt:variant>
    </vt:vector>
  </HeadingPairs>
  <TitlesOfParts>
    <vt:vector size="27" baseType="lpstr">
      <vt:lpstr>Arial</vt:lpstr>
      <vt:lpstr>Calibri</vt:lpstr>
      <vt:lpstr>Calibri Light</vt:lpstr>
      <vt:lpstr>Gilda Display</vt:lpstr>
      <vt:lpstr>Leelawadee</vt:lpstr>
      <vt:lpstr>Sanchez</vt:lpstr>
      <vt:lpstr>StagSans</vt:lpstr>
      <vt:lpstr>YouTube Sans</vt:lpstr>
      <vt:lpstr>Office Theme</vt:lpstr>
      <vt:lpstr>Föräldramöte P18</vt:lpstr>
      <vt:lpstr>Säsongen som varit</vt:lpstr>
      <vt:lpstr>IF Hagas vision</vt:lpstr>
      <vt:lpstr>Fotbollens spela, lek och lär</vt:lpstr>
      <vt:lpstr>3 mot 3 </vt:lpstr>
      <vt:lpstr>Förälder och barns idrott</vt:lpstr>
      <vt:lpstr>Tips till er föräldrar</vt:lpstr>
      <vt:lpstr>Lag info - P18</vt:lpstr>
      <vt:lpstr>Säsongen 2025</vt:lpstr>
      <vt:lpstr>Träning utomhus</vt:lpstr>
      <vt:lpstr>Sponsring</vt:lpstr>
      <vt:lpstr>Barn/ungdomar med särskilda behov</vt:lpstr>
      <vt:lpstr>Andra idrotter</vt:lpstr>
      <vt:lpstr>Träningskläder</vt:lpstr>
      <vt:lpstr>Skada på spelare</vt:lpstr>
      <vt:lpstr>Kom ihåg!</vt:lpstr>
      <vt:lpstr>Positiv publik</vt:lpstr>
      <vt:lpstr>Tack för ikväll</vt:lpstr>
    </vt:vector>
  </TitlesOfParts>
  <Company>SAAB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Wredenberg Carl</dc:creator>
  <cp:lastModifiedBy>Ellen Strand (Smålands FF)</cp:lastModifiedBy>
  <cp:revision>497</cp:revision>
  <cp:lastPrinted>2023-02-23T14:13:12Z</cp:lastPrinted>
  <dcterms:created xsi:type="dcterms:W3CDTF">2021-11-07T10:50:34Z</dcterms:created>
  <dcterms:modified xsi:type="dcterms:W3CDTF">2025-04-28T06:38:54Z</dcterms:modified>
</cp:coreProperties>
</file>