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361" r:id="rId5"/>
    <p:sldId id="287" r:id="rId6"/>
    <p:sldId id="359" r:id="rId7"/>
    <p:sldId id="353" r:id="rId8"/>
    <p:sldId id="360" r:id="rId9"/>
    <p:sldId id="329" r:id="rId10"/>
    <p:sldId id="351" r:id="rId11"/>
    <p:sldId id="344" r:id="rId12"/>
    <p:sldId id="290" r:id="rId13"/>
    <p:sldId id="350" r:id="rId14"/>
    <p:sldId id="301" r:id="rId15"/>
    <p:sldId id="300" r:id="rId16"/>
    <p:sldId id="309" r:id="rId17"/>
    <p:sldId id="343" r:id="rId18"/>
    <p:sldId id="347" r:id="rId19"/>
    <p:sldId id="357" r:id="rId20"/>
    <p:sldId id="349" r:id="rId21"/>
    <p:sldId id="365" r:id="rId22"/>
  </p:sldIdLst>
  <p:sldSz cx="12192000" cy="6858000"/>
  <p:notesSz cx="6797675" cy="9928225"/>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29" autoAdjust="0"/>
    <p:restoredTop sz="94660"/>
  </p:normalViewPr>
  <p:slideViewPr>
    <p:cSldViewPr snapToGrid="0">
      <p:cViewPr varScale="1">
        <p:scale>
          <a:sx n="112" d="100"/>
          <a:sy n="112" d="100"/>
        </p:scale>
        <p:origin x="492"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DC07DFB-700E-4399-BBDD-50640AC63582}"/>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4FDE7B60-D19F-4506-9B8B-13D51810556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1C2FDF45-AFBB-4C0D-837B-E699F2817501}"/>
              </a:ext>
            </a:extLst>
          </p:cNvPr>
          <p:cNvSpPr>
            <a:spLocks noGrp="1"/>
          </p:cNvSpPr>
          <p:nvPr>
            <p:ph type="dt" sz="half" idx="10"/>
          </p:nvPr>
        </p:nvSpPr>
        <p:spPr/>
        <p:txBody>
          <a:bodyPr/>
          <a:lstStyle/>
          <a:p>
            <a:fld id="{EF8CC7BA-0726-4A3F-8E82-A8AE2AA4A6F1}" type="datetimeFigureOut">
              <a:rPr lang="sv-SE" smtClean="0"/>
              <a:t>2024-04-22</a:t>
            </a:fld>
            <a:endParaRPr lang="sv-SE" dirty="0"/>
          </a:p>
        </p:txBody>
      </p:sp>
      <p:sp>
        <p:nvSpPr>
          <p:cNvPr id="5" name="Platshållare för sidfot 4">
            <a:extLst>
              <a:ext uri="{FF2B5EF4-FFF2-40B4-BE49-F238E27FC236}">
                <a16:creationId xmlns:a16="http://schemas.microsoft.com/office/drawing/2014/main" id="{D2CF0023-5F43-4F9B-B911-47CA393BF8AE}"/>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8F5E4320-BF82-4800-8DFE-2A3ED5F182AB}"/>
              </a:ext>
            </a:extLst>
          </p:cNvPr>
          <p:cNvSpPr>
            <a:spLocks noGrp="1"/>
          </p:cNvSpPr>
          <p:nvPr>
            <p:ph type="sldNum" sz="quarter" idx="12"/>
          </p:nvPr>
        </p:nvSpPr>
        <p:spPr/>
        <p:txBody>
          <a:bodyPr/>
          <a:lstStyle/>
          <a:p>
            <a:fld id="{B5C42525-42D6-4D84-BC74-1FEBA46B2265}" type="slidenum">
              <a:rPr lang="sv-SE" smtClean="0"/>
              <a:t>‹#›</a:t>
            </a:fld>
            <a:endParaRPr lang="sv-SE" dirty="0"/>
          </a:p>
        </p:txBody>
      </p:sp>
    </p:spTree>
    <p:extLst>
      <p:ext uri="{BB962C8B-B14F-4D97-AF65-F5344CB8AC3E}">
        <p14:creationId xmlns:p14="http://schemas.microsoft.com/office/powerpoint/2010/main" val="39178057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41E8326-3146-4D1E-B72C-249D58A64140}"/>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7CED8F0F-FFC7-44B3-A1F2-FCA806C7C44F}"/>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DB3E03C0-ACBE-46A2-B38D-939CCA0C23B5}"/>
              </a:ext>
            </a:extLst>
          </p:cNvPr>
          <p:cNvSpPr>
            <a:spLocks noGrp="1"/>
          </p:cNvSpPr>
          <p:nvPr>
            <p:ph type="dt" sz="half" idx="10"/>
          </p:nvPr>
        </p:nvSpPr>
        <p:spPr/>
        <p:txBody>
          <a:bodyPr/>
          <a:lstStyle/>
          <a:p>
            <a:fld id="{EF8CC7BA-0726-4A3F-8E82-A8AE2AA4A6F1}" type="datetimeFigureOut">
              <a:rPr lang="sv-SE" smtClean="0"/>
              <a:t>2024-04-22</a:t>
            </a:fld>
            <a:endParaRPr lang="sv-SE" dirty="0"/>
          </a:p>
        </p:txBody>
      </p:sp>
      <p:sp>
        <p:nvSpPr>
          <p:cNvPr id="5" name="Platshållare för sidfot 4">
            <a:extLst>
              <a:ext uri="{FF2B5EF4-FFF2-40B4-BE49-F238E27FC236}">
                <a16:creationId xmlns:a16="http://schemas.microsoft.com/office/drawing/2014/main" id="{7F666F85-4BCC-41EE-8590-9F42F719C2D0}"/>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AAB8337A-4F43-4C54-8F77-C68E1A96D99A}"/>
              </a:ext>
            </a:extLst>
          </p:cNvPr>
          <p:cNvSpPr>
            <a:spLocks noGrp="1"/>
          </p:cNvSpPr>
          <p:nvPr>
            <p:ph type="sldNum" sz="quarter" idx="12"/>
          </p:nvPr>
        </p:nvSpPr>
        <p:spPr/>
        <p:txBody>
          <a:bodyPr/>
          <a:lstStyle/>
          <a:p>
            <a:fld id="{B5C42525-42D6-4D84-BC74-1FEBA46B2265}" type="slidenum">
              <a:rPr lang="sv-SE" smtClean="0"/>
              <a:t>‹#›</a:t>
            </a:fld>
            <a:endParaRPr lang="sv-SE" dirty="0"/>
          </a:p>
        </p:txBody>
      </p:sp>
    </p:spTree>
    <p:extLst>
      <p:ext uri="{BB962C8B-B14F-4D97-AF65-F5344CB8AC3E}">
        <p14:creationId xmlns:p14="http://schemas.microsoft.com/office/powerpoint/2010/main" val="30805148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8E142313-9CA8-4CBA-9535-386E89E3E5F9}"/>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FFA02B5A-A4EA-4E08-A893-FB803D75B37E}"/>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B0E4366-C9E2-43AA-AD13-3C0FC0984D2A}"/>
              </a:ext>
            </a:extLst>
          </p:cNvPr>
          <p:cNvSpPr>
            <a:spLocks noGrp="1"/>
          </p:cNvSpPr>
          <p:nvPr>
            <p:ph type="dt" sz="half" idx="10"/>
          </p:nvPr>
        </p:nvSpPr>
        <p:spPr/>
        <p:txBody>
          <a:bodyPr/>
          <a:lstStyle/>
          <a:p>
            <a:fld id="{EF8CC7BA-0726-4A3F-8E82-A8AE2AA4A6F1}" type="datetimeFigureOut">
              <a:rPr lang="sv-SE" smtClean="0"/>
              <a:t>2024-04-22</a:t>
            </a:fld>
            <a:endParaRPr lang="sv-SE" dirty="0"/>
          </a:p>
        </p:txBody>
      </p:sp>
      <p:sp>
        <p:nvSpPr>
          <p:cNvPr id="5" name="Platshållare för sidfot 4">
            <a:extLst>
              <a:ext uri="{FF2B5EF4-FFF2-40B4-BE49-F238E27FC236}">
                <a16:creationId xmlns:a16="http://schemas.microsoft.com/office/drawing/2014/main" id="{C0781380-773B-4B94-A1C4-8B87C19E06BA}"/>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746010BE-0C99-48D0-9107-B86DAD28FD78}"/>
              </a:ext>
            </a:extLst>
          </p:cNvPr>
          <p:cNvSpPr>
            <a:spLocks noGrp="1"/>
          </p:cNvSpPr>
          <p:nvPr>
            <p:ph type="sldNum" sz="quarter" idx="12"/>
          </p:nvPr>
        </p:nvSpPr>
        <p:spPr/>
        <p:txBody>
          <a:bodyPr/>
          <a:lstStyle/>
          <a:p>
            <a:fld id="{B5C42525-42D6-4D84-BC74-1FEBA46B2265}" type="slidenum">
              <a:rPr lang="sv-SE" smtClean="0"/>
              <a:t>‹#›</a:t>
            </a:fld>
            <a:endParaRPr lang="sv-SE" dirty="0"/>
          </a:p>
        </p:txBody>
      </p:sp>
    </p:spTree>
    <p:extLst>
      <p:ext uri="{BB962C8B-B14F-4D97-AF65-F5344CB8AC3E}">
        <p14:creationId xmlns:p14="http://schemas.microsoft.com/office/powerpoint/2010/main" val="4197138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1A10B82-2FC2-4646-98C1-A20C72FDCC73}"/>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ADF408C6-13CB-487B-93DF-741FA4751606}"/>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5809378-4850-4728-8F8C-2D9037FB88B0}"/>
              </a:ext>
            </a:extLst>
          </p:cNvPr>
          <p:cNvSpPr>
            <a:spLocks noGrp="1"/>
          </p:cNvSpPr>
          <p:nvPr>
            <p:ph type="dt" sz="half" idx="10"/>
          </p:nvPr>
        </p:nvSpPr>
        <p:spPr/>
        <p:txBody>
          <a:bodyPr/>
          <a:lstStyle/>
          <a:p>
            <a:fld id="{EF8CC7BA-0726-4A3F-8E82-A8AE2AA4A6F1}" type="datetimeFigureOut">
              <a:rPr lang="sv-SE" smtClean="0"/>
              <a:t>2024-04-22</a:t>
            </a:fld>
            <a:endParaRPr lang="sv-SE" dirty="0"/>
          </a:p>
        </p:txBody>
      </p:sp>
      <p:sp>
        <p:nvSpPr>
          <p:cNvPr id="5" name="Platshållare för sidfot 4">
            <a:extLst>
              <a:ext uri="{FF2B5EF4-FFF2-40B4-BE49-F238E27FC236}">
                <a16:creationId xmlns:a16="http://schemas.microsoft.com/office/drawing/2014/main" id="{3944155F-DCC6-474C-8B7D-5F765B61E249}"/>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3442FD16-9C94-4ED3-8EAC-DB6475202B95}"/>
              </a:ext>
            </a:extLst>
          </p:cNvPr>
          <p:cNvSpPr>
            <a:spLocks noGrp="1"/>
          </p:cNvSpPr>
          <p:nvPr>
            <p:ph type="sldNum" sz="quarter" idx="12"/>
          </p:nvPr>
        </p:nvSpPr>
        <p:spPr/>
        <p:txBody>
          <a:bodyPr/>
          <a:lstStyle/>
          <a:p>
            <a:fld id="{B5C42525-42D6-4D84-BC74-1FEBA46B2265}" type="slidenum">
              <a:rPr lang="sv-SE" smtClean="0"/>
              <a:t>‹#›</a:t>
            </a:fld>
            <a:endParaRPr lang="sv-SE" dirty="0"/>
          </a:p>
        </p:txBody>
      </p:sp>
    </p:spTree>
    <p:extLst>
      <p:ext uri="{BB962C8B-B14F-4D97-AF65-F5344CB8AC3E}">
        <p14:creationId xmlns:p14="http://schemas.microsoft.com/office/powerpoint/2010/main" val="11390855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34A100F-4487-4AD6-A486-8E19903DA4EE}"/>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2F924DDD-F4B0-48F2-8A51-A1FDA4A3445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1DC90BD8-35B8-41EA-B0CC-EF3002E719B3}"/>
              </a:ext>
            </a:extLst>
          </p:cNvPr>
          <p:cNvSpPr>
            <a:spLocks noGrp="1"/>
          </p:cNvSpPr>
          <p:nvPr>
            <p:ph type="dt" sz="half" idx="10"/>
          </p:nvPr>
        </p:nvSpPr>
        <p:spPr/>
        <p:txBody>
          <a:bodyPr/>
          <a:lstStyle/>
          <a:p>
            <a:fld id="{EF8CC7BA-0726-4A3F-8E82-A8AE2AA4A6F1}" type="datetimeFigureOut">
              <a:rPr lang="sv-SE" smtClean="0"/>
              <a:t>2024-04-22</a:t>
            </a:fld>
            <a:endParaRPr lang="sv-SE" dirty="0"/>
          </a:p>
        </p:txBody>
      </p:sp>
      <p:sp>
        <p:nvSpPr>
          <p:cNvPr id="5" name="Platshållare för sidfot 4">
            <a:extLst>
              <a:ext uri="{FF2B5EF4-FFF2-40B4-BE49-F238E27FC236}">
                <a16:creationId xmlns:a16="http://schemas.microsoft.com/office/drawing/2014/main" id="{BCF2CBDA-453D-4D25-BFC9-506BB91BC4F7}"/>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F587C080-E4DA-4B71-9A3C-8C32A8B2807F}"/>
              </a:ext>
            </a:extLst>
          </p:cNvPr>
          <p:cNvSpPr>
            <a:spLocks noGrp="1"/>
          </p:cNvSpPr>
          <p:nvPr>
            <p:ph type="sldNum" sz="quarter" idx="12"/>
          </p:nvPr>
        </p:nvSpPr>
        <p:spPr/>
        <p:txBody>
          <a:bodyPr/>
          <a:lstStyle/>
          <a:p>
            <a:fld id="{B5C42525-42D6-4D84-BC74-1FEBA46B2265}" type="slidenum">
              <a:rPr lang="sv-SE" smtClean="0"/>
              <a:t>‹#›</a:t>
            </a:fld>
            <a:endParaRPr lang="sv-SE" dirty="0"/>
          </a:p>
        </p:txBody>
      </p:sp>
    </p:spTree>
    <p:extLst>
      <p:ext uri="{BB962C8B-B14F-4D97-AF65-F5344CB8AC3E}">
        <p14:creationId xmlns:p14="http://schemas.microsoft.com/office/powerpoint/2010/main" val="30576390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7ECFD4E-7DF5-4B9A-B878-53F9D73C5635}"/>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B50B59F0-F074-4DA0-A16F-B995EDCBA14A}"/>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A657847D-AA8F-450D-9C91-2A1A4E2A61AD}"/>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2CCEE18F-3115-4873-8354-46D9001BC126}"/>
              </a:ext>
            </a:extLst>
          </p:cNvPr>
          <p:cNvSpPr>
            <a:spLocks noGrp="1"/>
          </p:cNvSpPr>
          <p:nvPr>
            <p:ph type="dt" sz="half" idx="10"/>
          </p:nvPr>
        </p:nvSpPr>
        <p:spPr/>
        <p:txBody>
          <a:bodyPr/>
          <a:lstStyle/>
          <a:p>
            <a:fld id="{EF8CC7BA-0726-4A3F-8E82-A8AE2AA4A6F1}" type="datetimeFigureOut">
              <a:rPr lang="sv-SE" smtClean="0"/>
              <a:t>2024-04-22</a:t>
            </a:fld>
            <a:endParaRPr lang="sv-SE" dirty="0"/>
          </a:p>
        </p:txBody>
      </p:sp>
      <p:sp>
        <p:nvSpPr>
          <p:cNvPr id="6" name="Platshållare för sidfot 5">
            <a:extLst>
              <a:ext uri="{FF2B5EF4-FFF2-40B4-BE49-F238E27FC236}">
                <a16:creationId xmlns:a16="http://schemas.microsoft.com/office/drawing/2014/main" id="{C2D365F0-61BC-493F-8D53-E5C8CB4F360A}"/>
              </a:ext>
            </a:extLst>
          </p:cNvPr>
          <p:cNvSpPr>
            <a:spLocks noGrp="1"/>
          </p:cNvSpPr>
          <p:nvPr>
            <p:ph type="ftr" sz="quarter" idx="11"/>
          </p:nvPr>
        </p:nvSpPr>
        <p:spPr/>
        <p:txBody>
          <a:bodyPr/>
          <a:lstStyle/>
          <a:p>
            <a:endParaRPr lang="sv-SE" dirty="0"/>
          </a:p>
        </p:txBody>
      </p:sp>
      <p:sp>
        <p:nvSpPr>
          <p:cNvPr id="7" name="Platshållare för bildnummer 6">
            <a:extLst>
              <a:ext uri="{FF2B5EF4-FFF2-40B4-BE49-F238E27FC236}">
                <a16:creationId xmlns:a16="http://schemas.microsoft.com/office/drawing/2014/main" id="{082028B5-783B-4351-940C-3488404D036F}"/>
              </a:ext>
            </a:extLst>
          </p:cNvPr>
          <p:cNvSpPr>
            <a:spLocks noGrp="1"/>
          </p:cNvSpPr>
          <p:nvPr>
            <p:ph type="sldNum" sz="quarter" idx="12"/>
          </p:nvPr>
        </p:nvSpPr>
        <p:spPr/>
        <p:txBody>
          <a:bodyPr/>
          <a:lstStyle/>
          <a:p>
            <a:fld id="{B5C42525-42D6-4D84-BC74-1FEBA46B2265}" type="slidenum">
              <a:rPr lang="sv-SE" smtClean="0"/>
              <a:t>‹#›</a:t>
            </a:fld>
            <a:endParaRPr lang="sv-SE" dirty="0"/>
          </a:p>
        </p:txBody>
      </p:sp>
    </p:spTree>
    <p:extLst>
      <p:ext uri="{BB962C8B-B14F-4D97-AF65-F5344CB8AC3E}">
        <p14:creationId xmlns:p14="http://schemas.microsoft.com/office/powerpoint/2010/main" val="31695643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7132009-DDBB-451E-9183-0B9A5BDC2EB8}"/>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62913ABF-EA86-4825-A97C-C054637BEDC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F4150F5E-F2DF-4317-9483-594761BC238D}"/>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022AAD24-4EC5-4194-996A-D7F2390DE7F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63E7866F-35F7-4F4A-8687-6890769C6E58}"/>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69CD3A60-5BB8-4CEE-AF87-093423C05379}"/>
              </a:ext>
            </a:extLst>
          </p:cNvPr>
          <p:cNvSpPr>
            <a:spLocks noGrp="1"/>
          </p:cNvSpPr>
          <p:nvPr>
            <p:ph type="dt" sz="half" idx="10"/>
          </p:nvPr>
        </p:nvSpPr>
        <p:spPr/>
        <p:txBody>
          <a:bodyPr/>
          <a:lstStyle/>
          <a:p>
            <a:fld id="{EF8CC7BA-0726-4A3F-8E82-A8AE2AA4A6F1}" type="datetimeFigureOut">
              <a:rPr lang="sv-SE" smtClean="0"/>
              <a:t>2024-04-22</a:t>
            </a:fld>
            <a:endParaRPr lang="sv-SE" dirty="0"/>
          </a:p>
        </p:txBody>
      </p:sp>
      <p:sp>
        <p:nvSpPr>
          <p:cNvPr id="8" name="Platshållare för sidfot 7">
            <a:extLst>
              <a:ext uri="{FF2B5EF4-FFF2-40B4-BE49-F238E27FC236}">
                <a16:creationId xmlns:a16="http://schemas.microsoft.com/office/drawing/2014/main" id="{C33100DE-0976-4EEC-9498-753E0656C7DE}"/>
              </a:ext>
            </a:extLst>
          </p:cNvPr>
          <p:cNvSpPr>
            <a:spLocks noGrp="1"/>
          </p:cNvSpPr>
          <p:nvPr>
            <p:ph type="ftr" sz="quarter" idx="11"/>
          </p:nvPr>
        </p:nvSpPr>
        <p:spPr/>
        <p:txBody>
          <a:bodyPr/>
          <a:lstStyle/>
          <a:p>
            <a:endParaRPr lang="sv-SE" dirty="0"/>
          </a:p>
        </p:txBody>
      </p:sp>
      <p:sp>
        <p:nvSpPr>
          <p:cNvPr id="9" name="Platshållare för bildnummer 8">
            <a:extLst>
              <a:ext uri="{FF2B5EF4-FFF2-40B4-BE49-F238E27FC236}">
                <a16:creationId xmlns:a16="http://schemas.microsoft.com/office/drawing/2014/main" id="{B20EE995-C898-4633-B72C-BAFD3856EFEE}"/>
              </a:ext>
            </a:extLst>
          </p:cNvPr>
          <p:cNvSpPr>
            <a:spLocks noGrp="1"/>
          </p:cNvSpPr>
          <p:nvPr>
            <p:ph type="sldNum" sz="quarter" idx="12"/>
          </p:nvPr>
        </p:nvSpPr>
        <p:spPr/>
        <p:txBody>
          <a:bodyPr/>
          <a:lstStyle/>
          <a:p>
            <a:fld id="{B5C42525-42D6-4D84-BC74-1FEBA46B2265}" type="slidenum">
              <a:rPr lang="sv-SE" smtClean="0"/>
              <a:t>‹#›</a:t>
            </a:fld>
            <a:endParaRPr lang="sv-SE" dirty="0"/>
          </a:p>
        </p:txBody>
      </p:sp>
    </p:spTree>
    <p:extLst>
      <p:ext uri="{BB962C8B-B14F-4D97-AF65-F5344CB8AC3E}">
        <p14:creationId xmlns:p14="http://schemas.microsoft.com/office/powerpoint/2010/main" val="3363044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895F5DB-4E62-44E7-97F7-47432C54E8E4}"/>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253C15EA-6FE9-4EBA-9425-087993734EFA}"/>
              </a:ext>
            </a:extLst>
          </p:cNvPr>
          <p:cNvSpPr>
            <a:spLocks noGrp="1"/>
          </p:cNvSpPr>
          <p:nvPr>
            <p:ph type="dt" sz="half" idx="10"/>
          </p:nvPr>
        </p:nvSpPr>
        <p:spPr/>
        <p:txBody>
          <a:bodyPr/>
          <a:lstStyle/>
          <a:p>
            <a:fld id="{EF8CC7BA-0726-4A3F-8E82-A8AE2AA4A6F1}" type="datetimeFigureOut">
              <a:rPr lang="sv-SE" smtClean="0"/>
              <a:t>2024-04-22</a:t>
            </a:fld>
            <a:endParaRPr lang="sv-SE" dirty="0"/>
          </a:p>
        </p:txBody>
      </p:sp>
      <p:sp>
        <p:nvSpPr>
          <p:cNvPr id="4" name="Platshållare för sidfot 3">
            <a:extLst>
              <a:ext uri="{FF2B5EF4-FFF2-40B4-BE49-F238E27FC236}">
                <a16:creationId xmlns:a16="http://schemas.microsoft.com/office/drawing/2014/main" id="{0D0D7315-E375-428A-A5B4-F08E201E1B5B}"/>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CF36D40A-8C16-4938-BD82-704370D09771}"/>
              </a:ext>
            </a:extLst>
          </p:cNvPr>
          <p:cNvSpPr>
            <a:spLocks noGrp="1"/>
          </p:cNvSpPr>
          <p:nvPr>
            <p:ph type="sldNum" sz="quarter" idx="12"/>
          </p:nvPr>
        </p:nvSpPr>
        <p:spPr/>
        <p:txBody>
          <a:bodyPr/>
          <a:lstStyle/>
          <a:p>
            <a:fld id="{B5C42525-42D6-4D84-BC74-1FEBA46B2265}" type="slidenum">
              <a:rPr lang="sv-SE" smtClean="0"/>
              <a:t>‹#›</a:t>
            </a:fld>
            <a:endParaRPr lang="sv-SE" dirty="0"/>
          </a:p>
        </p:txBody>
      </p:sp>
    </p:spTree>
    <p:extLst>
      <p:ext uri="{BB962C8B-B14F-4D97-AF65-F5344CB8AC3E}">
        <p14:creationId xmlns:p14="http://schemas.microsoft.com/office/powerpoint/2010/main" val="33091151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EE9D169A-40DC-45AE-8AD4-F80E10E45700}"/>
              </a:ext>
            </a:extLst>
          </p:cNvPr>
          <p:cNvSpPr>
            <a:spLocks noGrp="1"/>
          </p:cNvSpPr>
          <p:nvPr>
            <p:ph type="dt" sz="half" idx="10"/>
          </p:nvPr>
        </p:nvSpPr>
        <p:spPr/>
        <p:txBody>
          <a:bodyPr/>
          <a:lstStyle/>
          <a:p>
            <a:fld id="{EF8CC7BA-0726-4A3F-8E82-A8AE2AA4A6F1}" type="datetimeFigureOut">
              <a:rPr lang="sv-SE" smtClean="0"/>
              <a:t>2024-04-22</a:t>
            </a:fld>
            <a:endParaRPr lang="sv-SE" dirty="0"/>
          </a:p>
        </p:txBody>
      </p:sp>
      <p:sp>
        <p:nvSpPr>
          <p:cNvPr id="3" name="Platshållare för sidfot 2">
            <a:extLst>
              <a:ext uri="{FF2B5EF4-FFF2-40B4-BE49-F238E27FC236}">
                <a16:creationId xmlns:a16="http://schemas.microsoft.com/office/drawing/2014/main" id="{60BE4488-6A74-46DF-98EC-80E9BBEEA6D3}"/>
              </a:ext>
            </a:extLst>
          </p:cNvPr>
          <p:cNvSpPr>
            <a:spLocks noGrp="1"/>
          </p:cNvSpPr>
          <p:nvPr>
            <p:ph type="ftr" sz="quarter" idx="11"/>
          </p:nvPr>
        </p:nvSpPr>
        <p:spPr/>
        <p:txBody>
          <a:bodyPr/>
          <a:lstStyle/>
          <a:p>
            <a:endParaRPr lang="sv-SE" dirty="0"/>
          </a:p>
        </p:txBody>
      </p:sp>
      <p:sp>
        <p:nvSpPr>
          <p:cNvPr id="4" name="Platshållare för bildnummer 3">
            <a:extLst>
              <a:ext uri="{FF2B5EF4-FFF2-40B4-BE49-F238E27FC236}">
                <a16:creationId xmlns:a16="http://schemas.microsoft.com/office/drawing/2014/main" id="{70A2F8E1-0931-42D2-856D-BDB0A8FCC423}"/>
              </a:ext>
            </a:extLst>
          </p:cNvPr>
          <p:cNvSpPr>
            <a:spLocks noGrp="1"/>
          </p:cNvSpPr>
          <p:nvPr>
            <p:ph type="sldNum" sz="quarter" idx="12"/>
          </p:nvPr>
        </p:nvSpPr>
        <p:spPr/>
        <p:txBody>
          <a:bodyPr/>
          <a:lstStyle/>
          <a:p>
            <a:fld id="{B5C42525-42D6-4D84-BC74-1FEBA46B2265}" type="slidenum">
              <a:rPr lang="sv-SE" smtClean="0"/>
              <a:t>‹#›</a:t>
            </a:fld>
            <a:endParaRPr lang="sv-SE" dirty="0"/>
          </a:p>
        </p:txBody>
      </p:sp>
    </p:spTree>
    <p:extLst>
      <p:ext uri="{BB962C8B-B14F-4D97-AF65-F5344CB8AC3E}">
        <p14:creationId xmlns:p14="http://schemas.microsoft.com/office/powerpoint/2010/main" val="29450402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5DA9E41-024E-40AF-9B62-703018981B17}"/>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09EA0A97-E674-48AC-B60C-0AC3EADC846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5BA75892-D014-4A04-BFA5-0F57CD8203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C27DAE60-2322-4E71-AF29-6C6D887A01DD}"/>
              </a:ext>
            </a:extLst>
          </p:cNvPr>
          <p:cNvSpPr>
            <a:spLocks noGrp="1"/>
          </p:cNvSpPr>
          <p:nvPr>
            <p:ph type="dt" sz="half" idx="10"/>
          </p:nvPr>
        </p:nvSpPr>
        <p:spPr/>
        <p:txBody>
          <a:bodyPr/>
          <a:lstStyle/>
          <a:p>
            <a:fld id="{EF8CC7BA-0726-4A3F-8E82-A8AE2AA4A6F1}" type="datetimeFigureOut">
              <a:rPr lang="sv-SE" smtClean="0"/>
              <a:t>2024-04-22</a:t>
            </a:fld>
            <a:endParaRPr lang="sv-SE" dirty="0"/>
          </a:p>
        </p:txBody>
      </p:sp>
      <p:sp>
        <p:nvSpPr>
          <p:cNvPr id="6" name="Platshållare för sidfot 5">
            <a:extLst>
              <a:ext uri="{FF2B5EF4-FFF2-40B4-BE49-F238E27FC236}">
                <a16:creationId xmlns:a16="http://schemas.microsoft.com/office/drawing/2014/main" id="{A8B20B58-2CA2-424D-BB1B-4602C93A2EC5}"/>
              </a:ext>
            </a:extLst>
          </p:cNvPr>
          <p:cNvSpPr>
            <a:spLocks noGrp="1"/>
          </p:cNvSpPr>
          <p:nvPr>
            <p:ph type="ftr" sz="quarter" idx="11"/>
          </p:nvPr>
        </p:nvSpPr>
        <p:spPr/>
        <p:txBody>
          <a:bodyPr/>
          <a:lstStyle/>
          <a:p>
            <a:endParaRPr lang="sv-SE" dirty="0"/>
          </a:p>
        </p:txBody>
      </p:sp>
      <p:sp>
        <p:nvSpPr>
          <p:cNvPr id="7" name="Platshållare för bildnummer 6">
            <a:extLst>
              <a:ext uri="{FF2B5EF4-FFF2-40B4-BE49-F238E27FC236}">
                <a16:creationId xmlns:a16="http://schemas.microsoft.com/office/drawing/2014/main" id="{1CF05B03-43C2-49B3-9A27-ABE8264C5798}"/>
              </a:ext>
            </a:extLst>
          </p:cNvPr>
          <p:cNvSpPr>
            <a:spLocks noGrp="1"/>
          </p:cNvSpPr>
          <p:nvPr>
            <p:ph type="sldNum" sz="quarter" idx="12"/>
          </p:nvPr>
        </p:nvSpPr>
        <p:spPr/>
        <p:txBody>
          <a:bodyPr/>
          <a:lstStyle/>
          <a:p>
            <a:fld id="{B5C42525-42D6-4D84-BC74-1FEBA46B2265}" type="slidenum">
              <a:rPr lang="sv-SE" smtClean="0"/>
              <a:t>‹#›</a:t>
            </a:fld>
            <a:endParaRPr lang="sv-SE" dirty="0"/>
          </a:p>
        </p:txBody>
      </p:sp>
    </p:spTree>
    <p:extLst>
      <p:ext uri="{BB962C8B-B14F-4D97-AF65-F5344CB8AC3E}">
        <p14:creationId xmlns:p14="http://schemas.microsoft.com/office/powerpoint/2010/main" val="16755033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9136544-E8BD-4C3F-AD07-88FD340DC3B9}"/>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6C65CD96-29F5-458B-9D2A-6893E4EEEC9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dirty="0"/>
          </a:p>
        </p:txBody>
      </p:sp>
      <p:sp>
        <p:nvSpPr>
          <p:cNvPr id="4" name="Platshållare för text 3">
            <a:extLst>
              <a:ext uri="{FF2B5EF4-FFF2-40B4-BE49-F238E27FC236}">
                <a16:creationId xmlns:a16="http://schemas.microsoft.com/office/drawing/2014/main" id="{5DF4072E-80F5-43B3-A049-7957F37D8D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C1C2E829-6E2D-46D8-8381-863229BE37B9}"/>
              </a:ext>
            </a:extLst>
          </p:cNvPr>
          <p:cNvSpPr>
            <a:spLocks noGrp="1"/>
          </p:cNvSpPr>
          <p:nvPr>
            <p:ph type="dt" sz="half" idx="10"/>
          </p:nvPr>
        </p:nvSpPr>
        <p:spPr/>
        <p:txBody>
          <a:bodyPr/>
          <a:lstStyle/>
          <a:p>
            <a:fld id="{EF8CC7BA-0726-4A3F-8E82-A8AE2AA4A6F1}" type="datetimeFigureOut">
              <a:rPr lang="sv-SE" smtClean="0"/>
              <a:t>2024-04-22</a:t>
            </a:fld>
            <a:endParaRPr lang="sv-SE" dirty="0"/>
          </a:p>
        </p:txBody>
      </p:sp>
      <p:sp>
        <p:nvSpPr>
          <p:cNvPr id="6" name="Platshållare för sidfot 5">
            <a:extLst>
              <a:ext uri="{FF2B5EF4-FFF2-40B4-BE49-F238E27FC236}">
                <a16:creationId xmlns:a16="http://schemas.microsoft.com/office/drawing/2014/main" id="{A0D08145-46D1-4033-B8EF-A2AD7E822AB9}"/>
              </a:ext>
            </a:extLst>
          </p:cNvPr>
          <p:cNvSpPr>
            <a:spLocks noGrp="1"/>
          </p:cNvSpPr>
          <p:nvPr>
            <p:ph type="ftr" sz="quarter" idx="11"/>
          </p:nvPr>
        </p:nvSpPr>
        <p:spPr/>
        <p:txBody>
          <a:bodyPr/>
          <a:lstStyle/>
          <a:p>
            <a:endParaRPr lang="sv-SE" dirty="0"/>
          </a:p>
        </p:txBody>
      </p:sp>
      <p:sp>
        <p:nvSpPr>
          <p:cNvPr id="7" name="Platshållare för bildnummer 6">
            <a:extLst>
              <a:ext uri="{FF2B5EF4-FFF2-40B4-BE49-F238E27FC236}">
                <a16:creationId xmlns:a16="http://schemas.microsoft.com/office/drawing/2014/main" id="{9A9AB711-7B6B-4D5A-9BBF-FF8A81EFFB99}"/>
              </a:ext>
            </a:extLst>
          </p:cNvPr>
          <p:cNvSpPr>
            <a:spLocks noGrp="1"/>
          </p:cNvSpPr>
          <p:nvPr>
            <p:ph type="sldNum" sz="quarter" idx="12"/>
          </p:nvPr>
        </p:nvSpPr>
        <p:spPr/>
        <p:txBody>
          <a:bodyPr/>
          <a:lstStyle/>
          <a:p>
            <a:fld id="{B5C42525-42D6-4D84-BC74-1FEBA46B2265}" type="slidenum">
              <a:rPr lang="sv-SE" smtClean="0"/>
              <a:t>‹#›</a:t>
            </a:fld>
            <a:endParaRPr lang="sv-SE" dirty="0"/>
          </a:p>
        </p:txBody>
      </p:sp>
    </p:spTree>
    <p:extLst>
      <p:ext uri="{BB962C8B-B14F-4D97-AF65-F5344CB8AC3E}">
        <p14:creationId xmlns:p14="http://schemas.microsoft.com/office/powerpoint/2010/main" val="27617140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94F25B1-23F2-48AA-8856-6F13CE2B1DA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5F0FE432-2884-4802-9313-DF924440305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50CB2A6-D0E5-4498-875C-44330B03B0B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8CC7BA-0726-4A3F-8E82-A8AE2AA4A6F1}" type="datetimeFigureOut">
              <a:rPr lang="sv-SE" smtClean="0"/>
              <a:t>2024-04-22</a:t>
            </a:fld>
            <a:endParaRPr lang="sv-SE" dirty="0"/>
          </a:p>
        </p:txBody>
      </p:sp>
      <p:sp>
        <p:nvSpPr>
          <p:cNvPr id="5" name="Platshållare för sidfot 4">
            <a:extLst>
              <a:ext uri="{FF2B5EF4-FFF2-40B4-BE49-F238E27FC236}">
                <a16:creationId xmlns:a16="http://schemas.microsoft.com/office/drawing/2014/main" id="{4B5E066A-F7F0-4D07-A53E-48EA7B3790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dirty="0"/>
          </a:p>
        </p:txBody>
      </p:sp>
      <p:sp>
        <p:nvSpPr>
          <p:cNvPr id="6" name="Platshållare för bildnummer 5">
            <a:extLst>
              <a:ext uri="{FF2B5EF4-FFF2-40B4-BE49-F238E27FC236}">
                <a16:creationId xmlns:a16="http://schemas.microsoft.com/office/drawing/2014/main" id="{113DD22A-FDF1-4D13-B2D7-479C8F44DBB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C42525-42D6-4D84-BC74-1FEBA46B2265}" type="slidenum">
              <a:rPr lang="sv-SE" smtClean="0"/>
              <a:t>‹#›</a:t>
            </a:fld>
            <a:endParaRPr lang="sv-SE" dirty="0"/>
          </a:p>
        </p:txBody>
      </p:sp>
    </p:spTree>
    <p:extLst>
      <p:ext uri="{BB962C8B-B14F-4D97-AF65-F5344CB8AC3E}">
        <p14:creationId xmlns:p14="http://schemas.microsoft.com/office/powerpoint/2010/main" val="3246911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IF Haga">
            <a:extLst>
              <a:ext uri="{FF2B5EF4-FFF2-40B4-BE49-F238E27FC236}">
                <a16:creationId xmlns:a16="http://schemas.microsoft.com/office/drawing/2014/main" id="{8ED1A5C6-260F-C548-99D1-05EF63178409}"/>
              </a:ext>
            </a:extLst>
          </p:cNvPr>
          <p:cNvPicPr>
            <a:picLocks noChangeAspect="1" noChangeArrowheads="1"/>
          </p:cNvPicPr>
          <p:nvPr/>
        </p:nvPicPr>
        <p:blipFill rotWithShape="1">
          <a:blip r:embed="rId2">
            <a:alphaModFix amt="40000"/>
            <a:extLst>
              <a:ext uri="{28A0092B-C50C-407E-A947-70E740481C1C}">
                <a14:useLocalDpi xmlns:a14="http://schemas.microsoft.com/office/drawing/2010/main" val="0"/>
              </a:ext>
            </a:extLst>
          </a:blip>
          <a:srcRect l="3046" r="5844" b="1"/>
          <a:stretch/>
        </p:blipFill>
        <p:spPr bwMode="auto">
          <a:xfrm>
            <a:off x="20" y="1"/>
            <a:ext cx="12191980" cy="6857999"/>
          </a:xfrm>
          <a:prstGeom prst="rect">
            <a:avLst/>
          </a:prstGeom>
          <a:noFill/>
          <a:extLst>
            <a:ext uri="{909E8E84-426E-40DD-AFC4-6F175D3DCCD1}">
              <a14:hiddenFill xmlns:a14="http://schemas.microsoft.com/office/drawing/2010/main">
                <a:solidFill>
                  <a:srgbClr val="FFFFFF"/>
                </a:solidFill>
              </a14:hiddenFill>
            </a:ext>
          </a:extLst>
        </p:spPr>
      </p:pic>
      <p:sp>
        <p:nvSpPr>
          <p:cNvPr id="3" name="Underrubrik 2">
            <a:extLst>
              <a:ext uri="{FF2B5EF4-FFF2-40B4-BE49-F238E27FC236}">
                <a16:creationId xmlns:a16="http://schemas.microsoft.com/office/drawing/2014/main" id="{C7BF5E59-A1F9-88A2-86D0-B65B8D8E2B2D}"/>
              </a:ext>
            </a:extLst>
          </p:cNvPr>
          <p:cNvSpPr>
            <a:spLocks noGrp="1"/>
          </p:cNvSpPr>
          <p:nvPr>
            <p:ph type="subTitle" idx="1"/>
          </p:nvPr>
        </p:nvSpPr>
        <p:spPr>
          <a:xfrm>
            <a:off x="965200" y="4572002"/>
            <a:ext cx="10261600" cy="1202995"/>
          </a:xfrm>
        </p:spPr>
        <p:txBody>
          <a:bodyPr vert="horz" lIns="91440" tIns="45720" rIns="91440" bIns="45720" rtlCol="0">
            <a:normAutofit/>
          </a:bodyPr>
          <a:lstStyle/>
          <a:p>
            <a:pPr algn="l"/>
            <a:r>
              <a:rPr lang="en-US" sz="3200" dirty="0">
                <a:latin typeface="Leelawadee" panose="020B0502040204020203" pitchFamily="34" charset="-34"/>
                <a:cs typeface="Leelawadee" panose="020B0502040204020203" pitchFamily="34" charset="-34"/>
              </a:rPr>
              <a:t>Föräldramöte P16</a:t>
            </a:r>
          </a:p>
        </p:txBody>
      </p:sp>
      <p:sp>
        <p:nvSpPr>
          <p:cNvPr id="5" name="Shape 166">
            <a:extLst>
              <a:ext uri="{FF2B5EF4-FFF2-40B4-BE49-F238E27FC236}">
                <a16:creationId xmlns:a16="http://schemas.microsoft.com/office/drawing/2014/main" id="{5FEBB6F9-5BEE-E87B-7BA1-5AC441E6DF24}"/>
              </a:ext>
            </a:extLst>
          </p:cNvPr>
          <p:cNvSpPr/>
          <p:nvPr/>
        </p:nvSpPr>
        <p:spPr>
          <a:xfrm>
            <a:off x="785773" y="2965944"/>
            <a:ext cx="10620454" cy="1487587"/>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nchor="ctr">
            <a:spAutoFit/>
          </a:bodyPr>
          <a:lstStyle/>
          <a:p>
            <a:pPr algn="l">
              <a:defRPr sz="9000" cap="all" spc="720">
                <a:solidFill>
                  <a:srgbClr val="383838"/>
                </a:solidFill>
                <a:latin typeface="Lato Bold"/>
                <a:ea typeface="Lato Bold"/>
                <a:cs typeface="Lato Bold"/>
                <a:sym typeface="Lato Bold"/>
              </a:defRPr>
            </a:pPr>
            <a:r>
              <a:rPr lang="sv-SE" dirty="0">
                <a:solidFill>
                  <a:schemeClr val="tx1">
                    <a:lumMod val="95000"/>
                  </a:schemeClr>
                </a:solidFill>
                <a:latin typeface="Gilda Display" panose="02000000000000000000" pitchFamily="2" charset="77"/>
              </a:rPr>
              <a:t>välkomna</a:t>
            </a:r>
            <a:endParaRPr dirty="0">
              <a:solidFill>
                <a:schemeClr val="tx1">
                  <a:lumMod val="95000"/>
                </a:schemeClr>
              </a:solidFill>
              <a:latin typeface="Gilda Display" panose="02000000000000000000" pitchFamily="2" charset="77"/>
            </a:endParaRPr>
          </a:p>
        </p:txBody>
      </p:sp>
    </p:spTree>
    <p:extLst>
      <p:ext uri="{BB962C8B-B14F-4D97-AF65-F5344CB8AC3E}">
        <p14:creationId xmlns:p14="http://schemas.microsoft.com/office/powerpoint/2010/main" val="4281887618"/>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Gilda Display" panose="02000000000000000000"/>
              </a:rPr>
              <a:t>FÖRSÄLJNING SPORTLOTTER</a:t>
            </a:r>
          </a:p>
        </p:txBody>
      </p:sp>
      <p:sp>
        <p:nvSpPr>
          <p:cNvPr id="3" name="Content Placeholder 2"/>
          <p:cNvSpPr>
            <a:spLocks noGrp="1"/>
          </p:cNvSpPr>
          <p:nvPr>
            <p:ph idx="1"/>
          </p:nvPr>
        </p:nvSpPr>
        <p:spPr>
          <a:xfrm>
            <a:off x="838200" y="1825625"/>
            <a:ext cx="9875982" cy="4895850"/>
          </a:xfrm>
        </p:spPr>
        <p:txBody>
          <a:bodyPr>
            <a:normAutofit fontScale="85000" lnSpcReduction="20000"/>
          </a:bodyPr>
          <a:lstStyle/>
          <a:p>
            <a:pPr>
              <a:lnSpc>
                <a:spcPct val="120000"/>
              </a:lnSpc>
            </a:pPr>
            <a:r>
              <a:rPr lang="sv-SE" sz="2400" dirty="0">
                <a:latin typeface="Leelawadee" panose="020B0502040204020203" pitchFamily="34" charset="-34"/>
                <a:cs typeface="Leelawadee" panose="020B0502040204020203" pitchFamily="34" charset="-34"/>
              </a:rPr>
              <a:t>Alla spelare kommer under kommande säsong behöva sälja sportlotter. Ca 30 st. Detta gör alla spelare i hela föreningen. Även spelare I A-laget.</a:t>
            </a:r>
          </a:p>
          <a:p>
            <a:pPr marL="0" indent="0">
              <a:lnSpc>
                <a:spcPct val="120000"/>
              </a:lnSpc>
              <a:buNone/>
            </a:pPr>
            <a:endParaRPr lang="sv-SE" sz="2400" dirty="0">
              <a:latin typeface="Leelawadee" panose="020B0502040204020203" pitchFamily="34" charset="-34"/>
              <a:cs typeface="Leelawadee" panose="020B0502040204020203" pitchFamily="34" charset="-34"/>
            </a:endParaRPr>
          </a:p>
          <a:p>
            <a:pPr>
              <a:lnSpc>
                <a:spcPct val="120000"/>
              </a:lnSpc>
            </a:pPr>
            <a:r>
              <a:rPr lang="en-US" sz="2400" dirty="0">
                <a:latin typeface="Leelawadee" panose="020B0502040204020203" pitchFamily="34" charset="-34"/>
                <a:cs typeface="Leelawadee" panose="020B0502040204020203" pitchFamily="34" charset="-34"/>
              </a:rPr>
              <a:t>Ni </a:t>
            </a:r>
            <a:r>
              <a:rPr lang="en-US" sz="2400" dirty="0" err="1">
                <a:latin typeface="Leelawadee" panose="020B0502040204020203" pitchFamily="34" charset="-34"/>
                <a:cs typeface="Leelawadee" panose="020B0502040204020203" pitchFamily="34" charset="-34"/>
              </a:rPr>
              <a:t>betalar</a:t>
            </a:r>
            <a:r>
              <a:rPr lang="en-US" sz="2400" dirty="0">
                <a:latin typeface="Leelawadee" panose="020B0502040204020203" pitchFamily="34" charset="-34"/>
                <a:cs typeface="Leelawadee" panose="020B0502040204020203" pitchFamily="34" charset="-34"/>
              </a:rPr>
              <a:t> era lotter </a:t>
            </a:r>
            <a:r>
              <a:rPr lang="en-US" sz="2400" dirty="0" err="1">
                <a:latin typeface="Leelawadee" panose="020B0502040204020203" pitchFamily="34" charset="-34"/>
                <a:cs typeface="Leelawadee" panose="020B0502040204020203" pitchFamily="34" charset="-34"/>
              </a:rPr>
              <a:t>när</a:t>
            </a:r>
            <a:r>
              <a:rPr lang="en-US" sz="2400" dirty="0">
                <a:latin typeface="Leelawadee" panose="020B0502040204020203" pitchFamily="34" charset="-34"/>
                <a:cs typeface="Leelawadee" panose="020B0502040204020203" pitchFamily="34" charset="-34"/>
              </a:rPr>
              <a:t> </a:t>
            </a:r>
            <a:r>
              <a:rPr lang="en-US" sz="2400" dirty="0" err="1">
                <a:latin typeface="Leelawadee" panose="020B0502040204020203" pitchFamily="34" charset="-34"/>
                <a:cs typeface="Leelawadee" panose="020B0502040204020203" pitchFamily="34" charset="-34"/>
              </a:rPr>
              <a:t>ni</a:t>
            </a:r>
            <a:r>
              <a:rPr lang="en-US" sz="2400" dirty="0">
                <a:latin typeface="Leelawadee" panose="020B0502040204020203" pitchFamily="34" charset="-34"/>
                <a:cs typeface="Leelawadee" panose="020B0502040204020203" pitchFamily="34" charset="-34"/>
              </a:rPr>
              <a:t> </a:t>
            </a:r>
            <a:r>
              <a:rPr lang="en-US" sz="2400" dirty="0" err="1">
                <a:latin typeface="Leelawadee" panose="020B0502040204020203" pitchFamily="34" charset="-34"/>
                <a:cs typeface="Leelawadee" panose="020B0502040204020203" pitchFamily="34" charset="-34"/>
              </a:rPr>
              <a:t>får</a:t>
            </a:r>
            <a:r>
              <a:rPr lang="en-US" sz="2400" dirty="0">
                <a:latin typeface="Leelawadee" panose="020B0502040204020203" pitchFamily="34" charset="-34"/>
                <a:cs typeface="Leelawadee" panose="020B0502040204020203" pitchFamily="34" charset="-34"/>
              </a:rPr>
              <a:t> dem av </a:t>
            </a:r>
            <a:r>
              <a:rPr lang="en-US" sz="2400" dirty="0" err="1">
                <a:latin typeface="Leelawadee" panose="020B0502040204020203" pitchFamily="34" charset="-34"/>
                <a:cs typeface="Leelawadee" panose="020B0502040204020203" pitchFamily="34" charset="-34"/>
              </a:rPr>
              <a:t>oss</a:t>
            </a:r>
            <a:r>
              <a:rPr lang="en-US" sz="2400" dirty="0">
                <a:latin typeface="Leelawadee" panose="020B0502040204020203" pitchFamily="34" charset="-34"/>
                <a:cs typeface="Leelawadee" panose="020B0502040204020203" pitchFamily="34" charset="-34"/>
              </a:rPr>
              <a:t>. (</a:t>
            </a:r>
            <a:r>
              <a:rPr lang="en-US" sz="2400" dirty="0" err="1">
                <a:latin typeface="Leelawadee" panose="020B0502040204020203" pitchFamily="34" charset="-34"/>
                <a:cs typeface="Leelawadee" panose="020B0502040204020203" pitchFamily="34" charset="-34"/>
              </a:rPr>
              <a:t>adminstrivt</a:t>
            </a:r>
            <a:r>
              <a:rPr lang="en-US" sz="2400" dirty="0">
                <a:latin typeface="Leelawadee" panose="020B0502040204020203" pitchFamily="34" charset="-34"/>
                <a:cs typeface="Leelawadee" panose="020B0502040204020203" pitchFamily="34" charset="-34"/>
              </a:rPr>
              <a:t> </a:t>
            </a:r>
            <a:r>
              <a:rPr lang="en-US" sz="2400" dirty="0" err="1">
                <a:latin typeface="Leelawadee" panose="020B0502040204020203" pitchFamily="34" charset="-34"/>
                <a:cs typeface="Leelawadee" panose="020B0502040204020203" pitchFamily="34" charset="-34"/>
              </a:rPr>
              <a:t>enklast</a:t>
            </a:r>
            <a:r>
              <a:rPr lang="en-US" sz="2400" dirty="0">
                <a:latin typeface="Leelawadee" panose="020B0502040204020203" pitchFamily="34" charset="-34"/>
                <a:cs typeface="Leelawadee" panose="020B0502040204020203" pitchFamily="34" charset="-34"/>
              </a:rPr>
              <a:t>). De </a:t>
            </a:r>
            <a:r>
              <a:rPr lang="en-US" sz="2400" dirty="0" err="1">
                <a:latin typeface="Leelawadee" panose="020B0502040204020203" pitchFamily="34" charset="-34"/>
                <a:cs typeface="Leelawadee" panose="020B0502040204020203" pitchFamily="34" charset="-34"/>
              </a:rPr>
              <a:t>som</a:t>
            </a:r>
            <a:r>
              <a:rPr lang="en-US" sz="2400" dirty="0">
                <a:latin typeface="Leelawadee" panose="020B0502040204020203" pitchFamily="34" charset="-34"/>
                <a:cs typeface="Leelawadee" panose="020B0502040204020203" pitchFamily="34" charset="-34"/>
              </a:rPr>
              <a:t> </a:t>
            </a:r>
            <a:r>
              <a:rPr lang="en-US" sz="2400" dirty="0" err="1">
                <a:latin typeface="Leelawadee" panose="020B0502040204020203" pitchFamily="34" charset="-34"/>
                <a:cs typeface="Leelawadee" panose="020B0502040204020203" pitchFamily="34" charset="-34"/>
              </a:rPr>
              <a:t>inte</a:t>
            </a:r>
            <a:r>
              <a:rPr lang="en-US" sz="2400" dirty="0">
                <a:latin typeface="Leelawadee" panose="020B0502040204020203" pitchFamily="34" charset="-34"/>
                <a:cs typeface="Leelawadee" panose="020B0502040204020203" pitchFamily="34" charset="-34"/>
              </a:rPr>
              <a:t> </a:t>
            </a:r>
            <a:r>
              <a:rPr lang="en-US" sz="2400" dirty="0" err="1">
                <a:latin typeface="Leelawadee" panose="020B0502040204020203" pitchFamily="34" charset="-34"/>
                <a:cs typeface="Leelawadee" panose="020B0502040204020203" pitchFamily="34" charset="-34"/>
              </a:rPr>
              <a:t>är</a:t>
            </a:r>
            <a:r>
              <a:rPr lang="en-US" sz="2400" dirty="0">
                <a:latin typeface="Leelawadee" panose="020B0502040204020203" pitchFamily="34" charset="-34"/>
                <a:cs typeface="Leelawadee" panose="020B0502040204020203" pitchFamily="34" charset="-34"/>
              </a:rPr>
              <a:t> </a:t>
            </a:r>
            <a:r>
              <a:rPr lang="en-US" sz="2400" dirty="0" err="1">
                <a:latin typeface="Leelawadee" panose="020B0502040204020203" pitchFamily="34" charset="-34"/>
                <a:cs typeface="Leelawadee" panose="020B0502040204020203" pitchFamily="34" charset="-34"/>
              </a:rPr>
              <a:t>här</a:t>
            </a:r>
            <a:r>
              <a:rPr lang="en-US" sz="2400" dirty="0">
                <a:latin typeface="Leelawadee" panose="020B0502040204020203" pitchFamily="34" charset="-34"/>
                <a:cs typeface="Leelawadee" panose="020B0502040204020203" pitchFamily="34" charset="-34"/>
              </a:rPr>
              <a:t> </a:t>
            </a:r>
            <a:r>
              <a:rPr lang="en-US" sz="2400" dirty="0" err="1">
                <a:latin typeface="Leelawadee" panose="020B0502040204020203" pitchFamily="34" charset="-34"/>
                <a:cs typeface="Leelawadee" panose="020B0502040204020203" pitchFamily="34" charset="-34"/>
              </a:rPr>
              <a:t>får</a:t>
            </a:r>
            <a:r>
              <a:rPr lang="en-US" sz="2400" dirty="0">
                <a:latin typeface="Leelawadee" panose="020B0502040204020203" pitchFamily="34" charset="-34"/>
                <a:cs typeface="Leelawadee" panose="020B0502040204020203" pitchFamily="34" charset="-34"/>
              </a:rPr>
              <a:t> </a:t>
            </a:r>
            <a:r>
              <a:rPr lang="en-US" sz="2400" dirty="0" err="1">
                <a:latin typeface="Leelawadee" panose="020B0502040204020203" pitchFamily="34" charset="-34"/>
                <a:cs typeface="Leelawadee" panose="020B0502040204020203" pitchFamily="34" charset="-34"/>
              </a:rPr>
              <a:t>komma</a:t>
            </a:r>
            <a:r>
              <a:rPr lang="en-US" sz="2400" dirty="0">
                <a:latin typeface="Leelawadee" panose="020B0502040204020203" pitchFamily="34" charset="-34"/>
                <a:cs typeface="Leelawadee" panose="020B0502040204020203" pitchFamily="34" charset="-34"/>
              </a:rPr>
              <a:t> </a:t>
            </a:r>
            <a:r>
              <a:rPr lang="en-US" sz="2400" dirty="0" err="1">
                <a:latin typeface="Leelawadee" panose="020B0502040204020203" pitchFamily="34" charset="-34"/>
                <a:cs typeface="Leelawadee" panose="020B0502040204020203" pitchFamily="34" charset="-34"/>
              </a:rPr>
              <a:t>och</a:t>
            </a:r>
            <a:r>
              <a:rPr lang="en-US" sz="2400" dirty="0">
                <a:latin typeface="Leelawadee" panose="020B0502040204020203" pitchFamily="34" charset="-34"/>
                <a:cs typeface="Leelawadee" panose="020B0502040204020203" pitchFamily="34" charset="-34"/>
              </a:rPr>
              <a:t> </a:t>
            </a:r>
            <a:r>
              <a:rPr lang="en-US" sz="2400" dirty="0" err="1">
                <a:latin typeface="Leelawadee" panose="020B0502040204020203" pitchFamily="34" charset="-34"/>
                <a:cs typeface="Leelawadee" panose="020B0502040204020203" pitchFamily="34" charset="-34"/>
              </a:rPr>
              <a:t>hämta</a:t>
            </a:r>
            <a:r>
              <a:rPr lang="en-US" sz="2400" dirty="0">
                <a:latin typeface="Leelawadee" panose="020B0502040204020203" pitchFamily="34" charset="-34"/>
                <a:cs typeface="Leelawadee" panose="020B0502040204020203" pitchFamily="34" charset="-34"/>
              </a:rPr>
              <a:t> </a:t>
            </a:r>
            <a:r>
              <a:rPr lang="en-US" sz="2400" dirty="0" err="1">
                <a:latin typeface="Leelawadee" panose="020B0502040204020203" pitchFamily="34" charset="-34"/>
                <a:cs typeface="Leelawadee" panose="020B0502040204020203" pitchFamily="34" charset="-34"/>
              </a:rPr>
              <a:t>ut</a:t>
            </a:r>
            <a:r>
              <a:rPr lang="en-US" sz="2400" dirty="0">
                <a:latin typeface="Leelawadee" panose="020B0502040204020203" pitchFamily="34" charset="-34"/>
                <a:cs typeface="Leelawadee" panose="020B0502040204020203" pitchFamily="34" charset="-34"/>
              </a:rPr>
              <a:t> </a:t>
            </a:r>
            <a:r>
              <a:rPr lang="en-US" sz="2400" dirty="0" err="1">
                <a:latin typeface="Leelawadee" panose="020B0502040204020203" pitchFamily="34" charset="-34"/>
                <a:cs typeface="Leelawadee" panose="020B0502040204020203" pitchFamily="34" charset="-34"/>
              </a:rPr>
              <a:t>sina</a:t>
            </a:r>
            <a:r>
              <a:rPr lang="en-US" sz="2400" dirty="0">
                <a:latin typeface="Leelawadee" panose="020B0502040204020203" pitchFamily="34" charset="-34"/>
                <a:cs typeface="Leelawadee" panose="020B0502040204020203" pitchFamily="34" charset="-34"/>
              </a:rPr>
              <a:t> lotter på </a:t>
            </a:r>
            <a:r>
              <a:rPr lang="en-US" sz="2400" dirty="0" err="1">
                <a:latin typeface="Leelawadee" panose="020B0502040204020203" pitchFamily="34" charset="-34"/>
                <a:cs typeface="Leelawadee" panose="020B0502040204020203" pitchFamily="34" charset="-34"/>
              </a:rPr>
              <a:t>nästkommande</a:t>
            </a:r>
            <a:r>
              <a:rPr lang="en-US" sz="2400" dirty="0">
                <a:latin typeface="Leelawadee" panose="020B0502040204020203" pitchFamily="34" charset="-34"/>
                <a:cs typeface="Leelawadee" panose="020B0502040204020203" pitchFamily="34" charset="-34"/>
              </a:rPr>
              <a:t> </a:t>
            </a:r>
            <a:r>
              <a:rPr lang="en-US" sz="2400" dirty="0" err="1">
                <a:latin typeface="Leelawadee" panose="020B0502040204020203" pitchFamily="34" charset="-34"/>
                <a:cs typeface="Leelawadee" panose="020B0502040204020203" pitchFamily="34" charset="-34"/>
              </a:rPr>
              <a:t>träning</a:t>
            </a:r>
            <a:r>
              <a:rPr lang="en-US" sz="2400" dirty="0">
                <a:latin typeface="Leelawadee" panose="020B0502040204020203" pitchFamily="34" charset="-34"/>
                <a:cs typeface="Leelawadee" panose="020B0502040204020203" pitchFamily="34" charset="-34"/>
              </a:rPr>
              <a:t> 23/4. </a:t>
            </a:r>
          </a:p>
          <a:p>
            <a:pPr>
              <a:lnSpc>
                <a:spcPct val="120000"/>
              </a:lnSpc>
            </a:pPr>
            <a:endParaRPr lang="en-US" sz="2400" dirty="0">
              <a:latin typeface="Leelawadee" panose="020B0502040204020203" pitchFamily="34" charset="-34"/>
              <a:cs typeface="Leelawadee" panose="020B0502040204020203" pitchFamily="34" charset="-34"/>
            </a:endParaRPr>
          </a:p>
          <a:p>
            <a:pPr>
              <a:lnSpc>
                <a:spcPct val="120000"/>
              </a:lnSpc>
            </a:pPr>
            <a:r>
              <a:rPr lang="en-US" sz="2400" dirty="0">
                <a:latin typeface="Leelawadee" panose="020B0502040204020203" pitchFamily="34" charset="-34"/>
                <a:cs typeface="Leelawadee" panose="020B0502040204020203" pitchFamily="34" charset="-34"/>
              </a:rPr>
              <a:t>Vi </a:t>
            </a:r>
            <a:r>
              <a:rPr lang="en-US" sz="2400" dirty="0" err="1">
                <a:latin typeface="Leelawadee" panose="020B0502040204020203" pitchFamily="34" charset="-34"/>
                <a:cs typeface="Leelawadee" panose="020B0502040204020203" pitchFamily="34" charset="-34"/>
              </a:rPr>
              <a:t>kommer</a:t>
            </a:r>
            <a:r>
              <a:rPr lang="en-US" sz="2400" dirty="0">
                <a:latin typeface="Leelawadee" panose="020B0502040204020203" pitchFamily="34" charset="-34"/>
                <a:cs typeface="Leelawadee" panose="020B0502040204020203" pitchFamily="34" charset="-34"/>
              </a:rPr>
              <a:t> </a:t>
            </a:r>
            <a:r>
              <a:rPr lang="en-US" sz="2400" dirty="0" err="1">
                <a:latin typeface="Leelawadee" panose="020B0502040204020203" pitchFamily="34" charset="-34"/>
                <a:cs typeface="Leelawadee" panose="020B0502040204020203" pitchFamily="34" charset="-34"/>
              </a:rPr>
              <a:t>sälja</a:t>
            </a:r>
            <a:r>
              <a:rPr lang="en-US" sz="2400" dirty="0">
                <a:latin typeface="Leelawadee" panose="020B0502040204020203" pitchFamily="34" charset="-34"/>
                <a:cs typeface="Leelawadee" panose="020B0502040204020203" pitchFamily="34" charset="-34"/>
              </a:rPr>
              <a:t> </a:t>
            </a:r>
            <a:r>
              <a:rPr lang="en-US" sz="2400" dirty="0" err="1">
                <a:latin typeface="Leelawadee" panose="020B0502040204020203" pitchFamily="34" charset="-34"/>
                <a:cs typeface="Leelawadee" panose="020B0502040204020203" pitchFamily="34" charset="-34"/>
              </a:rPr>
              <a:t>utanför</a:t>
            </a:r>
            <a:r>
              <a:rPr lang="en-US" sz="2400" dirty="0">
                <a:latin typeface="Leelawadee" panose="020B0502040204020203" pitchFamily="34" charset="-34"/>
                <a:cs typeface="Leelawadee" panose="020B0502040204020203" pitchFamily="34" charset="-34"/>
              </a:rPr>
              <a:t> ICA </a:t>
            </a:r>
            <a:r>
              <a:rPr lang="en-US" sz="2400" dirty="0" err="1">
                <a:latin typeface="Leelawadee" panose="020B0502040204020203" pitchFamily="34" charset="-34"/>
                <a:cs typeface="Leelawadee" panose="020B0502040204020203" pitchFamily="34" charset="-34"/>
              </a:rPr>
              <a:t>i</a:t>
            </a:r>
            <a:r>
              <a:rPr lang="en-US" sz="2400" dirty="0">
                <a:latin typeface="Leelawadee" panose="020B0502040204020203" pitchFamily="34" charset="-34"/>
                <a:cs typeface="Leelawadee" panose="020B0502040204020203" pitchFamily="34" charset="-34"/>
              </a:rPr>
              <a:t> </a:t>
            </a:r>
            <a:r>
              <a:rPr lang="en-US" sz="2400" dirty="0" err="1">
                <a:latin typeface="Leelawadee" panose="020B0502040204020203" pitchFamily="34" charset="-34"/>
                <a:cs typeface="Leelawadee" panose="020B0502040204020203" pitchFamily="34" charset="-34"/>
              </a:rPr>
              <a:t>Huskvarna</a:t>
            </a:r>
            <a:r>
              <a:rPr lang="en-US" sz="2400" dirty="0">
                <a:latin typeface="Leelawadee" panose="020B0502040204020203" pitchFamily="34" charset="-34"/>
                <a:cs typeface="Leelawadee" panose="020B0502040204020203" pitchFamily="34" charset="-34"/>
              </a:rPr>
              <a:t> </a:t>
            </a:r>
            <a:r>
              <a:rPr lang="en-US" sz="2400" dirty="0" err="1">
                <a:latin typeface="Leelawadee" panose="020B0502040204020203" pitchFamily="34" charset="-34"/>
                <a:cs typeface="Leelawadee" panose="020B0502040204020203" pitchFamily="34" charset="-34"/>
              </a:rPr>
              <a:t>och</a:t>
            </a:r>
            <a:r>
              <a:rPr lang="en-US" sz="2400" dirty="0">
                <a:latin typeface="Leelawadee" panose="020B0502040204020203" pitchFamily="34" charset="-34"/>
                <a:cs typeface="Leelawadee" panose="020B0502040204020203" pitchFamily="34" charset="-34"/>
              </a:rPr>
              <a:t> Intersport (</a:t>
            </a:r>
            <a:r>
              <a:rPr lang="en-US" sz="2400" dirty="0" err="1">
                <a:latin typeface="Leelawadee" panose="020B0502040204020203" pitchFamily="34" charset="-34"/>
                <a:cs typeface="Leelawadee" panose="020B0502040204020203" pitchFamily="34" charset="-34"/>
              </a:rPr>
              <a:t>asecs</a:t>
            </a:r>
            <a:r>
              <a:rPr lang="en-US" sz="2400" dirty="0">
                <a:latin typeface="Leelawadee" panose="020B0502040204020203" pitchFamily="34" charset="-34"/>
                <a:cs typeface="Leelawadee" panose="020B0502040204020203" pitchFamily="34" charset="-34"/>
              </a:rPr>
              <a:t>). </a:t>
            </a:r>
            <a:r>
              <a:rPr lang="en-US" sz="2400" dirty="0" err="1">
                <a:latin typeface="Leelawadee" panose="020B0502040204020203" pitchFamily="34" charset="-34"/>
                <a:cs typeface="Leelawadee" panose="020B0502040204020203" pitchFamily="34" charset="-34"/>
              </a:rPr>
              <a:t>Återkommer</a:t>
            </a:r>
            <a:r>
              <a:rPr lang="en-US" sz="2400" dirty="0">
                <a:latin typeface="Leelawadee" panose="020B0502040204020203" pitchFamily="34" charset="-34"/>
                <a:cs typeface="Leelawadee" panose="020B0502040204020203" pitchFamily="34" charset="-34"/>
              </a:rPr>
              <a:t> om </a:t>
            </a:r>
            <a:r>
              <a:rPr lang="en-US" sz="2400" dirty="0" err="1">
                <a:latin typeface="Leelawadee" panose="020B0502040204020203" pitchFamily="34" charset="-34"/>
                <a:cs typeface="Leelawadee" panose="020B0502040204020203" pitchFamily="34" charset="-34"/>
              </a:rPr>
              <a:t>tider</a:t>
            </a:r>
            <a:r>
              <a:rPr lang="en-US" sz="2400" dirty="0">
                <a:latin typeface="Leelawadee" panose="020B0502040204020203" pitchFamily="34" charset="-34"/>
                <a:cs typeface="Leelawadee" panose="020B0502040204020203" pitchFamily="34" charset="-34"/>
              </a:rPr>
              <a:t> för </a:t>
            </a:r>
            <a:r>
              <a:rPr lang="en-US" sz="2400" dirty="0" err="1">
                <a:latin typeface="Leelawadee" panose="020B0502040204020203" pitchFamily="34" charset="-34"/>
                <a:cs typeface="Leelawadee" panose="020B0502040204020203" pitchFamily="34" charset="-34"/>
              </a:rPr>
              <a:t>detta</a:t>
            </a:r>
            <a:r>
              <a:rPr lang="en-US" sz="2400" dirty="0">
                <a:latin typeface="Leelawadee" panose="020B0502040204020203" pitchFamily="34" charset="-34"/>
                <a:cs typeface="Leelawadee" panose="020B0502040204020203" pitchFamily="34" charset="-34"/>
              </a:rPr>
              <a:t>. </a:t>
            </a:r>
          </a:p>
          <a:p>
            <a:pPr>
              <a:lnSpc>
                <a:spcPct val="120000"/>
              </a:lnSpc>
            </a:pPr>
            <a:endParaRPr lang="en-US" sz="2400" dirty="0">
              <a:latin typeface="Leelawadee" panose="020B0502040204020203" pitchFamily="34" charset="-34"/>
              <a:cs typeface="Leelawadee" panose="020B0502040204020203" pitchFamily="34" charset="-34"/>
            </a:endParaRPr>
          </a:p>
          <a:p>
            <a:pPr>
              <a:lnSpc>
                <a:spcPct val="120000"/>
              </a:lnSpc>
            </a:pPr>
            <a:r>
              <a:rPr lang="en-US" sz="2400" dirty="0">
                <a:latin typeface="Leelawadee" panose="020B0502040204020203" pitchFamily="34" charset="-34"/>
                <a:cs typeface="Leelawadee" panose="020B0502040204020203" pitchFamily="34" charset="-34"/>
              </a:rPr>
              <a:t>De lotter </a:t>
            </a:r>
            <a:r>
              <a:rPr lang="en-US" sz="2400" dirty="0" err="1">
                <a:latin typeface="Leelawadee" panose="020B0502040204020203" pitchFamily="34" charset="-34"/>
                <a:cs typeface="Leelawadee" panose="020B0502040204020203" pitchFamily="34" charset="-34"/>
              </a:rPr>
              <a:t>som</a:t>
            </a:r>
            <a:r>
              <a:rPr lang="en-US" sz="2400" dirty="0">
                <a:latin typeface="Leelawadee" panose="020B0502040204020203" pitchFamily="34" charset="-34"/>
                <a:cs typeface="Leelawadee" panose="020B0502040204020203" pitchFamily="34" charset="-34"/>
              </a:rPr>
              <a:t> </a:t>
            </a:r>
            <a:r>
              <a:rPr lang="en-US" sz="2400" dirty="0" err="1">
                <a:latin typeface="Leelawadee" panose="020B0502040204020203" pitchFamily="34" charset="-34"/>
                <a:cs typeface="Leelawadee" panose="020B0502040204020203" pitchFamily="34" charset="-34"/>
              </a:rPr>
              <a:t>blir</a:t>
            </a:r>
            <a:r>
              <a:rPr lang="en-US" sz="2400" dirty="0">
                <a:latin typeface="Leelawadee" panose="020B0502040204020203" pitchFamily="34" charset="-34"/>
                <a:cs typeface="Leelawadee" panose="020B0502040204020203" pitchFamily="34" charset="-34"/>
              </a:rPr>
              <a:t> </a:t>
            </a:r>
            <a:r>
              <a:rPr lang="en-US" sz="2400" dirty="0" err="1">
                <a:latin typeface="Leelawadee" panose="020B0502040204020203" pitchFamily="34" charset="-34"/>
                <a:cs typeface="Leelawadee" panose="020B0502040204020203" pitchFamily="34" charset="-34"/>
              </a:rPr>
              <a:t>sålda</a:t>
            </a:r>
            <a:r>
              <a:rPr lang="en-US" sz="2400" dirty="0">
                <a:latin typeface="Leelawadee" panose="020B0502040204020203" pitchFamily="34" charset="-34"/>
                <a:cs typeface="Leelawadee" panose="020B0502040204020203" pitchFamily="34" charset="-34"/>
              </a:rPr>
              <a:t> det </a:t>
            </a:r>
            <a:r>
              <a:rPr lang="en-US" sz="2400" dirty="0" err="1">
                <a:latin typeface="Leelawadee" panose="020B0502040204020203" pitchFamily="34" charset="-34"/>
                <a:cs typeface="Leelawadee" panose="020B0502040204020203" pitchFamily="34" charset="-34"/>
              </a:rPr>
              <a:t>tillfället</a:t>
            </a:r>
            <a:r>
              <a:rPr lang="en-US" sz="2400" dirty="0">
                <a:latin typeface="Leelawadee" panose="020B0502040204020203" pitchFamily="34" charset="-34"/>
                <a:cs typeface="Leelawadee" panose="020B0502040204020203" pitchFamily="34" charset="-34"/>
              </a:rPr>
              <a:t>, </a:t>
            </a:r>
            <a:r>
              <a:rPr lang="en-US" sz="2400" dirty="0" err="1">
                <a:latin typeface="Leelawadee" panose="020B0502040204020203" pitchFamily="34" charset="-34"/>
                <a:cs typeface="Leelawadee" panose="020B0502040204020203" pitchFamily="34" charset="-34"/>
              </a:rPr>
              <a:t>fördelas</a:t>
            </a:r>
            <a:r>
              <a:rPr lang="en-US" sz="2400" dirty="0">
                <a:latin typeface="Leelawadee" panose="020B0502040204020203" pitchFamily="34" charset="-34"/>
                <a:cs typeface="Leelawadee" panose="020B0502040204020203" pitchFamily="34" charset="-34"/>
              </a:rPr>
              <a:t> </a:t>
            </a:r>
            <a:r>
              <a:rPr lang="en-US" sz="2400" dirty="0" err="1">
                <a:latin typeface="Leelawadee" panose="020B0502040204020203" pitchFamily="34" charset="-34"/>
                <a:cs typeface="Leelawadee" panose="020B0502040204020203" pitchFamily="34" charset="-34"/>
              </a:rPr>
              <a:t>rättvist</a:t>
            </a:r>
            <a:r>
              <a:rPr lang="en-US" sz="2400" dirty="0">
                <a:latin typeface="Leelawadee" panose="020B0502040204020203" pitchFamily="34" charset="-34"/>
                <a:cs typeface="Leelawadee" panose="020B0502040204020203" pitchFamily="34" charset="-34"/>
              </a:rPr>
              <a:t> på </a:t>
            </a:r>
            <a:r>
              <a:rPr lang="en-US" sz="2400" dirty="0" err="1">
                <a:latin typeface="Leelawadee" panose="020B0502040204020203" pitchFamily="34" charset="-34"/>
                <a:cs typeface="Leelawadee" panose="020B0502040204020203" pitchFamily="34" charset="-34"/>
              </a:rPr>
              <a:t>deltagarna</a:t>
            </a:r>
            <a:r>
              <a:rPr lang="en-US" sz="2400" dirty="0">
                <a:latin typeface="Leelawadee" panose="020B0502040204020203" pitchFamily="34" charset="-34"/>
                <a:cs typeface="Leelawadee" panose="020B0502040204020203" pitchFamily="34" charset="-34"/>
              </a:rPr>
              <a:t>. </a:t>
            </a:r>
          </a:p>
          <a:p>
            <a:pPr>
              <a:lnSpc>
                <a:spcPct val="120000"/>
              </a:lnSpc>
            </a:pPr>
            <a:endParaRPr lang="en-US" sz="2400" dirty="0">
              <a:latin typeface="Leelawadee" panose="020B0502040204020203" pitchFamily="34" charset="-34"/>
              <a:cs typeface="Leelawadee" panose="020B0502040204020203" pitchFamily="34" charset="-34"/>
            </a:endParaRPr>
          </a:p>
          <a:p>
            <a:pPr>
              <a:lnSpc>
                <a:spcPct val="120000"/>
              </a:lnSpc>
            </a:pPr>
            <a:r>
              <a:rPr lang="en-US" sz="2400" dirty="0">
                <a:latin typeface="Leelawadee" panose="020B0502040204020203" pitchFamily="34" charset="-34"/>
                <a:cs typeface="Leelawadee" panose="020B0502040204020203" pitchFamily="34" charset="-34"/>
              </a:rPr>
              <a:t>Nya lotter </a:t>
            </a:r>
            <a:r>
              <a:rPr lang="en-US" sz="2400" dirty="0" err="1">
                <a:latin typeface="Leelawadee" panose="020B0502040204020203" pitchFamily="34" charset="-34"/>
                <a:cs typeface="Leelawadee" panose="020B0502040204020203" pitchFamily="34" charset="-34"/>
              </a:rPr>
              <a:t>efter</a:t>
            </a:r>
            <a:r>
              <a:rPr lang="en-US" sz="2400" dirty="0">
                <a:latin typeface="Leelawadee" panose="020B0502040204020203" pitchFamily="34" charset="-34"/>
                <a:cs typeface="Leelawadee" panose="020B0502040204020203" pitchFamily="34" charset="-34"/>
              </a:rPr>
              <a:t> </a:t>
            </a:r>
            <a:r>
              <a:rPr lang="en-US" sz="2400" dirty="0" err="1">
                <a:latin typeface="Leelawadee" panose="020B0502040204020203" pitchFamily="34" charset="-34"/>
                <a:cs typeface="Leelawadee" panose="020B0502040204020203" pitchFamily="34" charset="-34"/>
              </a:rPr>
              <a:t>sommaren</a:t>
            </a:r>
            <a:r>
              <a:rPr lang="en-US" sz="2400" dirty="0">
                <a:latin typeface="Leelawadee" panose="020B0502040204020203" pitchFamily="34" charset="-34"/>
                <a:cs typeface="Leelawadee" panose="020B0502040204020203" pitchFamily="34" charset="-34"/>
              </a:rPr>
              <a:t>.</a:t>
            </a:r>
          </a:p>
          <a:p>
            <a:pPr marL="0" indent="0">
              <a:buNone/>
            </a:pPr>
            <a:endParaRPr lang="en-US" sz="1600" dirty="0">
              <a:latin typeface="Leelawadee" panose="020B0502040204020203" pitchFamily="34" charset="-34"/>
              <a:cs typeface="Leelawadee" panose="020B0502040204020203" pitchFamily="34" charset="-34"/>
            </a:endParaRPr>
          </a:p>
          <a:p>
            <a:pPr marL="0" indent="0">
              <a:buNone/>
            </a:pPr>
            <a:endParaRPr lang="en-US" sz="1600" dirty="0">
              <a:latin typeface="Leelawadee" panose="020B0502040204020203" pitchFamily="34" charset="-34"/>
              <a:cs typeface="Leelawadee" panose="020B0502040204020203" pitchFamily="34" charset="-34"/>
            </a:endParaRPr>
          </a:p>
        </p:txBody>
      </p:sp>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8"/>
          <p:cNvSpPr>
            <a:spLocks noGrp="1"/>
          </p:cNvSpPr>
          <p:nvPr>
            <p:ph type="sldNum" sz="quarter" idx="12"/>
          </p:nvPr>
        </p:nvSpPr>
        <p:spPr/>
        <p:txBody>
          <a:bodyPr/>
          <a:lstStyle/>
          <a:p>
            <a:fld id="{7B82670C-2495-47EB-B20B-D9AF7BE8C7CF}" type="slidenum">
              <a:rPr lang="en-US" smtClean="0"/>
              <a:t>10</a:t>
            </a:fld>
            <a:endParaRPr lang="en-US"/>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Tree>
    <p:extLst>
      <p:ext uri="{BB962C8B-B14F-4D97-AF65-F5344CB8AC3E}">
        <p14:creationId xmlns:p14="http://schemas.microsoft.com/office/powerpoint/2010/main" val="7460122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Gilda Display"/>
              </a:rPr>
              <a:t>ROLLER INOM LAGEN</a:t>
            </a:r>
          </a:p>
        </p:txBody>
      </p:sp>
      <p:sp>
        <p:nvSpPr>
          <p:cNvPr id="3" name="Content Placeholder 2"/>
          <p:cNvSpPr>
            <a:spLocks noGrp="1"/>
          </p:cNvSpPr>
          <p:nvPr>
            <p:ph idx="1"/>
          </p:nvPr>
        </p:nvSpPr>
        <p:spPr/>
        <p:txBody>
          <a:bodyPr>
            <a:normAutofit/>
          </a:bodyPr>
          <a:lstStyle/>
          <a:p>
            <a:pPr marL="0" indent="0">
              <a:buNone/>
            </a:pPr>
            <a:r>
              <a:rPr lang="sv-SE" dirty="0">
                <a:latin typeface="Leelawadee" panose="020B0502040204020203" pitchFamily="34" charset="-34"/>
                <a:cs typeface="Leelawadee" panose="020B0502040204020203" pitchFamily="34" charset="-34"/>
              </a:rPr>
              <a:t>För att ha en så väl fungerande verksamhet så strävar vi efter nedanstående roller inom varje lag.</a:t>
            </a:r>
          </a:p>
          <a:p>
            <a:pPr marL="0" indent="0">
              <a:buNone/>
            </a:pPr>
            <a:endParaRPr lang="sv-SE" dirty="0">
              <a:latin typeface="Leelawadee" panose="020B0502040204020203" pitchFamily="34" charset="-34"/>
              <a:cs typeface="Leelawadee" panose="020B0502040204020203" pitchFamily="34" charset="-34"/>
            </a:endParaRPr>
          </a:p>
          <a:p>
            <a:r>
              <a:rPr lang="sv-SE" dirty="0">
                <a:latin typeface="Leelawadee" panose="020B0502040204020203" pitchFamily="34" charset="-34"/>
                <a:cs typeface="Leelawadee" panose="020B0502040204020203" pitchFamily="34" charset="-34"/>
              </a:rPr>
              <a:t>Minst 3-4 </a:t>
            </a:r>
            <a:r>
              <a:rPr lang="sv-SE" dirty="0" err="1">
                <a:latin typeface="Leelawadee" panose="020B0502040204020203" pitchFamily="34" charset="-34"/>
                <a:cs typeface="Leelawadee" panose="020B0502040204020203" pitchFamily="34" charset="-34"/>
              </a:rPr>
              <a:t>st</a:t>
            </a:r>
            <a:r>
              <a:rPr lang="sv-SE" dirty="0">
                <a:latin typeface="Leelawadee" panose="020B0502040204020203" pitchFamily="34" charset="-34"/>
                <a:cs typeface="Leelawadee" panose="020B0502040204020203" pitchFamily="34" charset="-34"/>
              </a:rPr>
              <a:t> tränare (Planering &amp; genomförande av träning &amp; match)</a:t>
            </a:r>
          </a:p>
          <a:p>
            <a:r>
              <a:rPr lang="sv-SE" dirty="0">
                <a:latin typeface="Leelawadee" panose="020B0502040204020203" pitchFamily="34" charset="-34"/>
                <a:cs typeface="Leelawadee" panose="020B0502040204020203" pitchFamily="34" charset="-34"/>
              </a:rPr>
              <a:t>Minst 1-2 </a:t>
            </a:r>
            <a:r>
              <a:rPr lang="sv-SE" dirty="0" err="1">
                <a:latin typeface="Leelawadee" panose="020B0502040204020203" pitchFamily="34" charset="-34"/>
                <a:cs typeface="Leelawadee" panose="020B0502040204020203" pitchFamily="34" charset="-34"/>
              </a:rPr>
              <a:t>st</a:t>
            </a:r>
            <a:r>
              <a:rPr lang="sv-SE" dirty="0">
                <a:latin typeface="Leelawadee" panose="020B0502040204020203" pitchFamily="34" charset="-34"/>
                <a:cs typeface="Leelawadee" panose="020B0502040204020203" pitchFamily="34" charset="-34"/>
              </a:rPr>
              <a:t> Hjälptränare (stöttning träning &amp; match vid behov)</a:t>
            </a:r>
          </a:p>
          <a:p>
            <a:pPr marL="0" indent="0">
              <a:buNone/>
            </a:pPr>
            <a:endParaRPr lang="sv-SE" dirty="0">
              <a:latin typeface="Leelawadee" panose="020B0502040204020203" pitchFamily="34" charset="-34"/>
              <a:cs typeface="Leelawadee" panose="020B0502040204020203" pitchFamily="34" charset="-34"/>
            </a:endParaRPr>
          </a:p>
        </p:txBody>
      </p:sp>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8"/>
          <p:cNvSpPr>
            <a:spLocks noGrp="1"/>
          </p:cNvSpPr>
          <p:nvPr>
            <p:ph type="sldNum" sz="quarter" idx="12"/>
          </p:nvPr>
        </p:nvSpPr>
        <p:spPr/>
        <p:txBody>
          <a:bodyPr/>
          <a:lstStyle/>
          <a:p>
            <a:fld id="{7B82670C-2495-47EB-B20B-D9AF7BE8C7CF}" type="slidenum">
              <a:rPr lang="en-US" smtClean="0"/>
              <a:t>11</a:t>
            </a:fld>
            <a:endParaRPr lang="en-US"/>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Tree>
    <p:extLst>
      <p:ext uri="{BB962C8B-B14F-4D97-AF65-F5344CB8AC3E}">
        <p14:creationId xmlns:p14="http://schemas.microsoft.com/office/powerpoint/2010/main" val="14241162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87703"/>
            <a:ext cx="10515600" cy="1325563"/>
          </a:xfrm>
        </p:spPr>
        <p:txBody>
          <a:bodyPr/>
          <a:lstStyle/>
          <a:p>
            <a:r>
              <a:rPr lang="en-US" dirty="0">
                <a:latin typeface="Gilda Display"/>
              </a:rPr>
              <a:t>TRÄNINGSKLÄDER</a:t>
            </a:r>
          </a:p>
        </p:txBody>
      </p:sp>
      <p:sp>
        <p:nvSpPr>
          <p:cNvPr id="3" name="Content Placeholder 2"/>
          <p:cNvSpPr>
            <a:spLocks noGrp="1"/>
          </p:cNvSpPr>
          <p:nvPr>
            <p:ph idx="1"/>
          </p:nvPr>
        </p:nvSpPr>
        <p:spPr/>
        <p:txBody>
          <a:bodyPr>
            <a:normAutofit/>
          </a:bodyPr>
          <a:lstStyle/>
          <a:p>
            <a:pPr marL="0" indent="0">
              <a:buNone/>
            </a:pPr>
            <a:r>
              <a:rPr lang="sv-SE" dirty="0">
                <a:latin typeface="Leelawadee" panose="020B0502040204020203" pitchFamily="34" charset="-34"/>
                <a:cs typeface="Leelawadee" panose="020B0502040204020203" pitchFamily="34" charset="-34"/>
              </a:rPr>
              <a:t>Haga har samarbete med Intersport som tillhandahåller träningskläder till ledare och spelare till bra priser.</a:t>
            </a:r>
          </a:p>
          <a:p>
            <a:pPr marL="0" indent="0">
              <a:buNone/>
            </a:pPr>
            <a:endParaRPr lang="sv-SE" dirty="0">
              <a:latin typeface="Leelawadee" panose="020B0502040204020203" pitchFamily="34" charset="-34"/>
              <a:cs typeface="Leelawadee" panose="020B0502040204020203" pitchFamily="34" charset="-34"/>
            </a:endParaRPr>
          </a:p>
          <a:p>
            <a:pPr marL="0" indent="0">
              <a:buNone/>
            </a:pPr>
            <a:r>
              <a:rPr lang="sv-SE" dirty="0">
                <a:latin typeface="Leelawadee" panose="020B0502040204020203" pitchFamily="34" charset="-34"/>
                <a:cs typeface="Leelawadee" panose="020B0502040204020203" pitchFamily="34" charset="-34"/>
              </a:rPr>
              <a:t>Det går också att beställa dessa träningskläder online, på Intersports hemsida. </a:t>
            </a:r>
          </a:p>
          <a:p>
            <a:pPr marL="0" indent="0">
              <a:buNone/>
            </a:pPr>
            <a:endParaRPr lang="sv-SE" dirty="0">
              <a:latin typeface="Leelawadee" panose="020B0502040204020203" pitchFamily="34" charset="-34"/>
              <a:cs typeface="Leelawadee" panose="020B0502040204020203" pitchFamily="34" charset="-34"/>
            </a:endParaRPr>
          </a:p>
          <a:p>
            <a:pPr marL="0" indent="0">
              <a:buNone/>
            </a:pPr>
            <a:r>
              <a:rPr lang="sv-SE" sz="2000" dirty="0">
                <a:latin typeface="Leelawadee" panose="020B0502040204020203" pitchFamily="34" charset="-34"/>
                <a:cs typeface="Leelawadee" panose="020B0502040204020203" pitchFamily="34" charset="-34"/>
              </a:rPr>
              <a:t>Det handlar om vindsställ, t-shirts, shorts, strumpor, mjukoveraller, väskor etc. som man kan köpa med Hagas klubbmärke tryckt på. Det är rabatterade priser och klubbmärket ingår som tryck men sedan kan man även köpa till tryck med namn om man vill.</a:t>
            </a:r>
          </a:p>
          <a:p>
            <a:pPr marL="0" indent="0">
              <a:buNone/>
            </a:pPr>
            <a:endParaRPr lang="sv-SE" dirty="0">
              <a:latin typeface="Leelawadee" panose="020B0502040204020203" pitchFamily="34" charset="-34"/>
              <a:cs typeface="Leelawadee" panose="020B0502040204020203" pitchFamily="34" charset="-34"/>
            </a:endParaRPr>
          </a:p>
        </p:txBody>
      </p:sp>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8"/>
          <p:cNvSpPr>
            <a:spLocks noGrp="1"/>
          </p:cNvSpPr>
          <p:nvPr>
            <p:ph type="sldNum" sz="quarter" idx="12"/>
          </p:nvPr>
        </p:nvSpPr>
        <p:spPr/>
        <p:txBody>
          <a:bodyPr/>
          <a:lstStyle/>
          <a:p>
            <a:fld id="{7B82670C-2495-47EB-B20B-D9AF7BE8C7CF}" type="slidenum">
              <a:rPr lang="en-US" smtClean="0"/>
              <a:t>12</a:t>
            </a:fld>
            <a:endParaRPr lang="en-US"/>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Tree>
    <p:extLst>
      <p:ext uri="{BB962C8B-B14F-4D97-AF65-F5344CB8AC3E}">
        <p14:creationId xmlns:p14="http://schemas.microsoft.com/office/powerpoint/2010/main" val="13340152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Gilda Display"/>
              </a:rPr>
              <a:t>ANDRA IDROTTER</a:t>
            </a:r>
          </a:p>
        </p:txBody>
      </p:sp>
      <p:sp>
        <p:nvSpPr>
          <p:cNvPr id="3" name="Content Placeholder 2"/>
          <p:cNvSpPr>
            <a:spLocks noGrp="1"/>
          </p:cNvSpPr>
          <p:nvPr>
            <p:ph idx="1"/>
          </p:nvPr>
        </p:nvSpPr>
        <p:spPr/>
        <p:txBody>
          <a:bodyPr>
            <a:normAutofit lnSpcReduction="10000"/>
          </a:bodyPr>
          <a:lstStyle/>
          <a:p>
            <a:pPr marL="0" indent="0">
              <a:buNone/>
            </a:pPr>
            <a:r>
              <a:rPr lang="sv-SE" dirty="0">
                <a:latin typeface="Leelawadee" panose="020B0502040204020203" pitchFamily="34" charset="-34"/>
                <a:cs typeface="Leelawadee" panose="020B0502040204020203" pitchFamily="34" charset="-34"/>
              </a:rPr>
              <a:t>Generellt så uppmuntrar Haga till spelare att hålla på med flera idrotter så länge som det är möjligt.</a:t>
            </a:r>
          </a:p>
          <a:p>
            <a:pPr marL="0" indent="0">
              <a:buNone/>
            </a:pPr>
            <a:endParaRPr lang="sv-SE" dirty="0">
              <a:latin typeface="Leelawadee" panose="020B0502040204020203" pitchFamily="34" charset="-34"/>
              <a:cs typeface="Leelawadee" panose="020B0502040204020203" pitchFamily="34" charset="-34"/>
            </a:endParaRPr>
          </a:p>
          <a:p>
            <a:pPr marL="0" indent="0">
              <a:buNone/>
            </a:pPr>
            <a:r>
              <a:rPr lang="sv-SE" dirty="0">
                <a:latin typeface="Leelawadee" panose="020B0502040204020203" pitchFamily="34" charset="-34"/>
                <a:cs typeface="Leelawadee" panose="020B0502040204020203" pitchFamily="34" charset="-34"/>
              </a:rPr>
              <a:t>Haga rekommenderar att spelare som håller på med flera idrotter spelar färdigt respektive säsong, innan ny idrott påbörjas (om det uppstår krockar).</a:t>
            </a:r>
          </a:p>
          <a:p>
            <a:pPr marL="0" indent="0">
              <a:buNone/>
            </a:pPr>
            <a:endParaRPr lang="sv-SE" dirty="0">
              <a:latin typeface="Leelawadee" panose="020B0502040204020203" pitchFamily="34" charset="-34"/>
              <a:cs typeface="Leelawadee" panose="020B0502040204020203" pitchFamily="34" charset="-34"/>
            </a:endParaRPr>
          </a:p>
          <a:p>
            <a:pPr marL="0" indent="0">
              <a:buNone/>
            </a:pPr>
            <a:r>
              <a:rPr lang="sv-SE" dirty="0">
                <a:latin typeface="Leelawadee" panose="020B0502040204020203" pitchFamily="34" charset="-34"/>
                <a:cs typeface="Leelawadee" panose="020B0502040204020203" pitchFamily="34" charset="-34"/>
              </a:rPr>
              <a:t>Innan vintersäsong så gör också en grov uppskattning hur många varje lag kommer vara på träningarna, så ev. träning med andra lag kan samköras för att undvika tomma träningslokaler.</a:t>
            </a:r>
          </a:p>
        </p:txBody>
      </p:sp>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8"/>
          <p:cNvSpPr>
            <a:spLocks noGrp="1"/>
          </p:cNvSpPr>
          <p:nvPr>
            <p:ph type="sldNum" sz="quarter" idx="12"/>
          </p:nvPr>
        </p:nvSpPr>
        <p:spPr/>
        <p:txBody>
          <a:bodyPr/>
          <a:lstStyle/>
          <a:p>
            <a:fld id="{7B82670C-2495-47EB-B20B-D9AF7BE8C7CF}" type="slidenum">
              <a:rPr lang="en-US" smtClean="0"/>
              <a:t>13</a:t>
            </a:fld>
            <a:endParaRPr lang="en-US"/>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Tree>
    <p:extLst>
      <p:ext uri="{BB962C8B-B14F-4D97-AF65-F5344CB8AC3E}">
        <p14:creationId xmlns:p14="http://schemas.microsoft.com/office/powerpoint/2010/main" val="42653832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76414"/>
            <a:ext cx="10515600" cy="1325563"/>
          </a:xfrm>
        </p:spPr>
        <p:txBody>
          <a:bodyPr/>
          <a:lstStyle/>
          <a:p>
            <a:r>
              <a:rPr lang="en-US" dirty="0">
                <a:latin typeface="Gilda Display"/>
              </a:rPr>
              <a:t>BELASTNINGSREGISTRET</a:t>
            </a:r>
          </a:p>
        </p:txBody>
      </p:sp>
      <p:sp>
        <p:nvSpPr>
          <p:cNvPr id="3" name="Content Placeholder 2"/>
          <p:cNvSpPr>
            <a:spLocks noGrp="1"/>
          </p:cNvSpPr>
          <p:nvPr>
            <p:ph idx="1"/>
          </p:nvPr>
        </p:nvSpPr>
        <p:spPr/>
        <p:txBody>
          <a:bodyPr>
            <a:normAutofit fontScale="70000" lnSpcReduction="20000"/>
          </a:bodyPr>
          <a:lstStyle/>
          <a:p>
            <a:pPr marL="0" indent="0">
              <a:lnSpc>
                <a:spcPct val="120000"/>
              </a:lnSpc>
              <a:buNone/>
            </a:pPr>
            <a:r>
              <a:rPr lang="sv-SE" dirty="0">
                <a:latin typeface="Leelawadee" panose="020B0502040204020203" pitchFamily="34" charset="-34"/>
                <a:cs typeface="Leelawadee" panose="020B0502040204020203" pitchFamily="34" charset="-34"/>
              </a:rPr>
              <a:t>Samtliga ledare, med kontakt till spelare under 18 år, ska visa upp en </a:t>
            </a:r>
            <a:r>
              <a:rPr lang="sv-SE" dirty="0" err="1">
                <a:latin typeface="Leelawadee" panose="020B0502040204020203" pitchFamily="34" charset="-34"/>
                <a:cs typeface="Leelawadee" panose="020B0502040204020203" pitchFamily="34" charset="-34"/>
              </a:rPr>
              <a:t>utrag</a:t>
            </a:r>
            <a:r>
              <a:rPr lang="sv-SE" dirty="0">
                <a:latin typeface="Leelawadee" panose="020B0502040204020203" pitchFamily="34" charset="-34"/>
                <a:cs typeface="Leelawadee" panose="020B0502040204020203" pitchFamily="34" charset="-34"/>
              </a:rPr>
              <a:t> ur belastningsregistret vartannat år.</a:t>
            </a:r>
          </a:p>
          <a:p>
            <a:pPr marL="0" indent="0">
              <a:lnSpc>
                <a:spcPct val="120000"/>
              </a:lnSpc>
              <a:buNone/>
            </a:pPr>
            <a:endParaRPr lang="sv-SE" dirty="0">
              <a:latin typeface="Leelawadee" panose="020B0502040204020203" pitchFamily="34" charset="-34"/>
              <a:cs typeface="Leelawadee" panose="020B0502040204020203" pitchFamily="34" charset="-34"/>
            </a:endParaRPr>
          </a:p>
          <a:p>
            <a:pPr marL="0" indent="0">
              <a:lnSpc>
                <a:spcPct val="120000"/>
              </a:lnSpc>
              <a:buNone/>
            </a:pPr>
            <a:r>
              <a:rPr lang="sv-SE" dirty="0">
                <a:latin typeface="Leelawadee" panose="020B0502040204020203" pitchFamily="34" charset="-34"/>
                <a:cs typeface="Leelawadee" panose="020B0502040204020203" pitchFamily="34" charset="-34"/>
              </a:rPr>
              <a:t>Utdraget visar endast grova brott; mord, dråp, grov misshandel, människorov, sexualbrott, barnpornografibrott eller grovt rån.</a:t>
            </a:r>
          </a:p>
          <a:p>
            <a:pPr marL="0" indent="0">
              <a:lnSpc>
                <a:spcPct val="120000"/>
              </a:lnSpc>
              <a:buNone/>
            </a:pPr>
            <a:endParaRPr lang="sv-SE" dirty="0">
              <a:latin typeface="Leelawadee" panose="020B0502040204020203" pitchFamily="34" charset="-34"/>
              <a:cs typeface="Leelawadee" panose="020B0502040204020203" pitchFamily="34" charset="-34"/>
            </a:endParaRPr>
          </a:p>
          <a:p>
            <a:pPr marL="0" indent="0">
              <a:lnSpc>
                <a:spcPct val="120000"/>
              </a:lnSpc>
              <a:buNone/>
            </a:pPr>
            <a:r>
              <a:rPr lang="sv-SE" dirty="0">
                <a:latin typeface="Leelawadee" panose="020B0502040204020203" pitchFamily="34" charset="-34"/>
                <a:cs typeface="Leelawadee" panose="020B0502040204020203" pitchFamily="34" charset="-34"/>
              </a:rPr>
              <a:t>Brevet kan öppnas av ledare själv, men ska visas/skickas till </a:t>
            </a:r>
            <a:r>
              <a:rPr lang="sv-SE" dirty="0" err="1">
                <a:latin typeface="Leelawadee" panose="020B0502040204020203" pitchFamily="34" charset="-34"/>
                <a:cs typeface="Leelawadee" panose="020B0502040204020203" pitchFamily="34" charset="-34"/>
              </a:rPr>
              <a:t>adminstratör</a:t>
            </a:r>
            <a:r>
              <a:rPr lang="sv-SE" dirty="0">
                <a:latin typeface="Leelawadee" panose="020B0502040204020203" pitchFamily="34" charset="-34"/>
                <a:cs typeface="Leelawadee" panose="020B0502040204020203" pitchFamily="34" charset="-34"/>
              </a:rPr>
              <a:t> inom styrelse så denne kan registrera i medlemsregister.</a:t>
            </a:r>
          </a:p>
          <a:p>
            <a:pPr marL="0" indent="0">
              <a:lnSpc>
                <a:spcPct val="120000"/>
              </a:lnSpc>
              <a:buNone/>
            </a:pPr>
            <a:endParaRPr lang="sv-SE" dirty="0">
              <a:latin typeface="Leelawadee" panose="020B0502040204020203" pitchFamily="34" charset="-34"/>
              <a:cs typeface="Leelawadee" panose="020B0502040204020203" pitchFamily="34" charset="-34"/>
            </a:endParaRPr>
          </a:p>
          <a:p>
            <a:pPr marL="0" indent="0">
              <a:lnSpc>
                <a:spcPct val="120000"/>
              </a:lnSpc>
              <a:buNone/>
            </a:pPr>
            <a:r>
              <a:rPr lang="sv-SE" dirty="0">
                <a:latin typeface="Leelawadee" panose="020B0502040204020203" pitchFamily="34" charset="-34"/>
                <a:cs typeface="Leelawadee" panose="020B0502040204020203" pitchFamily="34" charset="-34"/>
              </a:rPr>
              <a:t>Om föreningen inte mottagit brev inom 2 månader, skickas en påminnelse.</a:t>
            </a:r>
          </a:p>
          <a:p>
            <a:pPr marL="0" indent="0">
              <a:lnSpc>
                <a:spcPct val="120000"/>
              </a:lnSpc>
              <a:buNone/>
            </a:pPr>
            <a:r>
              <a:rPr lang="sv-SE" dirty="0">
                <a:latin typeface="Leelawadee" panose="020B0502040204020203" pitchFamily="34" charset="-34"/>
                <a:cs typeface="Leelawadee" panose="020B0502040204020203" pitchFamily="34" charset="-34"/>
              </a:rPr>
              <a:t>Efter ännu en månad så tas beslut av styrelse att utesluta ledare från föreningen.</a:t>
            </a:r>
          </a:p>
        </p:txBody>
      </p:sp>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8"/>
          <p:cNvSpPr>
            <a:spLocks noGrp="1"/>
          </p:cNvSpPr>
          <p:nvPr>
            <p:ph type="sldNum" sz="quarter" idx="12"/>
          </p:nvPr>
        </p:nvSpPr>
        <p:spPr/>
        <p:txBody>
          <a:bodyPr/>
          <a:lstStyle/>
          <a:p>
            <a:fld id="{7B82670C-2495-47EB-B20B-D9AF7BE8C7CF}" type="slidenum">
              <a:rPr lang="en-US" smtClean="0"/>
              <a:t>14</a:t>
            </a:fld>
            <a:endParaRPr lang="en-US"/>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Tree>
    <p:extLst>
      <p:ext uri="{BB962C8B-B14F-4D97-AF65-F5344CB8AC3E}">
        <p14:creationId xmlns:p14="http://schemas.microsoft.com/office/powerpoint/2010/main" val="8562447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a:latin typeface="Gilda Display" panose="02000000000000000000"/>
              </a:rPr>
              <a:t>VI GILLAR UTVECKLING</a:t>
            </a:r>
            <a:endParaRPr lang="en-US" dirty="0">
              <a:latin typeface="Gilda Display" panose="02000000000000000000"/>
            </a:endParaRPr>
          </a:p>
        </p:txBody>
      </p:sp>
      <p:sp>
        <p:nvSpPr>
          <p:cNvPr id="3" name="Content Placeholder 2"/>
          <p:cNvSpPr>
            <a:spLocks noGrp="1"/>
          </p:cNvSpPr>
          <p:nvPr>
            <p:ph idx="1"/>
          </p:nvPr>
        </p:nvSpPr>
        <p:spPr/>
        <p:txBody>
          <a:bodyPr>
            <a:normAutofit/>
          </a:bodyPr>
          <a:lstStyle/>
          <a:p>
            <a:pPr marL="0" indent="0">
              <a:buNone/>
            </a:pPr>
            <a:endParaRPr lang="sv-SE" b="1" dirty="0"/>
          </a:p>
          <a:p>
            <a:pPr marL="0" indent="0">
              <a:buNone/>
            </a:pPr>
            <a:endParaRPr lang="sv-SE" b="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8"/>
          <p:cNvSpPr>
            <a:spLocks noGrp="1"/>
          </p:cNvSpPr>
          <p:nvPr>
            <p:ph type="sldNum" sz="quarter" idx="12"/>
          </p:nvPr>
        </p:nvSpPr>
        <p:spPr/>
        <p:txBody>
          <a:bodyPr/>
          <a:lstStyle/>
          <a:p>
            <a:fld id="{7B82670C-2495-47EB-B20B-D9AF7BE8C7CF}" type="slidenum">
              <a:rPr lang="en-US" smtClean="0"/>
              <a:t>15</a:t>
            </a:fld>
            <a:endParaRPr lang="en-US" dirty="0"/>
          </a:p>
        </p:txBody>
      </p:sp>
      <p:sp>
        <p:nvSpPr>
          <p:cNvPr id="6" name="textruta 5">
            <a:extLst>
              <a:ext uri="{FF2B5EF4-FFF2-40B4-BE49-F238E27FC236}">
                <a16:creationId xmlns:a16="http://schemas.microsoft.com/office/drawing/2014/main" id="{E972AA7E-EDB8-40B0-91B4-FA2B4005E98B}"/>
              </a:ext>
            </a:extLst>
          </p:cNvPr>
          <p:cNvSpPr txBox="1"/>
          <p:nvPr/>
        </p:nvSpPr>
        <p:spPr>
          <a:xfrm>
            <a:off x="914533" y="1690688"/>
            <a:ext cx="10126863" cy="4939814"/>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sv-SE" dirty="0">
                <a:latin typeface="Leelawadee" panose="020B0502040204020203" pitchFamily="34" charset="-34"/>
                <a:cs typeface="Leelawadee" panose="020B0502040204020203" pitchFamily="34" charset="-34"/>
              </a:rPr>
              <a:t>Vi kommer även i år att filma barnen när de utför 3-5 övningar - i början av säsongen samt i slutet. </a:t>
            </a:r>
          </a:p>
          <a:p>
            <a:pPr marL="285750" indent="-285750">
              <a:lnSpc>
                <a:spcPct val="150000"/>
              </a:lnSpc>
              <a:buFont typeface="Arial" panose="020B0604020202020204" pitchFamily="34" charset="0"/>
              <a:buChar char="•"/>
            </a:pPr>
            <a:r>
              <a:rPr lang="sv-SE" dirty="0">
                <a:latin typeface="Leelawadee" panose="020B0502040204020203" pitchFamily="34" charset="-34"/>
                <a:cs typeface="Leelawadee" panose="020B0502040204020203" pitchFamily="34" charset="-34"/>
              </a:rPr>
              <a:t>Detta är inget vi visar upp för alla utan tanken är att ni föräldrar kan sitta hemma och samtala kring det med erat barn.</a:t>
            </a:r>
          </a:p>
          <a:p>
            <a:pPr marL="285750" indent="-285750">
              <a:lnSpc>
                <a:spcPct val="150000"/>
              </a:lnSpc>
              <a:buFont typeface="Arial" panose="020B0604020202020204" pitchFamily="34" charset="0"/>
              <a:buChar char="•"/>
            </a:pPr>
            <a:r>
              <a:rPr lang="sv-SE" dirty="0">
                <a:latin typeface="Leelawadee" panose="020B0502040204020203" pitchFamily="34" charset="-34"/>
                <a:cs typeface="Leelawadee" panose="020B0502040204020203" pitchFamily="34" charset="-34"/>
              </a:rPr>
              <a:t>Vår målsättning är att göra detta varje säsong. Vi tror det blir ett roligt minne för barnen och skoj för oss vuxna att på ett enkelt sätt följa deras progression. </a:t>
            </a:r>
          </a:p>
          <a:p>
            <a:pPr>
              <a:lnSpc>
                <a:spcPct val="150000"/>
              </a:lnSpc>
            </a:pPr>
            <a:endParaRPr lang="sv-SE" b="1" dirty="0">
              <a:latin typeface="Leelawadee" panose="020B0502040204020203" pitchFamily="34" charset="-34"/>
              <a:cs typeface="Leelawadee" panose="020B0502040204020203" pitchFamily="34" charset="-34"/>
            </a:endParaRPr>
          </a:p>
          <a:p>
            <a:r>
              <a:rPr lang="sv-SE" b="1" dirty="0">
                <a:latin typeface="Leelawadee" panose="020B0502040204020203" pitchFamily="34" charset="-34"/>
                <a:cs typeface="Leelawadee" panose="020B0502040204020203" pitchFamily="34" charset="-34"/>
              </a:rPr>
              <a:t>Förslag på filmade aktiviteter</a:t>
            </a:r>
          </a:p>
          <a:p>
            <a:pPr marL="285750" indent="-285750">
              <a:buFont typeface="Arial" panose="020B0604020202020204" pitchFamily="34" charset="0"/>
              <a:buChar char="•"/>
            </a:pPr>
            <a:r>
              <a:rPr lang="sv-SE" dirty="0">
                <a:latin typeface="Leelawadee" panose="020B0502040204020203" pitchFamily="34" charset="-34"/>
                <a:cs typeface="Leelawadee" panose="020B0502040204020203" pitchFamily="34" charset="-34"/>
              </a:rPr>
              <a:t>Dribbla bollen genom en teknikslinga</a:t>
            </a:r>
          </a:p>
          <a:p>
            <a:pPr marL="285750" indent="-285750">
              <a:buFont typeface="Arial" panose="020B0604020202020204" pitchFamily="34" charset="0"/>
              <a:buChar char="•"/>
            </a:pPr>
            <a:r>
              <a:rPr lang="sv-SE" dirty="0">
                <a:latin typeface="Leelawadee" panose="020B0502040204020203" pitchFamily="34" charset="-34"/>
                <a:cs typeface="Leelawadee" panose="020B0502040204020203" pitchFamily="34" charset="-34"/>
              </a:rPr>
              <a:t>Skjuta bollen så högt/långt som möjligt</a:t>
            </a:r>
          </a:p>
          <a:p>
            <a:pPr marL="285750" indent="-285750">
              <a:buFont typeface="Arial" panose="020B0604020202020204" pitchFamily="34" charset="0"/>
              <a:buChar char="•"/>
            </a:pPr>
            <a:r>
              <a:rPr lang="sv-SE" dirty="0">
                <a:latin typeface="Leelawadee" panose="020B0502040204020203" pitchFamily="34" charset="-34"/>
                <a:cs typeface="Leelawadee" panose="020B0502040204020203" pitchFamily="34" charset="-34"/>
              </a:rPr>
              <a:t>Kullerbytta</a:t>
            </a:r>
          </a:p>
          <a:p>
            <a:pPr marL="285750" indent="-285750">
              <a:buFont typeface="Arial" panose="020B0604020202020204" pitchFamily="34" charset="0"/>
              <a:buChar char="•"/>
            </a:pPr>
            <a:r>
              <a:rPr lang="sv-SE" dirty="0">
                <a:latin typeface="Leelawadee" panose="020B0502040204020203" pitchFamily="34" charset="-34"/>
                <a:cs typeface="Leelawadee" panose="020B0502040204020203" pitchFamily="34" charset="-34"/>
              </a:rPr>
              <a:t>Springa 30m så snabbt de kan</a:t>
            </a:r>
          </a:p>
          <a:p>
            <a:r>
              <a:rPr lang="sv-SE" dirty="0">
                <a:latin typeface="Leelawadee" panose="020B0502040204020203" pitchFamily="34" charset="-34"/>
                <a:cs typeface="Leelawadee" panose="020B0502040204020203" pitchFamily="34" charset="-34"/>
              </a:rPr>
              <a:t> </a:t>
            </a:r>
          </a:p>
          <a:p>
            <a:endParaRPr lang="sv-SE" dirty="0">
              <a:latin typeface="Leelawadee" panose="020B0502040204020203" pitchFamily="34" charset="-34"/>
              <a:cs typeface="Leelawadee" panose="020B0502040204020203" pitchFamily="34" charset="-34"/>
            </a:endParaRPr>
          </a:p>
        </p:txBody>
      </p:sp>
    </p:spTree>
    <p:extLst>
      <p:ext uri="{BB962C8B-B14F-4D97-AF65-F5344CB8AC3E}">
        <p14:creationId xmlns:p14="http://schemas.microsoft.com/office/powerpoint/2010/main" val="18038938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Underlag inför rådslag Strategi - ppt video online ladda ner">
            <a:extLst>
              <a:ext uri="{FF2B5EF4-FFF2-40B4-BE49-F238E27FC236}">
                <a16:creationId xmlns:a16="http://schemas.microsoft.com/office/drawing/2014/main" id="{EEFF04B8-7B78-402E-AC87-04071B92FA5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230425" y="2140451"/>
            <a:ext cx="4911900" cy="275066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a:latin typeface="Gilda Display" panose="02000000000000000000"/>
              </a:rPr>
              <a:t>VARFÖR VARA AKTIV I EN FÖRENING/LAG</a:t>
            </a:r>
          </a:p>
        </p:txBody>
      </p:sp>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8"/>
          <p:cNvSpPr>
            <a:spLocks noGrp="1"/>
          </p:cNvSpPr>
          <p:nvPr>
            <p:ph type="sldNum" sz="quarter" idx="12"/>
          </p:nvPr>
        </p:nvSpPr>
        <p:spPr/>
        <p:txBody>
          <a:bodyPr/>
          <a:lstStyle/>
          <a:p>
            <a:fld id="{7B82670C-2495-47EB-B20B-D9AF7BE8C7CF}" type="slidenum">
              <a:rPr lang="en-US" smtClean="0"/>
              <a:t>16</a:t>
            </a:fld>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
        <p:nvSpPr>
          <p:cNvPr id="4" name="textruta 3">
            <a:extLst>
              <a:ext uri="{FF2B5EF4-FFF2-40B4-BE49-F238E27FC236}">
                <a16:creationId xmlns:a16="http://schemas.microsoft.com/office/drawing/2014/main" id="{30A547B1-57D9-4AFC-9B52-831617FD7C98}"/>
              </a:ext>
            </a:extLst>
          </p:cNvPr>
          <p:cNvSpPr txBox="1"/>
          <p:nvPr/>
        </p:nvSpPr>
        <p:spPr>
          <a:xfrm>
            <a:off x="755591" y="2089717"/>
            <a:ext cx="10515600" cy="3385542"/>
          </a:xfrm>
          <a:prstGeom prst="rect">
            <a:avLst/>
          </a:prstGeom>
          <a:noFill/>
        </p:spPr>
        <p:txBody>
          <a:bodyPr wrap="square" rtlCol="0">
            <a:spAutoFit/>
          </a:bodyPr>
          <a:lstStyle/>
          <a:p>
            <a:pPr marL="285750" indent="-285750">
              <a:buFontTx/>
              <a:buChar char="-"/>
            </a:pPr>
            <a:r>
              <a:rPr lang="sv-SE" sz="3200" dirty="0">
                <a:latin typeface="Leelawadee" panose="020B0502040204020203" pitchFamily="34" charset="-34"/>
                <a:cs typeface="Leelawadee" panose="020B0502040204020203" pitchFamily="34" charset="-34"/>
              </a:rPr>
              <a:t>Bygga upp en stark fysik</a:t>
            </a:r>
          </a:p>
          <a:p>
            <a:pPr marL="285750" indent="-285750">
              <a:buFontTx/>
              <a:buChar char="-"/>
            </a:pPr>
            <a:r>
              <a:rPr lang="sv-SE" sz="3200" dirty="0">
                <a:latin typeface="Leelawadee" panose="020B0502040204020203" pitchFamily="34" charset="-34"/>
                <a:cs typeface="Leelawadee" panose="020B0502040204020203" pitchFamily="34" charset="-34"/>
              </a:rPr>
              <a:t>Socialt sammanhang</a:t>
            </a:r>
          </a:p>
          <a:p>
            <a:pPr marL="285750" indent="-285750">
              <a:buFontTx/>
              <a:buChar char="-"/>
            </a:pPr>
            <a:r>
              <a:rPr lang="sv-SE" sz="3200" dirty="0">
                <a:latin typeface="Leelawadee" panose="020B0502040204020203" pitchFamily="34" charset="-34"/>
                <a:cs typeface="Leelawadee" panose="020B0502040204020203" pitchFamily="34" charset="-34"/>
              </a:rPr>
              <a:t>Våga sätta mål och sedan lyckas</a:t>
            </a:r>
          </a:p>
          <a:p>
            <a:pPr marL="285750" indent="-285750">
              <a:buFontTx/>
              <a:buChar char="-"/>
            </a:pPr>
            <a:r>
              <a:rPr lang="sv-SE" sz="3200" dirty="0">
                <a:latin typeface="Leelawadee" panose="020B0502040204020203" pitchFamily="34" charset="-34"/>
                <a:cs typeface="Leelawadee" panose="020B0502040204020203" pitchFamily="34" charset="-34"/>
              </a:rPr>
              <a:t>Ledarskap</a:t>
            </a:r>
          </a:p>
          <a:p>
            <a:pPr marL="285750" indent="-285750">
              <a:buFontTx/>
              <a:buChar char="-"/>
            </a:pPr>
            <a:r>
              <a:rPr lang="sv-SE" sz="3200" dirty="0">
                <a:latin typeface="Leelawadee" panose="020B0502040204020203" pitchFamily="34" charset="-34"/>
                <a:cs typeface="Leelawadee" panose="020B0502040204020203" pitchFamily="34" charset="-34"/>
              </a:rPr>
              <a:t>Lära sig att jobba i grupp</a:t>
            </a:r>
          </a:p>
          <a:p>
            <a:pPr marL="285750" indent="-285750">
              <a:buFontTx/>
              <a:buChar char="-"/>
            </a:pPr>
            <a:endParaRPr lang="sv-SE" dirty="0">
              <a:latin typeface="Leelawadee" panose="020B0502040204020203" pitchFamily="34" charset="-34"/>
              <a:cs typeface="Leelawadee" panose="020B0502040204020203" pitchFamily="34" charset="-34"/>
            </a:endParaRPr>
          </a:p>
          <a:p>
            <a:pPr marL="285750" indent="-285750">
              <a:buFontTx/>
              <a:buChar char="-"/>
            </a:pPr>
            <a:endParaRPr lang="sv-SE" dirty="0">
              <a:latin typeface="Leelawadee" panose="020B0502040204020203" pitchFamily="34" charset="-34"/>
              <a:cs typeface="Leelawadee" panose="020B0502040204020203" pitchFamily="34" charset="-34"/>
            </a:endParaRPr>
          </a:p>
          <a:p>
            <a:pPr marL="285750" indent="-285750">
              <a:buFontTx/>
              <a:buChar char="-"/>
            </a:pPr>
            <a:endParaRPr lang="sv-SE" dirty="0">
              <a:latin typeface="Leelawadee" panose="020B0502040204020203" pitchFamily="34" charset="-34"/>
              <a:cs typeface="Leelawadee" panose="020B0502040204020203" pitchFamily="34" charset="-34"/>
            </a:endParaRPr>
          </a:p>
        </p:txBody>
      </p:sp>
    </p:spTree>
    <p:extLst>
      <p:ext uri="{BB962C8B-B14F-4D97-AF65-F5344CB8AC3E}">
        <p14:creationId xmlns:p14="http://schemas.microsoft.com/office/powerpoint/2010/main" val="38191883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a:latin typeface="Gilda Display"/>
              </a:rPr>
              <a:t>NI FÖRÄLDRAR ÄR VIKTIGA – NÅGRA TIPS</a:t>
            </a:r>
            <a:endParaRPr lang="en-US" dirty="0">
              <a:latin typeface="Gilda Display"/>
            </a:endParaRPr>
          </a:p>
        </p:txBody>
      </p:sp>
      <p:sp>
        <p:nvSpPr>
          <p:cNvPr id="3" name="Content Placeholder 2"/>
          <p:cNvSpPr>
            <a:spLocks noGrp="1"/>
          </p:cNvSpPr>
          <p:nvPr>
            <p:ph idx="1"/>
          </p:nvPr>
        </p:nvSpPr>
        <p:spPr>
          <a:xfrm>
            <a:off x="838200" y="1690688"/>
            <a:ext cx="10515600" cy="5032375"/>
          </a:xfrm>
        </p:spPr>
        <p:txBody>
          <a:bodyPr>
            <a:normAutofit fontScale="85000" lnSpcReduction="20000"/>
          </a:bodyPr>
          <a:lstStyle/>
          <a:p>
            <a:pPr>
              <a:lnSpc>
                <a:spcPct val="120000"/>
              </a:lnSpc>
            </a:pPr>
            <a:r>
              <a:rPr lang="sv-SE" sz="2300" dirty="0">
                <a:latin typeface="Leelawadee" panose="020B0502040204020203" pitchFamily="34" charset="-34"/>
                <a:cs typeface="Leelawadee" panose="020B0502040204020203" pitchFamily="34" charset="-34"/>
              </a:rPr>
              <a:t>Lär känna ditt barns kompisar</a:t>
            </a:r>
          </a:p>
          <a:p>
            <a:pPr>
              <a:lnSpc>
                <a:spcPct val="120000"/>
              </a:lnSpc>
            </a:pPr>
            <a:r>
              <a:rPr lang="sv-SE" sz="2300" dirty="0">
                <a:latin typeface="Leelawadee" panose="020B0502040204020203" pitchFamily="34" charset="-34"/>
                <a:cs typeface="Leelawadee" panose="020B0502040204020203" pitchFamily="34" charset="-34"/>
              </a:rPr>
              <a:t>Dela upplevelser </a:t>
            </a:r>
          </a:p>
          <a:p>
            <a:pPr>
              <a:lnSpc>
                <a:spcPct val="120000"/>
              </a:lnSpc>
            </a:pPr>
            <a:r>
              <a:rPr lang="sv-SE" sz="2300" dirty="0">
                <a:latin typeface="Leelawadee" panose="020B0502040204020203" pitchFamily="34" charset="-34"/>
                <a:cs typeface="Leelawadee" panose="020B0502040204020203" pitchFamily="34" charset="-34"/>
              </a:rPr>
              <a:t>Ta till vara på tiden när vi kan och får vara närvarande i deras liv. (Det kommer snart en tid när de inte vill ha oss lika nära)</a:t>
            </a:r>
          </a:p>
          <a:p>
            <a:pPr>
              <a:lnSpc>
                <a:spcPct val="120000"/>
              </a:lnSpc>
            </a:pPr>
            <a:r>
              <a:rPr lang="sv-SE" sz="2300" dirty="0">
                <a:latin typeface="Leelawadee" panose="020B0502040204020203" pitchFamily="34" charset="-34"/>
                <a:cs typeface="Leelawadee" panose="020B0502040204020203" pitchFamily="34" charset="-34"/>
              </a:rPr>
              <a:t>Prata med barnen om hur de hade det på träningen - gärna vad de tyckte va roligt. Fokusera de det positiva.</a:t>
            </a:r>
          </a:p>
          <a:p>
            <a:pPr>
              <a:lnSpc>
                <a:spcPct val="120000"/>
              </a:lnSpc>
            </a:pPr>
            <a:r>
              <a:rPr lang="sv-SE" sz="2300" dirty="0">
                <a:latin typeface="Leelawadee" panose="020B0502040204020203" pitchFamily="34" charset="-34"/>
                <a:cs typeface="Leelawadee" panose="020B0502040204020203" pitchFamily="34" charset="-34"/>
              </a:rPr>
              <a:t>Se till att de kommer i tid och att de har det behöver med sig. Det är också er uppgift att de har lite energi kvar i kroppen. Ni vet bäst om erat barn behöver ett litet mellanmål innan träningen. </a:t>
            </a:r>
          </a:p>
          <a:p>
            <a:pPr>
              <a:lnSpc>
                <a:spcPct val="120000"/>
              </a:lnSpc>
            </a:pPr>
            <a:r>
              <a:rPr lang="sv-SE" sz="2300" dirty="0">
                <a:latin typeface="Leelawadee" panose="020B0502040204020203" pitchFamily="34" charset="-34"/>
                <a:cs typeface="Leelawadee" panose="020B0502040204020203" pitchFamily="34" charset="-34"/>
              </a:rPr>
              <a:t>Ni har alltid möjligheten att finnas nära era barn under träningar. Ju tryggare de blir, ju mer klarar de sig utan er föräldrar.</a:t>
            </a:r>
            <a:endParaRPr lang="sv-SE" sz="2300" b="1" dirty="0">
              <a:latin typeface="Leelawadee" panose="020B0502040204020203" pitchFamily="34" charset="-34"/>
              <a:cs typeface="Leelawadee" panose="020B0502040204020203" pitchFamily="34" charset="-34"/>
            </a:endParaRPr>
          </a:p>
          <a:p>
            <a:pPr>
              <a:lnSpc>
                <a:spcPct val="120000"/>
              </a:lnSpc>
            </a:pPr>
            <a:r>
              <a:rPr lang="sv-SE" sz="2300" dirty="0">
                <a:latin typeface="Leelawadee" panose="020B0502040204020203" pitchFamily="34" charset="-34"/>
                <a:cs typeface="Leelawadee" panose="020B0502040204020203" pitchFamily="34" charset="-34"/>
              </a:rPr>
              <a:t>Är det något ni undrar över är ni alltid välkomna att prata med oss. Under träning ska vi dock engagera oss i barnen och inte er föräldrar.</a:t>
            </a:r>
          </a:p>
          <a:p>
            <a:pPr marL="0" indent="0">
              <a:buNone/>
            </a:pPr>
            <a:endParaRPr lang="sv-SE" dirty="0">
              <a:latin typeface="Leelawadee" panose="020B0502040204020203" pitchFamily="34" charset="-34"/>
              <a:cs typeface="Leelawadee" panose="020B0502040204020203" pitchFamily="34" charset="-34"/>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8"/>
          <p:cNvSpPr>
            <a:spLocks noGrp="1"/>
          </p:cNvSpPr>
          <p:nvPr>
            <p:ph type="sldNum" sz="quarter" idx="12"/>
          </p:nvPr>
        </p:nvSpPr>
        <p:spPr/>
        <p:txBody>
          <a:bodyPr/>
          <a:lstStyle/>
          <a:p>
            <a:fld id="{7B82670C-2495-47EB-B20B-D9AF7BE8C7CF}" type="slidenum">
              <a:rPr lang="en-US" smtClean="0"/>
              <a:t>17</a:t>
            </a:fld>
            <a:endParaRPr lang="en-US" dirty="0"/>
          </a:p>
        </p:txBody>
      </p:sp>
    </p:spTree>
    <p:extLst>
      <p:ext uri="{BB962C8B-B14F-4D97-AF65-F5344CB8AC3E}">
        <p14:creationId xmlns:p14="http://schemas.microsoft.com/office/powerpoint/2010/main" val="10462119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IF Haga">
            <a:extLst>
              <a:ext uri="{FF2B5EF4-FFF2-40B4-BE49-F238E27FC236}">
                <a16:creationId xmlns:a16="http://schemas.microsoft.com/office/drawing/2014/main" id="{8ED1A5C6-260F-C548-99D1-05EF63178409}"/>
              </a:ext>
            </a:extLst>
          </p:cNvPr>
          <p:cNvPicPr>
            <a:picLocks noChangeAspect="1" noChangeArrowheads="1"/>
          </p:cNvPicPr>
          <p:nvPr/>
        </p:nvPicPr>
        <p:blipFill rotWithShape="1">
          <a:blip r:embed="rId2">
            <a:alphaModFix amt="40000"/>
            <a:extLst>
              <a:ext uri="{28A0092B-C50C-407E-A947-70E740481C1C}">
                <a14:useLocalDpi xmlns:a14="http://schemas.microsoft.com/office/drawing/2010/main" val="0"/>
              </a:ext>
            </a:extLst>
          </a:blip>
          <a:srcRect l="3046" r="5844" b="1"/>
          <a:stretch/>
        </p:blipFill>
        <p:spPr bwMode="auto">
          <a:xfrm>
            <a:off x="20" y="1"/>
            <a:ext cx="12191980" cy="6857999"/>
          </a:xfrm>
          <a:prstGeom prst="rect">
            <a:avLst/>
          </a:prstGeom>
          <a:noFill/>
          <a:extLst>
            <a:ext uri="{909E8E84-426E-40DD-AFC4-6F175D3DCCD1}">
              <a14:hiddenFill xmlns:a14="http://schemas.microsoft.com/office/drawing/2010/main">
                <a:solidFill>
                  <a:srgbClr val="FFFFFF"/>
                </a:solidFill>
              </a14:hiddenFill>
            </a:ext>
          </a:extLst>
        </p:spPr>
      </p:pic>
      <p:sp>
        <p:nvSpPr>
          <p:cNvPr id="5" name="Shape 166">
            <a:extLst>
              <a:ext uri="{FF2B5EF4-FFF2-40B4-BE49-F238E27FC236}">
                <a16:creationId xmlns:a16="http://schemas.microsoft.com/office/drawing/2014/main" id="{5FEBB6F9-5BEE-E87B-7BA1-5AC441E6DF24}"/>
              </a:ext>
            </a:extLst>
          </p:cNvPr>
          <p:cNvSpPr/>
          <p:nvPr/>
        </p:nvSpPr>
        <p:spPr>
          <a:xfrm>
            <a:off x="221751" y="4264905"/>
            <a:ext cx="10620454" cy="1487587"/>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p>
            <a:pPr algn="l">
              <a:defRPr sz="9000" cap="all" spc="720">
                <a:solidFill>
                  <a:srgbClr val="383838"/>
                </a:solidFill>
                <a:latin typeface="Lato Bold"/>
                <a:ea typeface="Lato Bold"/>
                <a:cs typeface="Lato Bold"/>
                <a:sym typeface="Lato Bold"/>
              </a:defRPr>
            </a:pPr>
            <a:r>
              <a:rPr lang="sv-SE" dirty="0">
                <a:solidFill>
                  <a:schemeClr val="tx1">
                    <a:lumMod val="95000"/>
                  </a:schemeClr>
                </a:solidFill>
                <a:latin typeface="Gilda Display" panose="02000000000000000000" pitchFamily="2" charset="77"/>
              </a:rPr>
              <a:t>FRÅGOR?</a:t>
            </a:r>
            <a:endParaRPr dirty="0">
              <a:solidFill>
                <a:schemeClr val="tx1">
                  <a:lumMod val="95000"/>
                </a:schemeClr>
              </a:solidFill>
              <a:latin typeface="Gilda Display" panose="02000000000000000000" pitchFamily="2" charset="77"/>
            </a:endParaRPr>
          </a:p>
        </p:txBody>
      </p:sp>
    </p:spTree>
    <p:extLst>
      <p:ext uri="{BB962C8B-B14F-4D97-AF65-F5344CB8AC3E}">
        <p14:creationId xmlns:p14="http://schemas.microsoft.com/office/powerpoint/2010/main" val="3759740945"/>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89220" y="2078853"/>
            <a:ext cx="10515600" cy="4831705"/>
          </a:xfrm>
        </p:spPr>
        <p:txBody>
          <a:bodyPr>
            <a:normAutofit fontScale="47500" lnSpcReduction="20000"/>
          </a:bodyPr>
          <a:lstStyle/>
          <a:p>
            <a:r>
              <a:rPr lang="sv-SE" b="1" dirty="0"/>
              <a:t>Presentation</a:t>
            </a:r>
          </a:p>
          <a:p>
            <a:r>
              <a:rPr lang="sv-SE" b="1" dirty="0"/>
              <a:t>Säsongen som varit</a:t>
            </a:r>
          </a:p>
          <a:p>
            <a:r>
              <a:rPr lang="en-US" b="1" dirty="0" err="1"/>
              <a:t>Kommande</a:t>
            </a:r>
            <a:r>
              <a:rPr lang="en-US" b="1" dirty="0"/>
              <a:t> </a:t>
            </a:r>
            <a:r>
              <a:rPr lang="en-US" b="1" dirty="0" err="1"/>
              <a:t>säsong</a:t>
            </a:r>
            <a:endParaRPr lang="en-US" b="1" dirty="0"/>
          </a:p>
          <a:p>
            <a:r>
              <a:rPr lang="sv-SE" b="1" dirty="0"/>
              <a:t>Träning utomhus</a:t>
            </a:r>
          </a:p>
          <a:p>
            <a:r>
              <a:rPr lang="en-US" b="1" dirty="0" err="1"/>
              <a:t>Lagålder</a:t>
            </a:r>
            <a:r>
              <a:rPr lang="en-US" b="1" dirty="0"/>
              <a:t> 8 </a:t>
            </a:r>
            <a:r>
              <a:rPr lang="en-US" b="1" dirty="0" err="1"/>
              <a:t>år</a:t>
            </a:r>
            <a:endParaRPr lang="en-US" b="1" dirty="0"/>
          </a:p>
          <a:p>
            <a:r>
              <a:rPr lang="sv-SE" b="1" dirty="0"/>
              <a:t>Lagkassa</a:t>
            </a:r>
          </a:p>
          <a:p>
            <a:r>
              <a:rPr lang="sv-SE" b="1" dirty="0"/>
              <a:t>Laget.se</a:t>
            </a:r>
          </a:p>
          <a:p>
            <a:r>
              <a:rPr lang="sv-SE" b="1" dirty="0"/>
              <a:t>Tränare</a:t>
            </a:r>
            <a:r>
              <a:rPr lang="en-US" b="1" dirty="0"/>
              <a:t> </a:t>
            </a:r>
          </a:p>
          <a:p>
            <a:r>
              <a:rPr lang="en-US" b="1" dirty="0" err="1"/>
              <a:t>Medlemsavgifter</a:t>
            </a:r>
            <a:r>
              <a:rPr lang="en-US" b="1" dirty="0"/>
              <a:t> </a:t>
            </a:r>
            <a:r>
              <a:rPr lang="en-US" b="1" dirty="0" err="1"/>
              <a:t>och</a:t>
            </a:r>
            <a:r>
              <a:rPr lang="en-US" b="1" dirty="0"/>
              <a:t> </a:t>
            </a:r>
            <a:r>
              <a:rPr lang="en-US" b="1" dirty="0" err="1"/>
              <a:t>träningsavgifter</a:t>
            </a:r>
            <a:endParaRPr lang="en-US" b="1" dirty="0"/>
          </a:p>
          <a:p>
            <a:r>
              <a:rPr lang="en-US" b="1" dirty="0" err="1"/>
              <a:t>Sportlotten</a:t>
            </a:r>
            <a:endParaRPr lang="en-US" b="1" dirty="0"/>
          </a:p>
          <a:p>
            <a:r>
              <a:rPr lang="en-US" b="1" dirty="0"/>
              <a:t>Roller </a:t>
            </a:r>
            <a:r>
              <a:rPr lang="en-US" b="1" dirty="0" err="1"/>
              <a:t>inom</a:t>
            </a:r>
            <a:r>
              <a:rPr lang="en-US" b="1" dirty="0"/>
              <a:t> </a:t>
            </a:r>
            <a:r>
              <a:rPr lang="en-US" b="1" dirty="0" err="1"/>
              <a:t>laget</a:t>
            </a:r>
            <a:endParaRPr lang="en-US" b="1" dirty="0"/>
          </a:p>
          <a:p>
            <a:r>
              <a:rPr lang="en-US" b="1" dirty="0" err="1"/>
              <a:t>Träningskläder</a:t>
            </a:r>
            <a:endParaRPr lang="en-US" b="1" dirty="0"/>
          </a:p>
          <a:p>
            <a:r>
              <a:rPr lang="en-US" b="1" dirty="0"/>
              <a:t>Andra </a:t>
            </a:r>
            <a:r>
              <a:rPr lang="en-US" b="1" dirty="0" err="1"/>
              <a:t>idrotter</a:t>
            </a:r>
            <a:endParaRPr lang="en-US" b="1" dirty="0"/>
          </a:p>
          <a:p>
            <a:r>
              <a:rPr lang="en-US" b="1" dirty="0" err="1"/>
              <a:t>Belastningsregister</a:t>
            </a:r>
            <a:endParaRPr lang="en-US" b="1" dirty="0"/>
          </a:p>
          <a:p>
            <a:r>
              <a:rPr lang="en-US" b="1" dirty="0" err="1"/>
              <a:t>Filma</a:t>
            </a:r>
            <a:r>
              <a:rPr lang="en-US" b="1" dirty="0"/>
              <a:t> </a:t>
            </a:r>
            <a:r>
              <a:rPr lang="en-US" b="1" dirty="0" err="1"/>
              <a:t>barnen</a:t>
            </a:r>
            <a:endParaRPr lang="en-US" b="1" dirty="0"/>
          </a:p>
          <a:p>
            <a:r>
              <a:rPr lang="en-US" b="1" dirty="0" err="1"/>
              <a:t>Föräldrarnas</a:t>
            </a:r>
            <a:r>
              <a:rPr lang="en-US" b="1" dirty="0"/>
              <a:t> </a:t>
            </a:r>
            <a:r>
              <a:rPr lang="en-US" b="1" dirty="0" err="1"/>
              <a:t>betydelse</a:t>
            </a:r>
            <a:endParaRPr lang="en-US" b="1" dirty="0"/>
          </a:p>
          <a:p>
            <a:r>
              <a:rPr lang="en-US" b="1" dirty="0" err="1"/>
              <a:t>Frågor</a:t>
            </a:r>
            <a:r>
              <a:rPr lang="en-US" b="1" dirty="0"/>
              <a:t>?</a:t>
            </a:r>
          </a:p>
          <a:p>
            <a:endParaRPr lang="en-US" b="1" dirty="0"/>
          </a:p>
          <a:p>
            <a:endParaRPr lang="en-US" b="1" dirty="0"/>
          </a:p>
          <a:p>
            <a:endParaRPr lang="en-US" b="1" dirty="0"/>
          </a:p>
          <a:p>
            <a:endParaRPr lang="en-US" b="1" dirty="0"/>
          </a:p>
          <a:p>
            <a:endParaRPr lang="en-US" b="1" dirty="0"/>
          </a:p>
          <a:p>
            <a:endParaRPr lang="en-US" b="1" dirty="0"/>
          </a:p>
          <a:p>
            <a:endParaRPr lang="en-US" b="1" dirty="0"/>
          </a:p>
          <a:p>
            <a:endParaRPr lang="en-US" b="1" dirty="0"/>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
        <p:nvSpPr>
          <p:cNvPr id="5" name="Rectangle 4"/>
          <p:cNvSpPr/>
          <p:nvPr/>
        </p:nvSpPr>
        <p:spPr>
          <a:xfrm>
            <a:off x="684366" y="1931553"/>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8"/>
          <p:cNvSpPr>
            <a:spLocks noGrp="1"/>
          </p:cNvSpPr>
          <p:nvPr>
            <p:ph type="sldNum" sz="quarter" idx="12"/>
          </p:nvPr>
        </p:nvSpPr>
        <p:spPr/>
        <p:txBody>
          <a:bodyPr/>
          <a:lstStyle/>
          <a:p>
            <a:fld id="{7B82670C-2495-47EB-B20B-D9AF7BE8C7CF}" type="slidenum">
              <a:rPr lang="en-US" smtClean="0"/>
              <a:t>2</a:t>
            </a:fld>
            <a:endParaRPr lang="en-US" dirty="0"/>
          </a:p>
        </p:txBody>
      </p:sp>
      <p:sp>
        <p:nvSpPr>
          <p:cNvPr id="6" name="Shape 166">
            <a:extLst>
              <a:ext uri="{FF2B5EF4-FFF2-40B4-BE49-F238E27FC236}">
                <a16:creationId xmlns:a16="http://schemas.microsoft.com/office/drawing/2014/main" id="{E4D50029-80F7-773A-6C2E-774A7A21EFE8}"/>
              </a:ext>
            </a:extLst>
          </p:cNvPr>
          <p:cNvSpPr/>
          <p:nvPr/>
        </p:nvSpPr>
        <p:spPr>
          <a:xfrm>
            <a:off x="684366" y="342385"/>
            <a:ext cx="10620454" cy="1487587"/>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nchor="ctr">
            <a:spAutoFit/>
          </a:bodyPr>
          <a:lstStyle/>
          <a:p>
            <a:pPr algn="l">
              <a:defRPr sz="9000" cap="all" spc="720">
                <a:solidFill>
                  <a:srgbClr val="383838"/>
                </a:solidFill>
                <a:latin typeface="Lato Bold"/>
                <a:ea typeface="Lato Bold"/>
                <a:cs typeface="Lato Bold"/>
                <a:sym typeface="Lato Bold"/>
              </a:defRPr>
            </a:pPr>
            <a:r>
              <a:rPr lang="sv-SE" dirty="0">
                <a:latin typeface="Gilda Display" panose="02000000000000000000" pitchFamily="2" charset="77"/>
              </a:rPr>
              <a:t>Agenda</a:t>
            </a:r>
            <a:endParaRPr dirty="0">
              <a:latin typeface="Gilda Display" panose="02000000000000000000" pitchFamily="2" charset="77"/>
            </a:endParaRPr>
          </a:p>
        </p:txBody>
      </p:sp>
      <p:sp>
        <p:nvSpPr>
          <p:cNvPr id="10" name="Shape 166">
            <a:extLst>
              <a:ext uri="{FF2B5EF4-FFF2-40B4-BE49-F238E27FC236}">
                <a16:creationId xmlns:a16="http://schemas.microsoft.com/office/drawing/2014/main" id="{68990418-E599-B680-D4C1-C16D309886A4}"/>
              </a:ext>
            </a:extLst>
          </p:cNvPr>
          <p:cNvSpPr/>
          <p:nvPr/>
        </p:nvSpPr>
        <p:spPr>
          <a:xfrm>
            <a:off x="789220" y="768250"/>
            <a:ext cx="10620454" cy="1487587"/>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nchor="ctr">
            <a:spAutoFit/>
          </a:bodyPr>
          <a:lstStyle/>
          <a:p>
            <a:pPr algn="l">
              <a:defRPr sz="9000" cap="all" spc="720">
                <a:solidFill>
                  <a:srgbClr val="383838"/>
                </a:solidFill>
                <a:latin typeface="Lato Bold"/>
                <a:ea typeface="Lato Bold"/>
                <a:cs typeface="Lato Bold"/>
                <a:sym typeface="Lato Bold"/>
              </a:defRPr>
            </a:pPr>
            <a:endParaRPr dirty="0">
              <a:latin typeface="Gilda Display" panose="02000000000000000000" pitchFamily="2" charset="77"/>
            </a:endParaRPr>
          </a:p>
        </p:txBody>
      </p:sp>
    </p:spTree>
    <p:extLst>
      <p:ext uri="{BB962C8B-B14F-4D97-AF65-F5344CB8AC3E}">
        <p14:creationId xmlns:p14="http://schemas.microsoft.com/office/powerpoint/2010/main" val="15540161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a:latin typeface="Gilda Display" panose="02000000000000000000"/>
              </a:rPr>
              <a:t>SÄSONGEN SOM GÅTT</a:t>
            </a:r>
            <a:endParaRPr lang="en-US" dirty="0">
              <a:latin typeface="Gilda Display" panose="02000000000000000000"/>
            </a:endParaRPr>
          </a:p>
        </p:txBody>
      </p:sp>
      <p:sp>
        <p:nvSpPr>
          <p:cNvPr id="3" name="Content Placeholder 2"/>
          <p:cNvSpPr>
            <a:spLocks noGrp="1"/>
          </p:cNvSpPr>
          <p:nvPr>
            <p:ph idx="1"/>
          </p:nvPr>
        </p:nvSpPr>
        <p:spPr/>
        <p:txBody>
          <a:bodyPr>
            <a:normAutofit/>
          </a:bodyPr>
          <a:lstStyle/>
          <a:p>
            <a:r>
              <a:rPr lang="en-US" sz="2400" b="1" dirty="0" err="1">
                <a:latin typeface="Leelawadee" panose="020B0502040204020203" pitchFamily="34" charset="-34"/>
                <a:cs typeface="Leelawadee" panose="020B0502040204020203" pitchFamily="34" charset="-34"/>
              </a:rPr>
              <a:t>Träningar</a:t>
            </a:r>
            <a:r>
              <a:rPr lang="en-US" sz="2400" b="1" dirty="0">
                <a:latin typeface="Leelawadee" panose="020B0502040204020203" pitchFamily="34" charset="-34"/>
                <a:cs typeface="Leelawadee" panose="020B0502040204020203" pitchFamily="34" charset="-34"/>
              </a:rPr>
              <a:t>: </a:t>
            </a:r>
          </a:p>
          <a:p>
            <a:pPr marL="0" indent="0">
              <a:buNone/>
            </a:pPr>
            <a:r>
              <a:rPr lang="en-US" sz="2400" dirty="0" err="1">
                <a:latin typeface="Leelawadee" panose="020B0502040204020203" pitchFamily="34" charset="-34"/>
                <a:cs typeface="Leelawadee" panose="020B0502040204020203" pitchFamily="34" charset="-34"/>
              </a:rPr>
              <a:t>Onsdagar</a:t>
            </a:r>
            <a:r>
              <a:rPr lang="en-US" sz="2400" dirty="0">
                <a:latin typeface="Leelawadee" panose="020B0502040204020203" pitchFamily="34" charset="-34"/>
                <a:cs typeface="Leelawadee" panose="020B0502040204020203" pitchFamily="34" charset="-34"/>
              </a:rPr>
              <a:t> 17,15-18,15</a:t>
            </a:r>
          </a:p>
          <a:p>
            <a:endParaRPr lang="en-US" sz="2400" dirty="0">
              <a:latin typeface="Leelawadee" panose="020B0502040204020203" pitchFamily="34" charset="-34"/>
              <a:cs typeface="Leelawadee" panose="020B0502040204020203" pitchFamily="34" charset="-34"/>
            </a:endParaRPr>
          </a:p>
          <a:p>
            <a:r>
              <a:rPr lang="en-US" sz="2400" b="1" dirty="0">
                <a:latin typeface="Leelawadee" panose="020B0502040204020203" pitchFamily="34" charset="-34"/>
                <a:cs typeface="Leelawadee" panose="020B0502040204020203" pitchFamily="34" charset="-34"/>
              </a:rPr>
              <a:t>Cuper: </a:t>
            </a:r>
            <a:r>
              <a:rPr lang="en-US" sz="2400" dirty="0" err="1">
                <a:latin typeface="Leelawadee" panose="020B0502040204020203" pitchFamily="34" charset="-34"/>
                <a:cs typeface="Leelawadee" panose="020B0502040204020203" pitchFamily="34" charset="-34"/>
              </a:rPr>
              <a:t>Eko</a:t>
            </a:r>
            <a:r>
              <a:rPr lang="en-US" sz="2400" dirty="0">
                <a:latin typeface="Leelawadee" panose="020B0502040204020203" pitchFamily="34" charset="-34"/>
                <a:cs typeface="Leelawadee" panose="020B0502040204020203" pitchFamily="34" charset="-34"/>
              </a:rPr>
              <a:t>-cup (18 </a:t>
            </a:r>
            <a:r>
              <a:rPr lang="en-US" sz="2400" dirty="0" err="1">
                <a:latin typeface="Leelawadee" panose="020B0502040204020203" pitchFamily="34" charset="-34"/>
                <a:cs typeface="Leelawadee" panose="020B0502040204020203" pitchFamily="34" charset="-34"/>
              </a:rPr>
              <a:t>maj</a:t>
            </a:r>
            <a:r>
              <a:rPr lang="en-US" sz="2400" dirty="0">
                <a:latin typeface="Leelawadee" panose="020B0502040204020203" pitchFamily="34" charset="-34"/>
                <a:cs typeface="Leelawadee" panose="020B0502040204020203" pitchFamily="34" charset="-34"/>
              </a:rPr>
              <a:t>), </a:t>
            </a:r>
            <a:r>
              <a:rPr lang="en-US" sz="2400" dirty="0" err="1">
                <a:latin typeface="Leelawadee" panose="020B0502040204020203" pitchFamily="34" charset="-34"/>
                <a:cs typeface="Leelawadee" panose="020B0502040204020203" pitchFamily="34" charset="-34"/>
              </a:rPr>
              <a:t>Kabe</a:t>
            </a:r>
            <a:r>
              <a:rPr lang="en-US" sz="2400" dirty="0">
                <a:latin typeface="Leelawadee" panose="020B0502040204020203" pitchFamily="34" charset="-34"/>
                <a:cs typeface="Leelawadee" panose="020B0502040204020203" pitchFamily="34" charset="-34"/>
              </a:rPr>
              <a:t>-cup (15/16 juni) &amp; </a:t>
            </a:r>
          </a:p>
          <a:p>
            <a:pPr marL="0" indent="0">
              <a:buNone/>
            </a:pPr>
            <a:r>
              <a:rPr lang="en-US" sz="2400" dirty="0" err="1">
                <a:latin typeface="Leelawadee" panose="020B0502040204020203" pitchFamily="34" charset="-34"/>
                <a:cs typeface="Leelawadee" panose="020B0502040204020203" pitchFamily="34" charset="-34"/>
              </a:rPr>
              <a:t>Hagadagarna</a:t>
            </a:r>
            <a:r>
              <a:rPr lang="en-US" sz="2400" dirty="0">
                <a:latin typeface="Leelawadee" panose="020B0502040204020203" pitchFamily="34" charset="-34"/>
                <a:cs typeface="Leelawadee" panose="020B0502040204020203" pitchFamily="34" charset="-34"/>
              </a:rPr>
              <a:t> (17-18 </a:t>
            </a:r>
            <a:r>
              <a:rPr lang="en-US" sz="2400" dirty="0" err="1">
                <a:latin typeface="Leelawadee" panose="020B0502040204020203" pitchFamily="34" charset="-34"/>
                <a:cs typeface="Leelawadee" panose="020B0502040204020203" pitchFamily="34" charset="-34"/>
              </a:rPr>
              <a:t>augusti</a:t>
            </a:r>
            <a:r>
              <a:rPr lang="en-US" sz="2400" dirty="0">
                <a:latin typeface="Leelawadee" panose="020B0502040204020203" pitchFamily="34" charset="-34"/>
                <a:cs typeface="Leelawadee" panose="020B0502040204020203" pitchFamily="34" charset="-34"/>
              </a:rPr>
              <a:t>)</a:t>
            </a:r>
          </a:p>
          <a:p>
            <a:endParaRPr lang="en-US" sz="2400" dirty="0">
              <a:latin typeface="Leelawadee" panose="020B0502040204020203" pitchFamily="34" charset="-34"/>
              <a:cs typeface="Leelawadee" panose="020B0502040204020203" pitchFamily="34" charset="-34"/>
            </a:endParaRPr>
          </a:p>
          <a:p>
            <a:endParaRPr lang="en-US" sz="2400" b="1" dirty="0">
              <a:latin typeface="Leelawadee" panose="020B0502040204020203" pitchFamily="34" charset="-34"/>
              <a:cs typeface="Leelawadee" panose="020B0502040204020203" pitchFamily="34" charset="-34"/>
            </a:endParaRPr>
          </a:p>
          <a:p>
            <a:r>
              <a:rPr lang="en-US" sz="2400" b="1" dirty="0" err="1">
                <a:latin typeface="Leelawadee" panose="020B0502040204020203" pitchFamily="34" charset="-34"/>
                <a:cs typeface="Leelawadee" panose="020B0502040204020203" pitchFamily="34" charset="-34"/>
              </a:rPr>
              <a:t>Sammanfattning</a:t>
            </a:r>
            <a:r>
              <a:rPr lang="en-US" sz="2400" b="1" dirty="0">
                <a:latin typeface="Leelawadee" panose="020B0502040204020203" pitchFamily="34" charset="-34"/>
                <a:cs typeface="Leelawadee" panose="020B0502040204020203" pitchFamily="34" charset="-34"/>
              </a:rPr>
              <a:t> av </a:t>
            </a:r>
            <a:r>
              <a:rPr lang="en-US" sz="2400" b="1" dirty="0" err="1">
                <a:latin typeface="Leelawadee" panose="020B0502040204020203" pitchFamily="34" charset="-34"/>
                <a:cs typeface="Leelawadee" panose="020B0502040204020203" pitchFamily="34" charset="-34"/>
              </a:rPr>
              <a:t>inomhusträningen</a:t>
            </a:r>
            <a:r>
              <a:rPr lang="en-US" sz="2400" dirty="0">
                <a:latin typeface="Leelawadee" panose="020B0502040204020203" pitchFamily="34" charset="-34"/>
                <a:cs typeface="Leelawadee" panose="020B0502040204020203" pitchFamily="34" charset="-34"/>
              </a:rPr>
              <a:t>.</a:t>
            </a:r>
          </a:p>
          <a:p>
            <a:pPr marL="0" indent="0">
              <a:buNone/>
            </a:pPr>
            <a:endParaRPr lang="en-US" dirty="0">
              <a:latin typeface="Leelawadee" panose="020B0502040204020203" pitchFamily="34" charset="-34"/>
              <a:cs typeface="Leelawadee" panose="020B0502040204020203" pitchFamily="34" charset="-34"/>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
        <p:nvSpPr>
          <p:cNvPr id="5" name="Rectangle 4"/>
          <p:cNvSpPr/>
          <p:nvPr/>
        </p:nvSpPr>
        <p:spPr>
          <a:xfrm>
            <a:off x="838200" y="1590296"/>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8"/>
          <p:cNvSpPr>
            <a:spLocks noGrp="1"/>
          </p:cNvSpPr>
          <p:nvPr>
            <p:ph type="sldNum" sz="quarter" idx="12"/>
          </p:nvPr>
        </p:nvSpPr>
        <p:spPr/>
        <p:txBody>
          <a:bodyPr/>
          <a:lstStyle/>
          <a:p>
            <a:fld id="{7B82670C-2495-47EB-B20B-D9AF7BE8C7CF}" type="slidenum">
              <a:rPr lang="en-US" smtClean="0"/>
              <a:t>3</a:t>
            </a:fld>
            <a:endParaRPr lang="en-US" dirty="0"/>
          </a:p>
        </p:txBody>
      </p:sp>
    </p:spTree>
    <p:extLst>
      <p:ext uri="{BB962C8B-B14F-4D97-AF65-F5344CB8AC3E}">
        <p14:creationId xmlns:p14="http://schemas.microsoft.com/office/powerpoint/2010/main" val="28235246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Gilda Display" panose="02000000000000000000"/>
              </a:rPr>
              <a:t>KOMMANDE SÄSONG</a:t>
            </a:r>
          </a:p>
        </p:txBody>
      </p:sp>
      <p:sp>
        <p:nvSpPr>
          <p:cNvPr id="3" name="Content Placeholder 2"/>
          <p:cNvSpPr>
            <a:spLocks noGrp="1"/>
          </p:cNvSpPr>
          <p:nvPr>
            <p:ph idx="1"/>
          </p:nvPr>
        </p:nvSpPr>
        <p:spPr>
          <a:xfrm>
            <a:off x="838200" y="1683551"/>
            <a:ext cx="9875982" cy="5174449"/>
          </a:xfrm>
        </p:spPr>
        <p:txBody>
          <a:bodyPr>
            <a:normAutofit fontScale="62500" lnSpcReduction="20000"/>
          </a:bodyPr>
          <a:lstStyle/>
          <a:p>
            <a:r>
              <a:rPr lang="sv-SE" sz="2400" dirty="0">
                <a:latin typeface="Leelawadee" panose="020B0502040204020203" pitchFamily="34" charset="-34"/>
                <a:cs typeface="Leelawadee" panose="020B0502040204020203" pitchFamily="34" charset="-34"/>
              </a:rPr>
              <a:t>Träningar 2 gånger i veckan </a:t>
            </a:r>
          </a:p>
          <a:p>
            <a:pPr marL="0" indent="0">
              <a:buNone/>
            </a:pPr>
            <a:r>
              <a:rPr lang="sv-SE" sz="2400" b="1" dirty="0">
                <a:latin typeface="Leelawadee" panose="020B0502040204020203" pitchFamily="34" charset="-34"/>
                <a:cs typeface="Leelawadee" panose="020B0502040204020203" pitchFamily="34" charset="-34"/>
              </a:rPr>
              <a:t>Tisdagar 		17,20-18,30</a:t>
            </a:r>
          </a:p>
          <a:p>
            <a:pPr marL="0" indent="0">
              <a:buNone/>
            </a:pPr>
            <a:r>
              <a:rPr lang="sv-SE" sz="2400" b="1" dirty="0">
                <a:latin typeface="Leelawadee" panose="020B0502040204020203" pitchFamily="34" charset="-34"/>
                <a:cs typeface="Leelawadee" panose="020B0502040204020203" pitchFamily="34" charset="-34"/>
              </a:rPr>
              <a:t>Torsdagar 	17,20-18,30</a:t>
            </a:r>
          </a:p>
          <a:p>
            <a:endParaRPr lang="sv-SE" sz="2400" dirty="0">
              <a:latin typeface="Leelawadee" panose="020B0502040204020203" pitchFamily="34" charset="-34"/>
              <a:cs typeface="Leelawadee" panose="020B0502040204020203" pitchFamily="34" charset="-34"/>
            </a:endParaRPr>
          </a:p>
          <a:p>
            <a:r>
              <a:rPr lang="sv-SE" sz="2400" dirty="0">
                <a:latin typeface="Leelawadee" panose="020B0502040204020203" pitchFamily="34" charset="-34"/>
                <a:cs typeface="Leelawadee" panose="020B0502040204020203" pitchFamily="34" charset="-34"/>
              </a:rPr>
              <a:t>Målsättning att spela några poolspel, träningsmatcher och delta på 3-4 cuper (endagars)</a:t>
            </a:r>
          </a:p>
          <a:p>
            <a:pPr>
              <a:buFontTx/>
              <a:buChar char="-"/>
            </a:pPr>
            <a:r>
              <a:rPr lang="sv-SE" sz="2400" dirty="0">
                <a:latin typeface="Leelawadee" panose="020B0502040204020203" pitchFamily="34" charset="-34"/>
                <a:cs typeface="Leelawadee" panose="020B0502040204020203" pitchFamily="34" charset="-34"/>
              </a:rPr>
              <a:t>Loppiscupen (4 maj)</a:t>
            </a:r>
          </a:p>
          <a:p>
            <a:pPr>
              <a:buFontTx/>
              <a:buChar char="-"/>
            </a:pPr>
            <a:r>
              <a:rPr lang="sv-SE" sz="2400" dirty="0">
                <a:latin typeface="Leelawadee" panose="020B0502040204020203" pitchFamily="34" charset="-34"/>
                <a:cs typeface="Leelawadee" panose="020B0502040204020203" pitchFamily="34" charset="-34"/>
              </a:rPr>
              <a:t>Ekocupen (18 maj)</a:t>
            </a:r>
          </a:p>
          <a:p>
            <a:pPr>
              <a:buFontTx/>
              <a:buChar char="-"/>
            </a:pPr>
            <a:r>
              <a:rPr lang="sv-SE" sz="2400" dirty="0">
                <a:latin typeface="Leelawadee" panose="020B0502040204020203" pitchFamily="34" charset="-34"/>
                <a:cs typeface="Leelawadee" panose="020B0502040204020203" pitchFamily="34" charset="-34"/>
              </a:rPr>
              <a:t>Kabecupen (15-16 juni)</a:t>
            </a:r>
          </a:p>
          <a:p>
            <a:pPr>
              <a:buFontTx/>
              <a:buChar char="-"/>
            </a:pPr>
            <a:r>
              <a:rPr lang="sv-SE" sz="2400" dirty="0">
                <a:latin typeface="Leelawadee" panose="020B0502040204020203" pitchFamily="34" charset="-34"/>
                <a:cs typeface="Leelawadee" panose="020B0502040204020203" pitchFamily="34" charset="-34"/>
              </a:rPr>
              <a:t>Hagadagarna (17-18 aug)</a:t>
            </a:r>
          </a:p>
          <a:p>
            <a:endParaRPr lang="sv-SE" sz="2400" dirty="0">
              <a:latin typeface="Leelawadee" panose="020B0502040204020203" pitchFamily="34" charset="-34"/>
              <a:cs typeface="Leelawadee" panose="020B0502040204020203" pitchFamily="34" charset="-34"/>
            </a:endParaRPr>
          </a:p>
          <a:p>
            <a:r>
              <a:rPr lang="sv-SE" sz="2400" dirty="0">
                <a:latin typeface="Leelawadee" panose="020B0502040204020203" pitchFamily="34" charset="-34"/>
                <a:cs typeface="Leelawadee" panose="020B0502040204020203" pitchFamily="34" charset="-34"/>
              </a:rPr>
              <a:t>Fotbollsskolan</a:t>
            </a:r>
          </a:p>
          <a:p>
            <a:endParaRPr lang="sv-SE" sz="2400" dirty="0">
              <a:latin typeface="Leelawadee" panose="020B0502040204020203" pitchFamily="34" charset="-34"/>
              <a:cs typeface="Leelawadee" panose="020B0502040204020203" pitchFamily="34" charset="-34"/>
            </a:endParaRPr>
          </a:p>
          <a:p>
            <a:r>
              <a:rPr lang="sv-SE" sz="2400" dirty="0">
                <a:latin typeface="Leelawadee" panose="020B0502040204020203" pitchFamily="34" charset="-34"/>
                <a:cs typeface="Leelawadee" panose="020B0502040204020203" pitchFamily="34" charset="-34"/>
              </a:rPr>
              <a:t>Paus under Juli månad</a:t>
            </a:r>
          </a:p>
          <a:p>
            <a:endParaRPr lang="sv-SE" sz="2400" dirty="0">
              <a:latin typeface="Leelawadee" panose="020B0502040204020203" pitchFamily="34" charset="-34"/>
              <a:cs typeface="Leelawadee" panose="020B0502040204020203" pitchFamily="34" charset="-34"/>
            </a:endParaRPr>
          </a:p>
          <a:p>
            <a:r>
              <a:rPr lang="en-US" sz="2400" dirty="0">
                <a:latin typeface="Leelawadee" panose="020B0502040204020203" pitchFamily="34" charset="-34"/>
                <a:cs typeface="Leelawadee" panose="020B0502040204020203" pitchFamily="34" charset="-34"/>
              </a:rPr>
              <a:t>Nya </a:t>
            </a:r>
            <a:r>
              <a:rPr lang="en-US" sz="2400" dirty="0" err="1">
                <a:latin typeface="Leelawadee" panose="020B0502040204020203" pitchFamily="34" charset="-34"/>
                <a:cs typeface="Leelawadee" panose="020B0502040204020203" pitchFamily="34" charset="-34"/>
              </a:rPr>
              <a:t>spelare</a:t>
            </a:r>
            <a:r>
              <a:rPr lang="en-US" sz="2400" dirty="0">
                <a:latin typeface="Leelawadee" panose="020B0502040204020203" pitchFamily="34" charset="-34"/>
                <a:cs typeface="Leelawadee" panose="020B0502040204020203" pitchFamily="34" charset="-34"/>
              </a:rPr>
              <a:t> </a:t>
            </a:r>
          </a:p>
          <a:p>
            <a:pPr marL="0" indent="0">
              <a:buNone/>
            </a:pPr>
            <a:r>
              <a:rPr lang="en-US" sz="2400" dirty="0">
                <a:latin typeface="Leelawadee" panose="020B0502040204020203" pitchFamily="34" charset="-34"/>
                <a:cs typeface="Leelawadee" panose="020B0502040204020203" pitchFamily="34" charset="-34"/>
              </a:rPr>
              <a:t>- Nicholas</a:t>
            </a:r>
          </a:p>
          <a:p>
            <a:pPr marL="0" indent="0">
              <a:buNone/>
            </a:pPr>
            <a:r>
              <a:rPr lang="en-US" sz="2400" dirty="0">
                <a:latin typeface="Leelawadee" panose="020B0502040204020203" pitchFamily="34" charset="-34"/>
                <a:cs typeface="Leelawadee" panose="020B0502040204020203" pitchFamily="34" charset="-34"/>
              </a:rPr>
              <a:t> </a:t>
            </a:r>
          </a:p>
          <a:p>
            <a:r>
              <a:rPr lang="sv-SE" sz="2400" dirty="0">
                <a:latin typeface="Leelawadee" panose="020B0502040204020203" pitchFamily="34" charset="-34"/>
                <a:cs typeface="Leelawadee" panose="020B0502040204020203" pitchFamily="34" charset="-34"/>
              </a:rPr>
              <a:t>Någon rolig aktivitet som säsongsavslutning</a:t>
            </a:r>
          </a:p>
          <a:p>
            <a:pPr marL="0" indent="0">
              <a:buNone/>
            </a:pPr>
            <a:endParaRPr lang="en-US" sz="2400" dirty="0">
              <a:latin typeface="Leelawadee" panose="020B0502040204020203" pitchFamily="34" charset="-34"/>
              <a:cs typeface="Leelawadee" panose="020B0502040204020203" pitchFamily="34" charset="-34"/>
            </a:endParaRPr>
          </a:p>
          <a:p>
            <a:endParaRPr lang="sv-SE" sz="2400" dirty="0">
              <a:latin typeface="Leelawadee" panose="020B0502040204020203" pitchFamily="34" charset="-34"/>
              <a:cs typeface="Leelawadee" panose="020B0502040204020203" pitchFamily="34" charset="-34"/>
            </a:endParaRPr>
          </a:p>
          <a:p>
            <a:pPr marL="0" indent="0">
              <a:buNone/>
            </a:pPr>
            <a:endParaRPr lang="sv-SE" sz="1800" dirty="0">
              <a:latin typeface="Leelawadee" panose="020B0502040204020203" pitchFamily="34" charset="-34"/>
              <a:cs typeface="Leelawadee" panose="020B0502040204020203" pitchFamily="34" charset="-34"/>
            </a:endParaRPr>
          </a:p>
          <a:p>
            <a:pPr marL="0" indent="0">
              <a:buNone/>
            </a:pPr>
            <a:endParaRPr lang="sv-SE" sz="1800" dirty="0">
              <a:latin typeface="Leelawadee" panose="020B0502040204020203" pitchFamily="34" charset="-34"/>
              <a:cs typeface="Leelawadee" panose="020B0502040204020203" pitchFamily="34" charset="-34"/>
            </a:endParaRPr>
          </a:p>
        </p:txBody>
      </p:sp>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8"/>
          <p:cNvSpPr>
            <a:spLocks noGrp="1"/>
          </p:cNvSpPr>
          <p:nvPr>
            <p:ph type="sldNum" sz="quarter" idx="12"/>
          </p:nvPr>
        </p:nvSpPr>
        <p:spPr/>
        <p:txBody>
          <a:bodyPr/>
          <a:lstStyle/>
          <a:p>
            <a:fld id="{7B82670C-2495-47EB-B20B-D9AF7BE8C7CF}" type="slidenum">
              <a:rPr lang="en-US" smtClean="0"/>
              <a:t>4</a:t>
            </a:fld>
            <a:endParaRPr lang="en-US"/>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Tree>
    <p:extLst>
      <p:ext uri="{BB962C8B-B14F-4D97-AF65-F5344CB8AC3E}">
        <p14:creationId xmlns:p14="http://schemas.microsoft.com/office/powerpoint/2010/main" val="24904723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a:latin typeface="Gilda Display" panose="02000000000000000000"/>
              </a:rPr>
              <a:t>TRÄNING UTOMHUS</a:t>
            </a:r>
            <a:endParaRPr lang="en-US" dirty="0">
              <a:latin typeface="Gilda Display" panose="02000000000000000000"/>
            </a:endParaRPr>
          </a:p>
        </p:txBody>
      </p:sp>
      <p:sp>
        <p:nvSpPr>
          <p:cNvPr id="3" name="Content Placeholder 2"/>
          <p:cNvSpPr>
            <a:spLocks noGrp="1"/>
          </p:cNvSpPr>
          <p:nvPr>
            <p:ph idx="1"/>
          </p:nvPr>
        </p:nvSpPr>
        <p:spPr/>
        <p:txBody>
          <a:bodyPr>
            <a:normAutofit/>
          </a:bodyPr>
          <a:lstStyle/>
          <a:p>
            <a:pPr>
              <a:buFontTx/>
              <a:buChar char="-"/>
            </a:pPr>
            <a:r>
              <a:rPr lang="en-US" dirty="0">
                <a:latin typeface="Leelawadee" panose="020B0502040204020203" pitchFamily="34" charset="-34"/>
                <a:cs typeface="Leelawadee" panose="020B0502040204020203" pitchFamily="34" charset="-34"/>
              </a:rPr>
              <a:t>Jag </a:t>
            </a:r>
            <a:r>
              <a:rPr lang="en-US" dirty="0" err="1">
                <a:latin typeface="Leelawadee" panose="020B0502040204020203" pitchFamily="34" charset="-34"/>
                <a:cs typeface="Leelawadee" panose="020B0502040204020203" pitchFamily="34" charset="-34"/>
              </a:rPr>
              <a:t>och</a:t>
            </a:r>
            <a:r>
              <a:rPr lang="en-US" dirty="0">
                <a:latin typeface="Leelawadee" panose="020B0502040204020203" pitchFamily="34" charset="-34"/>
                <a:cs typeface="Leelawadee" panose="020B0502040204020203" pitchFamily="34" charset="-34"/>
              </a:rPr>
              <a:t> </a:t>
            </a:r>
            <a:r>
              <a:rPr lang="en-US" dirty="0" err="1">
                <a:latin typeface="Leelawadee" panose="020B0502040204020203" pitchFamily="34" charset="-34"/>
                <a:cs typeface="Leelawadee" panose="020B0502040204020203" pitchFamily="34" charset="-34"/>
              </a:rPr>
              <a:t>bollen</a:t>
            </a:r>
            <a:r>
              <a:rPr lang="en-US" dirty="0">
                <a:latin typeface="Leelawadee" panose="020B0502040204020203" pitchFamily="34" charset="-34"/>
                <a:cs typeface="Leelawadee" panose="020B0502040204020203" pitchFamily="34" charset="-34"/>
              </a:rPr>
              <a:t> </a:t>
            </a:r>
            <a:r>
              <a:rPr lang="en-US" dirty="0" err="1">
                <a:latin typeface="Leelawadee" panose="020B0502040204020203" pitchFamily="34" charset="-34"/>
                <a:cs typeface="Leelawadee" panose="020B0502040204020203" pitchFamily="34" charset="-34"/>
              </a:rPr>
              <a:t>och</a:t>
            </a:r>
            <a:r>
              <a:rPr lang="en-US" dirty="0">
                <a:latin typeface="Leelawadee" panose="020B0502040204020203" pitchFamily="34" charset="-34"/>
                <a:cs typeface="Leelawadee" panose="020B0502040204020203" pitchFamily="34" charset="-34"/>
              </a:rPr>
              <a:t> </a:t>
            </a:r>
            <a:r>
              <a:rPr lang="en-US" dirty="0" err="1">
                <a:latin typeface="Leelawadee" panose="020B0502040204020203" pitchFamily="34" charset="-34"/>
                <a:cs typeface="Leelawadee" panose="020B0502040204020203" pitchFamily="34" charset="-34"/>
              </a:rPr>
              <a:t>kompisarna</a:t>
            </a:r>
            <a:endParaRPr lang="en-US" dirty="0">
              <a:latin typeface="Leelawadee" panose="020B0502040204020203" pitchFamily="34" charset="-34"/>
              <a:cs typeface="Leelawadee" panose="020B0502040204020203" pitchFamily="34" charset="-34"/>
            </a:endParaRPr>
          </a:p>
          <a:p>
            <a:pPr>
              <a:buFontTx/>
              <a:buChar char="-"/>
            </a:pPr>
            <a:r>
              <a:rPr lang="en-US" dirty="0" err="1">
                <a:latin typeface="Leelawadee" panose="020B0502040204020203" pitchFamily="34" charset="-34"/>
                <a:cs typeface="Leelawadee" panose="020B0502040204020203" pitchFamily="34" charset="-34"/>
              </a:rPr>
              <a:t>Spel</a:t>
            </a:r>
            <a:r>
              <a:rPr lang="en-US" dirty="0">
                <a:latin typeface="Leelawadee" panose="020B0502040204020203" pitchFamily="34" charset="-34"/>
                <a:cs typeface="Leelawadee" panose="020B0502040204020203" pitchFamily="34" charset="-34"/>
              </a:rPr>
              <a:t> (</a:t>
            </a:r>
            <a:r>
              <a:rPr lang="en-US" dirty="0" err="1">
                <a:latin typeface="Leelawadee" panose="020B0502040204020203" pitchFamily="34" charset="-34"/>
                <a:cs typeface="Leelawadee" panose="020B0502040204020203" pitchFamily="34" charset="-34"/>
              </a:rPr>
              <a:t>Anfall</a:t>
            </a:r>
            <a:r>
              <a:rPr lang="en-US" dirty="0">
                <a:latin typeface="Leelawadee" panose="020B0502040204020203" pitchFamily="34" charset="-34"/>
                <a:cs typeface="Leelawadee" panose="020B0502040204020203" pitchFamily="34" charset="-34"/>
              </a:rPr>
              <a:t> &amp; </a:t>
            </a:r>
            <a:r>
              <a:rPr lang="en-US" dirty="0" err="1">
                <a:latin typeface="Leelawadee" panose="020B0502040204020203" pitchFamily="34" charset="-34"/>
                <a:cs typeface="Leelawadee" panose="020B0502040204020203" pitchFamily="34" charset="-34"/>
              </a:rPr>
              <a:t>Försvar</a:t>
            </a:r>
            <a:r>
              <a:rPr lang="en-US" dirty="0">
                <a:latin typeface="Leelawadee" panose="020B0502040204020203" pitchFamily="34" charset="-34"/>
                <a:cs typeface="Leelawadee" panose="020B0502040204020203" pitchFamily="34" charset="-34"/>
              </a:rPr>
              <a:t>)</a:t>
            </a:r>
          </a:p>
          <a:p>
            <a:pPr>
              <a:buFontTx/>
              <a:buChar char="-"/>
            </a:pPr>
            <a:r>
              <a:rPr lang="en-US" dirty="0" err="1">
                <a:latin typeface="Leelawadee" panose="020B0502040204020203" pitchFamily="34" charset="-34"/>
                <a:cs typeface="Leelawadee" panose="020B0502040204020203" pitchFamily="34" charset="-34"/>
              </a:rPr>
              <a:t>Koordination</a:t>
            </a:r>
            <a:r>
              <a:rPr lang="en-US" dirty="0">
                <a:latin typeface="Leelawadee" panose="020B0502040204020203" pitchFamily="34" charset="-34"/>
                <a:cs typeface="Leelawadee" panose="020B0502040204020203" pitchFamily="34" charset="-34"/>
              </a:rPr>
              <a:t> </a:t>
            </a:r>
            <a:r>
              <a:rPr lang="en-US" dirty="0" err="1">
                <a:latin typeface="Leelawadee" panose="020B0502040204020203" pitchFamily="34" charset="-34"/>
                <a:cs typeface="Leelawadee" panose="020B0502040204020203" pitchFamily="34" charset="-34"/>
              </a:rPr>
              <a:t>och</a:t>
            </a:r>
            <a:r>
              <a:rPr lang="en-US" dirty="0">
                <a:latin typeface="Leelawadee" panose="020B0502040204020203" pitchFamily="34" charset="-34"/>
                <a:cs typeface="Leelawadee" panose="020B0502040204020203" pitchFamily="34" charset="-34"/>
              </a:rPr>
              <a:t> </a:t>
            </a:r>
            <a:r>
              <a:rPr lang="en-US" dirty="0" err="1">
                <a:latin typeface="Leelawadee" panose="020B0502040204020203" pitchFamily="34" charset="-34"/>
                <a:cs typeface="Leelawadee" panose="020B0502040204020203" pitchFamily="34" charset="-34"/>
              </a:rPr>
              <a:t>motorik</a:t>
            </a:r>
            <a:endParaRPr lang="en-US" dirty="0">
              <a:latin typeface="Leelawadee" panose="020B0502040204020203" pitchFamily="34" charset="-34"/>
              <a:cs typeface="Leelawadee" panose="020B0502040204020203" pitchFamily="34" charset="-34"/>
            </a:endParaRPr>
          </a:p>
          <a:p>
            <a:pPr>
              <a:buFontTx/>
              <a:buChar char="-"/>
            </a:pPr>
            <a:r>
              <a:rPr lang="en-US" dirty="0" err="1">
                <a:latin typeface="Leelawadee" panose="020B0502040204020203" pitchFamily="34" charset="-34"/>
                <a:cs typeface="Leelawadee" panose="020B0502040204020203" pitchFamily="34" charset="-34"/>
              </a:rPr>
              <a:t>Tävla</a:t>
            </a:r>
            <a:r>
              <a:rPr lang="en-US" dirty="0">
                <a:latin typeface="Leelawadee" panose="020B0502040204020203" pitchFamily="34" charset="-34"/>
                <a:cs typeface="Leelawadee" panose="020B0502040204020203" pitchFamily="34" charset="-34"/>
              </a:rPr>
              <a:t> (</a:t>
            </a:r>
            <a:r>
              <a:rPr lang="en-US" dirty="0" err="1">
                <a:latin typeface="Leelawadee" panose="020B0502040204020203" pitchFamily="34" charset="-34"/>
                <a:cs typeface="Leelawadee" panose="020B0502040204020203" pitchFamily="34" charset="-34"/>
              </a:rPr>
              <a:t>detta</a:t>
            </a:r>
            <a:r>
              <a:rPr lang="en-US" dirty="0">
                <a:latin typeface="Leelawadee" panose="020B0502040204020203" pitchFamily="34" charset="-34"/>
                <a:cs typeface="Leelawadee" panose="020B0502040204020203" pitchFamily="34" charset="-34"/>
              </a:rPr>
              <a:t> </a:t>
            </a:r>
            <a:r>
              <a:rPr lang="en-US" dirty="0" err="1">
                <a:latin typeface="Leelawadee" panose="020B0502040204020203" pitchFamily="34" charset="-34"/>
                <a:cs typeface="Leelawadee" panose="020B0502040204020203" pitchFamily="34" charset="-34"/>
              </a:rPr>
              <a:t>är</a:t>
            </a:r>
            <a:r>
              <a:rPr lang="en-US" dirty="0">
                <a:latin typeface="Leelawadee" panose="020B0502040204020203" pitchFamily="34" charset="-34"/>
                <a:cs typeface="Leelawadee" panose="020B0502040204020203" pitchFamily="34" charset="-34"/>
              </a:rPr>
              <a:t> </a:t>
            </a:r>
            <a:r>
              <a:rPr lang="en-US" dirty="0" err="1">
                <a:latin typeface="Leelawadee" panose="020B0502040204020203" pitchFamily="34" charset="-34"/>
                <a:cs typeface="Leelawadee" panose="020B0502040204020203" pitchFamily="34" charset="-34"/>
              </a:rPr>
              <a:t>något</a:t>
            </a:r>
            <a:r>
              <a:rPr lang="en-US" dirty="0">
                <a:latin typeface="Leelawadee" panose="020B0502040204020203" pitchFamily="34" charset="-34"/>
                <a:cs typeface="Leelawadee" panose="020B0502040204020203" pitchFamily="34" charset="-34"/>
              </a:rPr>
              <a:t> vi </a:t>
            </a:r>
            <a:r>
              <a:rPr lang="en-US" dirty="0" err="1">
                <a:latin typeface="Leelawadee" panose="020B0502040204020203" pitchFamily="34" charset="-34"/>
                <a:cs typeface="Leelawadee" panose="020B0502040204020203" pitchFamily="34" charset="-34"/>
              </a:rPr>
              <a:t>lär</a:t>
            </a:r>
            <a:r>
              <a:rPr lang="en-US" dirty="0">
                <a:latin typeface="Leelawadee" panose="020B0502040204020203" pitchFamily="34" charset="-34"/>
                <a:cs typeface="Leelawadee" panose="020B0502040204020203" pitchFamily="34" charset="-34"/>
              </a:rPr>
              <a:t> </a:t>
            </a:r>
            <a:r>
              <a:rPr lang="en-US" dirty="0" err="1">
                <a:latin typeface="Leelawadee" panose="020B0502040204020203" pitchFamily="34" charset="-34"/>
                <a:cs typeface="Leelawadee" panose="020B0502040204020203" pitchFamily="34" charset="-34"/>
              </a:rPr>
              <a:t>barnen</a:t>
            </a:r>
            <a:r>
              <a:rPr lang="en-US" dirty="0">
                <a:latin typeface="Leelawadee" panose="020B0502040204020203" pitchFamily="34" charset="-34"/>
                <a:cs typeface="Leelawadee" panose="020B0502040204020203" pitchFamily="34" charset="-34"/>
              </a:rPr>
              <a:t>)</a:t>
            </a:r>
          </a:p>
          <a:p>
            <a:pPr>
              <a:buFontTx/>
              <a:buChar char="-"/>
            </a:pPr>
            <a:r>
              <a:rPr lang="en-US" dirty="0">
                <a:latin typeface="Leelawadee" panose="020B0502040204020203" pitchFamily="34" charset="-34"/>
                <a:cs typeface="Leelawadee" panose="020B0502040204020203" pitchFamily="34" charset="-34"/>
              </a:rPr>
              <a:t>Bra </a:t>
            </a:r>
            <a:r>
              <a:rPr lang="en-US" dirty="0" err="1">
                <a:latin typeface="Leelawadee" panose="020B0502040204020203" pitchFamily="34" charset="-34"/>
                <a:cs typeface="Leelawadee" panose="020B0502040204020203" pitchFamily="34" charset="-34"/>
              </a:rPr>
              <a:t>lagkamrat</a:t>
            </a:r>
            <a:r>
              <a:rPr lang="en-US" dirty="0">
                <a:latin typeface="Leelawadee" panose="020B0502040204020203" pitchFamily="34" charset="-34"/>
                <a:cs typeface="Leelawadee" panose="020B0502040204020203" pitchFamily="34" charset="-34"/>
              </a:rPr>
              <a:t>! (</a:t>
            </a:r>
            <a:r>
              <a:rPr lang="en-US" dirty="0" err="1">
                <a:latin typeface="Leelawadee" panose="020B0502040204020203" pitchFamily="34" charset="-34"/>
                <a:cs typeface="Leelawadee" panose="020B0502040204020203" pitchFamily="34" charset="-34"/>
              </a:rPr>
              <a:t>Utveckla</a:t>
            </a:r>
            <a:r>
              <a:rPr lang="en-US" dirty="0">
                <a:latin typeface="Leelawadee" panose="020B0502040204020203" pitchFamily="34" charset="-34"/>
                <a:cs typeface="Leelawadee" panose="020B0502040204020203" pitchFamily="34" charset="-34"/>
              </a:rPr>
              <a:t>)</a:t>
            </a:r>
          </a:p>
          <a:p>
            <a:pPr>
              <a:buFontTx/>
              <a:buChar char="-"/>
            </a:pPr>
            <a:endParaRPr lang="en-US" dirty="0">
              <a:latin typeface="Leelawadee" panose="020B0502040204020203" pitchFamily="34" charset="-34"/>
              <a:cs typeface="Leelawadee" panose="020B0502040204020203" pitchFamily="34" charset="-34"/>
            </a:endParaRPr>
          </a:p>
          <a:p>
            <a:pPr marL="0" indent="0">
              <a:buNone/>
            </a:pPr>
            <a:r>
              <a:rPr lang="en-US" dirty="0">
                <a:latin typeface="Leelawadee" panose="020B0502040204020203" pitchFamily="34" charset="-34"/>
                <a:cs typeface="Leelawadee" panose="020B0502040204020203" pitchFamily="34" charset="-34"/>
                <a:sym typeface="Wingdings" panose="05000000000000000000" pitchFamily="2" charset="2"/>
              </a:rPr>
              <a:t> </a:t>
            </a:r>
            <a:r>
              <a:rPr lang="en-US" dirty="0">
                <a:latin typeface="Leelawadee" panose="020B0502040204020203" pitchFamily="34" charset="-34"/>
                <a:cs typeface="Leelawadee" panose="020B0502040204020203" pitchFamily="34" charset="-34"/>
              </a:rPr>
              <a:t>Det </a:t>
            </a:r>
            <a:r>
              <a:rPr lang="en-US" dirty="0" err="1">
                <a:latin typeface="Leelawadee" panose="020B0502040204020203" pitchFamily="34" charset="-34"/>
                <a:cs typeface="Leelawadee" panose="020B0502040204020203" pitchFamily="34" charset="-34"/>
              </a:rPr>
              <a:t>är</a:t>
            </a:r>
            <a:r>
              <a:rPr lang="en-US" dirty="0">
                <a:latin typeface="Leelawadee" panose="020B0502040204020203" pitchFamily="34" charset="-34"/>
                <a:cs typeface="Leelawadee" panose="020B0502040204020203" pitchFamily="34" charset="-34"/>
              </a:rPr>
              <a:t> extra </a:t>
            </a:r>
            <a:r>
              <a:rPr lang="en-US" dirty="0" err="1">
                <a:latin typeface="Leelawadee" panose="020B0502040204020203" pitchFamily="34" charset="-34"/>
                <a:cs typeface="Leelawadee" panose="020B0502040204020203" pitchFamily="34" charset="-34"/>
              </a:rPr>
              <a:t>viktigt</a:t>
            </a:r>
            <a:r>
              <a:rPr lang="en-US" dirty="0">
                <a:latin typeface="Leelawadee" panose="020B0502040204020203" pitchFamily="34" charset="-34"/>
                <a:cs typeface="Leelawadee" panose="020B0502040204020203" pitchFamily="34" charset="-34"/>
              </a:rPr>
              <a:t> </a:t>
            </a:r>
            <a:r>
              <a:rPr lang="en-US" dirty="0" err="1">
                <a:latin typeface="Leelawadee" panose="020B0502040204020203" pitchFamily="34" charset="-34"/>
                <a:cs typeface="Leelawadee" panose="020B0502040204020203" pitchFamily="34" charset="-34"/>
              </a:rPr>
              <a:t>att</a:t>
            </a:r>
            <a:r>
              <a:rPr lang="en-US" dirty="0">
                <a:latin typeface="Leelawadee" panose="020B0502040204020203" pitchFamily="34" charset="-34"/>
                <a:cs typeface="Leelawadee" panose="020B0502040204020203" pitchFamily="34" charset="-34"/>
              </a:rPr>
              <a:t> </a:t>
            </a:r>
            <a:r>
              <a:rPr lang="en-US" dirty="0" err="1">
                <a:latin typeface="Leelawadee" panose="020B0502040204020203" pitchFamily="34" charset="-34"/>
                <a:cs typeface="Leelawadee" panose="020B0502040204020203" pitchFamily="34" charset="-34"/>
              </a:rPr>
              <a:t>ni</a:t>
            </a:r>
            <a:r>
              <a:rPr lang="en-US" dirty="0">
                <a:latin typeface="Leelawadee" panose="020B0502040204020203" pitchFamily="34" charset="-34"/>
                <a:cs typeface="Leelawadee" panose="020B0502040204020203" pitchFamily="34" charset="-34"/>
              </a:rPr>
              <a:t> </a:t>
            </a:r>
            <a:r>
              <a:rPr lang="en-US" dirty="0" err="1">
                <a:latin typeface="Leelawadee" panose="020B0502040204020203" pitchFamily="34" charset="-34"/>
                <a:cs typeface="Leelawadee" panose="020B0502040204020203" pitchFamily="34" charset="-34"/>
              </a:rPr>
              <a:t>har</a:t>
            </a:r>
            <a:r>
              <a:rPr lang="en-US" dirty="0">
                <a:latin typeface="Leelawadee" panose="020B0502040204020203" pitchFamily="34" charset="-34"/>
                <a:cs typeface="Leelawadee" panose="020B0502040204020203" pitchFamily="34" charset="-34"/>
              </a:rPr>
              <a:t> </a:t>
            </a:r>
            <a:r>
              <a:rPr lang="en-US" dirty="0" err="1">
                <a:latin typeface="Leelawadee" panose="020B0502040204020203" pitchFamily="34" charset="-34"/>
                <a:cs typeface="Leelawadee" panose="020B0502040204020203" pitchFamily="34" charset="-34"/>
              </a:rPr>
              <a:t>kontaktuppgifter</a:t>
            </a:r>
            <a:r>
              <a:rPr lang="en-US" dirty="0">
                <a:latin typeface="Leelawadee" panose="020B0502040204020203" pitchFamily="34" charset="-34"/>
                <a:cs typeface="Leelawadee" panose="020B0502040204020203" pitchFamily="34" charset="-34"/>
              </a:rPr>
              <a:t> på laget.se. Det </a:t>
            </a:r>
            <a:r>
              <a:rPr lang="en-US" dirty="0" err="1">
                <a:latin typeface="Leelawadee" panose="020B0502040204020203" pitchFamily="34" charset="-34"/>
                <a:cs typeface="Leelawadee" panose="020B0502040204020203" pitchFamily="34" charset="-34"/>
              </a:rPr>
              <a:t>är</a:t>
            </a:r>
            <a:r>
              <a:rPr lang="en-US" dirty="0">
                <a:latin typeface="Leelawadee" panose="020B0502040204020203" pitchFamily="34" charset="-34"/>
                <a:cs typeface="Leelawadee" panose="020B0502040204020203" pitchFamily="34" charset="-34"/>
              </a:rPr>
              <a:t> </a:t>
            </a:r>
            <a:r>
              <a:rPr lang="en-US" dirty="0" err="1">
                <a:latin typeface="Leelawadee" panose="020B0502040204020203" pitchFamily="34" charset="-34"/>
                <a:cs typeface="Leelawadee" panose="020B0502040204020203" pitchFamily="34" charset="-34"/>
              </a:rPr>
              <a:t>där</a:t>
            </a:r>
            <a:r>
              <a:rPr lang="en-US" dirty="0">
                <a:latin typeface="Leelawadee" panose="020B0502040204020203" pitchFamily="34" charset="-34"/>
                <a:cs typeface="Leelawadee" panose="020B0502040204020203" pitchFamily="34" charset="-34"/>
              </a:rPr>
              <a:t> vi </a:t>
            </a:r>
            <a:r>
              <a:rPr lang="en-US" dirty="0" err="1">
                <a:latin typeface="Leelawadee" panose="020B0502040204020203" pitchFamily="34" charset="-34"/>
                <a:cs typeface="Leelawadee" panose="020B0502040204020203" pitchFamily="34" charset="-34"/>
              </a:rPr>
              <a:t>tittar</a:t>
            </a:r>
            <a:r>
              <a:rPr lang="en-US" dirty="0">
                <a:latin typeface="Leelawadee" panose="020B0502040204020203" pitchFamily="34" charset="-34"/>
                <a:cs typeface="Leelawadee" panose="020B0502040204020203" pitchFamily="34" charset="-34"/>
              </a:rPr>
              <a:t> om </a:t>
            </a:r>
            <a:r>
              <a:rPr lang="en-US" dirty="0" err="1">
                <a:latin typeface="Leelawadee" panose="020B0502040204020203" pitchFamily="34" charset="-34"/>
                <a:cs typeface="Leelawadee" panose="020B0502040204020203" pitchFamily="34" charset="-34"/>
              </a:rPr>
              <a:t>något</a:t>
            </a:r>
            <a:r>
              <a:rPr lang="en-US" dirty="0">
                <a:latin typeface="Leelawadee" panose="020B0502040204020203" pitchFamily="34" charset="-34"/>
                <a:cs typeface="Leelawadee" panose="020B0502040204020203" pitchFamily="34" charset="-34"/>
              </a:rPr>
              <a:t> </a:t>
            </a:r>
            <a:r>
              <a:rPr lang="en-US" dirty="0" err="1">
                <a:latin typeface="Leelawadee" panose="020B0502040204020203" pitchFamily="34" charset="-34"/>
                <a:cs typeface="Leelawadee" panose="020B0502040204020203" pitchFamily="34" charset="-34"/>
              </a:rPr>
              <a:t>händer</a:t>
            </a:r>
            <a:r>
              <a:rPr lang="en-US" dirty="0">
                <a:latin typeface="Leelawadee" panose="020B0502040204020203" pitchFamily="34" charset="-34"/>
                <a:cs typeface="Leelawadee" panose="020B0502040204020203" pitchFamily="34" charset="-34"/>
              </a:rPr>
              <a:t> </a:t>
            </a:r>
            <a:r>
              <a:rPr lang="en-US" dirty="0" err="1">
                <a:latin typeface="Leelawadee" panose="020B0502040204020203" pitchFamily="34" charset="-34"/>
                <a:cs typeface="Leelawadee" panose="020B0502040204020203" pitchFamily="34" charset="-34"/>
              </a:rPr>
              <a:t>på</a:t>
            </a:r>
            <a:r>
              <a:rPr lang="en-US" dirty="0">
                <a:latin typeface="Leelawadee" panose="020B0502040204020203" pitchFamily="34" charset="-34"/>
                <a:cs typeface="Leelawadee" panose="020B0502040204020203" pitchFamily="34" charset="-34"/>
              </a:rPr>
              <a:t> </a:t>
            </a:r>
            <a:r>
              <a:rPr lang="en-US" dirty="0" err="1">
                <a:latin typeface="Leelawadee" panose="020B0502040204020203" pitchFamily="34" charset="-34"/>
                <a:cs typeface="Leelawadee" panose="020B0502040204020203" pitchFamily="34" charset="-34"/>
              </a:rPr>
              <a:t>en</a:t>
            </a:r>
            <a:r>
              <a:rPr lang="en-US" dirty="0">
                <a:latin typeface="Leelawadee" panose="020B0502040204020203" pitchFamily="34" charset="-34"/>
                <a:cs typeface="Leelawadee" panose="020B0502040204020203" pitchFamily="34" charset="-34"/>
              </a:rPr>
              <a:t> </a:t>
            </a:r>
            <a:r>
              <a:rPr lang="en-US" dirty="0" err="1">
                <a:latin typeface="Leelawadee" panose="020B0502040204020203" pitchFamily="34" charset="-34"/>
                <a:cs typeface="Leelawadee" panose="020B0502040204020203" pitchFamily="34" charset="-34"/>
              </a:rPr>
              <a:t>träning</a:t>
            </a:r>
            <a:r>
              <a:rPr lang="en-US" dirty="0">
                <a:latin typeface="Leelawadee" panose="020B0502040204020203" pitchFamily="34" charset="-34"/>
                <a:cs typeface="Leelawadee" panose="020B0502040204020203" pitchFamily="34" charset="-34"/>
              </a:rPr>
              <a:t>.</a:t>
            </a:r>
          </a:p>
          <a:p>
            <a:pPr marL="0" indent="0">
              <a:buNone/>
            </a:pPr>
            <a:endParaRPr lang="en-US" dirty="0">
              <a:latin typeface="Leelawadee" panose="020B0502040204020203" pitchFamily="34" charset="-34"/>
              <a:cs typeface="Leelawadee" panose="020B0502040204020203" pitchFamily="34" charset="-34"/>
            </a:endParaRPr>
          </a:p>
          <a:p>
            <a:pPr marL="0" indent="0">
              <a:buNone/>
            </a:pPr>
            <a:endParaRPr lang="en-US" dirty="0">
              <a:latin typeface="Leelawadee" panose="020B0502040204020203" pitchFamily="34" charset="-34"/>
              <a:cs typeface="Leelawadee" panose="020B0502040204020203" pitchFamily="34" charset="-34"/>
            </a:endParaRPr>
          </a:p>
          <a:p>
            <a:pPr marL="0" indent="0">
              <a:buNone/>
            </a:pPr>
            <a:endParaRPr lang="en-US" dirty="0">
              <a:latin typeface="Leelawadee" panose="020B0502040204020203" pitchFamily="34" charset="-34"/>
              <a:cs typeface="Leelawadee" panose="020B0502040204020203" pitchFamily="34" charset="-34"/>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8"/>
          <p:cNvSpPr>
            <a:spLocks noGrp="1"/>
          </p:cNvSpPr>
          <p:nvPr>
            <p:ph type="sldNum" sz="quarter" idx="12"/>
          </p:nvPr>
        </p:nvSpPr>
        <p:spPr/>
        <p:txBody>
          <a:bodyPr/>
          <a:lstStyle/>
          <a:p>
            <a:fld id="{7B82670C-2495-47EB-B20B-D9AF7BE8C7CF}" type="slidenum">
              <a:rPr lang="en-US" smtClean="0"/>
              <a:t>5</a:t>
            </a:fld>
            <a:endParaRPr lang="en-US" dirty="0"/>
          </a:p>
        </p:txBody>
      </p:sp>
    </p:spTree>
    <p:extLst>
      <p:ext uri="{BB962C8B-B14F-4D97-AF65-F5344CB8AC3E}">
        <p14:creationId xmlns:p14="http://schemas.microsoft.com/office/powerpoint/2010/main" val="21205536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46653"/>
            <a:ext cx="10515600" cy="1325563"/>
          </a:xfrm>
        </p:spPr>
        <p:txBody>
          <a:bodyPr/>
          <a:lstStyle/>
          <a:p>
            <a:r>
              <a:rPr lang="en-US" dirty="0">
                <a:latin typeface="Gilda Display" panose="02000000000000000000"/>
              </a:rPr>
              <a:t>LAGÅLDER 8 ÅR</a:t>
            </a:r>
          </a:p>
        </p:txBody>
      </p:sp>
      <p:sp>
        <p:nvSpPr>
          <p:cNvPr id="6" name="Content Placeholder 5"/>
          <p:cNvSpPr>
            <a:spLocks noGrp="1"/>
          </p:cNvSpPr>
          <p:nvPr>
            <p:ph idx="1"/>
          </p:nvPr>
        </p:nvSpPr>
        <p:spPr>
          <a:xfrm>
            <a:off x="1244600" y="1735515"/>
            <a:ext cx="3816927" cy="4803830"/>
          </a:xfrm>
        </p:spPr>
        <p:txBody>
          <a:bodyPr>
            <a:normAutofit fontScale="92500" lnSpcReduction="20000"/>
          </a:bodyPr>
          <a:lstStyle/>
          <a:p>
            <a:pPr marL="0" indent="0">
              <a:buNone/>
            </a:pPr>
            <a:r>
              <a:rPr lang="en-US" sz="1800" b="1" dirty="0" err="1">
                <a:latin typeface="Leelawadee" panose="020B0502040204020203" pitchFamily="34" charset="-34"/>
                <a:cs typeface="Leelawadee" panose="020B0502040204020203" pitchFamily="34" charset="-34"/>
              </a:rPr>
              <a:t>Träning</a:t>
            </a:r>
            <a:r>
              <a:rPr lang="en-US" sz="1800" b="1" dirty="0">
                <a:latin typeface="Leelawadee" panose="020B0502040204020203" pitchFamily="34" charset="-34"/>
                <a:cs typeface="Leelawadee" panose="020B0502040204020203" pitchFamily="34" charset="-34"/>
              </a:rPr>
              <a:t> &amp; match</a:t>
            </a:r>
          </a:p>
          <a:p>
            <a:r>
              <a:rPr lang="en-US" sz="1600" dirty="0" err="1">
                <a:latin typeface="Leelawadee" panose="020B0502040204020203" pitchFamily="34" charset="-34"/>
                <a:cs typeface="Leelawadee" panose="020B0502040204020203" pitchFamily="34" charset="-34"/>
              </a:rPr>
              <a:t>Träningar</a:t>
            </a:r>
            <a:r>
              <a:rPr lang="en-US" sz="1600" dirty="0">
                <a:latin typeface="Leelawadee" panose="020B0502040204020203" pitchFamily="34" charset="-34"/>
                <a:cs typeface="Leelawadee" panose="020B0502040204020203" pitchFamily="34" charset="-34"/>
              </a:rPr>
              <a:t>/</a:t>
            </a:r>
            <a:r>
              <a:rPr lang="en-US" sz="1600" dirty="0" err="1">
                <a:latin typeface="Leelawadee" panose="020B0502040204020203" pitchFamily="34" charset="-34"/>
                <a:cs typeface="Leelawadee" panose="020B0502040204020203" pitchFamily="34" charset="-34"/>
              </a:rPr>
              <a:t>vecka</a:t>
            </a:r>
            <a:r>
              <a:rPr lang="en-US" sz="1600" dirty="0">
                <a:latin typeface="Leelawadee" panose="020B0502040204020203" pitchFamily="34" charset="-34"/>
                <a:cs typeface="Leelawadee" panose="020B0502040204020203" pitchFamily="34" charset="-34"/>
              </a:rPr>
              <a:t> </a:t>
            </a:r>
            <a:r>
              <a:rPr lang="en-US" sz="1600" dirty="0" err="1">
                <a:latin typeface="Leelawadee" panose="020B0502040204020203" pitchFamily="34" charset="-34"/>
                <a:cs typeface="Leelawadee" panose="020B0502040204020203" pitchFamily="34" charset="-34"/>
              </a:rPr>
              <a:t>sommarsäsong</a:t>
            </a:r>
            <a:r>
              <a:rPr lang="en-US" sz="1600" dirty="0">
                <a:latin typeface="Leelawadee" panose="020B0502040204020203" pitchFamily="34" charset="-34"/>
                <a:cs typeface="Leelawadee" panose="020B0502040204020203" pitchFamily="34" charset="-34"/>
              </a:rPr>
              <a:t>: 2 </a:t>
            </a:r>
            <a:r>
              <a:rPr lang="en-US" sz="1600" dirty="0" err="1">
                <a:latin typeface="Leelawadee" panose="020B0502040204020203" pitchFamily="34" charset="-34"/>
                <a:cs typeface="Leelawadee" panose="020B0502040204020203" pitchFamily="34" charset="-34"/>
              </a:rPr>
              <a:t>st</a:t>
            </a:r>
            <a:endParaRPr lang="en-US" sz="1600" dirty="0">
              <a:latin typeface="Leelawadee" panose="020B0502040204020203" pitchFamily="34" charset="-34"/>
              <a:cs typeface="Leelawadee" panose="020B0502040204020203" pitchFamily="34" charset="-34"/>
            </a:endParaRPr>
          </a:p>
          <a:p>
            <a:r>
              <a:rPr lang="en-US" sz="1600" dirty="0" err="1">
                <a:latin typeface="Leelawadee" panose="020B0502040204020203" pitchFamily="34" charset="-34"/>
                <a:cs typeface="Leelawadee" panose="020B0502040204020203" pitchFamily="34" charset="-34"/>
              </a:rPr>
              <a:t>Träningar</a:t>
            </a:r>
            <a:r>
              <a:rPr lang="en-US" sz="1600" dirty="0">
                <a:latin typeface="Leelawadee" panose="020B0502040204020203" pitchFamily="34" charset="-34"/>
                <a:cs typeface="Leelawadee" panose="020B0502040204020203" pitchFamily="34" charset="-34"/>
              </a:rPr>
              <a:t>/</a:t>
            </a:r>
            <a:r>
              <a:rPr lang="en-US" sz="1600" dirty="0" err="1">
                <a:latin typeface="Leelawadee" panose="020B0502040204020203" pitchFamily="34" charset="-34"/>
                <a:cs typeface="Leelawadee" panose="020B0502040204020203" pitchFamily="34" charset="-34"/>
              </a:rPr>
              <a:t>vecka</a:t>
            </a:r>
            <a:r>
              <a:rPr lang="en-US" sz="1600" dirty="0">
                <a:latin typeface="Leelawadee" panose="020B0502040204020203" pitchFamily="34" charset="-34"/>
                <a:cs typeface="Leelawadee" panose="020B0502040204020203" pitchFamily="34" charset="-34"/>
              </a:rPr>
              <a:t> </a:t>
            </a:r>
            <a:r>
              <a:rPr lang="en-US" sz="1600" dirty="0" err="1">
                <a:latin typeface="Leelawadee" panose="020B0502040204020203" pitchFamily="34" charset="-34"/>
                <a:cs typeface="Leelawadee" panose="020B0502040204020203" pitchFamily="34" charset="-34"/>
              </a:rPr>
              <a:t>vintersäsong</a:t>
            </a:r>
            <a:r>
              <a:rPr lang="en-US" sz="1600" dirty="0">
                <a:latin typeface="Leelawadee" panose="020B0502040204020203" pitchFamily="34" charset="-34"/>
                <a:cs typeface="Leelawadee" panose="020B0502040204020203" pitchFamily="34" charset="-34"/>
              </a:rPr>
              <a:t>: 1 </a:t>
            </a:r>
            <a:r>
              <a:rPr lang="en-US" sz="1600" dirty="0" err="1">
                <a:latin typeface="Leelawadee" panose="020B0502040204020203" pitchFamily="34" charset="-34"/>
                <a:cs typeface="Leelawadee" panose="020B0502040204020203" pitchFamily="34" charset="-34"/>
              </a:rPr>
              <a:t>st</a:t>
            </a:r>
            <a:endParaRPr lang="en-US" sz="1600" dirty="0">
              <a:latin typeface="Leelawadee" panose="020B0502040204020203" pitchFamily="34" charset="-34"/>
              <a:cs typeface="Leelawadee" panose="020B0502040204020203" pitchFamily="34" charset="-34"/>
            </a:endParaRPr>
          </a:p>
          <a:p>
            <a:pPr lvl="1">
              <a:lnSpc>
                <a:spcPct val="110000"/>
              </a:lnSpc>
            </a:pPr>
            <a:r>
              <a:rPr lang="en-US" sz="1600" dirty="0" err="1">
                <a:latin typeface="Leelawadee" panose="020B0502040204020203" pitchFamily="34" charset="-34"/>
                <a:cs typeface="Leelawadee" panose="020B0502040204020203" pitchFamily="34" charset="-34"/>
              </a:rPr>
              <a:t>Inomhus</a:t>
            </a:r>
            <a:r>
              <a:rPr lang="en-US" sz="1600" dirty="0">
                <a:latin typeface="Leelawadee" panose="020B0502040204020203" pitchFamily="34" charset="-34"/>
                <a:cs typeface="Leelawadee" panose="020B0502040204020203" pitchFamily="34" charset="-34"/>
              </a:rPr>
              <a:t>: 1 </a:t>
            </a:r>
            <a:r>
              <a:rPr lang="en-US" sz="1600" dirty="0" err="1">
                <a:latin typeface="Leelawadee" panose="020B0502040204020203" pitchFamily="34" charset="-34"/>
                <a:cs typeface="Leelawadee" panose="020B0502040204020203" pitchFamily="34" charset="-34"/>
              </a:rPr>
              <a:t>st</a:t>
            </a:r>
            <a:endParaRPr lang="en-US" sz="1600" dirty="0">
              <a:latin typeface="Leelawadee" panose="020B0502040204020203" pitchFamily="34" charset="-34"/>
              <a:cs typeface="Leelawadee" panose="020B0502040204020203" pitchFamily="34" charset="-34"/>
            </a:endParaRPr>
          </a:p>
          <a:p>
            <a:pPr lvl="1">
              <a:lnSpc>
                <a:spcPct val="110000"/>
              </a:lnSpc>
            </a:pPr>
            <a:r>
              <a:rPr lang="en-US" sz="1600" dirty="0" err="1">
                <a:latin typeface="Leelawadee" panose="020B0502040204020203" pitchFamily="34" charset="-34"/>
                <a:cs typeface="Leelawadee" panose="020B0502040204020203" pitchFamily="34" charset="-34"/>
              </a:rPr>
              <a:t>Konstgräs</a:t>
            </a:r>
            <a:r>
              <a:rPr lang="en-US" sz="1600" dirty="0">
                <a:latin typeface="Leelawadee" panose="020B0502040204020203" pitchFamily="34" charset="-34"/>
                <a:cs typeface="Leelawadee" panose="020B0502040204020203" pitchFamily="34" charset="-34"/>
              </a:rPr>
              <a:t>: 0 </a:t>
            </a:r>
            <a:r>
              <a:rPr lang="en-US" sz="1600" dirty="0" err="1">
                <a:latin typeface="Leelawadee" panose="020B0502040204020203" pitchFamily="34" charset="-34"/>
                <a:cs typeface="Leelawadee" panose="020B0502040204020203" pitchFamily="34" charset="-34"/>
              </a:rPr>
              <a:t>st</a:t>
            </a:r>
            <a:r>
              <a:rPr lang="en-US" sz="1600" dirty="0">
                <a:latin typeface="Leelawadee" panose="020B0502040204020203" pitchFamily="34" charset="-34"/>
                <a:cs typeface="Leelawadee" panose="020B0502040204020203" pitchFamily="34" charset="-34"/>
              </a:rPr>
              <a:t> </a:t>
            </a:r>
          </a:p>
          <a:p>
            <a:r>
              <a:rPr lang="en-US" sz="1600" dirty="0" err="1">
                <a:latin typeface="Leelawadee" panose="020B0502040204020203" pitchFamily="34" charset="-34"/>
                <a:cs typeface="Leelawadee" panose="020B0502040204020203" pitchFamily="34" charset="-34"/>
              </a:rPr>
              <a:t>Träningsmatcher</a:t>
            </a:r>
            <a:r>
              <a:rPr lang="en-US" sz="1600" dirty="0">
                <a:latin typeface="Leelawadee" panose="020B0502040204020203" pitchFamily="34" charset="-34"/>
                <a:cs typeface="Leelawadee" panose="020B0502040204020203" pitchFamily="34" charset="-34"/>
              </a:rPr>
              <a:t>: 1-3 </a:t>
            </a:r>
            <a:r>
              <a:rPr lang="en-US" sz="1600" dirty="0" err="1">
                <a:latin typeface="Leelawadee" panose="020B0502040204020203" pitchFamily="34" charset="-34"/>
                <a:cs typeface="Leelawadee" panose="020B0502040204020203" pitchFamily="34" charset="-34"/>
              </a:rPr>
              <a:t>st</a:t>
            </a:r>
            <a:endParaRPr lang="en-US" sz="1600" dirty="0">
              <a:latin typeface="Leelawadee" panose="020B0502040204020203" pitchFamily="34" charset="-34"/>
              <a:cs typeface="Leelawadee" panose="020B0502040204020203" pitchFamily="34" charset="-34"/>
            </a:endParaRPr>
          </a:p>
          <a:p>
            <a:r>
              <a:rPr lang="en-US" sz="1600" dirty="0" err="1">
                <a:latin typeface="Leelawadee" panose="020B0502040204020203" pitchFamily="34" charset="-34"/>
                <a:cs typeface="Leelawadee" panose="020B0502040204020203" pitchFamily="34" charset="-34"/>
              </a:rPr>
              <a:t>Seriespel</a:t>
            </a:r>
            <a:r>
              <a:rPr lang="en-US" sz="1600" dirty="0">
                <a:latin typeface="Leelawadee" panose="020B0502040204020203" pitchFamily="34" charset="-34"/>
                <a:cs typeface="Leelawadee" panose="020B0502040204020203" pitchFamily="34" charset="-34"/>
              </a:rPr>
              <a:t>: </a:t>
            </a:r>
            <a:r>
              <a:rPr lang="en-US" sz="1600" dirty="0" err="1">
                <a:latin typeface="Leelawadee" panose="020B0502040204020203" pitchFamily="34" charset="-34"/>
                <a:cs typeface="Leelawadee" panose="020B0502040204020203" pitchFamily="34" charset="-34"/>
              </a:rPr>
              <a:t>Nej</a:t>
            </a:r>
            <a:endParaRPr lang="en-US" sz="1600" dirty="0">
              <a:latin typeface="Leelawadee" panose="020B0502040204020203" pitchFamily="34" charset="-34"/>
              <a:cs typeface="Leelawadee" panose="020B0502040204020203" pitchFamily="34" charset="-34"/>
            </a:endParaRPr>
          </a:p>
          <a:p>
            <a:r>
              <a:rPr lang="en-US" sz="1600" dirty="0" err="1">
                <a:latin typeface="Leelawadee" panose="020B0502040204020203" pitchFamily="34" charset="-34"/>
                <a:cs typeface="Leelawadee" panose="020B0502040204020203" pitchFamily="34" charset="-34"/>
              </a:rPr>
              <a:t>Cuper</a:t>
            </a:r>
            <a:r>
              <a:rPr lang="en-US" sz="1600" dirty="0">
                <a:latin typeface="Leelawadee" panose="020B0502040204020203" pitchFamily="34" charset="-34"/>
                <a:cs typeface="Leelawadee" panose="020B0502040204020203" pitchFamily="34" charset="-34"/>
              </a:rPr>
              <a:t>/</a:t>
            </a:r>
            <a:r>
              <a:rPr lang="en-US" sz="1600" dirty="0" err="1">
                <a:latin typeface="Leelawadee" panose="020B0502040204020203" pitchFamily="34" charset="-34"/>
                <a:cs typeface="Leelawadee" panose="020B0502040204020203" pitchFamily="34" charset="-34"/>
              </a:rPr>
              <a:t>Poolspel</a:t>
            </a:r>
            <a:r>
              <a:rPr lang="en-US" sz="1600" dirty="0">
                <a:latin typeface="Leelawadee" panose="020B0502040204020203" pitchFamily="34" charset="-34"/>
                <a:cs typeface="Leelawadee" panose="020B0502040204020203" pitchFamily="34" charset="-34"/>
              </a:rPr>
              <a:t> : 2-6 </a:t>
            </a:r>
            <a:r>
              <a:rPr lang="en-US" sz="1600" dirty="0" err="1">
                <a:latin typeface="Leelawadee" panose="020B0502040204020203" pitchFamily="34" charset="-34"/>
                <a:cs typeface="Leelawadee" panose="020B0502040204020203" pitchFamily="34" charset="-34"/>
              </a:rPr>
              <a:t>st</a:t>
            </a:r>
            <a:endParaRPr lang="en-US" sz="1600" dirty="0">
              <a:latin typeface="Leelawadee" panose="020B0502040204020203" pitchFamily="34" charset="-34"/>
              <a:cs typeface="Leelawadee" panose="020B0502040204020203" pitchFamily="34" charset="-34"/>
            </a:endParaRPr>
          </a:p>
          <a:p>
            <a:r>
              <a:rPr lang="en-US" sz="1600" dirty="0" err="1">
                <a:latin typeface="Leelawadee" panose="020B0502040204020203" pitchFamily="34" charset="-34"/>
                <a:cs typeface="Leelawadee" panose="020B0502040204020203" pitchFamily="34" charset="-34"/>
              </a:rPr>
              <a:t>Träningsläger</a:t>
            </a:r>
            <a:r>
              <a:rPr lang="en-US" sz="1600" dirty="0">
                <a:latin typeface="Leelawadee" panose="020B0502040204020203" pitchFamily="34" charset="-34"/>
                <a:cs typeface="Leelawadee" panose="020B0502040204020203" pitchFamily="34" charset="-34"/>
              </a:rPr>
              <a:t>/dag: </a:t>
            </a:r>
            <a:r>
              <a:rPr lang="en-US" sz="1600" dirty="0" err="1">
                <a:latin typeface="Leelawadee" panose="020B0502040204020203" pitchFamily="34" charset="-34"/>
                <a:cs typeface="Leelawadee" panose="020B0502040204020203" pitchFamily="34" charset="-34"/>
              </a:rPr>
              <a:t>Nej</a:t>
            </a:r>
            <a:endParaRPr lang="en-US" sz="1600" dirty="0">
              <a:latin typeface="Leelawadee" panose="020B0502040204020203" pitchFamily="34" charset="-34"/>
              <a:cs typeface="Leelawadee" panose="020B0502040204020203" pitchFamily="34" charset="-34"/>
            </a:endParaRPr>
          </a:p>
          <a:p>
            <a:r>
              <a:rPr lang="en-US" sz="1600" dirty="0" err="1">
                <a:latin typeface="Leelawadee" panose="020B0502040204020203" pitchFamily="34" charset="-34"/>
                <a:cs typeface="Leelawadee" panose="020B0502040204020203" pitchFamily="34" charset="-34"/>
              </a:rPr>
              <a:t>Bollstorlek</a:t>
            </a:r>
            <a:r>
              <a:rPr lang="en-US" sz="1600" dirty="0">
                <a:latin typeface="Leelawadee" panose="020B0502040204020203" pitchFamily="34" charset="-34"/>
                <a:cs typeface="Leelawadee" panose="020B0502040204020203" pitchFamily="34" charset="-34"/>
              </a:rPr>
              <a:t>: 3</a:t>
            </a:r>
          </a:p>
          <a:p>
            <a:r>
              <a:rPr lang="en-US" sz="1600" dirty="0" err="1">
                <a:latin typeface="Leelawadee" panose="020B0502040204020203" pitchFamily="34" charset="-34"/>
                <a:cs typeface="Leelawadee" panose="020B0502040204020203" pitchFamily="34" charset="-34"/>
              </a:rPr>
              <a:t>Spelform</a:t>
            </a:r>
            <a:r>
              <a:rPr lang="en-US" sz="1600" dirty="0">
                <a:latin typeface="Leelawadee" panose="020B0502040204020203" pitchFamily="34" charset="-34"/>
                <a:cs typeface="Leelawadee" panose="020B0502040204020203" pitchFamily="34" charset="-34"/>
              </a:rPr>
              <a:t>: 5 mot 5</a:t>
            </a:r>
          </a:p>
          <a:p>
            <a:r>
              <a:rPr lang="en-US" sz="1600" dirty="0" err="1">
                <a:latin typeface="Leelawadee" panose="020B0502040204020203" pitchFamily="34" charset="-34"/>
                <a:cs typeface="Leelawadee" panose="020B0502040204020203" pitchFamily="34" charset="-34"/>
              </a:rPr>
              <a:t>Utbildningsnivå</a:t>
            </a:r>
            <a:r>
              <a:rPr lang="en-US" sz="1600" dirty="0">
                <a:latin typeface="Leelawadee" panose="020B0502040204020203" pitchFamily="34" charset="-34"/>
                <a:cs typeface="Leelawadee" panose="020B0502040204020203" pitchFamily="34" charset="-34"/>
              </a:rPr>
              <a:t> </a:t>
            </a:r>
            <a:r>
              <a:rPr lang="en-US" sz="1600" dirty="0" err="1">
                <a:latin typeface="Leelawadee" panose="020B0502040204020203" pitchFamily="34" charset="-34"/>
                <a:cs typeface="Leelawadee" panose="020B0502040204020203" pitchFamily="34" charset="-34"/>
              </a:rPr>
              <a:t>ledare</a:t>
            </a:r>
            <a:r>
              <a:rPr lang="en-US" sz="1600" dirty="0">
                <a:latin typeface="Leelawadee" panose="020B0502040204020203" pitchFamily="34" charset="-34"/>
                <a:cs typeface="Leelawadee" panose="020B0502040204020203" pitchFamily="34" charset="-34"/>
              </a:rPr>
              <a:t>: </a:t>
            </a:r>
            <a:r>
              <a:rPr lang="en-US" sz="1600" dirty="0" err="1">
                <a:latin typeface="Leelawadee" panose="020B0502040204020203" pitchFamily="34" charset="-34"/>
                <a:cs typeface="Leelawadee" panose="020B0502040204020203" pitchFamily="34" charset="-34"/>
              </a:rPr>
              <a:t>Tränarutbildning</a:t>
            </a:r>
            <a:r>
              <a:rPr lang="en-US" sz="1600" dirty="0">
                <a:latin typeface="Leelawadee" panose="020B0502040204020203" pitchFamily="34" charset="-34"/>
                <a:cs typeface="Leelawadee" panose="020B0502040204020203" pitchFamily="34" charset="-34"/>
              </a:rPr>
              <a:t> </a:t>
            </a:r>
          </a:p>
          <a:p>
            <a:endParaRPr lang="en-US" sz="1600" dirty="0">
              <a:latin typeface="Leelawadee" panose="020B0502040204020203" pitchFamily="34" charset="-34"/>
              <a:cs typeface="Leelawadee" panose="020B0502040204020203" pitchFamily="34" charset="-34"/>
            </a:endParaRPr>
          </a:p>
          <a:p>
            <a:pPr marL="0" indent="0">
              <a:buNone/>
            </a:pPr>
            <a:r>
              <a:rPr lang="en-US" sz="1800" b="1" dirty="0" err="1">
                <a:latin typeface="Leelawadee" panose="020B0502040204020203" pitchFamily="34" charset="-34"/>
                <a:cs typeface="Leelawadee" panose="020B0502040204020203" pitchFamily="34" charset="-34"/>
              </a:rPr>
              <a:t>Övrigt</a:t>
            </a:r>
            <a:endParaRPr lang="en-US" sz="1800" b="1" dirty="0">
              <a:latin typeface="Leelawadee" panose="020B0502040204020203" pitchFamily="34" charset="-34"/>
              <a:cs typeface="Leelawadee" panose="020B0502040204020203" pitchFamily="34" charset="-34"/>
            </a:endParaRPr>
          </a:p>
          <a:p>
            <a:r>
              <a:rPr lang="en-US" sz="1600" dirty="0" err="1">
                <a:latin typeface="Leelawadee" panose="020B0502040204020203" pitchFamily="34" charset="-34"/>
                <a:cs typeface="Leelawadee" panose="020B0502040204020203" pitchFamily="34" charset="-34"/>
              </a:rPr>
              <a:t>Bollkalle</a:t>
            </a:r>
            <a:r>
              <a:rPr lang="en-US" sz="1600" dirty="0">
                <a:latin typeface="Leelawadee" panose="020B0502040204020203" pitchFamily="34" charset="-34"/>
                <a:cs typeface="Leelawadee" panose="020B0502040204020203" pitchFamily="34" charset="-34"/>
              </a:rPr>
              <a:t>/</a:t>
            </a:r>
            <a:r>
              <a:rPr lang="en-US" sz="1600" dirty="0" err="1">
                <a:latin typeface="Leelawadee" panose="020B0502040204020203" pitchFamily="34" charset="-34"/>
                <a:cs typeface="Leelawadee" panose="020B0502040204020203" pitchFamily="34" charset="-34"/>
              </a:rPr>
              <a:t>Bollisa</a:t>
            </a:r>
            <a:r>
              <a:rPr lang="en-US" sz="1600" dirty="0">
                <a:latin typeface="Leelawadee" panose="020B0502040204020203" pitchFamily="34" charset="-34"/>
                <a:cs typeface="Leelawadee" panose="020B0502040204020203" pitchFamily="34" charset="-34"/>
              </a:rPr>
              <a:t>: </a:t>
            </a:r>
            <a:r>
              <a:rPr lang="en-US" sz="1600" dirty="0" err="1">
                <a:latin typeface="Leelawadee" panose="020B0502040204020203" pitchFamily="34" charset="-34"/>
                <a:cs typeface="Leelawadee" panose="020B0502040204020203" pitchFamily="34" charset="-34"/>
              </a:rPr>
              <a:t>Nej</a:t>
            </a:r>
            <a:endParaRPr lang="en-US" sz="1600" dirty="0">
              <a:latin typeface="Leelawadee" panose="020B0502040204020203" pitchFamily="34" charset="-34"/>
              <a:cs typeface="Leelawadee" panose="020B0502040204020203" pitchFamily="34" charset="-34"/>
            </a:endParaRPr>
          </a:p>
          <a:p>
            <a:r>
              <a:rPr lang="en-US" sz="1600" dirty="0" err="1">
                <a:latin typeface="Leelawadee" panose="020B0502040204020203" pitchFamily="34" charset="-34"/>
                <a:cs typeface="Leelawadee" panose="020B0502040204020203" pitchFamily="34" charset="-34"/>
              </a:rPr>
              <a:t>Domare</a:t>
            </a:r>
            <a:r>
              <a:rPr lang="en-US" sz="1600" dirty="0">
                <a:latin typeface="Leelawadee" panose="020B0502040204020203" pitchFamily="34" charset="-34"/>
                <a:cs typeface="Leelawadee" panose="020B0502040204020203" pitchFamily="34" charset="-34"/>
              </a:rPr>
              <a:t> till </a:t>
            </a:r>
            <a:r>
              <a:rPr lang="en-US" sz="1600" dirty="0" err="1">
                <a:latin typeface="Leelawadee" panose="020B0502040204020203" pitchFamily="34" charset="-34"/>
                <a:cs typeface="Leelawadee" panose="020B0502040204020203" pitchFamily="34" charset="-34"/>
              </a:rPr>
              <a:t>yngre</a:t>
            </a:r>
            <a:r>
              <a:rPr lang="en-US" sz="1600" dirty="0">
                <a:latin typeface="Leelawadee" panose="020B0502040204020203" pitchFamily="34" charset="-34"/>
                <a:cs typeface="Leelawadee" panose="020B0502040204020203" pitchFamily="34" charset="-34"/>
              </a:rPr>
              <a:t> lag: </a:t>
            </a:r>
            <a:r>
              <a:rPr lang="en-US" sz="1600" dirty="0" err="1">
                <a:latin typeface="Leelawadee" panose="020B0502040204020203" pitchFamily="34" charset="-34"/>
                <a:cs typeface="Leelawadee" panose="020B0502040204020203" pitchFamily="34" charset="-34"/>
              </a:rPr>
              <a:t>Nej</a:t>
            </a:r>
            <a:endParaRPr lang="en-US" sz="1600" dirty="0">
              <a:latin typeface="Leelawadee" panose="020B0502040204020203" pitchFamily="34" charset="-34"/>
              <a:cs typeface="Leelawadee" panose="020B0502040204020203" pitchFamily="34" charset="-34"/>
            </a:endParaRPr>
          </a:p>
        </p:txBody>
      </p:sp>
      <p:sp>
        <p:nvSpPr>
          <p:cNvPr id="7" name="Content Placeholder 5"/>
          <p:cNvSpPr txBox="1">
            <a:spLocks/>
          </p:cNvSpPr>
          <p:nvPr/>
        </p:nvSpPr>
        <p:spPr>
          <a:xfrm>
            <a:off x="5934384" y="1730807"/>
            <a:ext cx="5419415" cy="48085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700" b="1" dirty="0" err="1">
                <a:latin typeface="Leelawadee" panose="020B0502040204020203" pitchFamily="34" charset="-34"/>
                <a:cs typeface="Leelawadee" panose="020B0502040204020203" pitchFamily="34" charset="-34"/>
              </a:rPr>
              <a:t>Åtaganden</a:t>
            </a:r>
            <a:r>
              <a:rPr lang="en-US" sz="1700" b="1" dirty="0">
                <a:latin typeface="Leelawadee" panose="020B0502040204020203" pitchFamily="34" charset="-34"/>
                <a:cs typeface="Leelawadee" panose="020B0502040204020203" pitchFamily="34" charset="-34"/>
              </a:rPr>
              <a:t> </a:t>
            </a:r>
            <a:r>
              <a:rPr lang="en-US" sz="1700" b="1" dirty="0" err="1">
                <a:latin typeface="Leelawadee" panose="020B0502040204020203" pitchFamily="34" charset="-34"/>
                <a:cs typeface="Leelawadee" panose="020B0502040204020203" pitchFamily="34" charset="-34"/>
              </a:rPr>
              <a:t>förälder</a:t>
            </a:r>
            <a:endParaRPr lang="en-US" sz="1700" b="1" dirty="0">
              <a:latin typeface="Leelawadee" panose="020B0502040204020203" pitchFamily="34" charset="-34"/>
              <a:cs typeface="Leelawadee" panose="020B0502040204020203" pitchFamily="34" charset="-34"/>
            </a:endParaRPr>
          </a:p>
          <a:p>
            <a:r>
              <a:rPr lang="en-US" sz="1500" dirty="0" err="1">
                <a:latin typeface="Leelawadee" panose="020B0502040204020203" pitchFamily="34" charset="-34"/>
                <a:cs typeface="Leelawadee" panose="020B0502040204020203" pitchFamily="34" charset="-34"/>
              </a:rPr>
              <a:t>Funktionär</a:t>
            </a:r>
            <a:r>
              <a:rPr lang="en-US" sz="1500" dirty="0">
                <a:latin typeface="Leelawadee" panose="020B0502040204020203" pitchFamily="34" charset="-34"/>
                <a:cs typeface="Leelawadee" panose="020B0502040204020203" pitchFamily="34" charset="-34"/>
              </a:rPr>
              <a:t> </a:t>
            </a:r>
            <a:r>
              <a:rPr lang="en-US" sz="1500" dirty="0" err="1">
                <a:latin typeface="Leelawadee" panose="020B0502040204020203" pitchFamily="34" charset="-34"/>
                <a:cs typeface="Leelawadee" panose="020B0502040204020203" pitchFamily="34" charset="-34"/>
              </a:rPr>
              <a:t>Hagadagarna</a:t>
            </a:r>
            <a:r>
              <a:rPr lang="en-US" sz="1500" dirty="0">
                <a:latin typeface="Leelawadee" panose="020B0502040204020203" pitchFamily="34" charset="-34"/>
                <a:cs typeface="Leelawadee" panose="020B0502040204020203" pitchFamily="34" charset="-34"/>
              </a:rPr>
              <a:t> 1 dag</a:t>
            </a:r>
          </a:p>
          <a:p>
            <a:r>
              <a:rPr lang="en-US" sz="1500" dirty="0">
                <a:latin typeface="Leelawadee" panose="020B0502040204020203" pitchFamily="34" charset="-34"/>
                <a:cs typeface="Leelawadee" panose="020B0502040204020203" pitchFamily="34" charset="-34"/>
              </a:rPr>
              <a:t>Föräldramöte 1 </a:t>
            </a:r>
            <a:r>
              <a:rPr lang="en-US" sz="1500" dirty="0" err="1">
                <a:latin typeface="Leelawadee" panose="020B0502040204020203" pitchFamily="34" charset="-34"/>
                <a:cs typeface="Leelawadee" panose="020B0502040204020203" pitchFamily="34" charset="-34"/>
              </a:rPr>
              <a:t>gång</a:t>
            </a:r>
            <a:r>
              <a:rPr lang="en-US" sz="1500" dirty="0">
                <a:latin typeface="Leelawadee" panose="020B0502040204020203" pitchFamily="34" charset="-34"/>
                <a:cs typeface="Leelawadee" panose="020B0502040204020203" pitchFamily="34" charset="-34"/>
              </a:rPr>
              <a:t>/</a:t>
            </a:r>
            <a:r>
              <a:rPr lang="en-US" sz="1500" dirty="0" err="1">
                <a:latin typeface="Leelawadee" panose="020B0502040204020203" pitchFamily="34" charset="-34"/>
                <a:cs typeface="Leelawadee" panose="020B0502040204020203" pitchFamily="34" charset="-34"/>
              </a:rPr>
              <a:t>år</a:t>
            </a:r>
            <a:endParaRPr lang="en-US" sz="1500" dirty="0">
              <a:latin typeface="Leelawadee" panose="020B0502040204020203" pitchFamily="34" charset="-34"/>
              <a:cs typeface="Leelawadee" panose="020B0502040204020203" pitchFamily="34" charset="-34"/>
            </a:endParaRPr>
          </a:p>
          <a:p>
            <a:r>
              <a:rPr lang="en-US" sz="1500" dirty="0">
                <a:latin typeface="Leelawadee" panose="020B0502040204020203" pitchFamily="34" charset="-34"/>
                <a:cs typeface="Leelawadee" panose="020B0502040204020203" pitchFamily="34" charset="-34"/>
              </a:rPr>
              <a:t>Transport </a:t>
            </a:r>
            <a:r>
              <a:rPr lang="en-US" sz="1500" dirty="0" err="1">
                <a:latin typeface="Leelawadee" panose="020B0502040204020203" pitchFamily="34" charset="-34"/>
                <a:cs typeface="Leelawadee" panose="020B0502040204020203" pitchFamily="34" charset="-34"/>
              </a:rPr>
              <a:t>träningsmatcher</a:t>
            </a:r>
            <a:r>
              <a:rPr lang="en-US" sz="1500" dirty="0">
                <a:latin typeface="Leelawadee" panose="020B0502040204020203" pitchFamily="34" charset="-34"/>
                <a:cs typeface="Leelawadee" panose="020B0502040204020203" pitchFamily="34" charset="-34"/>
              </a:rPr>
              <a:t>/cup</a:t>
            </a:r>
          </a:p>
          <a:p>
            <a:r>
              <a:rPr lang="en-US" sz="1500" dirty="0" err="1">
                <a:latin typeface="Leelawadee" panose="020B0502040204020203" pitchFamily="34" charset="-34"/>
                <a:cs typeface="Leelawadee" panose="020B0502040204020203" pitchFamily="34" charset="-34"/>
              </a:rPr>
              <a:t>Försäljning</a:t>
            </a:r>
            <a:endParaRPr lang="en-US" sz="1500" dirty="0">
              <a:latin typeface="Leelawadee" panose="020B0502040204020203" pitchFamily="34" charset="-34"/>
              <a:cs typeface="Leelawadee" panose="020B0502040204020203" pitchFamily="34" charset="-34"/>
            </a:endParaRPr>
          </a:p>
          <a:p>
            <a:pPr lvl="1"/>
            <a:r>
              <a:rPr lang="en-US" sz="1500" dirty="0" err="1">
                <a:latin typeface="Leelawadee" panose="020B0502040204020203" pitchFamily="34" charset="-34"/>
                <a:cs typeface="Leelawadee" panose="020B0502040204020203" pitchFamily="34" charset="-34"/>
              </a:rPr>
              <a:t>Sportlotter</a:t>
            </a:r>
            <a:endParaRPr lang="en-US" sz="1500" dirty="0">
              <a:latin typeface="Leelawadee" panose="020B0502040204020203" pitchFamily="34" charset="-34"/>
              <a:cs typeface="Leelawadee" panose="020B0502040204020203" pitchFamily="34" charset="-34"/>
            </a:endParaRPr>
          </a:p>
          <a:p>
            <a:pPr lvl="1"/>
            <a:r>
              <a:rPr lang="en-US" sz="1500" dirty="0">
                <a:latin typeface="Leelawadee" panose="020B0502040204020203" pitchFamily="34" charset="-34"/>
                <a:cs typeface="Leelawadee" panose="020B0502040204020203" pitchFamily="34" charset="-34"/>
              </a:rPr>
              <a:t>Annan </a:t>
            </a:r>
            <a:r>
              <a:rPr lang="en-US" sz="1500" dirty="0" err="1">
                <a:latin typeface="Leelawadee" panose="020B0502040204020203" pitchFamily="34" charset="-34"/>
                <a:cs typeface="Leelawadee" panose="020B0502040204020203" pitchFamily="34" charset="-34"/>
              </a:rPr>
              <a:t>försäljning</a:t>
            </a:r>
            <a:r>
              <a:rPr lang="en-US" sz="1500" dirty="0">
                <a:latin typeface="Leelawadee" panose="020B0502040204020203" pitchFamily="34" charset="-34"/>
                <a:cs typeface="Leelawadee" panose="020B0502040204020203" pitchFamily="34" charset="-34"/>
              </a:rPr>
              <a:t> (</a:t>
            </a:r>
            <a:r>
              <a:rPr lang="en-US" sz="1500" dirty="0" err="1">
                <a:latin typeface="Leelawadee" panose="020B0502040204020203" pitchFamily="34" charset="-34"/>
                <a:cs typeface="Leelawadee" panose="020B0502040204020203" pitchFamily="34" charset="-34"/>
              </a:rPr>
              <a:t>Lagbeslut</a:t>
            </a:r>
            <a:r>
              <a:rPr lang="en-US" sz="1500" dirty="0">
                <a:latin typeface="Leelawadee" panose="020B0502040204020203" pitchFamily="34" charset="-34"/>
                <a:cs typeface="Leelawadee" panose="020B0502040204020203" pitchFamily="34" charset="-34"/>
              </a:rPr>
              <a:t> – 80% till </a:t>
            </a:r>
            <a:r>
              <a:rPr lang="en-US" sz="1500" dirty="0" err="1">
                <a:latin typeface="Leelawadee" panose="020B0502040204020203" pitchFamily="34" charset="-34"/>
                <a:cs typeface="Leelawadee" panose="020B0502040204020203" pitchFamily="34" charset="-34"/>
              </a:rPr>
              <a:t>Lagkassa</a:t>
            </a:r>
            <a:r>
              <a:rPr lang="en-US" sz="1500" dirty="0">
                <a:latin typeface="Leelawadee" panose="020B0502040204020203" pitchFamily="34" charset="-34"/>
                <a:cs typeface="Leelawadee" panose="020B0502040204020203" pitchFamily="34" charset="-34"/>
              </a:rPr>
              <a:t>)</a:t>
            </a:r>
          </a:p>
          <a:p>
            <a:pPr marL="457200" lvl="1" indent="0">
              <a:buNone/>
            </a:pPr>
            <a:endParaRPr lang="en-US" sz="1200" dirty="0">
              <a:latin typeface="Leelawadee" panose="020B0502040204020203" pitchFamily="34" charset="-34"/>
              <a:cs typeface="Leelawadee" panose="020B0502040204020203" pitchFamily="34" charset="-34"/>
            </a:endParaRPr>
          </a:p>
          <a:p>
            <a:pPr marL="0" indent="0">
              <a:buNone/>
            </a:pPr>
            <a:r>
              <a:rPr lang="en-US" sz="1700" b="1" dirty="0" err="1">
                <a:latin typeface="Leelawadee" panose="020B0502040204020203" pitchFamily="34" charset="-34"/>
                <a:cs typeface="Leelawadee" panose="020B0502040204020203" pitchFamily="34" charset="-34"/>
              </a:rPr>
              <a:t>Medlemskap</a:t>
            </a:r>
            <a:r>
              <a:rPr lang="en-US" sz="1700" b="1" dirty="0">
                <a:latin typeface="Leelawadee" panose="020B0502040204020203" pitchFamily="34" charset="-34"/>
                <a:cs typeface="Leelawadee" panose="020B0502040204020203" pitchFamily="34" charset="-34"/>
              </a:rPr>
              <a:t> </a:t>
            </a:r>
            <a:r>
              <a:rPr lang="en-US" sz="1700" b="1" dirty="0" err="1">
                <a:latin typeface="Leelawadee" panose="020B0502040204020203" pitchFamily="34" charset="-34"/>
                <a:cs typeface="Leelawadee" panose="020B0502040204020203" pitchFamily="34" charset="-34"/>
              </a:rPr>
              <a:t>och</a:t>
            </a:r>
            <a:r>
              <a:rPr lang="en-US" sz="1700" b="1" dirty="0">
                <a:latin typeface="Leelawadee" panose="020B0502040204020203" pitchFamily="34" charset="-34"/>
                <a:cs typeface="Leelawadee" panose="020B0502040204020203" pitchFamily="34" charset="-34"/>
              </a:rPr>
              <a:t> </a:t>
            </a:r>
            <a:r>
              <a:rPr lang="en-US" sz="1700" b="1" dirty="0" err="1">
                <a:latin typeface="Leelawadee" panose="020B0502040204020203" pitchFamily="34" charset="-34"/>
                <a:cs typeface="Leelawadee" panose="020B0502040204020203" pitchFamily="34" charset="-34"/>
              </a:rPr>
              <a:t>kostnader</a:t>
            </a:r>
            <a:endParaRPr lang="en-US" sz="1700" b="1" dirty="0">
              <a:latin typeface="Leelawadee" panose="020B0502040204020203" pitchFamily="34" charset="-34"/>
              <a:cs typeface="Leelawadee" panose="020B0502040204020203" pitchFamily="34" charset="-34"/>
            </a:endParaRPr>
          </a:p>
          <a:p>
            <a:r>
              <a:rPr lang="en-US" sz="1500" dirty="0" err="1">
                <a:latin typeface="Leelawadee" panose="020B0502040204020203" pitchFamily="34" charset="-34"/>
                <a:cs typeface="Leelawadee" panose="020B0502040204020203" pitchFamily="34" charset="-34"/>
              </a:rPr>
              <a:t>Medlemskap</a:t>
            </a:r>
            <a:r>
              <a:rPr lang="en-US" sz="1500" dirty="0">
                <a:latin typeface="Leelawadee" panose="020B0502040204020203" pitchFamily="34" charset="-34"/>
                <a:cs typeface="Leelawadee" panose="020B0502040204020203" pitchFamily="34" charset="-34"/>
              </a:rPr>
              <a:t> </a:t>
            </a:r>
            <a:r>
              <a:rPr lang="en-US" sz="1500" dirty="0" err="1">
                <a:latin typeface="Leelawadee" panose="020B0502040204020203" pitchFamily="34" charset="-34"/>
                <a:cs typeface="Leelawadee" panose="020B0502040204020203" pitchFamily="34" charset="-34"/>
              </a:rPr>
              <a:t>spelare</a:t>
            </a:r>
            <a:r>
              <a:rPr lang="en-US" sz="1500" dirty="0">
                <a:latin typeface="Leelawadee" panose="020B0502040204020203" pitchFamily="34" charset="-34"/>
                <a:cs typeface="Leelawadee" panose="020B0502040204020203" pitchFamily="34" charset="-34"/>
              </a:rPr>
              <a:t>/</a:t>
            </a:r>
            <a:r>
              <a:rPr lang="en-US" sz="1500" dirty="0" err="1">
                <a:latin typeface="Leelawadee" panose="020B0502040204020203" pitchFamily="34" charset="-34"/>
                <a:cs typeface="Leelawadee" panose="020B0502040204020203" pitchFamily="34" charset="-34"/>
              </a:rPr>
              <a:t>familj</a:t>
            </a:r>
            <a:r>
              <a:rPr lang="en-US" sz="1500" dirty="0">
                <a:latin typeface="Leelawadee" panose="020B0502040204020203" pitchFamily="34" charset="-34"/>
                <a:cs typeface="Leelawadee" panose="020B0502040204020203" pitchFamily="34" charset="-34"/>
              </a:rPr>
              <a:t>:  300 </a:t>
            </a:r>
            <a:r>
              <a:rPr lang="en-US" sz="1500" dirty="0" err="1">
                <a:latin typeface="Leelawadee" panose="020B0502040204020203" pitchFamily="34" charset="-34"/>
                <a:cs typeface="Leelawadee" panose="020B0502040204020203" pitchFamily="34" charset="-34"/>
              </a:rPr>
              <a:t>kr</a:t>
            </a:r>
            <a:r>
              <a:rPr lang="en-US" sz="1500" dirty="0">
                <a:latin typeface="Leelawadee" panose="020B0502040204020203" pitchFamily="34" charset="-34"/>
                <a:cs typeface="Leelawadee" panose="020B0502040204020203" pitchFamily="34" charset="-34"/>
              </a:rPr>
              <a:t>/500 </a:t>
            </a:r>
            <a:r>
              <a:rPr lang="en-US" sz="1500" dirty="0" err="1">
                <a:latin typeface="Leelawadee" panose="020B0502040204020203" pitchFamily="34" charset="-34"/>
                <a:cs typeface="Leelawadee" panose="020B0502040204020203" pitchFamily="34" charset="-34"/>
              </a:rPr>
              <a:t>kr</a:t>
            </a:r>
            <a:endParaRPr lang="en-US" sz="1500" dirty="0">
              <a:latin typeface="Leelawadee" panose="020B0502040204020203" pitchFamily="34" charset="-34"/>
              <a:cs typeface="Leelawadee" panose="020B0502040204020203" pitchFamily="34" charset="-34"/>
            </a:endParaRPr>
          </a:p>
          <a:p>
            <a:r>
              <a:rPr lang="en-US" sz="1500" dirty="0" err="1">
                <a:latin typeface="Leelawadee" panose="020B0502040204020203" pitchFamily="34" charset="-34"/>
                <a:cs typeface="Leelawadee" panose="020B0502040204020203" pitchFamily="34" charset="-34"/>
              </a:rPr>
              <a:t>Träningsavgift</a:t>
            </a:r>
            <a:r>
              <a:rPr lang="en-US" sz="1500" dirty="0">
                <a:latin typeface="Leelawadee" panose="020B0502040204020203" pitchFamily="34" charset="-34"/>
                <a:cs typeface="Leelawadee" panose="020B0502040204020203" pitchFamily="34" charset="-34"/>
              </a:rPr>
              <a:t>: 600 </a:t>
            </a:r>
            <a:r>
              <a:rPr lang="en-US" sz="1500" dirty="0" err="1">
                <a:latin typeface="Leelawadee" panose="020B0502040204020203" pitchFamily="34" charset="-34"/>
                <a:cs typeface="Leelawadee" panose="020B0502040204020203" pitchFamily="34" charset="-34"/>
              </a:rPr>
              <a:t>kr</a:t>
            </a:r>
            <a:endParaRPr lang="en-US" sz="1500" dirty="0">
              <a:latin typeface="Leelawadee" panose="020B0502040204020203" pitchFamily="34" charset="-34"/>
              <a:cs typeface="Leelawadee" panose="020B0502040204020203" pitchFamily="34" charset="-34"/>
            </a:endParaRPr>
          </a:p>
        </p:txBody>
      </p:sp>
      <p:sp>
        <p:nvSpPr>
          <p:cNvPr id="8" name="Rectangle 7"/>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rot="1374753">
            <a:off x="10329999" y="444724"/>
            <a:ext cx="1685910" cy="400110"/>
          </a:xfrm>
          <a:prstGeom prst="rect">
            <a:avLst/>
          </a:prstGeom>
          <a:noFill/>
        </p:spPr>
        <p:txBody>
          <a:bodyPr wrap="none" lIns="91440" tIns="45720" rIns="91440" bIns="45720">
            <a:spAutoFit/>
          </a:bodyPr>
          <a:lstStyle/>
          <a:p>
            <a:pPr algn="ctr"/>
            <a:r>
              <a:rPr lang="en-US" sz="2000" dirty="0" err="1">
                <a:ln w="0"/>
                <a:solidFill>
                  <a:schemeClr val="accent1"/>
                </a:solidFill>
                <a:effectLst>
                  <a:outerShdw blurRad="38100" dist="25400" dir="5400000" algn="ctr" rotWithShape="0">
                    <a:srgbClr val="6E747A">
                      <a:alpha val="43000"/>
                    </a:srgbClr>
                  </a:outerShdw>
                </a:effectLst>
              </a:rPr>
              <a:t>Föräldrarmöte</a:t>
            </a:r>
            <a:endParaRPr lang="en-US" sz="2000" b="1" dirty="0">
              <a:ln w="22225">
                <a:solidFill>
                  <a:schemeClr val="accent2"/>
                </a:solidFill>
                <a:prstDash val="solid"/>
              </a:ln>
              <a:solidFill>
                <a:schemeClr val="accent2">
                  <a:lumMod val="40000"/>
                  <a:lumOff val="60000"/>
                </a:schemeClr>
              </a:solidFill>
            </a:endParaRPr>
          </a:p>
        </p:txBody>
      </p:sp>
      <p:sp>
        <p:nvSpPr>
          <p:cNvPr id="10" name="Slide Number Placeholder 9"/>
          <p:cNvSpPr>
            <a:spLocks noGrp="1"/>
          </p:cNvSpPr>
          <p:nvPr>
            <p:ph type="sldNum" sz="quarter" idx="12"/>
          </p:nvPr>
        </p:nvSpPr>
        <p:spPr/>
        <p:txBody>
          <a:bodyPr/>
          <a:lstStyle/>
          <a:p>
            <a:fld id="{7B82670C-2495-47EB-B20B-D9AF7BE8C7CF}" type="slidenum">
              <a:rPr lang="en-US" smtClean="0"/>
              <a:t>6</a:t>
            </a:fld>
            <a:endParaRPr lang="en-US"/>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Tree>
    <p:extLst>
      <p:ext uri="{BB962C8B-B14F-4D97-AF65-F5344CB8AC3E}">
        <p14:creationId xmlns:p14="http://schemas.microsoft.com/office/powerpoint/2010/main" val="6784132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Gilda Display" panose="02000000000000000000"/>
              </a:rPr>
              <a:t>LAGKASSA</a:t>
            </a:r>
          </a:p>
        </p:txBody>
      </p:sp>
      <p:sp>
        <p:nvSpPr>
          <p:cNvPr id="3" name="Content Placeholder 2"/>
          <p:cNvSpPr>
            <a:spLocks noGrp="1"/>
          </p:cNvSpPr>
          <p:nvPr>
            <p:ph idx="1"/>
          </p:nvPr>
        </p:nvSpPr>
        <p:spPr>
          <a:xfrm>
            <a:off x="838200" y="1825625"/>
            <a:ext cx="9875982" cy="4797366"/>
          </a:xfrm>
        </p:spPr>
        <p:txBody>
          <a:bodyPr>
            <a:normAutofit fontScale="70000" lnSpcReduction="20000"/>
          </a:bodyPr>
          <a:lstStyle/>
          <a:p>
            <a:pPr marL="0" indent="0">
              <a:buNone/>
            </a:pPr>
            <a:r>
              <a:rPr lang="sv-SE" sz="1800" dirty="0">
                <a:latin typeface="Leelawadee" panose="020B0502040204020203" pitchFamily="34" charset="-34"/>
                <a:cs typeface="Leelawadee" panose="020B0502040204020203" pitchFamily="34" charset="-34"/>
              </a:rPr>
              <a:t>En lagkassa används av lagen själva till utvalda aktiviteter, </a:t>
            </a:r>
            <a:r>
              <a:rPr lang="sv-SE" sz="1800" dirty="0" err="1">
                <a:latin typeface="Leelawadee" panose="020B0502040204020203" pitchFamily="34" charset="-34"/>
                <a:cs typeface="Leelawadee" panose="020B0502040204020203" pitchFamily="34" charset="-34"/>
              </a:rPr>
              <a:t>t.ex</a:t>
            </a:r>
            <a:r>
              <a:rPr lang="sv-SE" sz="1800" dirty="0">
                <a:latin typeface="Leelawadee" panose="020B0502040204020203" pitchFamily="34" charset="-34"/>
                <a:cs typeface="Leelawadee" panose="020B0502040204020203" pitchFamily="34" charset="-34"/>
              </a:rPr>
              <a:t> cuper, träningsläger och roliga aktiviteter.</a:t>
            </a:r>
          </a:p>
          <a:p>
            <a:pPr marL="0" indent="0">
              <a:buNone/>
            </a:pPr>
            <a:r>
              <a:rPr lang="sv-SE" sz="1800" dirty="0">
                <a:latin typeface="Leelawadee" panose="020B0502040204020203" pitchFamily="34" charset="-34"/>
                <a:cs typeface="Leelawadee" panose="020B0502040204020203" pitchFamily="34" charset="-34"/>
              </a:rPr>
              <a:t>Lagkassan administreras av Hagas kassör, där pengar betalas ut vid behov. Insättning av pengar görs i samråd med kassör.</a:t>
            </a:r>
          </a:p>
          <a:p>
            <a:pPr marL="0" indent="0">
              <a:buNone/>
            </a:pPr>
            <a:endParaRPr lang="sv-SE" sz="1800" dirty="0">
              <a:latin typeface="Leelawadee" panose="020B0502040204020203" pitchFamily="34" charset="-34"/>
              <a:cs typeface="Leelawadee" panose="020B0502040204020203" pitchFamily="34" charset="-34"/>
            </a:endParaRPr>
          </a:p>
          <a:p>
            <a:pPr marL="0" indent="0">
              <a:buNone/>
            </a:pPr>
            <a:r>
              <a:rPr lang="sv-SE" sz="1800" dirty="0">
                <a:latin typeface="Leelawadee" panose="020B0502040204020203" pitchFamily="34" charset="-34"/>
                <a:cs typeface="Leelawadee" panose="020B0502040204020203" pitchFamily="34" charset="-34"/>
              </a:rPr>
              <a:t>För att utöka lagkassan kan lagen själva bestämma vad de vill göra. Av intäkterna så går 20% till föreningen och 80% till laget själva.</a:t>
            </a:r>
          </a:p>
          <a:p>
            <a:pPr marL="0" indent="0">
              <a:buNone/>
            </a:pPr>
            <a:endParaRPr lang="sv-SE" sz="1800" dirty="0">
              <a:latin typeface="Leelawadee" panose="020B0502040204020203" pitchFamily="34" charset="-34"/>
              <a:cs typeface="Leelawadee" panose="020B0502040204020203" pitchFamily="34" charset="-34"/>
            </a:endParaRPr>
          </a:p>
          <a:p>
            <a:pPr marL="0" indent="0">
              <a:lnSpc>
                <a:spcPct val="120000"/>
              </a:lnSpc>
              <a:buNone/>
            </a:pPr>
            <a:r>
              <a:rPr lang="sv-SE" sz="1800" dirty="0">
                <a:latin typeface="Leelawadee" panose="020B0502040204020203" pitchFamily="34" charset="-34"/>
                <a:cs typeface="Leelawadee" panose="020B0502040204020203" pitchFamily="34" charset="-34"/>
              </a:rPr>
              <a:t>Alla aktiviteter som genomförs för att stärka lagkassan ska anmälas till Ungdomssektionen, för att flera lag ej ska göra samma aktivitet samtidigt.</a:t>
            </a:r>
          </a:p>
          <a:p>
            <a:pPr marL="0" indent="0">
              <a:lnSpc>
                <a:spcPct val="120000"/>
              </a:lnSpc>
              <a:buNone/>
            </a:pPr>
            <a:r>
              <a:rPr lang="sv-SE" sz="1800" dirty="0">
                <a:latin typeface="Leelawadee" panose="020B0502040204020203" pitchFamily="34" charset="-34"/>
                <a:cs typeface="Leelawadee" panose="020B0502040204020203" pitchFamily="34" charset="-34"/>
              </a:rPr>
              <a:t> Några exempel kan vara:</a:t>
            </a:r>
          </a:p>
          <a:p>
            <a:r>
              <a:rPr lang="sv-SE" sz="1800" dirty="0">
                <a:latin typeface="Leelawadee" panose="020B0502040204020203" pitchFamily="34" charset="-34"/>
                <a:cs typeface="Leelawadee" panose="020B0502040204020203" pitchFamily="34" charset="-34"/>
              </a:rPr>
              <a:t>Sälja ”korvlåda”</a:t>
            </a:r>
          </a:p>
          <a:p>
            <a:r>
              <a:rPr lang="sv-SE" sz="1800" dirty="0">
                <a:latin typeface="Leelawadee" panose="020B0502040204020203" pitchFamily="34" charset="-34"/>
                <a:cs typeface="Leelawadee" panose="020B0502040204020203" pitchFamily="34" charset="-34"/>
              </a:rPr>
              <a:t>Sälja Restaurangchansen</a:t>
            </a:r>
          </a:p>
          <a:p>
            <a:r>
              <a:rPr lang="sv-SE" sz="1800" dirty="0">
                <a:latin typeface="Leelawadee" panose="020B0502040204020203" pitchFamily="34" charset="-34"/>
                <a:cs typeface="Leelawadee" panose="020B0502040204020203" pitchFamily="34" charset="-34"/>
              </a:rPr>
              <a:t>Sälja New Body</a:t>
            </a:r>
          </a:p>
          <a:p>
            <a:r>
              <a:rPr lang="sv-SE" sz="1800" dirty="0">
                <a:latin typeface="Leelawadee" panose="020B0502040204020203" pitchFamily="34" charset="-34"/>
                <a:cs typeface="Leelawadee" panose="020B0502040204020203" pitchFamily="34" charset="-34"/>
              </a:rPr>
              <a:t>Sälja kakor</a:t>
            </a:r>
          </a:p>
          <a:p>
            <a:r>
              <a:rPr lang="sv-SE" sz="1800" dirty="0">
                <a:latin typeface="Leelawadee" panose="020B0502040204020203" pitchFamily="34" charset="-34"/>
                <a:cs typeface="Leelawadee" panose="020B0502040204020203" pitchFamily="34" charset="-34"/>
              </a:rPr>
              <a:t>Sälja Haga-kaffe</a:t>
            </a:r>
          </a:p>
          <a:p>
            <a:r>
              <a:rPr lang="sv-SE" sz="1800" dirty="0">
                <a:latin typeface="Leelawadee" panose="020B0502040204020203" pitchFamily="34" charset="-34"/>
                <a:cs typeface="Leelawadee" panose="020B0502040204020203" pitchFamily="34" charset="-34"/>
              </a:rPr>
              <a:t>Städa områden</a:t>
            </a:r>
          </a:p>
          <a:p>
            <a:endParaRPr lang="sv-SE" sz="1800" dirty="0">
              <a:latin typeface="Leelawadee" panose="020B0502040204020203" pitchFamily="34" charset="-34"/>
              <a:cs typeface="Leelawadee" panose="020B0502040204020203" pitchFamily="34" charset="-34"/>
            </a:endParaRPr>
          </a:p>
          <a:p>
            <a:pPr marL="0" indent="0">
              <a:lnSpc>
                <a:spcPct val="120000"/>
              </a:lnSpc>
              <a:buNone/>
            </a:pPr>
            <a:r>
              <a:rPr lang="sv-SE" sz="1800" dirty="0">
                <a:latin typeface="Leelawadee" panose="020B0502040204020203" pitchFamily="34" charset="-34"/>
                <a:cs typeface="Leelawadee" panose="020B0502040204020203" pitchFamily="34" charset="-34"/>
              </a:rPr>
              <a:t>Varje ungdomslag inom IF Haga får bidrag av föreningen till anmälningsavgift för cuper och poolspel. Summan betalas ut av föreningen direkt till den anordnande förening och pengarna passerar med andra ord inte själva laget. Mer information om beloppsgräns på bidraget finns på sidan om “Poolspel och Cuper”.</a:t>
            </a:r>
          </a:p>
        </p:txBody>
      </p:sp>
      <p:sp>
        <p:nvSpPr>
          <p:cNvPr id="5" name="Rectangle 4"/>
          <p:cNvSpPr/>
          <p:nvPr/>
        </p:nvSpPr>
        <p:spPr>
          <a:xfrm>
            <a:off x="838200" y="1434016"/>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8"/>
          <p:cNvSpPr>
            <a:spLocks noGrp="1"/>
          </p:cNvSpPr>
          <p:nvPr>
            <p:ph type="sldNum" sz="quarter" idx="12"/>
          </p:nvPr>
        </p:nvSpPr>
        <p:spPr/>
        <p:txBody>
          <a:bodyPr/>
          <a:lstStyle/>
          <a:p>
            <a:fld id="{7B82670C-2495-47EB-B20B-D9AF7BE8C7CF}" type="slidenum">
              <a:rPr lang="en-US" smtClean="0"/>
              <a:t>7</a:t>
            </a:fld>
            <a:endParaRPr lang="en-US"/>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Tree>
    <p:extLst>
      <p:ext uri="{BB962C8B-B14F-4D97-AF65-F5344CB8AC3E}">
        <p14:creationId xmlns:p14="http://schemas.microsoft.com/office/powerpoint/2010/main" val="5013831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a:t>LAGET</a:t>
            </a:r>
            <a:r>
              <a:rPr lang="sv-SE" dirty="0">
                <a:latin typeface="Gilda Display" panose="02000000000000000000"/>
              </a:rPr>
              <a:t>.</a:t>
            </a:r>
            <a:r>
              <a:rPr lang="sv-SE" dirty="0"/>
              <a:t>SE</a:t>
            </a:r>
            <a:endParaRPr lang="en-US" dirty="0"/>
          </a:p>
        </p:txBody>
      </p:sp>
      <p:sp>
        <p:nvSpPr>
          <p:cNvPr id="3" name="Content Placeholder 2"/>
          <p:cNvSpPr>
            <a:spLocks noGrp="1"/>
          </p:cNvSpPr>
          <p:nvPr>
            <p:ph idx="1"/>
          </p:nvPr>
        </p:nvSpPr>
        <p:spPr/>
        <p:txBody>
          <a:bodyPr>
            <a:normAutofit fontScale="70000" lnSpcReduction="20000"/>
          </a:bodyPr>
          <a:lstStyle/>
          <a:p>
            <a:pPr marL="0" indent="0">
              <a:lnSpc>
                <a:spcPct val="120000"/>
              </a:lnSpc>
              <a:buNone/>
            </a:pPr>
            <a:r>
              <a:rPr lang="sv-SE" dirty="0">
                <a:latin typeface="Leelawadee" panose="020B0502040204020203" pitchFamily="34" charset="-34"/>
                <a:cs typeface="Leelawadee" panose="020B0502040204020203" pitchFamily="34" charset="-34"/>
              </a:rPr>
              <a:t>Haga använder laget.se som </a:t>
            </a:r>
            <a:r>
              <a:rPr lang="sv-SE" dirty="0" err="1">
                <a:latin typeface="Leelawadee" panose="020B0502040204020203" pitchFamily="34" charset="-34"/>
                <a:cs typeface="Leelawadee" panose="020B0502040204020203" pitchFamily="34" charset="-34"/>
              </a:rPr>
              <a:t>föreningssida</a:t>
            </a:r>
            <a:r>
              <a:rPr lang="sv-SE" dirty="0">
                <a:latin typeface="Leelawadee" panose="020B0502040204020203" pitchFamily="34" charset="-34"/>
                <a:cs typeface="Leelawadee" panose="020B0502040204020203" pitchFamily="34" charset="-34"/>
              </a:rPr>
              <a:t> och där har också varje lag sin egen </a:t>
            </a:r>
            <a:r>
              <a:rPr lang="sv-SE" dirty="0" err="1">
                <a:latin typeface="Leelawadee" panose="020B0502040204020203" pitchFamily="34" charset="-34"/>
                <a:cs typeface="Leelawadee" panose="020B0502040204020203" pitchFamily="34" charset="-34"/>
              </a:rPr>
              <a:t>lagsida</a:t>
            </a:r>
            <a:r>
              <a:rPr lang="sv-SE" dirty="0">
                <a:latin typeface="Leelawadee" panose="020B0502040204020203" pitchFamily="34" charset="-34"/>
                <a:cs typeface="Leelawadee" panose="020B0502040204020203" pitchFamily="34" charset="-34"/>
              </a:rPr>
              <a:t>. Här samlas all gemensam information, nyheter, dokument och kontaktinformation mm.</a:t>
            </a:r>
          </a:p>
          <a:p>
            <a:pPr marL="0" indent="0">
              <a:buNone/>
            </a:pPr>
            <a:endParaRPr lang="sv-SE" dirty="0">
              <a:latin typeface="Leelawadee" panose="020B0502040204020203" pitchFamily="34" charset="-34"/>
              <a:cs typeface="Leelawadee" panose="020B0502040204020203" pitchFamily="34" charset="-34"/>
            </a:endParaRPr>
          </a:p>
          <a:p>
            <a:pPr marL="0" indent="0">
              <a:buNone/>
            </a:pPr>
            <a:r>
              <a:rPr lang="sv-SE" dirty="0">
                <a:latin typeface="Leelawadee" panose="020B0502040204020203" pitchFamily="34" charset="-34"/>
                <a:cs typeface="Leelawadee" panose="020B0502040204020203" pitchFamily="34" charset="-34"/>
              </a:rPr>
              <a:t>Som ledare förväntas du: </a:t>
            </a:r>
          </a:p>
          <a:p>
            <a:r>
              <a:rPr lang="sv-SE" dirty="0">
                <a:latin typeface="Leelawadee" panose="020B0502040204020203" pitchFamily="34" charset="-34"/>
                <a:cs typeface="Leelawadee" panose="020B0502040204020203" pitchFamily="34" charset="-34"/>
              </a:rPr>
              <a:t>Hålla spelartruppen uppdaterad</a:t>
            </a:r>
          </a:p>
          <a:p>
            <a:r>
              <a:rPr lang="sv-SE" dirty="0">
                <a:latin typeface="Leelawadee" panose="020B0502040204020203" pitchFamily="34" charset="-34"/>
                <a:cs typeface="Leelawadee" panose="020B0502040204020203" pitchFamily="34" charset="-34"/>
              </a:rPr>
              <a:t>Uppmana föräldrar att hålla kontaktuppgifter uppdaterade</a:t>
            </a:r>
          </a:p>
          <a:p>
            <a:r>
              <a:rPr lang="sv-SE" dirty="0">
                <a:latin typeface="Leelawadee" panose="020B0502040204020203" pitchFamily="34" charset="-34"/>
                <a:cs typeface="Leelawadee" panose="020B0502040204020203" pitchFamily="34" charset="-34"/>
              </a:rPr>
              <a:t>Lägga upp träningar och matcher i kalender</a:t>
            </a:r>
          </a:p>
          <a:p>
            <a:r>
              <a:rPr lang="sv-SE" dirty="0">
                <a:latin typeface="Leelawadee" panose="020B0502040204020203" pitchFamily="34" charset="-34"/>
                <a:cs typeface="Leelawadee" panose="020B0502040204020203" pitchFamily="34" charset="-34"/>
              </a:rPr>
              <a:t>Göra närvarorapportering efter träning och match</a:t>
            </a:r>
          </a:p>
          <a:p>
            <a:r>
              <a:rPr lang="sv-SE" dirty="0">
                <a:latin typeface="Leelawadee" panose="020B0502040204020203" pitchFamily="34" charset="-34"/>
                <a:cs typeface="Leelawadee" panose="020B0502040204020203" pitchFamily="34" charset="-34"/>
              </a:rPr>
              <a:t>Skicka kallelser till träning och match</a:t>
            </a:r>
          </a:p>
          <a:p>
            <a:r>
              <a:rPr lang="sv-SE" dirty="0">
                <a:latin typeface="Leelawadee" panose="020B0502040204020203" pitchFamily="34" charset="-34"/>
                <a:cs typeface="Leelawadee" panose="020B0502040204020203" pitchFamily="34" charset="-34"/>
              </a:rPr>
              <a:t>Se över att medlems- och träningsavgifter är betalda</a:t>
            </a:r>
          </a:p>
          <a:p>
            <a:endParaRPr lang="sv-SE" dirty="0">
              <a:latin typeface="Leelawadee" panose="020B0502040204020203" pitchFamily="34" charset="-34"/>
              <a:cs typeface="Leelawadee" panose="020B0502040204020203" pitchFamily="34" charset="-34"/>
            </a:endParaRPr>
          </a:p>
          <a:p>
            <a:pPr marL="0" indent="0">
              <a:buNone/>
            </a:pPr>
            <a:r>
              <a:rPr lang="sv-SE" dirty="0">
                <a:latin typeface="Leelawadee" panose="020B0502040204020203" pitchFamily="34" charset="-34"/>
                <a:cs typeface="Leelawadee" panose="020B0502040204020203" pitchFamily="34" charset="-34"/>
              </a:rPr>
              <a:t>Laget.se finns också som </a:t>
            </a:r>
            <a:r>
              <a:rPr lang="sv-SE" dirty="0" err="1">
                <a:latin typeface="Leelawadee" panose="020B0502040204020203" pitchFamily="34" charset="-34"/>
                <a:cs typeface="Leelawadee" panose="020B0502040204020203" pitchFamily="34" charset="-34"/>
              </a:rPr>
              <a:t>app</a:t>
            </a:r>
            <a:r>
              <a:rPr lang="sv-SE" dirty="0">
                <a:latin typeface="Leelawadee" panose="020B0502040204020203" pitchFamily="34" charset="-34"/>
                <a:cs typeface="Leelawadee" panose="020B0502040204020203" pitchFamily="34" charset="-34"/>
              </a:rPr>
              <a:t> för att underlätta administrationen.</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8"/>
          <p:cNvSpPr>
            <a:spLocks noGrp="1"/>
          </p:cNvSpPr>
          <p:nvPr>
            <p:ph type="sldNum" sz="quarter" idx="12"/>
          </p:nvPr>
        </p:nvSpPr>
        <p:spPr/>
        <p:txBody>
          <a:bodyPr/>
          <a:lstStyle/>
          <a:p>
            <a:fld id="{7B82670C-2495-47EB-B20B-D9AF7BE8C7CF}" type="slidenum">
              <a:rPr lang="en-US" smtClean="0"/>
              <a:t>8</a:t>
            </a:fld>
            <a:endParaRPr lang="en-US" dirty="0"/>
          </a:p>
        </p:txBody>
      </p:sp>
    </p:spTree>
    <p:extLst>
      <p:ext uri="{BB962C8B-B14F-4D97-AF65-F5344CB8AC3E}">
        <p14:creationId xmlns:p14="http://schemas.microsoft.com/office/powerpoint/2010/main" val="14952146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Gilda Display" panose="02000000000000000000"/>
              </a:rPr>
              <a:t>MEDLEMSAVGIFTER</a:t>
            </a:r>
            <a:r>
              <a:rPr lang="en-US" b="1" dirty="0"/>
              <a:t> OCH TRÄNINGSAVGIFTER</a:t>
            </a:r>
          </a:p>
        </p:txBody>
      </p:sp>
      <p:sp>
        <p:nvSpPr>
          <p:cNvPr id="3" name="Content Placeholder 2"/>
          <p:cNvSpPr>
            <a:spLocks noGrp="1"/>
          </p:cNvSpPr>
          <p:nvPr>
            <p:ph idx="1"/>
          </p:nvPr>
        </p:nvSpPr>
        <p:spPr>
          <a:xfrm>
            <a:off x="838200" y="1825625"/>
            <a:ext cx="10515600" cy="1988993"/>
          </a:xfrm>
        </p:spPr>
        <p:txBody>
          <a:bodyPr>
            <a:normAutofit fontScale="70000" lnSpcReduction="20000"/>
          </a:bodyPr>
          <a:lstStyle/>
          <a:p>
            <a:pPr marL="0" indent="0">
              <a:spcBef>
                <a:spcPts val="0"/>
              </a:spcBef>
              <a:buNone/>
            </a:pPr>
            <a:r>
              <a:rPr lang="sv-SE" dirty="0">
                <a:latin typeface="Leelawadee" panose="020B0502040204020203" pitchFamily="34" charset="-34"/>
                <a:cs typeface="Leelawadee" panose="020B0502040204020203" pitchFamily="34" charset="-34"/>
              </a:rPr>
              <a:t>Inför varje säsong så måste alla aktiva betala medlemsavgift samt träningsavgift. </a:t>
            </a:r>
          </a:p>
          <a:p>
            <a:pPr marL="0" indent="0">
              <a:spcBef>
                <a:spcPts val="0"/>
              </a:spcBef>
              <a:buNone/>
            </a:pPr>
            <a:endParaRPr lang="sv-SE" dirty="0">
              <a:latin typeface="Leelawadee" panose="020B0502040204020203" pitchFamily="34" charset="-34"/>
              <a:cs typeface="Leelawadee" panose="020B0502040204020203" pitchFamily="34" charset="-34"/>
            </a:endParaRPr>
          </a:p>
          <a:p>
            <a:pPr marL="0" indent="0">
              <a:lnSpc>
                <a:spcPct val="120000"/>
              </a:lnSpc>
              <a:spcBef>
                <a:spcPts val="0"/>
              </a:spcBef>
              <a:buNone/>
            </a:pPr>
            <a:r>
              <a:rPr lang="sv-SE" dirty="0">
                <a:latin typeface="Leelawadee" panose="020B0502040204020203" pitchFamily="34" charset="-34"/>
                <a:cs typeface="Leelawadee" panose="020B0502040204020203" pitchFamily="34" charset="-34"/>
              </a:rPr>
              <a:t>Beroende på ålder och hur många inom familjen som är aktiva så varierar kostnaderna. </a:t>
            </a:r>
          </a:p>
          <a:p>
            <a:pPr marL="0" indent="0">
              <a:spcBef>
                <a:spcPts val="0"/>
              </a:spcBef>
              <a:buNone/>
            </a:pPr>
            <a:endParaRPr lang="sv-SE" dirty="0">
              <a:latin typeface="Leelawadee" panose="020B0502040204020203" pitchFamily="34" charset="-34"/>
              <a:cs typeface="Leelawadee" panose="020B0502040204020203" pitchFamily="34" charset="-34"/>
            </a:endParaRPr>
          </a:p>
          <a:p>
            <a:pPr marL="0" indent="0">
              <a:lnSpc>
                <a:spcPct val="120000"/>
              </a:lnSpc>
              <a:spcBef>
                <a:spcPts val="0"/>
              </a:spcBef>
              <a:buNone/>
            </a:pPr>
            <a:r>
              <a:rPr lang="sv-SE" dirty="0">
                <a:latin typeface="Leelawadee" panose="020B0502040204020203" pitchFamily="34" charset="-34"/>
                <a:cs typeface="Leelawadee" panose="020B0502040204020203" pitchFamily="34" charset="-34"/>
              </a:rPr>
              <a:t>Det är dock viktigt att båda betalas, inte minst medlemsavgiften eftersom spelarens försäkring är kopplad till den.</a:t>
            </a:r>
          </a:p>
          <a:p>
            <a:pPr marL="0" indent="0">
              <a:buNone/>
            </a:pPr>
            <a:endParaRPr lang="sv-SE" dirty="0">
              <a:latin typeface="Leelawadee" panose="020B0502040204020203" pitchFamily="34" charset="-34"/>
              <a:cs typeface="Leelawadee" panose="020B0502040204020203" pitchFamily="34" charset="-34"/>
            </a:endParaRPr>
          </a:p>
          <a:p>
            <a:pPr marL="0" indent="0">
              <a:buNone/>
            </a:pPr>
            <a:endParaRPr lang="sv-SE" dirty="0">
              <a:latin typeface="Leelawadee" panose="020B0502040204020203" pitchFamily="34" charset="-34"/>
              <a:cs typeface="Leelawadee" panose="020B0502040204020203" pitchFamily="34" charset="-34"/>
            </a:endParaRPr>
          </a:p>
          <a:p>
            <a:pPr marL="0" indent="0">
              <a:buNone/>
            </a:pPr>
            <a:endParaRPr lang="sv-SE" dirty="0">
              <a:latin typeface="Leelawadee" panose="020B0502040204020203" pitchFamily="34" charset="-34"/>
              <a:cs typeface="Leelawadee" panose="020B0502040204020203" pitchFamily="34" charset="-34"/>
            </a:endParaRPr>
          </a:p>
          <a:p>
            <a:pPr marL="0" indent="0">
              <a:buNone/>
            </a:pPr>
            <a:endParaRPr lang="sv-SE" dirty="0">
              <a:latin typeface="Leelawadee" panose="020B0502040204020203" pitchFamily="34" charset="-34"/>
              <a:cs typeface="Leelawadee" panose="020B0502040204020203" pitchFamily="34" charset="-34"/>
            </a:endParaRPr>
          </a:p>
        </p:txBody>
      </p:sp>
      <p:graphicFrame>
        <p:nvGraphicFramePr>
          <p:cNvPr id="5" name="Table 4"/>
          <p:cNvGraphicFramePr>
            <a:graphicFrameLocks noGrp="1"/>
          </p:cNvGraphicFramePr>
          <p:nvPr/>
        </p:nvGraphicFramePr>
        <p:xfrm>
          <a:off x="1132252" y="3778088"/>
          <a:ext cx="8922327" cy="2200196"/>
        </p:xfrm>
        <a:graphic>
          <a:graphicData uri="http://schemas.openxmlformats.org/drawingml/2006/table">
            <a:tbl>
              <a:tblPr firstRow="1" bandRow="1">
                <a:tableStyleId>{073A0DAA-6AF3-43AB-8588-CEC1D06C72B9}</a:tableStyleId>
              </a:tblPr>
              <a:tblGrid>
                <a:gridCol w="2974109">
                  <a:extLst>
                    <a:ext uri="{9D8B030D-6E8A-4147-A177-3AD203B41FA5}">
                      <a16:colId xmlns:a16="http://schemas.microsoft.com/office/drawing/2014/main" val="956687206"/>
                    </a:ext>
                  </a:extLst>
                </a:gridCol>
                <a:gridCol w="2974109">
                  <a:extLst>
                    <a:ext uri="{9D8B030D-6E8A-4147-A177-3AD203B41FA5}">
                      <a16:colId xmlns:a16="http://schemas.microsoft.com/office/drawing/2014/main" val="1940109805"/>
                    </a:ext>
                  </a:extLst>
                </a:gridCol>
                <a:gridCol w="2974109">
                  <a:extLst>
                    <a:ext uri="{9D8B030D-6E8A-4147-A177-3AD203B41FA5}">
                      <a16:colId xmlns:a16="http://schemas.microsoft.com/office/drawing/2014/main" val="69602514"/>
                    </a:ext>
                  </a:extLst>
                </a:gridCol>
              </a:tblGrid>
              <a:tr h="550049">
                <a:tc>
                  <a:txBody>
                    <a:bodyPr/>
                    <a:lstStyle/>
                    <a:p>
                      <a:pPr algn="ctr"/>
                      <a:r>
                        <a:rPr lang="en-US" dirty="0" err="1"/>
                        <a:t>Ålder</a:t>
                      </a:r>
                      <a:r>
                        <a:rPr lang="en-US" dirty="0"/>
                        <a:t>*</a:t>
                      </a:r>
                    </a:p>
                  </a:txBody>
                  <a:tcPr anchor="ctr"/>
                </a:tc>
                <a:tc>
                  <a:txBody>
                    <a:bodyPr/>
                    <a:lstStyle/>
                    <a:p>
                      <a:pPr algn="ctr"/>
                      <a:r>
                        <a:rPr lang="en-US" dirty="0" err="1"/>
                        <a:t>Medlemsavgift</a:t>
                      </a:r>
                      <a:endParaRPr lang="en-US" dirty="0"/>
                    </a:p>
                  </a:txBody>
                  <a:tcPr anchor="ctr"/>
                </a:tc>
                <a:tc>
                  <a:txBody>
                    <a:bodyPr/>
                    <a:lstStyle/>
                    <a:p>
                      <a:pPr algn="ctr"/>
                      <a:r>
                        <a:rPr lang="en-US" dirty="0" err="1"/>
                        <a:t>Träningsavgift</a:t>
                      </a:r>
                      <a:endParaRPr lang="en-US" dirty="0"/>
                    </a:p>
                  </a:txBody>
                  <a:tcPr anchor="ctr"/>
                </a:tc>
                <a:extLst>
                  <a:ext uri="{0D108BD9-81ED-4DB2-BD59-A6C34878D82A}">
                    <a16:rowId xmlns:a16="http://schemas.microsoft.com/office/drawing/2014/main" val="1685501197"/>
                  </a:ext>
                </a:extLst>
              </a:tr>
              <a:tr h="550049">
                <a:tc>
                  <a:txBody>
                    <a:bodyPr/>
                    <a:lstStyle/>
                    <a:p>
                      <a:pPr algn="ctr"/>
                      <a:r>
                        <a:rPr lang="en-US" dirty="0" err="1"/>
                        <a:t>Bolibompa</a:t>
                      </a:r>
                      <a:r>
                        <a:rPr lang="en-US" dirty="0"/>
                        <a:t> (4-5 </a:t>
                      </a:r>
                      <a:r>
                        <a:rPr lang="en-US" dirty="0" err="1"/>
                        <a:t>år</a:t>
                      </a:r>
                      <a:r>
                        <a:rPr lang="en-US" dirty="0"/>
                        <a:t>)</a:t>
                      </a:r>
                    </a:p>
                  </a:txBody>
                  <a:tcPr anchor="ctr"/>
                </a:tc>
                <a:tc>
                  <a:txBody>
                    <a:bodyPr/>
                    <a:lstStyle/>
                    <a:p>
                      <a:pPr algn="ctr"/>
                      <a:r>
                        <a:rPr lang="en-US" dirty="0"/>
                        <a:t>300 </a:t>
                      </a:r>
                      <a:r>
                        <a:rPr lang="en-US" dirty="0" err="1"/>
                        <a:t>kr</a:t>
                      </a:r>
                      <a:r>
                        <a:rPr lang="en-US" dirty="0"/>
                        <a:t> / 500 </a:t>
                      </a:r>
                      <a:r>
                        <a:rPr lang="en-US" dirty="0" err="1"/>
                        <a:t>kr</a:t>
                      </a:r>
                      <a:r>
                        <a:rPr lang="en-US" dirty="0"/>
                        <a:t> (</a:t>
                      </a:r>
                      <a:r>
                        <a:rPr lang="en-US" dirty="0" err="1"/>
                        <a:t>familj</a:t>
                      </a:r>
                      <a:r>
                        <a:rPr lang="en-US" dirty="0"/>
                        <a:t>)</a:t>
                      </a:r>
                    </a:p>
                  </a:txBody>
                  <a:tcPr anchor="ctr"/>
                </a:tc>
                <a:tc>
                  <a:txBody>
                    <a:bodyPr/>
                    <a:lstStyle/>
                    <a:p>
                      <a:pPr algn="ctr"/>
                      <a:r>
                        <a:rPr lang="en-US" dirty="0"/>
                        <a:t>Gratis</a:t>
                      </a:r>
                    </a:p>
                  </a:txBody>
                  <a:tcPr anchor="ctr"/>
                </a:tc>
                <a:extLst>
                  <a:ext uri="{0D108BD9-81ED-4DB2-BD59-A6C34878D82A}">
                    <a16:rowId xmlns:a16="http://schemas.microsoft.com/office/drawing/2014/main" val="2016614422"/>
                  </a:ext>
                </a:extLst>
              </a:tr>
              <a:tr h="550049">
                <a:tc>
                  <a:txBody>
                    <a:bodyPr/>
                    <a:lstStyle/>
                    <a:p>
                      <a:pPr algn="ctr"/>
                      <a:r>
                        <a:rPr lang="en-US" baseline="0" dirty="0"/>
                        <a:t>6 </a:t>
                      </a:r>
                      <a:r>
                        <a:rPr lang="en-US" baseline="0" dirty="0" err="1"/>
                        <a:t>år</a:t>
                      </a:r>
                      <a:r>
                        <a:rPr lang="en-US" baseline="0" dirty="0"/>
                        <a:t> – 9 </a:t>
                      </a:r>
                      <a:r>
                        <a:rPr lang="en-US" baseline="0" dirty="0" err="1"/>
                        <a:t>år</a:t>
                      </a:r>
                      <a:endParaRPr lang="en-US" dirty="0"/>
                    </a:p>
                  </a:txBody>
                  <a:tcPr anchor="ctr"/>
                </a:tc>
                <a:tc>
                  <a:txBody>
                    <a:bodyPr/>
                    <a:lstStyle/>
                    <a:p>
                      <a:pPr algn="ctr"/>
                      <a:r>
                        <a:rPr lang="en-US" dirty="0"/>
                        <a:t>300 </a:t>
                      </a:r>
                      <a:r>
                        <a:rPr lang="en-US" dirty="0" err="1"/>
                        <a:t>kr</a:t>
                      </a:r>
                      <a:r>
                        <a:rPr lang="en-US" baseline="0" dirty="0"/>
                        <a:t> / 500 </a:t>
                      </a:r>
                      <a:r>
                        <a:rPr lang="en-US" baseline="0" dirty="0" err="1"/>
                        <a:t>kr</a:t>
                      </a:r>
                      <a:r>
                        <a:rPr lang="en-US" baseline="0" dirty="0"/>
                        <a:t> (</a:t>
                      </a:r>
                      <a:r>
                        <a:rPr lang="en-US" baseline="0" dirty="0" err="1"/>
                        <a:t>familj</a:t>
                      </a:r>
                      <a:r>
                        <a:rPr lang="en-US" baseline="0" dirty="0"/>
                        <a:t>)</a:t>
                      </a:r>
                      <a:endParaRPr lang="en-US" dirty="0"/>
                    </a:p>
                  </a:txBody>
                  <a:tcPr anchor="ctr"/>
                </a:tc>
                <a:tc>
                  <a:txBody>
                    <a:bodyPr/>
                    <a:lstStyle/>
                    <a:p>
                      <a:pPr algn="ctr"/>
                      <a:r>
                        <a:rPr lang="en-US" dirty="0"/>
                        <a:t>600 </a:t>
                      </a:r>
                      <a:r>
                        <a:rPr lang="en-US" dirty="0" err="1"/>
                        <a:t>kr</a:t>
                      </a:r>
                      <a:endParaRPr lang="en-US" dirty="0"/>
                    </a:p>
                  </a:txBody>
                  <a:tcPr anchor="ctr"/>
                </a:tc>
                <a:extLst>
                  <a:ext uri="{0D108BD9-81ED-4DB2-BD59-A6C34878D82A}">
                    <a16:rowId xmlns:a16="http://schemas.microsoft.com/office/drawing/2014/main" val="3240739891"/>
                  </a:ext>
                </a:extLst>
              </a:tr>
              <a:tr h="550049">
                <a:tc>
                  <a:txBody>
                    <a:bodyPr/>
                    <a:lstStyle/>
                    <a:p>
                      <a:pPr algn="ctr"/>
                      <a:r>
                        <a:rPr lang="en-US" dirty="0"/>
                        <a:t>10</a:t>
                      </a:r>
                      <a:r>
                        <a:rPr lang="en-US" baseline="0" dirty="0"/>
                        <a:t> </a:t>
                      </a:r>
                      <a:r>
                        <a:rPr lang="en-US" baseline="0" dirty="0" err="1"/>
                        <a:t>år</a:t>
                      </a:r>
                      <a:r>
                        <a:rPr lang="en-US" baseline="0" dirty="0"/>
                        <a:t> – 18 </a:t>
                      </a:r>
                      <a:r>
                        <a:rPr lang="en-US" baseline="0" dirty="0" err="1"/>
                        <a:t>år</a:t>
                      </a:r>
                      <a:endParaRPr lang="en-US"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300 </a:t>
                      </a:r>
                      <a:r>
                        <a:rPr lang="en-US" dirty="0" err="1"/>
                        <a:t>kr</a:t>
                      </a:r>
                      <a:r>
                        <a:rPr lang="en-US" baseline="0" dirty="0"/>
                        <a:t> / 500 </a:t>
                      </a:r>
                      <a:r>
                        <a:rPr lang="en-US" baseline="0" dirty="0" err="1"/>
                        <a:t>kr</a:t>
                      </a:r>
                      <a:r>
                        <a:rPr lang="en-US" baseline="0" dirty="0"/>
                        <a:t> (</a:t>
                      </a:r>
                      <a:r>
                        <a:rPr lang="en-US" baseline="0" dirty="0" err="1"/>
                        <a:t>familj</a:t>
                      </a:r>
                      <a:r>
                        <a:rPr lang="en-US" baseline="0" dirty="0"/>
                        <a:t>)</a:t>
                      </a:r>
                      <a:endParaRPr lang="en-US" dirty="0"/>
                    </a:p>
                  </a:txBody>
                  <a:tcPr anchor="ctr"/>
                </a:tc>
                <a:tc>
                  <a:txBody>
                    <a:bodyPr/>
                    <a:lstStyle/>
                    <a:p>
                      <a:pPr algn="ctr"/>
                      <a:r>
                        <a:rPr lang="en-US" dirty="0"/>
                        <a:t>1200</a:t>
                      </a:r>
                      <a:r>
                        <a:rPr lang="en-US" baseline="0" dirty="0"/>
                        <a:t> </a:t>
                      </a:r>
                      <a:r>
                        <a:rPr lang="en-US" baseline="0" dirty="0" err="1"/>
                        <a:t>kr</a:t>
                      </a:r>
                      <a:endParaRPr lang="en-US" dirty="0"/>
                    </a:p>
                  </a:txBody>
                  <a:tcPr anchor="ctr"/>
                </a:tc>
                <a:extLst>
                  <a:ext uri="{0D108BD9-81ED-4DB2-BD59-A6C34878D82A}">
                    <a16:rowId xmlns:a16="http://schemas.microsoft.com/office/drawing/2014/main" val="1823157393"/>
                  </a:ext>
                </a:extLst>
              </a:tr>
            </a:tbl>
          </a:graphicData>
        </a:graphic>
      </p:graphicFrame>
      <p:sp>
        <p:nvSpPr>
          <p:cNvPr id="6" name="Rectangle 5"/>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p:cNvSpPr>
            <a:spLocks noGrp="1"/>
          </p:cNvSpPr>
          <p:nvPr>
            <p:ph type="sldNum" sz="quarter" idx="12"/>
          </p:nvPr>
        </p:nvSpPr>
        <p:spPr/>
        <p:txBody>
          <a:bodyPr/>
          <a:lstStyle/>
          <a:p>
            <a:fld id="{7B82670C-2495-47EB-B20B-D9AF7BE8C7CF}" type="slidenum">
              <a:rPr lang="en-US" smtClean="0"/>
              <a:t>9</a:t>
            </a:fld>
            <a:endParaRPr lang="en-US"/>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
        <p:nvSpPr>
          <p:cNvPr id="9" name="Content Placeholder 2"/>
          <p:cNvSpPr txBox="1">
            <a:spLocks/>
          </p:cNvSpPr>
          <p:nvPr/>
        </p:nvSpPr>
        <p:spPr>
          <a:xfrm>
            <a:off x="1132252" y="6171837"/>
            <a:ext cx="2982548" cy="4575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dirty="0"/>
              <a:t>* </a:t>
            </a:r>
            <a:r>
              <a:rPr lang="en-US" sz="2400" dirty="0" err="1"/>
              <a:t>Från</a:t>
            </a:r>
            <a:r>
              <a:rPr lang="en-US" sz="2400" dirty="0"/>
              <a:t> </a:t>
            </a:r>
            <a:r>
              <a:rPr lang="en-US" sz="2400" dirty="0" err="1"/>
              <a:t>året</a:t>
            </a:r>
            <a:r>
              <a:rPr lang="en-US" sz="2400" dirty="0"/>
              <a:t> man </a:t>
            </a:r>
            <a:r>
              <a:rPr lang="en-US" sz="2400" dirty="0" err="1"/>
              <a:t>fyller</a:t>
            </a:r>
            <a:endParaRPr lang="en-US" sz="2400" dirty="0"/>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1691576611"/>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b0b63370-5fda-448a-bace-227c8f68e259"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C525317B772A6D4AA40456F6FCACB2CC" ma:contentTypeVersion="18" ma:contentTypeDescription="Skapa ett nytt dokument." ma:contentTypeScope="" ma:versionID="8ea260012a4690402ba427ee69c124dd">
  <xsd:schema xmlns:xsd="http://www.w3.org/2001/XMLSchema" xmlns:xs="http://www.w3.org/2001/XMLSchema" xmlns:p="http://schemas.microsoft.com/office/2006/metadata/properties" xmlns:ns3="b0b63370-5fda-448a-bace-227c8f68e259" xmlns:ns4="7f180561-6db0-497f-b32b-05070ce8547c" targetNamespace="http://schemas.microsoft.com/office/2006/metadata/properties" ma:root="true" ma:fieldsID="ff3cc85b9c7e6c08a1296f9a3351ef0b" ns3:_="" ns4:_="">
    <xsd:import namespace="b0b63370-5fda-448a-bace-227c8f68e259"/>
    <xsd:import namespace="7f180561-6db0-497f-b32b-05070ce8547c"/>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AutoKeyPoints" minOccurs="0"/>
                <xsd:element ref="ns3:MediaServiceKeyPoints" minOccurs="0"/>
                <xsd:element ref="ns4:SharedWithUsers" minOccurs="0"/>
                <xsd:element ref="ns4:SharedWithDetails" minOccurs="0"/>
                <xsd:element ref="ns4:SharingHintHash" minOccurs="0"/>
                <xsd:element ref="ns3:MediaLengthInSeconds" minOccurs="0"/>
                <xsd:element ref="ns3:_activity" minOccurs="0"/>
                <xsd:element ref="ns3:MediaServiceObjectDetectorVersions" minOccurs="0"/>
                <xsd:element ref="ns3:MediaServiceSystemTags" minOccurs="0"/>
                <xsd:element ref="ns3:MediaServiceLocation"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0b63370-5fda-448a-bace-227c8f68e25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_activity" ma:index="21" nillable="true" ma:displayName="_activity" ma:hidden="true" ma:internalName="_activity">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ystemTags" ma:index="23" nillable="true" ma:displayName="MediaServiceSystemTags" ma:hidden="true" ma:internalName="MediaServiceSystemTags" ma:readOnly="true">
      <xsd:simpleType>
        <xsd:restriction base="dms:Note"/>
      </xsd:simpleType>
    </xsd:element>
    <xsd:element name="MediaServiceLocation" ma:index="24" nillable="true" ma:displayName="Location" ma:indexed="true" ma:internalName="MediaServiceLocation"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f180561-6db0-497f-b32b-05070ce8547c" elementFormDefault="qualified">
    <xsd:import namespace="http://schemas.microsoft.com/office/2006/documentManagement/types"/>
    <xsd:import namespace="http://schemas.microsoft.com/office/infopath/2007/PartnerControls"/>
    <xsd:element name="SharedWithUsers" ma:index="17"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Delat med information" ma:internalName="SharedWithDetails" ma:readOnly="true">
      <xsd:simpleType>
        <xsd:restriction base="dms:Note">
          <xsd:maxLength value="255"/>
        </xsd:restriction>
      </xsd:simpleType>
    </xsd:element>
    <xsd:element name="SharingHintHash" ma:index="19" nillable="true" ma:displayName="Delar tips,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656C5FC-A109-4929-ABF2-F65A66D38FEF}">
  <ds:schemaRefs>
    <ds:schemaRef ds:uri="http://schemas.microsoft.com/sharepoint/v3/contenttype/forms"/>
  </ds:schemaRefs>
</ds:datastoreItem>
</file>

<file path=customXml/itemProps2.xml><?xml version="1.0" encoding="utf-8"?>
<ds:datastoreItem xmlns:ds="http://schemas.openxmlformats.org/officeDocument/2006/customXml" ds:itemID="{BB3A593A-AC9E-47F2-A3D9-C81731BFBF14}">
  <ds:schemaRefs>
    <ds:schemaRef ds:uri="http://www.w3.org/XML/1998/namespace"/>
    <ds:schemaRef ds:uri="http://schemas.microsoft.com/office/2006/documentManagement/types"/>
    <ds:schemaRef ds:uri="7f180561-6db0-497f-b32b-05070ce8547c"/>
    <ds:schemaRef ds:uri="http://purl.org/dc/dcmitype/"/>
    <ds:schemaRef ds:uri="http://purl.org/dc/terms/"/>
    <ds:schemaRef ds:uri="http://purl.org/dc/elements/1.1/"/>
    <ds:schemaRef ds:uri="b0b63370-5fda-448a-bace-227c8f68e259"/>
    <ds:schemaRef ds:uri="http://schemas.microsoft.com/office/infopath/2007/PartnerControls"/>
    <ds:schemaRef ds:uri="http://schemas.microsoft.com/office/2006/metadata/properties"/>
    <ds:schemaRef ds:uri="http://schemas.openxmlformats.org/package/2006/metadata/core-properties"/>
  </ds:schemaRefs>
</ds:datastoreItem>
</file>

<file path=customXml/itemProps3.xml><?xml version="1.0" encoding="utf-8"?>
<ds:datastoreItem xmlns:ds="http://schemas.openxmlformats.org/officeDocument/2006/customXml" ds:itemID="{82C00785-69B1-481B-8478-26741EA5036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0b63370-5fda-448a-bace-227c8f68e259"/>
    <ds:schemaRef ds:uri="7f180561-6db0-497f-b32b-05070ce8547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15936</TotalTime>
  <Words>1371</Words>
  <Application>Microsoft Office PowerPoint</Application>
  <PresentationFormat>Bredbild</PresentationFormat>
  <Paragraphs>225</Paragraphs>
  <Slides>18</Slides>
  <Notes>0</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18</vt:i4>
      </vt:variant>
    </vt:vector>
  </HeadingPairs>
  <TitlesOfParts>
    <vt:vector size="24" baseType="lpstr">
      <vt:lpstr>Arial</vt:lpstr>
      <vt:lpstr>Calibri</vt:lpstr>
      <vt:lpstr>Calibri Light</vt:lpstr>
      <vt:lpstr>Gilda Display</vt:lpstr>
      <vt:lpstr>Leelawadee</vt:lpstr>
      <vt:lpstr>Office-tema</vt:lpstr>
      <vt:lpstr>PowerPoint-presentation</vt:lpstr>
      <vt:lpstr>PowerPoint-presentation</vt:lpstr>
      <vt:lpstr>SÄSONGEN SOM GÅTT</vt:lpstr>
      <vt:lpstr>KOMMANDE SÄSONG</vt:lpstr>
      <vt:lpstr>TRÄNING UTOMHUS</vt:lpstr>
      <vt:lpstr>LAGÅLDER 8 ÅR</vt:lpstr>
      <vt:lpstr>LAGKASSA</vt:lpstr>
      <vt:lpstr>LAGET.SE</vt:lpstr>
      <vt:lpstr>MEDLEMSAVGIFTER OCH TRÄNINGSAVGIFTER</vt:lpstr>
      <vt:lpstr>FÖRSÄLJNING SPORTLOTTER</vt:lpstr>
      <vt:lpstr>ROLLER INOM LAGEN</vt:lpstr>
      <vt:lpstr>TRÄNINGSKLÄDER</vt:lpstr>
      <vt:lpstr>ANDRA IDROTTER</vt:lpstr>
      <vt:lpstr>BELASTNINGSREGISTRET</vt:lpstr>
      <vt:lpstr>VI GILLAR UTVECKLING</vt:lpstr>
      <vt:lpstr>VARFÖR VARA AKTIV I EN FÖRENING/LAG</vt:lpstr>
      <vt:lpstr>NI FÖRÄLDRAR ÄR VIKTIGA – NÅGRA TIPS</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Christoffer Davidsson</dc:creator>
  <cp:lastModifiedBy>Elin Carlsson</cp:lastModifiedBy>
  <cp:revision>19</cp:revision>
  <dcterms:created xsi:type="dcterms:W3CDTF">2022-04-10T08:41:57Z</dcterms:created>
  <dcterms:modified xsi:type="dcterms:W3CDTF">2024-04-22T12:06:35Z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0x010100C525317B772A6D4AA40456F6FCACB2CC</vt:lpwstr>
  </property>
</Properties>
</file>