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361" r:id="rId5"/>
    <p:sldId id="287" r:id="rId6"/>
    <p:sldId id="359" r:id="rId7"/>
    <p:sldId id="353" r:id="rId8"/>
    <p:sldId id="360" r:id="rId9"/>
    <p:sldId id="329" r:id="rId10"/>
    <p:sldId id="351" r:id="rId11"/>
    <p:sldId id="344" r:id="rId12"/>
    <p:sldId id="290" r:id="rId13"/>
    <p:sldId id="350" r:id="rId14"/>
    <p:sldId id="301" r:id="rId15"/>
    <p:sldId id="300" r:id="rId16"/>
    <p:sldId id="309" r:id="rId17"/>
    <p:sldId id="343" r:id="rId18"/>
    <p:sldId id="347" r:id="rId19"/>
    <p:sldId id="357" r:id="rId20"/>
    <p:sldId id="349" r:id="rId21"/>
    <p:sldId id="365" r:id="rId22"/>
  </p:sldIdLst>
  <p:sldSz cx="12192000" cy="6858000"/>
  <p:notesSz cx="6797675" cy="9928225"/>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112" d="100"/>
          <a:sy n="112" d="100"/>
        </p:scale>
        <p:origin x="49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C07DFB-700E-4399-BBDD-50640AC63582}"/>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FDE7B60-D19F-4506-9B8B-13D5181055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1C2FDF45-AFBB-4C0D-837B-E699F2817501}"/>
              </a:ext>
            </a:extLst>
          </p:cNvPr>
          <p:cNvSpPr>
            <a:spLocks noGrp="1"/>
          </p:cNvSpPr>
          <p:nvPr>
            <p:ph type="dt" sz="half" idx="10"/>
          </p:nvPr>
        </p:nvSpPr>
        <p:spPr/>
        <p:txBody>
          <a:bodyPr/>
          <a:lstStyle/>
          <a:p>
            <a:fld id="{EF8CC7BA-0726-4A3F-8E82-A8AE2AA4A6F1}" type="datetimeFigureOut">
              <a:rPr lang="sv-SE" smtClean="0"/>
              <a:t>2024-04-22</a:t>
            </a:fld>
            <a:endParaRPr lang="sv-SE" dirty="0"/>
          </a:p>
        </p:txBody>
      </p:sp>
      <p:sp>
        <p:nvSpPr>
          <p:cNvPr id="5" name="Platshållare för sidfot 4">
            <a:extLst>
              <a:ext uri="{FF2B5EF4-FFF2-40B4-BE49-F238E27FC236}">
                <a16:creationId xmlns:a16="http://schemas.microsoft.com/office/drawing/2014/main" id="{D2CF0023-5F43-4F9B-B911-47CA393BF8AE}"/>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8F5E4320-BF82-4800-8DFE-2A3ED5F182AB}"/>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917805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1E8326-3146-4D1E-B72C-249D58A6414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CED8F0F-FFC7-44B3-A1F2-FCA806C7C44F}"/>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B3E03C0-ACBE-46A2-B38D-939CCA0C23B5}"/>
              </a:ext>
            </a:extLst>
          </p:cNvPr>
          <p:cNvSpPr>
            <a:spLocks noGrp="1"/>
          </p:cNvSpPr>
          <p:nvPr>
            <p:ph type="dt" sz="half" idx="10"/>
          </p:nvPr>
        </p:nvSpPr>
        <p:spPr/>
        <p:txBody>
          <a:bodyPr/>
          <a:lstStyle/>
          <a:p>
            <a:fld id="{EF8CC7BA-0726-4A3F-8E82-A8AE2AA4A6F1}" type="datetimeFigureOut">
              <a:rPr lang="sv-SE" smtClean="0"/>
              <a:t>2024-04-22</a:t>
            </a:fld>
            <a:endParaRPr lang="sv-SE" dirty="0"/>
          </a:p>
        </p:txBody>
      </p:sp>
      <p:sp>
        <p:nvSpPr>
          <p:cNvPr id="5" name="Platshållare för sidfot 4">
            <a:extLst>
              <a:ext uri="{FF2B5EF4-FFF2-40B4-BE49-F238E27FC236}">
                <a16:creationId xmlns:a16="http://schemas.microsoft.com/office/drawing/2014/main" id="{7F666F85-4BCC-41EE-8590-9F42F719C2D0}"/>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AAB8337A-4F43-4C54-8F77-C68E1A96D99A}"/>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080514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E142313-9CA8-4CBA-9535-386E89E3E5F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FA02B5A-A4EA-4E08-A893-FB803D75B37E}"/>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B0E4366-C9E2-43AA-AD13-3C0FC0984D2A}"/>
              </a:ext>
            </a:extLst>
          </p:cNvPr>
          <p:cNvSpPr>
            <a:spLocks noGrp="1"/>
          </p:cNvSpPr>
          <p:nvPr>
            <p:ph type="dt" sz="half" idx="10"/>
          </p:nvPr>
        </p:nvSpPr>
        <p:spPr/>
        <p:txBody>
          <a:bodyPr/>
          <a:lstStyle/>
          <a:p>
            <a:fld id="{EF8CC7BA-0726-4A3F-8E82-A8AE2AA4A6F1}" type="datetimeFigureOut">
              <a:rPr lang="sv-SE" smtClean="0"/>
              <a:t>2024-04-22</a:t>
            </a:fld>
            <a:endParaRPr lang="sv-SE" dirty="0"/>
          </a:p>
        </p:txBody>
      </p:sp>
      <p:sp>
        <p:nvSpPr>
          <p:cNvPr id="5" name="Platshållare för sidfot 4">
            <a:extLst>
              <a:ext uri="{FF2B5EF4-FFF2-40B4-BE49-F238E27FC236}">
                <a16:creationId xmlns:a16="http://schemas.microsoft.com/office/drawing/2014/main" id="{C0781380-773B-4B94-A1C4-8B87C19E06BA}"/>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746010BE-0C99-48D0-9107-B86DAD28FD78}"/>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4197138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A10B82-2FC2-4646-98C1-A20C72FDCC7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DF408C6-13CB-487B-93DF-741FA4751606}"/>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5809378-4850-4728-8F8C-2D9037FB88B0}"/>
              </a:ext>
            </a:extLst>
          </p:cNvPr>
          <p:cNvSpPr>
            <a:spLocks noGrp="1"/>
          </p:cNvSpPr>
          <p:nvPr>
            <p:ph type="dt" sz="half" idx="10"/>
          </p:nvPr>
        </p:nvSpPr>
        <p:spPr/>
        <p:txBody>
          <a:bodyPr/>
          <a:lstStyle/>
          <a:p>
            <a:fld id="{EF8CC7BA-0726-4A3F-8E82-A8AE2AA4A6F1}" type="datetimeFigureOut">
              <a:rPr lang="sv-SE" smtClean="0"/>
              <a:t>2024-04-22</a:t>
            </a:fld>
            <a:endParaRPr lang="sv-SE" dirty="0"/>
          </a:p>
        </p:txBody>
      </p:sp>
      <p:sp>
        <p:nvSpPr>
          <p:cNvPr id="5" name="Platshållare för sidfot 4">
            <a:extLst>
              <a:ext uri="{FF2B5EF4-FFF2-40B4-BE49-F238E27FC236}">
                <a16:creationId xmlns:a16="http://schemas.microsoft.com/office/drawing/2014/main" id="{3944155F-DCC6-474C-8B7D-5F765B61E249}"/>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3442FD16-9C94-4ED3-8EAC-DB6475202B95}"/>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113908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4A100F-4487-4AD6-A486-8E19903DA4EE}"/>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F924DDD-F4B0-48F2-8A51-A1FDA4A344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1DC90BD8-35B8-41EA-B0CC-EF3002E719B3}"/>
              </a:ext>
            </a:extLst>
          </p:cNvPr>
          <p:cNvSpPr>
            <a:spLocks noGrp="1"/>
          </p:cNvSpPr>
          <p:nvPr>
            <p:ph type="dt" sz="half" idx="10"/>
          </p:nvPr>
        </p:nvSpPr>
        <p:spPr/>
        <p:txBody>
          <a:bodyPr/>
          <a:lstStyle/>
          <a:p>
            <a:fld id="{EF8CC7BA-0726-4A3F-8E82-A8AE2AA4A6F1}" type="datetimeFigureOut">
              <a:rPr lang="sv-SE" smtClean="0"/>
              <a:t>2024-04-22</a:t>
            </a:fld>
            <a:endParaRPr lang="sv-SE" dirty="0"/>
          </a:p>
        </p:txBody>
      </p:sp>
      <p:sp>
        <p:nvSpPr>
          <p:cNvPr id="5" name="Platshållare för sidfot 4">
            <a:extLst>
              <a:ext uri="{FF2B5EF4-FFF2-40B4-BE49-F238E27FC236}">
                <a16:creationId xmlns:a16="http://schemas.microsoft.com/office/drawing/2014/main" id="{BCF2CBDA-453D-4D25-BFC9-506BB91BC4F7}"/>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F587C080-E4DA-4B71-9A3C-8C32A8B2807F}"/>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057639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ECFD4E-7DF5-4B9A-B878-53F9D73C563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50B59F0-F074-4DA0-A16F-B995EDCBA14A}"/>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657847D-AA8F-450D-9C91-2A1A4E2A61AD}"/>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CCEE18F-3115-4873-8354-46D9001BC126}"/>
              </a:ext>
            </a:extLst>
          </p:cNvPr>
          <p:cNvSpPr>
            <a:spLocks noGrp="1"/>
          </p:cNvSpPr>
          <p:nvPr>
            <p:ph type="dt" sz="half" idx="10"/>
          </p:nvPr>
        </p:nvSpPr>
        <p:spPr/>
        <p:txBody>
          <a:bodyPr/>
          <a:lstStyle/>
          <a:p>
            <a:fld id="{EF8CC7BA-0726-4A3F-8E82-A8AE2AA4A6F1}" type="datetimeFigureOut">
              <a:rPr lang="sv-SE" smtClean="0"/>
              <a:t>2024-04-22</a:t>
            </a:fld>
            <a:endParaRPr lang="sv-SE" dirty="0"/>
          </a:p>
        </p:txBody>
      </p:sp>
      <p:sp>
        <p:nvSpPr>
          <p:cNvPr id="6" name="Platshållare för sidfot 5">
            <a:extLst>
              <a:ext uri="{FF2B5EF4-FFF2-40B4-BE49-F238E27FC236}">
                <a16:creationId xmlns:a16="http://schemas.microsoft.com/office/drawing/2014/main" id="{C2D365F0-61BC-493F-8D53-E5C8CB4F360A}"/>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082028B5-783B-4351-940C-3488404D036F}"/>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169564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132009-DDBB-451E-9183-0B9A5BDC2EB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2913ABF-EA86-4825-A97C-C054637BED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F4150F5E-F2DF-4317-9483-594761BC238D}"/>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22AAD24-4EC5-4194-996A-D7F2390DE7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63E7866F-35F7-4F4A-8687-6890769C6E58}"/>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69CD3A60-5BB8-4CEE-AF87-093423C05379}"/>
              </a:ext>
            </a:extLst>
          </p:cNvPr>
          <p:cNvSpPr>
            <a:spLocks noGrp="1"/>
          </p:cNvSpPr>
          <p:nvPr>
            <p:ph type="dt" sz="half" idx="10"/>
          </p:nvPr>
        </p:nvSpPr>
        <p:spPr/>
        <p:txBody>
          <a:bodyPr/>
          <a:lstStyle/>
          <a:p>
            <a:fld id="{EF8CC7BA-0726-4A3F-8E82-A8AE2AA4A6F1}" type="datetimeFigureOut">
              <a:rPr lang="sv-SE" smtClean="0"/>
              <a:t>2024-04-22</a:t>
            </a:fld>
            <a:endParaRPr lang="sv-SE" dirty="0"/>
          </a:p>
        </p:txBody>
      </p:sp>
      <p:sp>
        <p:nvSpPr>
          <p:cNvPr id="8" name="Platshållare för sidfot 7">
            <a:extLst>
              <a:ext uri="{FF2B5EF4-FFF2-40B4-BE49-F238E27FC236}">
                <a16:creationId xmlns:a16="http://schemas.microsoft.com/office/drawing/2014/main" id="{C33100DE-0976-4EEC-9498-753E0656C7DE}"/>
              </a:ext>
            </a:extLst>
          </p:cNvPr>
          <p:cNvSpPr>
            <a:spLocks noGrp="1"/>
          </p:cNvSpPr>
          <p:nvPr>
            <p:ph type="ftr" sz="quarter" idx="11"/>
          </p:nvPr>
        </p:nvSpPr>
        <p:spPr/>
        <p:txBody>
          <a:bodyPr/>
          <a:lstStyle/>
          <a:p>
            <a:endParaRPr lang="sv-SE" dirty="0"/>
          </a:p>
        </p:txBody>
      </p:sp>
      <p:sp>
        <p:nvSpPr>
          <p:cNvPr id="9" name="Platshållare för bildnummer 8">
            <a:extLst>
              <a:ext uri="{FF2B5EF4-FFF2-40B4-BE49-F238E27FC236}">
                <a16:creationId xmlns:a16="http://schemas.microsoft.com/office/drawing/2014/main" id="{B20EE995-C898-4633-B72C-BAFD3856EFEE}"/>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363044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95F5DB-4E62-44E7-97F7-47432C54E8E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53C15EA-6FE9-4EBA-9425-087993734EFA}"/>
              </a:ext>
            </a:extLst>
          </p:cNvPr>
          <p:cNvSpPr>
            <a:spLocks noGrp="1"/>
          </p:cNvSpPr>
          <p:nvPr>
            <p:ph type="dt" sz="half" idx="10"/>
          </p:nvPr>
        </p:nvSpPr>
        <p:spPr/>
        <p:txBody>
          <a:bodyPr/>
          <a:lstStyle/>
          <a:p>
            <a:fld id="{EF8CC7BA-0726-4A3F-8E82-A8AE2AA4A6F1}" type="datetimeFigureOut">
              <a:rPr lang="sv-SE" smtClean="0"/>
              <a:t>2024-04-22</a:t>
            </a:fld>
            <a:endParaRPr lang="sv-SE" dirty="0"/>
          </a:p>
        </p:txBody>
      </p:sp>
      <p:sp>
        <p:nvSpPr>
          <p:cNvPr id="4" name="Platshållare för sidfot 3">
            <a:extLst>
              <a:ext uri="{FF2B5EF4-FFF2-40B4-BE49-F238E27FC236}">
                <a16:creationId xmlns:a16="http://schemas.microsoft.com/office/drawing/2014/main" id="{0D0D7315-E375-428A-A5B4-F08E201E1B5B}"/>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CF36D40A-8C16-4938-BD82-704370D09771}"/>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309115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E9D169A-40DC-45AE-8AD4-F80E10E45700}"/>
              </a:ext>
            </a:extLst>
          </p:cNvPr>
          <p:cNvSpPr>
            <a:spLocks noGrp="1"/>
          </p:cNvSpPr>
          <p:nvPr>
            <p:ph type="dt" sz="half" idx="10"/>
          </p:nvPr>
        </p:nvSpPr>
        <p:spPr/>
        <p:txBody>
          <a:bodyPr/>
          <a:lstStyle/>
          <a:p>
            <a:fld id="{EF8CC7BA-0726-4A3F-8E82-A8AE2AA4A6F1}" type="datetimeFigureOut">
              <a:rPr lang="sv-SE" smtClean="0"/>
              <a:t>2024-04-22</a:t>
            </a:fld>
            <a:endParaRPr lang="sv-SE" dirty="0"/>
          </a:p>
        </p:txBody>
      </p:sp>
      <p:sp>
        <p:nvSpPr>
          <p:cNvPr id="3" name="Platshållare för sidfot 2">
            <a:extLst>
              <a:ext uri="{FF2B5EF4-FFF2-40B4-BE49-F238E27FC236}">
                <a16:creationId xmlns:a16="http://schemas.microsoft.com/office/drawing/2014/main" id="{60BE4488-6A74-46DF-98EC-80E9BBEEA6D3}"/>
              </a:ext>
            </a:extLst>
          </p:cNvPr>
          <p:cNvSpPr>
            <a:spLocks noGrp="1"/>
          </p:cNvSpPr>
          <p:nvPr>
            <p:ph type="ftr" sz="quarter" idx="11"/>
          </p:nvPr>
        </p:nvSpPr>
        <p:spPr/>
        <p:txBody>
          <a:bodyPr/>
          <a:lstStyle/>
          <a:p>
            <a:endParaRPr lang="sv-SE" dirty="0"/>
          </a:p>
        </p:txBody>
      </p:sp>
      <p:sp>
        <p:nvSpPr>
          <p:cNvPr id="4" name="Platshållare för bildnummer 3">
            <a:extLst>
              <a:ext uri="{FF2B5EF4-FFF2-40B4-BE49-F238E27FC236}">
                <a16:creationId xmlns:a16="http://schemas.microsoft.com/office/drawing/2014/main" id="{70A2F8E1-0931-42D2-856D-BDB0A8FCC423}"/>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2945040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DA9E41-024E-40AF-9B62-703018981B1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9EA0A97-E674-48AC-B60C-0AC3EADC84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BA75892-D014-4A04-BFA5-0F57CD8203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27DAE60-2322-4E71-AF29-6C6D887A01DD}"/>
              </a:ext>
            </a:extLst>
          </p:cNvPr>
          <p:cNvSpPr>
            <a:spLocks noGrp="1"/>
          </p:cNvSpPr>
          <p:nvPr>
            <p:ph type="dt" sz="half" idx="10"/>
          </p:nvPr>
        </p:nvSpPr>
        <p:spPr/>
        <p:txBody>
          <a:bodyPr/>
          <a:lstStyle/>
          <a:p>
            <a:fld id="{EF8CC7BA-0726-4A3F-8E82-A8AE2AA4A6F1}" type="datetimeFigureOut">
              <a:rPr lang="sv-SE" smtClean="0"/>
              <a:t>2024-04-22</a:t>
            </a:fld>
            <a:endParaRPr lang="sv-SE" dirty="0"/>
          </a:p>
        </p:txBody>
      </p:sp>
      <p:sp>
        <p:nvSpPr>
          <p:cNvPr id="6" name="Platshållare för sidfot 5">
            <a:extLst>
              <a:ext uri="{FF2B5EF4-FFF2-40B4-BE49-F238E27FC236}">
                <a16:creationId xmlns:a16="http://schemas.microsoft.com/office/drawing/2014/main" id="{A8B20B58-2CA2-424D-BB1B-4602C93A2EC5}"/>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1CF05B03-43C2-49B3-9A27-ABE8264C5798}"/>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1675503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136544-E8BD-4C3F-AD07-88FD340DC3B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6C65CD96-29F5-458B-9D2A-6893E4EEEC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sp>
        <p:nvSpPr>
          <p:cNvPr id="4" name="Platshållare för text 3">
            <a:extLst>
              <a:ext uri="{FF2B5EF4-FFF2-40B4-BE49-F238E27FC236}">
                <a16:creationId xmlns:a16="http://schemas.microsoft.com/office/drawing/2014/main" id="{5DF4072E-80F5-43B3-A049-7957F37D8D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1C2E829-6E2D-46D8-8381-863229BE37B9}"/>
              </a:ext>
            </a:extLst>
          </p:cNvPr>
          <p:cNvSpPr>
            <a:spLocks noGrp="1"/>
          </p:cNvSpPr>
          <p:nvPr>
            <p:ph type="dt" sz="half" idx="10"/>
          </p:nvPr>
        </p:nvSpPr>
        <p:spPr/>
        <p:txBody>
          <a:bodyPr/>
          <a:lstStyle/>
          <a:p>
            <a:fld id="{EF8CC7BA-0726-4A3F-8E82-A8AE2AA4A6F1}" type="datetimeFigureOut">
              <a:rPr lang="sv-SE" smtClean="0"/>
              <a:t>2024-04-22</a:t>
            </a:fld>
            <a:endParaRPr lang="sv-SE" dirty="0"/>
          </a:p>
        </p:txBody>
      </p:sp>
      <p:sp>
        <p:nvSpPr>
          <p:cNvPr id="6" name="Platshållare för sidfot 5">
            <a:extLst>
              <a:ext uri="{FF2B5EF4-FFF2-40B4-BE49-F238E27FC236}">
                <a16:creationId xmlns:a16="http://schemas.microsoft.com/office/drawing/2014/main" id="{A0D08145-46D1-4033-B8EF-A2AD7E822AB9}"/>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9A9AB711-7B6B-4D5A-9BBF-FF8A81EFFB99}"/>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2761714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94F25B1-23F2-48AA-8856-6F13CE2B1D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F0FE432-2884-4802-9313-DF92444030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50CB2A6-D0E5-4498-875C-44330B03B0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8CC7BA-0726-4A3F-8E82-A8AE2AA4A6F1}" type="datetimeFigureOut">
              <a:rPr lang="sv-SE" smtClean="0"/>
              <a:t>2024-04-22</a:t>
            </a:fld>
            <a:endParaRPr lang="sv-SE" dirty="0"/>
          </a:p>
        </p:txBody>
      </p:sp>
      <p:sp>
        <p:nvSpPr>
          <p:cNvPr id="5" name="Platshållare för sidfot 4">
            <a:extLst>
              <a:ext uri="{FF2B5EF4-FFF2-40B4-BE49-F238E27FC236}">
                <a16:creationId xmlns:a16="http://schemas.microsoft.com/office/drawing/2014/main" id="{4B5E066A-F7F0-4D07-A53E-48EA7B379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a:extLst>
              <a:ext uri="{FF2B5EF4-FFF2-40B4-BE49-F238E27FC236}">
                <a16:creationId xmlns:a16="http://schemas.microsoft.com/office/drawing/2014/main" id="{113DD22A-FDF1-4D13-B2D7-479C8F44DB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42525-42D6-4D84-BC74-1FEBA46B2265}" type="slidenum">
              <a:rPr lang="sv-SE" smtClean="0"/>
              <a:t>‹#›</a:t>
            </a:fld>
            <a:endParaRPr lang="sv-SE" dirty="0"/>
          </a:p>
        </p:txBody>
      </p:sp>
    </p:spTree>
    <p:extLst>
      <p:ext uri="{BB962C8B-B14F-4D97-AF65-F5344CB8AC3E}">
        <p14:creationId xmlns:p14="http://schemas.microsoft.com/office/powerpoint/2010/main" val="324691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IF Haga">
            <a:extLst>
              <a:ext uri="{FF2B5EF4-FFF2-40B4-BE49-F238E27FC236}">
                <a16:creationId xmlns:a16="http://schemas.microsoft.com/office/drawing/2014/main" id="{8ED1A5C6-260F-C548-99D1-05EF63178409}"/>
              </a:ext>
            </a:extLst>
          </p:cNvPr>
          <p:cNvPicPr>
            <a:picLocks noChangeAspect="1" noChangeArrowheads="1"/>
          </p:cNvPicPr>
          <p:nvPr/>
        </p:nvPicPr>
        <p:blipFill rotWithShape="1">
          <a:blip r:embed="rId2">
            <a:alphaModFix amt="40000"/>
            <a:extLst>
              <a:ext uri="{28A0092B-C50C-407E-A947-70E740481C1C}">
                <a14:useLocalDpi xmlns:a14="http://schemas.microsoft.com/office/drawing/2010/main" val="0"/>
              </a:ext>
            </a:extLst>
          </a:blip>
          <a:srcRect l="3046" r="5844" b="1"/>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3" name="Underrubrik 2">
            <a:extLst>
              <a:ext uri="{FF2B5EF4-FFF2-40B4-BE49-F238E27FC236}">
                <a16:creationId xmlns:a16="http://schemas.microsoft.com/office/drawing/2014/main" id="{C7BF5E59-A1F9-88A2-86D0-B65B8D8E2B2D}"/>
              </a:ext>
            </a:extLst>
          </p:cNvPr>
          <p:cNvSpPr>
            <a:spLocks noGrp="1"/>
          </p:cNvSpPr>
          <p:nvPr>
            <p:ph type="subTitle" idx="1"/>
          </p:nvPr>
        </p:nvSpPr>
        <p:spPr>
          <a:xfrm>
            <a:off x="965200" y="4572002"/>
            <a:ext cx="10261600" cy="1202995"/>
          </a:xfrm>
        </p:spPr>
        <p:txBody>
          <a:bodyPr vert="horz" lIns="91440" tIns="45720" rIns="91440" bIns="45720" rtlCol="0">
            <a:normAutofit/>
          </a:bodyPr>
          <a:lstStyle/>
          <a:p>
            <a:pPr algn="l"/>
            <a:r>
              <a:rPr lang="en-US" sz="3200" dirty="0">
                <a:latin typeface="Leelawadee" panose="020B0502040204020203" pitchFamily="34" charset="-34"/>
                <a:cs typeface="Leelawadee" panose="020B0502040204020203" pitchFamily="34" charset="-34"/>
              </a:rPr>
              <a:t>Föräldramöte P16</a:t>
            </a:r>
          </a:p>
        </p:txBody>
      </p:sp>
      <p:sp>
        <p:nvSpPr>
          <p:cNvPr id="5" name="Shape 166">
            <a:extLst>
              <a:ext uri="{FF2B5EF4-FFF2-40B4-BE49-F238E27FC236}">
                <a16:creationId xmlns:a16="http://schemas.microsoft.com/office/drawing/2014/main" id="{5FEBB6F9-5BEE-E87B-7BA1-5AC441E6DF24}"/>
              </a:ext>
            </a:extLst>
          </p:cNvPr>
          <p:cNvSpPr/>
          <p:nvPr/>
        </p:nvSpPr>
        <p:spPr>
          <a:xfrm>
            <a:off x="785773" y="2965944"/>
            <a:ext cx="10620454" cy="1487587"/>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p>
            <a:pPr algn="l">
              <a:defRPr sz="9000" cap="all" spc="720">
                <a:solidFill>
                  <a:srgbClr val="383838"/>
                </a:solidFill>
                <a:latin typeface="Lato Bold"/>
                <a:ea typeface="Lato Bold"/>
                <a:cs typeface="Lato Bold"/>
                <a:sym typeface="Lato Bold"/>
              </a:defRPr>
            </a:pPr>
            <a:r>
              <a:rPr lang="sv-SE" dirty="0">
                <a:solidFill>
                  <a:schemeClr val="tx1">
                    <a:lumMod val="95000"/>
                  </a:schemeClr>
                </a:solidFill>
                <a:latin typeface="Gilda Display" panose="02000000000000000000" pitchFamily="2" charset="77"/>
              </a:rPr>
              <a:t>välkomna</a:t>
            </a:r>
            <a:endParaRPr dirty="0">
              <a:solidFill>
                <a:schemeClr val="tx1">
                  <a:lumMod val="95000"/>
                </a:schemeClr>
              </a:solidFill>
              <a:latin typeface="Gilda Display" panose="02000000000000000000" pitchFamily="2" charset="77"/>
            </a:endParaRPr>
          </a:p>
        </p:txBody>
      </p:sp>
    </p:spTree>
    <p:extLst>
      <p:ext uri="{BB962C8B-B14F-4D97-AF65-F5344CB8AC3E}">
        <p14:creationId xmlns:p14="http://schemas.microsoft.com/office/powerpoint/2010/main" val="428188761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Gilda Display" panose="02000000000000000000"/>
              </a:rPr>
              <a:t>FÖRSÄLJNING SPORTLOTTER</a:t>
            </a:r>
          </a:p>
        </p:txBody>
      </p:sp>
      <p:sp>
        <p:nvSpPr>
          <p:cNvPr id="3" name="Content Placeholder 2"/>
          <p:cNvSpPr>
            <a:spLocks noGrp="1"/>
          </p:cNvSpPr>
          <p:nvPr>
            <p:ph idx="1"/>
          </p:nvPr>
        </p:nvSpPr>
        <p:spPr>
          <a:xfrm>
            <a:off x="838200" y="1825625"/>
            <a:ext cx="9875982" cy="4895850"/>
          </a:xfrm>
        </p:spPr>
        <p:txBody>
          <a:bodyPr>
            <a:normAutofit fontScale="85000" lnSpcReduction="20000"/>
          </a:bodyPr>
          <a:lstStyle/>
          <a:p>
            <a:pPr>
              <a:lnSpc>
                <a:spcPct val="120000"/>
              </a:lnSpc>
            </a:pPr>
            <a:r>
              <a:rPr lang="sv-SE" sz="2400" dirty="0">
                <a:latin typeface="Leelawadee" panose="020B0502040204020203" pitchFamily="34" charset="-34"/>
                <a:cs typeface="Leelawadee" panose="020B0502040204020203" pitchFamily="34" charset="-34"/>
              </a:rPr>
              <a:t>Alla spelare kommer under kommande säsong behöva sälja sportlotter. Ca 30 st. Detta gör alla spelare i hela föreningen. Även spelare I A-laget.</a:t>
            </a:r>
          </a:p>
          <a:p>
            <a:pPr marL="0" indent="0">
              <a:lnSpc>
                <a:spcPct val="120000"/>
              </a:lnSpc>
              <a:buNone/>
            </a:pPr>
            <a:endParaRPr lang="sv-SE" sz="2400" dirty="0">
              <a:latin typeface="Leelawadee" panose="020B0502040204020203" pitchFamily="34" charset="-34"/>
              <a:cs typeface="Leelawadee" panose="020B0502040204020203" pitchFamily="34" charset="-34"/>
            </a:endParaRPr>
          </a:p>
          <a:p>
            <a:pPr>
              <a:lnSpc>
                <a:spcPct val="120000"/>
              </a:lnSpc>
            </a:pPr>
            <a:r>
              <a:rPr lang="en-US" sz="2400" dirty="0">
                <a:latin typeface="Leelawadee" panose="020B0502040204020203" pitchFamily="34" charset="-34"/>
                <a:cs typeface="Leelawadee" panose="020B0502040204020203" pitchFamily="34" charset="-34"/>
              </a:rPr>
              <a:t>Ni </a:t>
            </a:r>
            <a:r>
              <a:rPr lang="en-US" sz="2400" dirty="0" err="1">
                <a:latin typeface="Leelawadee" panose="020B0502040204020203" pitchFamily="34" charset="-34"/>
                <a:cs typeface="Leelawadee" panose="020B0502040204020203" pitchFamily="34" charset="-34"/>
              </a:rPr>
              <a:t>betalar</a:t>
            </a:r>
            <a:r>
              <a:rPr lang="en-US" sz="2400" dirty="0">
                <a:latin typeface="Leelawadee" panose="020B0502040204020203" pitchFamily="34" charset="-34"/>
                <a:cs typeface="Leelawadee" panose="020B0502040204020203" pitchFamily="34" charset="-34"/>
              </a:rPr>
              <a:t> era lotter </a:t>
            </a:r>
            <a:r>
              <a:rPr lang="en-US" sz="2400" dirty="0" err="1">
                <a:latin typeface="Leelawadee" panose="020B0502040204020203" pitchFamily="34" charset="-34"/>
                <a:cs typeface="Leelawadee" panose="020B0502040204020203" pitchFamily="34" charset="-34"/>
              </a:rPr>
              <a:t>när</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ni</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får</a:t>
            </a:r>
            <a:r>
              <a:rPr lang="en-US" sz="2400" dirty="0">
                <a:latin typeface="Leelawadee" panose="020B0502040204020203" pitchFamily="34" charset="-34"/>
                <a:cs typeface="Leelawadee" panose="020B0502040204020203" pitchFamily="34" charset="-34"/>
              </a:rPr>
              <a:t> dem av </a:t>
            </a:r>
            <a:r>
              <a:rPr lang="en-US" sz="2400" dirty="0" err="1">
                <a:latin typeface="Leelawadee" panose="020B0502040204020203" pitchFamily="34" charset="-34"/>
                <a:cs typeface="Leelawadee" panose="020B0502040204020203" pitchFamily="34" charset="-34"/>
              </a:rPr>
              <a:t>oss</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adminstrivt</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enklast</a:t>
            </a:r>
            <a:r>
              <a:rPr lang="en-US" sz="2400" dirty="0">
                <a:latin typeface="Leelawadee" panose="020B0502040204020203" pitchFamily="34" charset="-34"/>
                <a:cs typeface="Leelawadee" panose="020B0502040204020203" pitchFamily="34" charset="-34"/>
              </a:rPr>
              <a:t>). De </a:t>
            </a:r>
            <a:r>
              <a:rPr lang="en-US" sz="2400" dirty="0" err="1">
                <a:latin typeface="Leelawadee" panose="020B0502040204020203" pitchFamily="34" charset="-34"/>
                <a:cs typeface="Leelawadee" panose="020B0502040204020203" pitchFamily="34" charset="-34"/>
              </a:rPr>
              <a:t>som</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inte</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är</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här</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får</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komma</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och</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hämta</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ut</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sina</a:t>
            </a:r>
            <a:r>
              <a:rPr lang="en-US" sz="2400" dirty="0">
                <a:latin typeface="Leelawadee" panose="020B0502040204020203" pitchFamily="34" charset="-34"/>
                <a:cs typeface="Leelawadee" panose="020B0502040204020203" pitchFamily="34" charset="-34"/>
              </a:rPr>
              <a:t> lotter på </a:t>
            </a:r>
            <a:r>
              <a:rPr lang="en-US" sz="2400" dirty="0" err="1">
                <a:latin typeface="Leelawadee" panose="020B0502040204020203" pitchFamily="34" charset="-34"/>
                <a:cs typeface="Leelawadee" panose="020B0502040204020203" pitchFamily="34" charset="-34"/>
              </a:rPr>
              <a:t>nästkommande</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träning</a:t>
            </a:r>
            <a:r>
              <a:rPr lang="en-US" sz="2400" dirty="0">
                <a:latin typeface="Leelawadee" panose="020B0502040204020203" pitchFamily="34" charset="-34"/>
                <a:cs typeface="Leelawadee" panose="020B0502040204020203" pitchFamily="34" charset="-34"/>
              </a:rPr>
              <a:t> 23/4. </a:t>
            </a:r>
          </a:p>
          <a:p>
            <a:pPr>
              <a:lnSpc>
                <a:spcPct val="120000"/>
              </a:lnSpc>
            </a:pPr>
            <a:endParaRPr lang="en-US" sz="2400" dirty="0">
              <a:latin typeface="Leelawadee" panose="020B0502040204020203" pitchFamily="34" charset="-34"/>
              <a:cs typeface="Leelawadee" panose="020B0502040204020203" pitchFamily="34" charset="-34"/>
            </a:endParaRPr>
          </a:p>
          <a:p>
            <a:pPr>
              <a:lnSpc>
                <a:spcPct val="120000"/>
              </a:lnSpc>
            </a:pPr>
            <a:r>
              <a:rPr lang="en-US" sz="2400" dirty="0">
                <a:latin typeface="Leelawadee" panose="020B0502040204020203" pitchFamily="34" charset="-34"/>
                <a:cs typeface="Leelawadee" panose="020B0502040204020203" pitchFamily="34" charset="-34"/>
              </a:rPr>
              <a:t>Vi </a:t>
            </a:r>
            <a:r>
              <a:rPr lang="en-US" sz="2400" dirty="0" err="1">
                <a:latin typeface="Leelawadee" panose="020B0502040204020203" pitchFamily="34" charset="-34"/>
                <a:cs typeface="Leelawadee" panose="020B0502040204020203" pitchFamily="34" charset="-34"/>
              </a:rPr>
              <a:t>kommer</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sälja</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utanför</a:t>
            </a:r>
            <a:r>
              <a:rPr lang="en-US" sz="2400" dirty="0">
                <a:latin typeface="Leelawadee" panose="020B0502040204020203" pitchFamily="34" charset="-34"/>
                <a:cs typeface="Leelawadee" panose="020B0502040204020203" pitchFamily="34" charset="-34"/>
              </a:rPr>
              <a:t> ICA </a:t>
            </a:r>
            <a:r>
              <a:rPr lang="en-US" sz="2400" dirty="0" err="1">
                <a:latin typeface="Leelawadee" panose="020B0502040204020203" pitchFamily="34" charset="-34"/>
                <a:cs typeface="Leelawadee" panose="020B0502040204020203" pitchFamily="34" charset="-34"/>
              </a:rPr>
              <a:t>i</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Huskvarna</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och</a:t>
            </a:r>
            <a:r>
              <a:rPr lang="en-US" sz="2400" dirty="0">
                <a:latin typeface="Leelawadee" panose="020B0502040204020203" pitchFamily="34" charset="-34"/>
                <a:cs typeface="Leelawadee" panose="020B0502040204020203" pitchFamily="34" charset="-34"/>
              </a:rPr>
              <a:t> Intersport (</a:t>
            </a:r>
            <a:r>
              <a:rPr lang="en-US" sz="2400" dirty="0" err="1">
                <a:latin typeface="Leelawadee" panose="020B0502040204020203" pitchFamily="34" charset="-34"/>
                <a:cs typeface="Leelawadee" panose="020B0502040204020203" pitchFamily="34" charset="-34"/>
              </a:rPr>
              <a:t>asecs</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Återkommer</a:t>
            </a:r>
            <a:r>
              <a:rPr lang="en-US" sz="2400" dirty="0">
                <a:latin typeface="Leelawadee" panose="020B0502040204020203" pitchFamily="34" charset="-34"/>
                <a:cs typeface="Leelawadee" panose="020B0502040204020203" pitchFamily="34" charset="-34"/>
              </a:rPr>
              <a:t> om </a:t>
            </a:r>
            <a:r>
              <a:rPr lang="en-US" sz="2400" dirty="0" err="1">
                <a:latin typeface="Leelawadee" panose="020B0502040204020203" pitchFamily="34" charset="-34"/>
                <a:cs typeface="Leelawadee" panose="020B0502040204020203" pitchFamily="34" charset="-34"/>
              </a:rPr>
              <a:t>tider</a:t>
            </a:r>
            <a:r>
              <a:rPr lang="en-US" sz="2400" dirty="0">
                <a:latin typeface="Leelawadee" panose="020B0502040204020203" pitchFamily="34" charset="-34"/>
                <a:cs typeface="Leelawadee" panose="020B0502040204020203" pitchFamily="34" charset="-34"/>
              </a:rPr>
              <a:t> för </a:t>
            </a:r>
            <a:r>
              <a:rPr lang="en-US" sz="2400" dirty="0" err="1">
                <a:latin typeface="Leelawadee" panose="020B0502040204020203" pitchFamily="34" charset="-34"/>
                <a:cs typeface="Leelawadee" panose="020B0502040204020203" pitchFamily="34" charset="-34"/>
              </a:rPr>
              <a:t>detta</a:t>
            </a:r>
            <a:r>
              <a:rPr lang="en-US" sz="2400" dirty="0">
                <a:latin typeface="Leelawadee" panose="020B0502040204020203" pitchFamily="34" charset="-34"/>
                <a:cs typeface="Leelawadee" panose="020B0502040204020203" pitchFamily="34" charset="-34"/>
              </a:rPr>
              <a:t>. </a:t>
            </a:r>
          </a:p>
          <a:p>
            <a:pPr>
              <a:lnSpc>
                <a:spcPct val="120000"/>
              </a:lnSpc>
            </a:pPr>
            <a:endParaRPr lang="en-US" sz="2400" dirty="0">
              <a:latin typeface="Leelawadee" panose="020B0502040204020203" pitchFamily="34" charset="-34"/>
              <a:cs typeface="Leelawadee" panose="020B0502040204020203" pitchFamily="34" charset="-34"/>
            </a:endParaRPr>
          </a:p>
          <a:p>
            <a:pPr>
              <a:lnSpc>
                <a:spcPct val="120000"/>
              </a:lnSpc>
            </a:pPr>
            <a:r>
              <a:rPr lang="en-US" sz="2400" dirty="0">
                <a:latin typeface="Leelawadee" panose="020B0502040204020203" pitchFamily="34" charset="-34"/>
                <a:cs typeface="Leelawadee" panose="020B0502040204020203" pitchFamily="34" charset="-34"/>
              </a:rPr>
              <a:t>De lotter </a:t>
            </a:r>
            <a:r>
              <a:rPr lang="en-US" sz="2400" dirty="0" err="1">
                <a:latin typeface="Leelawadee" panose="020B0502040204020203" pitchFamily="34" charset="-34"/>
                <a:cs typeface="Leelawadee" panose="020B0502040204020203" pitchFamily="34" charset="-34"/>
              </a:rPr>
              <a:t>som</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blir</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sålda</a:t>
            </a:r>
            <a:r>
              <a:rPr lang="en-US" sz="2400" dirty="0">
                <a:latin typeface="Leelawadee" panose="020B0502040204020203" pitchFamily="34" charset="-34"/>
                <a:cs typeface="Leelawadee" panose="020B0502040204020203" pitchFamily="34" charset="-34"/>
              </a:rPr>
              <a:t> det </a:t>
            </a:r>
            <a:r>
              <a:rPr lang="en-US" sz="2400" dirty="0" err="1">
                <a:latin typeface="Leelawadee" panose="020B0502040204020203" pitchFamily="34" charset="-34"/>
                <a:cs typeface="Leelawadee" panose="020B0502040204020203" pitchFamily="34" charset="-34"/>
              </a:rPr>
              <a:t>tillfället</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fördelas</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rättvist</a:t>
            </a:r>
            <a:r>
              <a:rPr lang="en-US" sz="2400" dirty="0">
                <a:latin typeface="Leelawadee" panose="020B0502040204020203" pitchFamily="34" charset="-34"/>
                <a:cs typeface="Leelawadee" panose="020B0502040204020203" pitchFamily="34" charset="-34"/>
              </a:rPr>
              <a:t> på </a:t>
            </a:r>
            <a:r>
              <a:rPr lang="en-US" sz="2400" dirty="0" err="1">
                <a:latin typeface="Leelawadee" panose="020B0502040204020203" pitchFamily="34" charset="-34"/>
                <a:cs typeface="Leelawadee" panose="020B0502040204020203" pitchFamily="34" charset="-34"/>
              </a:rPr>
              <a:t>deltagarna</a:t>
            </a:r>
            <a:r>
              <a:rPr lang="en-US" sz="2400" dirty="0">
                <a:latin typeface="Leelawadee" panose="020B0502040204020203" pitchFamily="34" charset="-34"/>
                <a:cs typeface="Leelawadee" panose="020B0502040204020203" pitchFamily="34" charset="-34"/>
              </a:rPr>
              <a:t>. </a:t>
            </a:r>
          </a:p>
          <a:p>
            <a:pPr>
              <a:lnSpc>
                <a:spcPct val="120000"/>
              </a:lnSpc>
            </a:pPr>
            <a:endParaRPr lang="en-US" sz="2400" dirty="0">
              <a:latin typeface="Leelawadee" panose="020B0502040204020203" pitchFamily="34" charset="-34"/>
              <a:cs typeface="Leelawadee" panose="020B0502040204020203" pitchFamily="34" charset="-34"/>
            </a:endParaRPr>
          </a:p>
          <a:p>
            <a:pPr>
              <a:lnSpc>
                <a:spcPct val="120000"/>
              </a:lnSpc>
            </a:pPr>
            <a:r>
              <a:rPr lang="en-US" sz="2400" dirty="0">
                <a:latin typeface="Leelawadee" panose="020B0502040204020203" pitchFamily="34" charset="-34"/>
                <a:cs typeface="Leelawadee" panose="020B0502040204020203" pitchFamily="34" charset="-34"/>
              </a:rPr>
              <a:t>Nya lotter </a:t>
            </a:r>
            <a:r>
              <a:rPr lang="en-US" sz="2400" dirty="0" err="1">
                <a:latin typeface="Leelawadee" panose="020B0502040204020203" pitchFamily="34" charset="-34"/>
                <a:cs typeface="Leelawadee" panose="020B0502040204020203" pitchFamily="34" charset="-34"/>
              </a:rPr>
              <a:t>efter</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sommaren</a:t>
            </a:r>
            <a:r>
              <a:rPr lang="en-US" sz="2400" dirty="0">
                <a:latin typeface="Leelawadee" panose="020B0502040204020203" pitchFamily="34" charset="-34"/>
                <a:cs typeface="Leelawadee" panose="020B0502040204020203" pitchFamily="34" charset="-34"/>
              </a:rPr>
              <a:t>.</a:t>
            </a:r>
          </a:p>
          <a:p>
            <a:pPr marL="0" indent="0">
              <a:buNone/>
            </a:pPr>
            <a:endParaRPr lang="en-US" sz="1600" dirty="0">
              <a:latin typeface="Leelawadee" panose="020B0502040204020203" pitchFamily="34" charset="-34"/>
              <a:cs typeface="Leelawadee" panose="020B0502040204020203" pitchFamily="34" charset="-34"/>
            </a:endParaRPr>
          </a:p>
          <a:p>
            <a:pPr marL="0" indent="0">
              <a:buNone/>
            </a:pPr>
            <a:endParaRPr lang="en-US" sz="1600" dirty="0">
              <a:latin typeface="Leelawadee" panose="020B0502040204020203" pitchFamily="34" charset="-34"/>
              <a:cs typeface="Leelawadee" panose="020B0502040204020203" pitchFamily="34" charset="-34"/>
            </a:endParaRP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10</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746012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da Display"/>
              </a:rPr>
              <a:t>ROLLER INOM LAGEN</a:t>
            </a:r>
          </a:p>
        </p:txBody>
      </p:sp>
      <p:sp>
        <p:nvSpPr>
          <p:cNvPr id="3" name="Content Placeholder 2"/>
          <p:cNvSpPr>
            <a:spLocks noGrp="1"/>
          </p:cNvSpPr>
          <p:nvPr>
            <p:ph idx="1"/>
          </p:nvPr>
        </p:nvSpPr>
        <p:spPr/>
        <p:txBody>
          <a:bodyPr>
            <a:normAutofit/>
          </a:bodyPr>
          <a:lstStyle/>
          <a:p>
            <a:pPr marL="0" indent="0">
              <a:buNone/>
            </a:pPr>
            <a:r>
              <a:rPr lang="sv-SE" dirty="0">
                <a:latin typeface="Leelawadee" panose="020B0502040204020203" pitchFamily="34" charset="-34"/>
                <a:cs typeface="Leelawadee" panose="020B0502040204020203" pitchFamily="34" charset="-34"/>
              </a:rPr>
              <a:t>För att ha en så väl fungerande verksamhet så strävar vi efter nedanstående roller inom varje lag.</a:t>
            </a:r>
          </a:p>
          <a:p>
            <a:pPr marL="0" indent="0">
              <a:buNone/>
            </a:pPr>
            <a:endParaRPr lang="sv-SE" dirty="0">
              <a:latin typeface="Leelawadee" panose="020B0502040204020203" pitchFamily="34" charset="-34"/>
              <a:cs typeface="Leelawadee" panose="020B0502040204020203" pitchFamily="34" charset="-34"/>
            </a:endParaRPr>
          </a:p>
          <a:p>
            <a:r>
              <a:rPr lang="sv-SE" dirty="0">
                <a:latin typeface="Leelawadee" panose="020B0502040204020203" pitchFamily="34" charset="-34"/>
                <a:cs typeface="Leelawadee" panose="020B0502040204020203" pitchFamily="34" charset="-34"/>
              </a:rPr>
              <a:t>Minst 3-4 </a:t>
            </a:r>
            <a:r>
              <a:rPr lang="sv-SE" dirty="0" err="1">
                <a:latin typeface="Leelawadee" panose="020B0502040204020203" pitchFamily="34" charset="-34"/>
                <a:cs typeface="Leelawadee" panose="020B0502040204020203" pitchFamily="34" charset="-34"/>
              </a:rPr>
              <a:t>st</a:t>
            </a:r>
            <a:r>
              <a:rPr lang="sv-SE" dirty="0">
                <a:latin typeface="Leelawadee" panose="020B0502040204020203" pitchFamily="34" charset="-34"/>
                <a:cs typeface="Leelawadee" panose="020B0502040204020203" pitchFamily="34" charset="-34"/>
              </a:rPr>
              <a:t> tränare (Planering &amp; genomförande av träning &amp; match)</a:t>
            </a:r>
          </a:p>
          <a:p>
            <a:r>
              <a:rPr lang="sv-SE" dirty="0">
                <a:latin typeface="Leelawadee" panose="020B0502040204020203" pitchFamily="34" charset="-34"/>
                <a:cs typeface="Leelawadee" panose="020B0502040204020203" pitchFamily="34" charset="-34"/>
              </a:rPr>
              <a:t>Minst 1-2 </a:t>
            </a:r>
            <a:r>
              <a:rPr lang="sv-SE" dirty="0" err="1">
                <a:latin typeface="Leelawadee" panose="020B0502040204020203" pitchFamily="34" charset="-34"/>
                <a:cs typeface="Leelawadee" panose="020B0502040204020203" pitchFamily="34" charset="-34"/>
              </a:rPr>
              <a:t>st</a:t>
            </a:r>
            <a:r>
              <a:rPr lang="sv-SE" dirty="0">
                <a:latin typeface="Leelawadee" panose="020B0502040204020203" pitchFamily="34" charset="-34"/>
                <a:cs typeface="Leelawadee" panose="020B0502040204020203" pitchFamily="34" charset="-34"/>
              </a:rPr>
              <a:t> Hjälptränare (stöttning träning &amp; match vid behov)</a:t>
            </a:r>
          </a:p>
          <a:p>
            <a:pPr marL="0" indent="0">
              <a:buNone/>
            </a:pPr>
            <a:endParaRPr lang="sv-SE" dirty="0">
              <a:latin typeface="Leelawadee" panose="020B0502040204020203" pitchFamily="34" charset="-34"/>
              <a:cs typeface="Leelawadee" panose="020B0502040204020203" pitchFamily="34" charset="-34"/>
            </a:endParaRP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11</a:t>
            </a:fld>
            <a:endParaRPr lang="en-US"/>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1424116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7703"/>
            <a:ext cx="10515600" cy="1325563"/>
          </a:xfrm>
        </p:spPr>
        <p:txBody>
          <a:bodyPr/>
          <a:lstStyle/>
          <a:p>
            <a:r>
              <a:rPr lang="en-US" dirty="0">
                <a:latin typeface="Gilda Display"/>
              </a:rPr>
              <a:t>TRÄNINGSKLÄDER</a:t>
            </a:r>
          </a:p>
        </p:txBody>
      </p:sp>
      <p:sp>
        <p:nvSpPr>
          <p:cNvPr id="3" name="Content Placeholder 2"/>
          <p:cNvSpPr>
            <a:spLocks noGrp="1"/>
          </p:cNvSpPr>
          <p:nvPr>
            <p:ph idx="1"/>
          </p:nvPr>
        </p:nvSpPr>
        <p:spPr/>
        <p:txBody>
          <a:bodyPr>
            <a:normAutofit/>
          </a:bodyPr>
          <a:lstStyle/>
          <a:p>
            <a:pPr marL="0" indent="0">
              <a:buNone/>
            </a:pPr>
            <a:r>
              <a:rPr lang="sv-SE" dirty="0">
                <a:latin typeface="Leelawadee" panose="020B0502040204020203" pitchFamily="34" charset="-34"/>
                <a:cs typeface="Leelawadee" panose="020B0502040204020203" pitchFamily="34" charset="-34"/>
              </a:rPr>
              <a:t>Haga har samarbete med Intersport som tillhandahåller träningskläder till ledare och spelare till bra priser.</a:t>
            </a:r>
          </a:p>
          <a:p>
            <a:pPr marL="0" indent="0">
              <a:buNone/>
            </a:pPr>
            <a:endParaRPr lang="sv-SE" dirty="0">
              <a:latin typeface="Leelawadee" panose="020B0502040204020203" pitchFamily="34" charset="-34"/>
              <a:cs typeface="Leelawadee" panose="020B0502040204020203" pitchFamily="34" charset="-34"/>
            </a:endParaRPr>
          </a:p>
          <a:p>
            <a:pPr marL="0" indent="0">
              <a:buNone/>
            </a:pPr>
            <a:r>
              <a:rPr lang="sv-SE" dirty="0">
                <a:latin typeface="Leelawadee" panose="020B0502040204020203" pitchFamily="34" charset="-34"/>
                <a:cs typeface="Leelawadee" panose="020B0502040204020203" pitchFamily="34" charset="-34"/>
              </a:rPr>
              <a:t>Det går också att beställa dessa träningskläder online, på Intersports hemsida. </a:t>
            </a:r>
          </a:p>
          <a:p>
            <a:pPr marL="0" indent="0">
              <a:buNone/>
            </a:pPr>
            <a:endParaRPr lang="sv-SE" dirty="0">
              <a:latin typeface="Leelawadee" panose="020B0502040204020203" pitchFamily="34" charset="-34"/>
              <a:cs typeface="Leelawadee" panose="020B0502040204020203" pitchFamily="34" charset="-34"/>
            </a:endParaRPr>
          </a:p>
          <a:p>
            <a:pPr marL="0" indent="0">
              <a:buNone/>
            </a:pPr>
            <a:r>
              <a:rPr lang="sv-SE" sz="2000" dirty="0">
                <a:latin typeface="Leelawadee" panose="020B0502040204020203" pitchFamily="34" charset="-34"/>
                <a:cs typeface="Leelawadee" panose="020B0502040204020203" pitchFamily="34" charset="-34"/>
              </a:rPr>
              <a:t>Det handlar om vindsställ, t-shirts, shorts, strumpor, mjukoveraller, väskor etc. som man kan köpa med Hagas klubbmärke tryckt på. Det är rabatterade priser och klubbmärket ingår som tryck men sedan kan man även köpa till tryck med namn om man vill.</a:t>
            </a:r>
          </a:p>
          <a:p>
            <a:pPr marL="0" indent="0">
              <a:buNone/>
            </a:pPr>
            <a:endParaRPr lang="sv-SE" dirty="0">
              <a:latin typeface="Leelawadee" panose="020B0502040204020203" pitchFamily="34" charset="-34"/>
              <a:cs typeface="Leelawadee" panose="020B0502040204020203" pitchFamily="34" charset="-34"/>
            </a:endParaRP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12</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1334015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da Display"/>
              </a:rPr>
              <a:t>ANDRA IDROTTER</a:t>
            </a:r>
          </a:p>
        </p:txBody>
      </p:sp>
      <p:sp>
        <p:nvSpPr>
          <p:cNvPr id="3" name="Content Placeholder 2"/>
          <p:cNvSpPr>
            <a:spLocks noGrp="1"/>
          </p:cNvSpPr>
          <p:nvPr>
            <p:ph idx="1"/>
          </p:nvPr>
        </p:nvSpPr>
        <p:spPr/>
        <p:txBody>
          <a:bodyPr>
            <a:normAutofit lnSpcReduction="10000"/>
          </a:bodyPr>
          <a:lstStyle/>
          <a:p>
            <a:pPr marL="0" indent="0">
              <a:buNone/>
            </a:pPr>
            <a:r>
              <a:rPr lang="sv-SE" dirty="0">
                <a:latin typeface="Leelawadee" panose="020B0502040204020203" pitchFamily="34" charset="-34"/>
                <a:cs typeface="Leelawadee" panose="020B0502040204020203" pitchFamily="34" charset="-34"/>
              </a:rPr>
              <a:t>Generellt så uppmuntrar Haga till spelare att hålla på med flera idrotter så länge som det är möjligt.</a:t>
            </a:r>
          </a:p>
          <a:p>
            <a:pPr marL="0" indent="0">
              <a:buNone/>
            </a:pPr>
            <a:endParaRPr lang="sv-SE" dirty="0">
              <a:latin typeface="Leelawadee" panose="020B0502040204020203" pitchFamily="34" charset="-34"/>
              <a:cs typeface="Leelawadee" panose="020B0502040204020203" pitchFamily="34" charset="-34"/>
            </a:endParaRPr>
          </a:p>
          <a:p>
            <a:pPr marL="0" indent="0">
              <a:buNone/>
            </a:pPr>
            <a:r>
              <a:rPr lang="sv-SE" dirty="0">
                <a:latin typeface="Leelawadee" panose="020B0502040204020203" pitchFamily="34" charset="-34"/>
                <a:cs typeface="Leelawadee" panose="020B0502040204020203" pitchFamily="34" charset="-34"/>
              </a:rPr>
              <a:t>Haga rekommenderar att spelare som håller på med flera idrotter spelar färdigt respektive säsong, innan ny idrott påbörjas (om det uppstår krockar).</a:t>
            </a:r>
          </a:p>
          <a:p>
            <a:pPr marL="0" indent="0">
              <a:buNone/>
            </a:pPr>
            <a:endParaRPr lang="sv-SE" dirty="0">
              <a:latin typeface="Leelawadee" panose="020B0502040204020203" pitchFamily="34" charset="-34"/>
              <a:cs typeface="Leelawadee" panose="020B0502040204020203" pitchFamily="34" charset="-34"/>
            </a:endParaRPr>
          </a:p>
          <a:p>
            <a:pPr marL="0" indent="0">
              <a:buNone/>
            </a:pPr>
            <a:r>
              <a:rPr lang="sv-SE" dirty="0">
                <a:latin typeface="Leelawadee" panose="020B0502040204020203" pitchFamily="34" charset="-34"/>
                <a:cs typeface="Leelawadee" panose="020B0502040204020203" pitchFamily="34" charset="-34"/>
              </a:rPr>
              <a:t>Innan vintersäsong så gör också en grov uppskattning hur många varje lag kommer vara på träningarna, så ev. träning med andra lag kan samköras för att undvika tomma träningslokaler.</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13</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4265383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6414"/>
            <a:ext cx="10515600" cy="1325563"/>
          </a:xfrm>
        </p:spPr>
        <p:txBody>
          <a:bodyPr/>
          <a:lstStyle/>
          <a:p>
            <a:r>
              <a:rPr lang="en-US" dirty="0">
                <a:latin typeface="Gilda Display"/>
              </a:rPr>
              <a:t>BELASTNINGSREGISTRET</a:t>
            </a:r>
          </a:p>
        </p:txBody>
      </p:sp>
      <p:sp>
        <p:nvSpPr>
          <p:cNvPr id="3" name="Content Placeholder 2"/>
          <p:cNvSpPr>
            <a:spLocks noGrp="1"/>
          </p:cNvSpPr>
          <p:nvPr>
            <p:ph idx="1"/>
          </p:nvPr>
        </p:nvSpPr>
        <p:spPr/>
        <p:txBody>
          <a:bodyPr>
            <a:normAutofit fontScale="70000" lnSpcReduction="20000"/>
          </a:bodyPr>
          <a:lstStyle/>
          <a:p>
            <a:pPr marL="0" indent="0">
              <a:lnSpc>
                <a:spcPct val="120000"/>
              </a:lnSpc>
              <a:buNone/>
            </a:pPr>
            <a:r>
              <a:rPr lang="sv-SE" dirty="0">
                <a:latin typeface="Leelawadee" panose="020B0502040204020203" pitchFamily="34" charset="-34"/>
                <a:cs typeface="Leelawadee" panose="020B0502040204020203" pitchFamily="34" charset="-34"/>
              </a:rPr>
              <a:t>Samtliga ledare, med kontakt till spelare under 18 år, ska visa upp en </a:t>
            </a:r>
            <a:r>
              <a:rPr lang="sv-SE" dirty="0" err="1">
                <a:latin typeface="Leelawadee" panose="020B0502040204020203" pitchFamily="34" charset="-34"/>
                <a:cs typeface="Leelawadee" panose="020B0502040204020203" pitchFamily="34" charset="-34"/>
              </a:rPr>
              <a:t>utrag</a:t>
            </a:r>
            <a:r>
              <a:rPr lang="sv-SE" dirty="0">
                <a:latin typeface="Leelawadee" panose="020B0502040204020203" pitchFamily="34" charset="-34"/>
                <a:cs typeface="Leelawadee" panose="020B0502040204020203" pitchFamily="34" charset="-34"/>
              </a:rPr>
              <a:t> ur belastningsregistret vartannat år.</a:t>
            </a:r>
          </a:p>
          <a:p>
            <a:pPr marL="0" indent="0">
              <a:lnSpc>
                <a:spcPct val="120000"/>
              </a:lnSpc>
              <a:buNone/>
            </a:pPr>
            <a:endParaRPr lang="sv-SE" dirty="0">
              <a:latin typeface="Leelawadee" panose="020B0502040204020203" pitchFamily="34" charset="-34"/>
              <a:cs typeface="Leelawadee" panose="020B0502040204020203" pitchFamily="34" charset="-34"/>
            </a:endParaRPr>
          </a:p>
          <a:p>
            <a:pPr marL="0" indent="0">
              <a:lnSpc>
                <a:spcPct val="120000"/>
              </a:lnSpc>
              <a:buNone/>
            </a:pPr>
            <a:r>
              <a:rPr lang="sv-SE" dirty="0">
                <a:latin typeface="Leelawadee" panose="020B0502040204020203" pitchFamily="34" charset="-34"/>
                <a:cs typeface="Leelawadee" panose="020B0502040204020203" pitchFamily="34" charset="-34"/>
              </a:rPr>
              <a:t>Utdraget visar endast grova brott; mord, dråp, grov misshandel, människorov, sexualbrott, barnpornografibrott eller grovt rån.</a:t>
            </a:r>
          </a:p>
          <a:p>
            <a:pPr marL="0" indent="0">
              <a:lnSpc>
                <a:spcPct val="120000"/>
              </a:lnSpc>
              <a:buNone/>
            </a:pPr>
            <a:endParaRPr lang="sv-SE" dirty="0">
              <a:latin typeface="Leelawadee" panose="020B0502040204020203" pitchFamily="34" charset="-34"/>
              <a:cs typeface="Leelawadee" panose="020B0502040204020203" pitchFamily="34" charset="-34"/>
            </a:endParaRPr>
          </a:p>
          <a:p>
            <a:pPr marL="0" indent="0">
              <a:lnSpc>
                <a:spcPct val="120000"/>
              </a:lnSpc>
              <a:buNone/>
            </a:pPr>
            <a:r>
              <a:rPr lang="sv-SE" dirty="0">
                <a:latin typeface="Leelawadee" panose="020B0502040204020203" pitchFamily="34" charset="-34"/>
                <a:cs typeface="Leelawadee" panose="020B0502040204020203" pitchFamily="34" charset="-34"/>
              </a:rPr>
              <a:t>Brevet kan öppnas av ledare själv, men ska visas/skickas till </a:t>
            </a:r>
            <a:r>
              <a:rPr lang="sv-SE" dirty="0" err="1">
                <a:latin typeface="Leelawadee" panose="020B0502040204020203" pitchFamily="34" charset="-34"/>
                <a:cs typeface="Leelawadee" panose="020B0502040204020203" pitchFamily="34" charset="-34"/>
              </a:rPr>
              <a:t>adminstratör</a:t>
            </a:r>
            <a:r>
              <a:rPr lang="sv-SE" dirty="0">
                <a:latin typeface="Leelawadee" panose="020B0502040204020203" pitchFamily="34" charset="-34"/>
                <a:cs typeface="Leelawadee" panose="020B0502040204020203" pitchFamily="34" charset="-34"/>
              </a:rPr>
              <a:t> inom styrelse så denne kan registrera i medlemsregister.</a:t>
            </a:r>
          </a:p>
          <a:p>
            <a:pPr marL="0" indent="0">
              <a:lnSpc>
                <a:spcPct val="120000"/>
              </a:lnSpc>
              <a:buNone/>
            </a:pPr>
            <a:endParaRPr lang="sv-SE" dirty="0">
              <a:latin typeface="Leelawadee" panose="020B0502040204020203" pitchFamily="34" charset="-34"/>
              <a:cs typeface="Leelawadee" panose="020B0502040204020203" pitchFamily="34" charset="-34"/>
            </a:endParaRPr>
          </a:p>
          <a:p>
            <a:pPr marL="0" indent="0">
              <a:lnSpc>
                <a:spcPct val="120000"/>
              </a:lnSpc>
              <a:buNone/>
            </a:pPr>
            <a:r>
              <a:rPr lang="sv-SE" dirty="0">
                <a:latin typeface="Leelawadee" panose="020B0502040204020203" pitchFamily="34" charset="-34"/>
                <a:cs typeface="Leelawadee" panose="020B0502040204020203" pitchFamily="34" charset="-34"/>
              </a:rPr>
              <a:t>Om föreningen inte mottagit brev inom 2 månader, skickas en påminnelse.</a:t>
            </a:r>
          </a:p>
          <a:p>
            <a:pPr marL="0" indent="0">
              <a:lnSpc>
                <a:spcPct val="120000"/>
              </a:lnSpc>
              <a:buNone/>
            </a:pPr>
            <a:r>
              <a:rPr lang="sv-SE" dirty="0">
                <a:latin typeface="Leelawadee" panose="020B0502040204020203" pitchFamily="34" charset="-34"/>
                <a:cs typeface="Leelawadee" panose="020B0502040204020203" pitchFamily="34" charset="-34"/>
              </a:rPr>
              <a:t>Efter ännu en månad så tas beslut av styrelse att utesluta ledare från föreningen.</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14</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856244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latin typeface="Gilda Display" panose="02000000000000000000"/>
              </a:rPr>
              <a:t>VI GILLAR UTVECKLING</a:t>
            </a:r>
            <a:endParaRPr lang="en-US" dirty="0">
              <a:latin typeface="Gilda Display" panose="02000000000000000000"/>
            </a:endParaRPr>
          </a:p>
        </p:txBody>
      </p:sp>
      <p:sp>
        <p:nvSpPr>
          <p:cNvPr id="3" name="Content Placeholder 2"/>
          <p:cNvSpPr>
            <a:spLocks noGrp="1"/>
          </p:cNvSpPr>
          <p:nvPr>
            <p:ph idx="1"/>
          </p:nvPr>
        </p:nvSpPr>
        <p:spPr/>
        <p:txBody>
          <a:bodyPr>
            <a:normAutofit/>
          </a:bodyPr>
          <a:lstStyle/>
          <a:p>
            <a:pPr marL="0" indent="0">
              <a:buNone/>
            </a:pPr>
            <a:endParaRPr lang="sv-SE" b="1" dirty="0"/>
          </a:p>
          <a:p>
            <a:pPr marL="0" indent="0">
              <a:buNone/>
            </a:pPr>
            <a:endParaRPr lang="sv-SE"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15</a:t>
            </a:fld>
            <a:endParaRPr lang="en-US" dirty="0"/>
          </a:p>
        </p:txBody>
      </p:sp>
      <p:sp>
        <p:nvSpPr>
          <p:cNvPr id="6" name="textruta 5">
            <a:extLst>
              <a:ext uri="{FF2B5EF4-FFF2-40B4-BE49-F238E27FC236}">
                <a16:creationId xmlns:a16="http://schemas.microsoft.com/office/drawing/2014/main" id="{E972AA7E-EDB8-40B0-91B4-FA2B4005E98B}"/>
              </a:ext>
            </a:extLst>
          </p:cNvPr>
          <p:cNvSpPr txBox="1"/>
          <p:nvPr/>
        </p:nvSpPr>
        <p:spPr>
          <a:xfrm>
            <a:off x="914533" y="1690688"/>
            <a:ext cx="10126863" cy="4939814"/>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sv-SE" dirty="0">
                <a:latin typeface="Leelawadee" panose="020B0502040204020203" pitchFamily="34" charset="-34"/>
                <a:cs typeface="Leelawadee" panose="020B0502040204020203" pitchFamily="34" charset="-34"/>
              </a:rPr>
              <a:t>Vi kommer även i år att filma barnen när de utför 3-5 övningar - i början av säsongen samt i slutet. </a:t>
            </a:r>
          </a:p>
          <a:p>
            <a:pPr marL="285750" indent="-285750">
              <a:lnSpc>
                <a:spcPct val="150000"/>
              </a:lnSpc>
              <a:buFont typeface="Arial" panose="020B0604020202020204" pitchFamily="34" charset="0"/>
              <a:buChar char="•"/>
            </a:pPr>
            <a:r>
              <a:rPr lang="sv-SE" dirty="0">
                <a:latin typeface="Leelawadee" panose="020B0502040204020203" pitchFamily="34" charset="-34"/>
                <a:cs typeface="Leelawadee" panose="020B0502040204020203" pitchFamily="34" charset="-34"/>
              </a:rPr>
              <a:t>Detta är inget vi visar upp för alla utan tanken är att ni föräldrar kan sitta hemma och samtala kring det med erat barn.</a:t>
            </a:r>
          </a:p>
          <a:p>
            <a:pPr marL="285750" indent="-285750">
              <a:lnSpc>
                <a:spcPct val="150000"/>
              </a:lnSpc>
              <a:buFont typeface="Arial" panose="020B0604020202020204" pitchFamily="34" charset="0"/>
              <a:buChar char="•"/>
            </a:pPr>
            <a:r>
              <a:rPr lang="sv-SE" dirty="0">
                <a:latin typeface="Leelawadee" panose="020B0502040204020203" pitchFamily="34" charset="-34"/>
                <a:cs typeface="Leelawadee" panose="020B0502040204020203" pitchFamily="34" charset="-34"/>
              </a:rPr>
              <a:t>Vår målsättning är att göra detta varje säsong. Vi tror det blir ett roligt minne för barnen och skoj för oss vuxna att på ett enkelt sätt följa deras progression. </a:t>
            </a:r>
          </a:p>
          <a:p>
            <a:pPr>
              <a:lnSpc>
                <a:spcPct val="150000"/>
              </a:lnSpc>
            </a:pPr>
            <a:endParaRPr lang="sv-SE" b="1" dirty="0">
              <a:latin typeface="Leelawadee" panose="020B0502040204020203" pitchFamily="34" charset="-34"/>
              <a:cs typeface="Leelawadee" panose="020B0502040204020203" pitchFamily="34" charset="-34"/>
            </a:endParaRPr>
          </a:p>
          <a:p>
            <a:r>
              <a:rPr lang="sv-SE" b="1" dirty="0">
                <a:latin typeface="Leelawadee" panose="020B0502040204020203" pitchFamily="34" charset="-34"/>
                <a:cs typeface="Leelawadee" panose="020B0502040204020203" pitchFamily="34" charset="-34"/>
              </a:rPr>
              <a:t>Förslag på filmade aktiviteter</a:t>
            </a:r>
          </a:p>
          <a:p>
            <a:pPr marL="285750" indent="-285750">
              <a:buFont typeface="Arial" panose="020B0604020202020204" pitchFamily="34" charset="0"/>
              <a:buChar char="•"/>
            </a:pPr>
            <a:r>
              <a:rPr lang="sv-SE" dirty="0">
                <a:latin typeface="Leelawadee" panose="020B0502040204020203" pitchFamily="34" charset="-34"/>
                <a:cs typeface="Leelawadee" panose="020B0502040204020203" pitchFamily="34" charset="-34"/>
              </a:rPr>
              <a:t>Dribbla bollen genom en teknikslinga</a:t>
            </a:r>
          </a:p>
          <a:p>
            <a:pPr marL="285750" indent="-285750">
              <a:buFont typeface="Arial" panose="020B0604020202020204" pitchFamily="34" charset="0"/>
              <a:buChar char="•"/>
            </a:pPr>
            <a:r>
              <a:rPr lang="sv-SE" dirty="0">
                <a:latin typeface="Leelawadee" panose="020B0502040204020203" pitchFamily="34" charset="-34"/>
                <a:cs typeface="Leelawadee" panose="020B0502040204020203" pitchFamily="34" charset="-34"/>
              </a:rPr>
              <a:t>Skjuta bollen så högt/långt som möjligt</a:t>
            </a:r>
          </a:p>
          <a:p>
            <a:pPr marL="285750" indent="-285750">
              <a:buFont typeface="Arial" panose="020B0604020202020204" pitchFamily="34" charset="0"/>
              <a:buChar char="•"/>
            </a:pPr>
            <a:r>
              <a:rPr lang="sv-SE" dirty="0">
                <a:latin typeface="Leelawadee" panose="020B0502040204020203" pitchFamily="34" charset="-34"/>
                <a:cs typeface="Leelawadee" panose="020B0502040204020203" pitchFamily="34" charset="-34"/>
              </a:rPr>
              <a:t>Kullerbytta</a:t>
            </a:r>
          </a:p>
          <a:p>
            <a:pPr marL="285750" indent="-285750">
              <a:buFont typeface="Arial" panose="020B0604020202020204" pitchFamily="34" charset="0"/>
              <a:buChar char="•"/>
            </a:pPr>
            <a:r>
              <a:rPr lang="sv-SE" dirty="0">
                <a:latin typeface="Leelawadee" panose="020B0502040204020203" pitchFamily="34" charset="-34"/>
                <a:cs typeface="Leelawadee" panose="020B0502040204020203" pitchFamily="34" charset="-34"/>
              </a:rPr>
              <a:t>Springa 30m så snabbt de kan</a:t>
            </a:r>
          </a:p>
          <a:p>
            <a:r>
              <a:rPr lang="sv-SE" dirty="0">
                <a:latin typeface="Leelawadee" panose="020B0502040204020203" pitchFamily="34" charset="-34"/>
                <a:cs typeface="Leelawadee" panose="020B0502040204020203" pitchFamily="34" charset="-34"/>
              </a:rPr>
              <a:t> </a:t>
            </a:r>
          </a:p>
          <a:p>
            <a:endParaRPr lang="sv-SE" dirty="0">
              <a:latin typeface="Leelawadee" panose="020B0502040204020203" pitchFamily="34" charset="-34"/>
              <a:cs typeface="Leelawadee" panose="020B0502040204020203" pitchFamily="34" charset="-34"/>
            </a:endParaRPr>
          </a:p>
        </p:txBody>
      </p:sp>
    </p:spTree>
    <p:extLst>
      <p:ext uri="{BB962C8B-B14F-4D97-AF65-F5344CB8AC3E}">
        <p14:creationId xmlns:p14="http://schemas.microsoft.com/office/powerpoint/2010/main" val="1803893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derlag inför rådslag Strategi - ppt video online ladda ner">
            <a:extLst>
              <a:ext uri="{FF2B5EF4-FFF2-40B4-BE49-F238E27FC236}">
                <a16:creationId xmlns:a16="http://schemas.microsoft.com/office/drawing/2014/main" id="{EEFF04B8-7B78-402E-AC87-04071B92FA5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30425" y="2140451"/>
            <a:ext cx="4911900" cy="275066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latin typeface="Gilda Display" panose="02000000000000000000"/>
              </a:rPr>
              <a:t>VARFÖR VARA AKTIV I EN FÖRENING/LAG</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16</a:t>
            </a:fld>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4" name="textruta 3">
            <a:extLst>
              <a:ext uri="{FF2B5EF4-FFF2-40B4-BE49-F238E27FC236}">
                <a16:creationId xmlns:a16="http://schemas.microsoft.com/office/drawing/2014/main" id="{30A547B1-57D9-4AFC-9B52-831617FD7C98}"/>
              </a:ext>
            </a:extLst>
          </p:cNvPr>
          <p:cNvSpPr txBox="1"/>
          <p:nvPr/>
        </p:nvSpPr>
        <p:spPr>
          <a:xfrm>
            <a:off x="755591" y="2089717"/>
            <a:ext cx="10515600" cy="3385542"/>
          </a:xfrm>
          <a:prstGeom prst="rect">
            <a:avLst/>
          </a:prstGeom>
          <a:noFill/>
        </p:spPr>
        <p:txBody>
          <a:bodyPr wrap="square" rtlCol="0">
            <a:spAutoFit/>
          </a:bodyPr>
          <a:lstStyle/>
          <a:p>
            <a:pPr marL="285750" indent="-285750">
              <a:buFontTx/>
              <a:buChar char="-"/>
            </a:pPr>
            <a:r>
              <a:rPr lang="sv-SE" sz="3200" dirty="0">
                <a:latin typeface="Leelawadee" panose="020B0502040204020203" pitchFamily="34" charset="-34"/>
                <a:cs typeface="Leelawadee" panose="020B0502040204020203" pitchFamily="34" charset="-34"/>
              </a:rPr>
              <a:t>Bygga upp en stark fysik</a:t>
            </a:r>
          </a:p>
          <a:p>
            <a:pPr marL="285750" indent="-285750">
              <a:buFontTx/>
              <a:buChar char="-"/>
            </a:pPr>
            <a:r>
              <a:rPr lang="sv-SE" sz="3200" dirty="0">
                <a:latin typeface="Leelawadee" panose="020B0502040204020203" pitchFamily="34" charset="-34"/>
                <a:cs typeface="Leelawadee" panose="020B0502040204020203" pitchFamily="34" charset="-34"/>
              </a:rPr>
              <a:t>Socialt sammanhang</a:t>
            </a:r>
          </a:p>
          <a:p>
            <a:pPr marL="285750" indent="-285750">
              <a:buFontTx/>
              <a:buChar char="-"/>
            </a:pPr>
            <a:r>
              <a:rPr lang="sv-SE" sz="3200" dirty="0">
                <a:latin typeface="Leelawadee" panose="020B0502040204020203" pitchFamily="34" charset="-34"/>
                <a:cs typeface="Leelawadee" panose="020B0502040204020203" pitchFamily="34" charset="-34"/>
              </a:rPr>
              <a:t>Våga sätta mål och sedan lyckas</a:t>
            </a:r>
          </a:p>
          <a:p>
            <a:pPr marL="285750" indent="-285750">
              <a:buFontTx/>
              <a:buChar char="-"/>
            </a:pPr>
            <a:r>
              <a:rPr lang="sv-SE" sz="3200" dirty="0">
                <a:latin typeface="Leelawadee" panose="020B0502040204020203" pitchFamily="34" charset="-34"/>
                <a:cs typeface="Leelawadee" panose="020B0502040204020203" pitchFamily="34" charset="-34"/>
              </a:rPr>
              <a:t>Ledarskap</a:t>
            </a:r>
          </a:p>
          <a:p>
            <a:pPr marL="285750" indent="-285750">
              <a:buFontTx/>
              <a:buChar char="-"/>
            </a:pPr>
            <a:r>
              <a:rPr lang="sv-SE" sz="3200" dirty="0">
                <a:latin typeface="Leelawadee" panose="020B0502040204020203" pitchFamily="34" charset="-34"/>
                <a:cs typeface="Leelawadee" panose="020B0502040204020203" pitchFamily="34" charset="-34"/>
              </a:rPr>
              <a:t>Lära sig att jobba i grupp</a:t>
            </a:r>
          </a:p>
          <a:p>
            <a:pPr marL="285750" indent="-285750">
              <a:buFontTx/>
              <a:buChar char="-"/>
            </a:pPr>
            <a:endParaRPr lang="sv-SE" dirty="0">
              <a:latin typeface="Leelawadee" panose="020B0502040204020203" pitchFamily="34" charset="-34"/>
              <a:cs typeface="Leelawadee" panose="020B0502040204020203" pitchFamily="34" charset="-34"/>
            </a:endParaRPr>
          </a:p>
          <a:p>
            <a:pPr marL="285750" indent="-285750">
              <a:buFontTx/>
              <a:buChar char="-"/>
            </a:pPr>
            <a:endParaRPr lang="sv-SE" dirty="0">
              <a:latin typeface="Leelawadee" panose="020B0502040204020203" pitchFamily="34" charset="-34"/>
              <a:cs typeface="Leelawadee" panose="020B0502040204020203" pitchFamily="34" charset="-34"/>
            </a:endParaRPr>
          </a:p>
          <a:p>
            <a:pPr marL="285750" indent="-285750">
              <a:buFontTx/>
              <a:buChar char="-"/>
            </a:pPr>
            <a:endParaRPr lang="sv-SE" dirty="0">
              <a:latin typeface="Leelawadee" panose="020B0502040204020203" pitchFamily="34" charset="-34"/>
              <a:cs typeface="Leelawadee" panose="020B0502040204020203" pitchFamily="34" charset="-34"/>
            </a:endParaRPr>
          </a:p>
        </p:txBody>
      </p:sp>
    </p:spTree>
    <p:extLst>
      <p:ext uri="{BB962C8B-B14F-4D97-AF65-F5344CB8AC3E}">
        <p14:creationId xmlns:p14="http://schemas.microsoft.com/office/powerpoint/2010/main" val="3819188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latin typeface="Gilda Display"/>
              </a:rPr>
              <a:t>NI FÖRÄLDRAR ÄR VIKTIGA – NÅGRA TIPS</a:t>
            </a:r>
            <a:endParaRPr lang="en-US" dirty="0">
              <a:latin typeface="Gilda Display"/>
            </a:endParaRPr>
          </a:p>
        </p:txBody>
      </p:sp>
      <p:sp>
        <p:nvSpPr>
          <p:cNvPr id="3" name="Content Placeholder 2"/>
          <p:cNvSpPr>
            <a:spLocks noGrp="1"/>
          </p:cNvSpPr>
          <p:nvPr>
            <p:ph idx="1"/>
          </p:nvPr>
        </p:nvSpPr>
        <p:spPr>
          <a:xfrm>
            <a:off x="838200" y="1690688"/>
            <a:ext cx="10515600" cy="5032375"/>
          </a:xfrm>
        </p:spPr>
        <p:txBody>
          <a:bodyPr>
            <a:normAutofit fontScale="85000" lnSpcReduction="20000"/>
          </a:bodyPr>
          <a:lstStyle/>
          <a:p>
            <a:pPr>
              <a:lnSpc>
                <a:spcPct val="120000"/>
              </a:lnSpc>
            </a:pPr>
            <a:r>
              <a:rPr lang="sv-SE" sz="2300" dirty="0">
                <a:latin typeface="Leelawadee" panose="020B0502040204020203" pitchFamily="34" charset="-34"/>
                <a:cs typeface="Leelawadee" panose="020B0502040204020203" pitchFamily="34" charset="-34"/>
              </a:rPr>
              <a:t>Lär känna ditt barns kompisar</a:t>
            </a:r>
          </a:p>
          <a:p>
            <a:pPr>
              <a:lnSpc>
                <a:spcPct val="120000"/>
              </a:lnSpc>
            </a:pPr>
            <a:r>
              <a:rPr lang="sv-SE" sz="2300" dirty="0">
                <a:latin typeface="Leelawadee" panose="020B0502040204020203" pitchFamily="34" charset="-34"/>
                <a:cs typeface="Leelawadee" panose="020B0502040204020203" pitchFamily="34" charset="-34"/>
              </a:rPr>
              <a:t>Dela upplevelser </a:t>
            </a:r>
          </a:p>
          <a:p>
            <a:pPr>
              <a:lnSpc>
                <a:spcPct val="120000"/>
              </a:lnSpc>
            </a:pPr>
            <a:r>
              <a:rPr lang="sv-SE" sz="2300" dirty="0">
                <a:latin typeface="Leelawadee" panose="020B0502040204020203" pitchFamily="34" charset="-34"/>
                <a:cs typeface="Leelawadee" panose="020B0502040204020203" pitchFamily="34" charset="-34"/>
              </a:rPr>
              <a:t>Ta till vara på tiden när vi kan och får vara närvarande i deras liv. (Det kommer snart en tid när de inte vill ha oss lika nära)</a:t>
            </a:r>
          </a:p>
          <a:p>
            <a:pPr>
              <a:lnSpc>
                <a:spcPct val="120000"/>
              </a:lnSpc>
            </a:pPr>
            <a:r>
              <a:rPr lang="sv-SE" sz="2300" dirty="0">
                <a:latin typeface="Leelawadee" panose="020B0502040204020203" pitchFamily="34" charset="-34"/>
                <a:cs typeface="Leelawadee" panose="020B0502040204020203" pitchFamily="34" charset="-34"/>
              </a:rPr>
              <a:t>Prata med barnen om hur de hade det på träningen - gärna vad de tyckte va roligt. Fokusera de det positiva.</a:t>
            </a:r>
          </a:p>
          <a:p>
            <a:pPr>
              <a:lnSpc>
                <a:spcPct val="120000"/>
              </a:lnSpc>
            </a:pPr>
            <a:r>
              <a:rPr lang="sv-SE" sz="2300" dirty="0">
                <a:latin typeface="Leelawadee" panose="020B0502040204020203" pitchFamily="34" charset="-34"/>
                <a:cs typeface="Leelawadee" panose="020B0502040204020203" pitchFamily="34" charset="-34"/>
              </a:rPr>
              <a:t>Se till att de kommer i tid och att de har det behöver med sig. Det är också er uppgift att de har lite energi kvar i kroppen. Ni vet bäst om erat barn behöver ett litet mellanmål innan träningen. </a:t>
            </a:r>
          </a:p>
          <a:p>
            <a:pPr>
              <a:lnSpc>
                <a:spcPct val="120000"/>
              </a:lnSpc>
            </a:pPr>
            <a:r>
              <a:rPr lang="sv-SE" sz="2300" dirty="0">
                <a:latin typeface="Leelawadee" panose="020B0502040204020203" pitchFamily="34" charset="-34"/>
                <a:cs typeface="Leelawadee" panose="020B0502040204020203" pitchFamily="34" charset="-34"/>
              </a:rPr>
              <a:t>Ni har alltid möjligheten att finnas nära era barn under träningar. Ju tryggare de blir, ju mer klarar de sig utan er föräldrar.</a:t>
            </a:r>
            <a:endParaRPr lang="sv-SE" sz="2300" b="1" dirty="0">
              <a:latin typeface="Leelawadee" panose="020B0502040204020203" pitchFamily="34" charset="-34"/>
              <a:cs typeface="Leelawadee" panose="020B0502040204020203" pitchFamily="34" charset="-34"/>
            </a:endParaRPr>
          </a:p>
          <a:p>
            <a:pPr>
              <a:lnSpc>
                <a:spcPct val="120000"/>
              </a:lnSpc>
            </a:pPr>
            <a:r>
              <a:rPr lang="sv-SE" sz="2300" dirty="0">
                <a:latin typeface="Leelawadee" panose="020B0502040204020203" pitchFamily="34" charset="-34"/>
                <a:cs typeface="Leelawadee" panose="020B0502040204020203" pitchFamily="34" charset="-34"/>
              </a:rPr>
              <a:t>Är det något ni undrar över är ni alltid välkomna att prata med oss. Under träning ska vi dock engagera oss i barnen och inte er föräldrar.</a:t>
            </a:r>
          </a:p>
          <a:p>
            <a:pPr marL="0" indent="0">
              <a:buNone/>
            </a:pPr>
            <a:endParaRPr lang="sv-SE" dirty="0">
              <a:latin typeface="Leelawadee" panose="020B0502040204020203" pitchFamily="34" charset="-34"/>
              <a:cs typeface="Leelawadee" panose="020B0502040204020203" pitchFamily="34" charset="-34"/>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17</a:t>
            </a:fld>
            <a:endParaRPr lang="en-US" dirty="0"/>
          </a:p>
        </p:txBody>
      </p:sp>
    </p:spTree>
    <p:extLst>
      <p:ext uri="{BB962C8B-B14F-4D97-AF65-F5344CB8AC3E}">
        <p14:creationId xmlns:p14="http://schemas.microsoft.com/office/powerpoint/2010/main" val="1046211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IF Haga">
            <a:extLst>
              <a:ext uri="{FF2B5EF4-FFF2-40B4-BE49-F238E27FC236}">
                <a16:creationId xmlns:a16="http://schemas.microsoft.com/office/drawing/2014/main" id="{8ED1A5C6-260F-C548-99D1-05EF63178409}"/>
              </a:ext>
            </a:extLst>
          </p:cNvPr>
          <p:cNvPicPr>
            <a:picLocks noChangeAspect="1" noChangeArrowheads="1"/>
          </p:cNvPicPr>
          <p:nvPr/>
        </p:nvPicPr>
        <p:blipFill rotWithShape="1">
          <a:blip r:embed="rId2">
            <a:alphaModFix amt="40000"/>
            <a:extLst>
              <a:ext uri="{28A0092B-C50C-407E-A947-70E740481C1C}">
                <a14:useLocalDpi xmlns:a14="http://schemas.microsoft.com/office/drawing/2010/main" val="0"/>
              </a:ext>
            </a:extLst>
          </a:blip>
          <a:srcRect l="3046" r="5844" b="1"/>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5" name="Shape 166">
            <a:extLst>
              <a:ext uri="{FF2B5EF4-FFF2-40B4-BE49-F238E27FC236}">
                <a16:creationId xmlns:a16="http://schemas.microsoft.com/office/drawing/2014/main" id="{5FEBB6F9-5BEE-E87B-7BA1-5AC441E6DF24}"/>
              </a:ext>
            </a:extLst>
          </p:cNvPr>
          <p:cNvSpPr/>
          <p:nvPr/>
        </p:nvSpPr>
        <p:spPr>
          <a:xfrm>
            <a:off x="221751" y="4264905"/>
            <a:ext cx="10620454" cy="1487587"/>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p>
            <a:pPr algn="l">
              <a:defRPr sz="9000" cap="all" spc="720">
                <a:solidFill>
                  <a:srgbClr val="383838"/>
                </a:solidFill>
                <a:latin typeface="Lato Bold"/>
                <a:ea typeface="Lato Bold"/>
                <a:cs typeface="Lato Bold"/>
                <a:sym typeface="Lato Bold"/>
              </a:defRPr>
            </a:pPr>
            <a:r>
              <a:rPr lang="sv-SE" dirty="0">
                <a:solidFill>
                  <a:schemeClr val="tx1">
                    <a:lumMod val="95000"/>
                  </a:schemeClr>
                </a:solidFill>
                <a:latin typeface="Gilda Display" panose="02000000000000000000" pitchFamily="2" charset="77"/>
              </a:rPr>
              <a:t>FRÅGOR?</a:t>
            </a:r>
            <a:endParaRPr dirty="0">
              <a:solidFill>
                <a:schemeClr val="tx1">
                  <a:lumMod val="95000"/>
                </a:schemeClr>
              </a:solidFill>
              <a:latin typeface="Gilda Display" panose="02000000000000000000" pitchFamily="2" charset="77"/>
            </a:endParaRPr>
          </a:p>
        </p:txBody>
      </p:sp>
    </p:spTree>
    <p:extLst>
      <p:ext uri="{BB962C8B-B14F-4D97-AF65-F5344CB8AC3E}">
        <p14:creationId xmlns:p14="http://schemas.microsoft.com/office/powerpoint/2010/main" val="3759740945"/>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9220" y="2078853"/>
            <a:ext cx="10515600" cy="4831705"/>
          </a:xfrm>
        </p:spPr>
        <p:txBody>
          <a:bodyPr>
            <a:normAutofit fontScale="47500" lnSpcReduction="20000"/>
          </a:bodyPr>
          <a:lstStyle/>
          <a:p>
            <a:r>
              <a:rPr lang="sv-SE" b="1" dirty="0"/>
              <a:t>Presentation</a:t>
            </a:r>
          </a:p>
          <a:p>
            <a:r>
              <a:rPr lang="sv-SE" b="1" dirty="0"/>
              <a:t>Säsongen som varit</a:t>
            </a:r>
          </a:p>
          <a:p>
            <a:r>
              <a:rPr lang="en-US" b="1" dirty="0" err="1"/>
              <a:t>Kommande</a:t>
            </a:r>
            <a:r>
              <a:rPr lang="en-US" b="1" dirty="0"/>
              <a:t> </a:t>
            </a:r>
            <a:r>
              <a:rPr lang="en-US" b="1" dirty="0" err="1"/>
              <a:t>säsong</a:t>
            </a:r>
            <a:endParaRPr lang="en-US" b="1" dirty="0"/>
          </a:p>
          <a:p>
            <a:r>
              <a:rPr lang="sv-SE" b="1" dirty="0"/>
              <a:t>Träning utomhus</a:t>
            </a:r>
          </a:p>
          <a:p>
            <a:r>
              <a:rPr lang="en-US" b="1" dirty="0" err="1"/>
              <a:t>Lagålder</a:t>
            </a:r>
            <a:r>
              <a:rPr lang="en-US" b="1" dirty="0"/>
              <a:t> 8 </a:t>
            </a:r>
            <a:r>
              <a:rPr lang="en-US" b="1" dirty="0" err="1"/>
              <a:t>år</a:t>
            </a:r>
            <a:endParaRPr lang="en-US" b="1" dirty="0"/>
          </a:p>
          <a:p>
            <a:r>
              <a:rPr lang="sv-SE" b="1" dirty="0"/>
              <a:t>Lagkassa</a:t>
            </a:r>
          </a:p>
          <a:p>
            <a:r>
              <a:rPr lang="sv-SE" b="1" dirty="0"/>
              <a:t>Laget.se</a:t>
            </a:r>
          </a:p>
          <a:p>
            <a:r>
              <a:rPr lang="sv-SE" b="1" dirty="0"/>
              <a:t>Tränare</a:t>
            </a:r>
            <a:r>
              <a:rPr lang="en-US" b="1" dirty="0"/>
              <a:t> </a:t>
            </a:r>
          </a:p>
          <a:p>
            <a:r>
              <a:rPr lang="en-US" b="1" dirty="0" err="1"/>
              <a:t>Medlemsavgifter</a:t>
            </a:r>
            <a:r>
              <a:rPr lang="en-US" b="1" dirty="0"/>
              <a:t> </a:t>
            </a:r>
            <a:r>
              <a:rPr lang="en-US" b="1" dirty="0" err="1"/>
              <a:t>och</a:t>
            </a:r>
            <a:r>
              <a:rPr lang="en-US" b="1" dirty="0"/>
              <a:t> </a:t>
            </a:r>
            <a:r>
              <a:rPr lang="en-US" b="1" dirty="0" err="1"/>
              <a:t>träningsavgifter</a:t>
            </a:r>
            <a:endParaRPr lang="en-US" b="1" dirty="0"/>
          </a:p>
          <a:p>
            <a:r>
              <a:rPr lang="en-US" b="1" dirty="0" err="1"/>
              <a:t>Sportlotten</a:t>
            </a:r>
            <a:endParaRPr lang="en-US" b="1" dirty="0"/>
          </a:p>
          <a:p>
            <a:r>
              <a:rPr lang="en-US" b="1" dirty="0"/>
              <a:t>Roller </a:t>
            </a:r>
            <a:r>
              <a:rPr lang="en-US" b="1" dirty="0" err="1"/>
              <a:t>inom</a:t>
            </a:r>
            <a:r>
              <a:rPr lang="en-US" b="1" dirty="0"/>
              <a:t> </a:t>
            </a:r>
            <a:r>
              <a:rPr lang="en-US" b="1" dirty="0" err="1"/>
              <a:t>laget</a:t>
            </a:r>
            <a:endParaRPr lang="en-US" b="1" dirty="0"/>
          </a:p>
          <a:p>
            <a:r>
              <a:rPr lang="en-US" b="1" dirty="0" err="1"/>
              <a:t>Träningskläder</a:t>
            </a:r>
            <a:endParaRPr lang="en-US" b="1" dirty="0"/>
          </a:p>
          <a:p>
            <a:r>
              <a:rPr lang="en-US" b="1" dirty="0"/>
              <a:t>Andra </a:t>
            </a:r>
            <a:r>
              <a:rPr lang="en-US" b="1" dirty="0" err="1"/>
              <a:t>idrotter</a:t>
            </a:r>
            <a:endParaRPr lang="en-US" b="1" dirty="0"/>
          </a:p>
          <a:p>
            <a:r>
              <a:rPr lang="en-US" b="1" dirty="0" err="1"/>
              <a:t>Belastningsregister</a:t>
            </a:r>
            <a:endParaRPr lang="en-US" b="1" dirty="0"/>
          </a:p>
          <a:p>
            <a:r>
              <a:rPr lang="en-US" b="1" dirty="0" err="1"/>
              <a:t>Filma</a:t>
            </a:r>
            <a:r>
              <a:rPr lang="en-US" b="1" dirty="0"/>
              <a:t> </a:t>
            </a:r>
            <a:r>
              <a:rPr lang="en-US" b="1" dirty="0" err="1"/>
              <a:t>barnen</a:t>
            </a:r>
            <a:endParaRPr lang="en-US" b="1" dirty="0"/>
          </a:p>
          <a:p>
            <a:r>
              <a:rPr lang="en-US" b="1" dirty="0" err="1"/>
              <a:t>Föräldrarnas</a:t>
            </a:r>
            <a:r>
              <a:rPr lang="en-US" b="1" dirty="0"/>
              <a:t> </a:t>
            </a:r>
            <a:r>
              <a:rPr lang="en-US" b="1" dirty="0" err="1"/>
              <a:t>betydelse</a:t>
            </a:r>
            <a:endParaRPr lang="en-US" b="1" dirty="0"/>
          </a:p>
          <a:p>
            <a:r>
              <a:rPr lang="en-US" b="1" dirty="0" err="1"/>
              <a:t>Frågor</a:t>
            </a:r>
            <a:r>
              <a:rPr lang="en-US" b="1" dirty="0"/>
              <a:t>?</a:t>
            </a:r>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684366" y="1931553"/>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2</a:t>
            </a:fld>
            <a:endParaRPr lang="en-US" dirty="0"/>
          </a:p>
        </p:txBody>
      </p:sp>
      <p:sp>
        <p:nvSpPr>
          <p:cNvPr id="6" name="Shape 166">
            <a:extLst>
              <a:ext uri="{FF2B5EF4-FFF2-40B4-BE49-F238E27FC236}">
                <a16:creationId xmlns:a16="http://schemas.microsoft.com/office/drawing/2014/main" id="{E4D50029-80F7-773A-6C2E-774A7A21EFE8}"/>
              </a:ext>
            </a:extLst>
          </p:cNvPr>
          <p:cNvSpPr/>
          <p:nvPr/>
        </p:nvSpPr>
        <p:spPr>
          <a:xfrm>
            <a:off x="684366" y="342385"/>
            <a:ext cx="10620454" cy="1487587"/>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p>
            <a:pPr algn="l">
              <a:defRPr sz="9000" cap="all" spc="720">
                <a:solidFill>
                  <a:srgbClr val="383838"/>
                </a:solidFill>
                <a:latin typeface="Lato Bold"/>
                <a:ea typeface="Lato Bold"/>
                <a:cs typeface="Lato Bold"/>
                <a:sym typeface="Lato Bold"/>
              </a:defRPr>
            </a:pPr>
            <a:r>
              <a:rPr lang="sv-SE" dirty="0">
                <a:latin typeface="Gilda Display" panose="02000000000000000000" pitchFamily="2" charset="77"/>
              </a:rPr>
              <a:t>Agenda</a:t>
            </a:r>
            <a:endParaRPr dirty="0">
              <a:latin typeface="Gilda Display" panose="02000000000000000000" pitchFamily="2" charset="77"/>
            </a:endParaRPr>
          </a:p>
        </p:txBody>
      </p:sp>
      <p:sp>
        <p:nvSpPr>
          <p:cNvPr id="10" name="Shape 166">
            <a:extLst>
              <a:ext uri="{FF2B5EF4-FFF2-40B4-BE49-F238E27FC236}">
                <a16:creationId xmlns:a16="http://schemas.microsoft.com/office/drawing/2014/main" id="{68990418-E599-B680-D4C1-C16D309886A4}"/>
              </a:ext>
            </a:extLst>
          </p:cNvPr>
          <p:cNvSpPr/>
          <p:nvPr/>
        </p:nvSpPr>
        <p:spPr>
          <a:xfrm>
            <a:off x="789220" y="768250"/>
            <a:ext cx="10620454" cy="1487587"/>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p>
            <a:pPr algn="l">
              <a:defRPr sz="9000" cap="all" spc="720">
                <a:solidFill>
                  <a:srgbClr val="383838"/>
                </a:solidFill>
                <a:latin typeface="Lato Bold"/>
                <a:ea typeface="Lato Bold"/>
                <a:cs typeface="Lato Bold"/>
                <a:sym typeface="Lato Bold"/>
              </a:defRPr>
            </a:pPr>
            <a:endParaRPr dirty="0">
              <a:latin typeface="Gilda Display" panose="02000000000000000000" pitchFamily="2" charset="77"/>
            </a:endParaRPr>
          </a:p>
        </p:txBody>
      </p:sp>
    </p:spTree>
    <p:extLst>
      <p:ext uri="{BB962C8B-B14F-4D97-AF65-F5344CB8AC3E}">
        <p14:creationId xmlns:p14="http://schemas.microsoft.com/office/powerpoint/2010/main" val="1554016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latin typeface="Gilda Display" panose="02000000000000000000"/>
              </a:rPr>
              <a:t>SÄSONGEN SOM GÅTT</a:t>
            </a:r>
            <a:endParaRPr lang="en-US" dirty="0">
              <a:latin typeface="Gilda Display" panose="02000000000000000000"/>
            </a:endParaRPr>
          </a:p>
        </p:txBody>
      </p:sp>
      <p:sp>
        <p:nvSpPr>
          <p:cNvPr id="3" name="Content Placeholder 2"/>
          <p:cNvSpPr>
            <a:spLocks noGrp="1"/>
          </p:cNvSpPr>
          <p:nvPr>
            <p:ph idx="1"/>
          </p:nvPr>
        </p:nvSpPr>
        <p:spPr/>
        <p:txBody>
          <a:bodyPr>
            <a:normAutofit/>
          </a:bodyPr>
          <a:lstStyle/>
          <a:p>
            <a:r>
              <a:rPr lang="en-US" sz="2400" b="1" dirty="0" err="1">
                <a:latin typeface="Leelawadee" panose="020B0502040204020203" pitchFamily="34" charset="-34"/>
                <a:cs typeface="Leelawadee" panose="020B0502040204020203" pitchFamily="34" charset="-34"/>
              </a:rPr>
              <a:t>Träningar</a:t>
            </a:r>
            <a:r>
              <a:rPr lang="en-US" sz="2400" b="1" dirty="0">
                <a:latin typeface="Leelawadee" panose="020B0502040204020203" pitchFamily="34" charset="-34"/>
                <a:cs typeface="Leelawadee" panose="020B0502040204020203" pitchFamily="34" charset="-34"/>
              </a:rPr>
              <a:t>: </a:t>
            </a:r>
          </a:p>
          <a:p>
            <a:pPr marL="0" indent="0">
              <a:buNone/>
            </a:pPr>
            <a:r>
              <a:rPr lang="en-US" sz="2400" dirty="0" err="1">
                <a:latin typeface="Leelawadee" panose="020B0502040204020203" pitchFamily="34" charset="-34"/>
                <a:cs typeface="Leelawadee" panose="020B0502040204020203" pitchFamily="34" charset="-34"/>
              </a:rPr>
              <a:t>Onsdagar</a:t>
            </a:r>
            <a:r>
              <a:rPr lang="en-US" sz="2400" dirty="0">
                <a:latin typeface="Leelawadee" panose="020B0502040204020203" pitchFamily="34" charset="-34"/>
                <a:cs typeface="Leelawadee" panose="020B0502040204020203" pitchFamily="34" charset="-34"/>
              </a:rPr>
              <a:t> 17,15-18,15</a:t>
            </a:r>
          </a:p>
          <a:p>
            <a:endParaRPr lang="en-US" sz="2400" dirty="0">
              <a:latin typeface="Leelawadee" panose="020B0502040204020203" pitchFamily="34" charset="-34"/>
              <a:cs typeface="Leelawadee" panose="020B0502040204020203" pitchFamily="34" charset="-34"/>
            </a:endParaRPr>
          </a:p>
          <a:p>
            <a:r>
              <a:rPr lang="en-US" sz="2400" b="1" dirty="0">
                <a:latin typeface="Leelawadee" panose="020B0502040204020203" pitchFamily="34" charset="-34"/>
                <a:cs typeface="Leelawadee" panose="020B0502040204020203" pitchFamily="34" charset="-34"/>
              </a:rPr>
              <a:t>Cuper: </a:t>
            </a:r>
            <a:r>
              <a:rPr lang="en-US" sz="2400" dirty="0" err="1">
                <a:latin typeface="Leelawadee" panose="020B0502040204020203" pitchFamily="34" charset="-34"/>
                <a:cs typeface="Leelawadee" panose="020B0502040204020203" pitchFamily="34" charset="-34"/>
              </a:rPr>
              <a:t>Eko</a:t>
            </a:r>
            <a:r>
              <a:rPr lang="en-US" sz="2400" dirty="0">
                <a:latin typeface="Leelawadee" panose="020B0502040204020203" pitchFamily="34" charset="-34"/>
                <a:cs typeface="Leelawadee" panose="020B0502040204020203" pitchFamily="34" charset="-34"/>
              </a:rPr>
              <a:t>-cup (18 </a:t>
            </a:r>
            <a:r>
              <a:rPr lang="en-US" sz="2400" dirty="0" err="1">
                <a:latin typeface="Leelawadee" panose="020B0502040204020203" pitchFamily="34" charset="-34"/>
                <a:cs typeface="Leelawadee" panose="020B0502040204020203" pitchFamily="34" charset="-34"/>
              </a:rPr>
              <a:t>maj</a:t>
            </a:r>
            <a:r>
              <a:rPr lang="en-US" sz="2400" dirty="0">
                <a:latin typeface="Leelawadee" panose="020B0502040204020203" pitchFamily="34" charset="-34"/>
                <a:cs typeface="Leelawadee" panose="020B0502040204020203" pitchFamily="34" charset="-34"/>
              </a:rPr>
              <a:t>), </a:t>
            </a:r>
            <a:r>
              <a:rPr lang="en-US" sz="2400" dirty="0" err="1">
                <a:latin typeface="Leelawadee" panose="020B0502040204020203" pitchFamily="34" charset="-34"/>
                <a:cs typeface="Leelawadee" panose="020B0502040204020203" pitchFamily="34" charset="-34"/>
              </a:rPr>
              <a:t>Kabe</a:t>
            </a:r>
            <a:r>
              <a:rPr lang="en-US" sz="2400" dirty="0">
                <a:latin typeface="Leelawadee" panose="020B0502040204020203" pitchFamily="34" charset="-34"/>
                <a:cs typeface="Leelawadee" panose="020B0502040204020203" pitchFamily="34" charset="-34"/>
              </a:rPr>
              <a:t>-cup (15/16 juni) &amp; </a:t>
            </a:r>
          </a:p>
          <a:p>
            <a:pPr marL="0" indent="0">
              <a:buNone/>
            </a:pPr>
            <a:r>
              <a:rPr lang="en-US" sz="2400" dirty="0" err="1">
                <a:latin typeface="Leelawadee" panose="020B0502040204020203" pitchFamily="34" charset="-34"/>
                <a:cs typeface="Leelawadee" panose="020B0502040204020203" pitchFamily="34" charset="-34"/>
              </a:rPr>
              <a:t>Hagadagarna</a:t>
            </a:r>
            <a:r>
              <a:rPr lang="en-US" sz="2400" dirty="0">
                <a:latin typeface="Leelawadee" panose="020B0502040204020203" pitchFamily="34" charset="-34"/>
                <a:cs typeface="Leelawadee" panose="020B0502040204020203" pitchFamily="34" charset="-34"/>
              </a:rPr>
              <a:t> (17-18 </a:t>
            </a:r>
            <a:r>
              <a:rPr lang="en-US" sz="2400" dirty="0" err="1">
                <a:latin typeface="Leelawadee" panose="020B0502040204020203" pitchFamily="34" charset="-34"/>
                <a:cs typeface="Leelawadee" panose="020B0502040204020203" pitchFamily="34" charset="-34"/>
              </a:rPr>
              <a:t>augusti</a:t>
            </a:r>
            <a:r>
              <a:rPr lang="en-US" sz="2400" dirty="0">
                <a:latin typeface="Leelawadee" panose="020B0502040204020203" pitchFamily="34" charset="-34"/>
                <a:cs typeface="Leelawadee" panose="020B0502040204020203" pitchFamily="34" charset="-34"/>
              </a:rPr>
              <a:t>)</a:t>
            </a:r>
          </a:p>
          <a:p>
            <a:endParaRPr lang="en-US" sz="2400" dirty="0">
              <a:latin typeface="Leelawadee" panose="020B0502040204020203" pitchFamily="34" charset="-34"/>
              <a:cs typeface="Leelawadee" panose="020B0502040204020203" pitchFamily="34" charset="-34"/>
            </a:endParaRPr>
          </a:p>
          <a:p>
            <a:endParaRPr lang="en-US" sz="2400" b="1" dirty="0">
              <a:latin typeface="Leelawadee" panose="020B0502040204020203" pitchFamily="34" charset="-34"/>
              <a:cs typeface="Leelawadee" panose="020B0502040204020203" pitchFamily="34" charset="-34"/>
            </a:endParaRPr>
          </a:p>
          <a:p>
            <a:r>
              <a:rPr lang="en-US" sz="2400" b="1" dirty="0" err="1">
                <a:latin typeface="Leelawadee" panose="020B0502040204020203" pitchFamily="34" charset="-34"/>
                <a:cs typeface="Leelawadee" panose="020B0502040204020203" pitchFamily="34" charset="-34"/>
              </a:rPr>
              <a:t>Sammanfattning</a:t>
            </a:r>
            <a:r>
              <a:rPr lang="en-US" sz="2400" b="1" dirty="0">
                <a:latin typeface="Leelawadee" panose="020B0502040204020203" pitchFamily="34" charset="-34"/>
                <a:cs typeface="Leelawadee" panose="020B0502040204020203" pitchFamily="34" charset="-34"/>
              </a:rPr>
              <a:t> av </a:t>
            </a:r>
            <a:r>
              <a:rPr lang="en-US" sz="2400" b="1" dirty="0" err="1">
                <a:latin typeface="Leelawadee" panose="020B0502040204020203" pitchFamily="34" charset="-34"/>
                <a:cs typeface="Leelawadee" panose="020B0502040204020203" pitchFamily="34" charset="-34"/>
              </a:rPr>
              <a:t>inomhusträningen</a:t>
            </a:r>
            <a:r>
              <a:rPr lang="en-US" sz="2400" dirty="0">
                <a:latin typeface="Leelawadee" panose="020B0502040204020203" pitchFamily="34" charset="-34"/>
                <a:cs typeface="Leelawadee" panose="020B0502040204020203" pitchFamily="34" charset="-34"/>
              </a:rPr>
              <a:t>.</a:t>
            </a:r>
          </a:p>
          <a:p>
            <a:pPr marL="0" indent="0">
              <a:buNone/>
            </a:pPr>
            <a:endParaRPr lang="en-US" dirty="0">
              <a:latin typeface="Leelawadee" panose="020B0502040204020203" pitchFamily="34" charset="-34"/>
              <a:cs typeface="Leelawadee" panose="020B0502040204020203" pitchFamily="34" charset="-34"/>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590296"/>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3</a:t>
            </a:fld>
            <a:endParaRPr lang="en-US" dirty="0"/>
          </a:p>
        </p:txBody>
      </p:sp>
    </p:spTree>
    <p:extLst>
      <p:ext uri="{BB962C8B-B14F-4D97-AF65-F5344CB8AC3E}">
        <p14:creationId xmlns:p14="http://schemas.microsoft.com/office/powerpoint/2010/main" val="2823524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da Display" panose="02000000000000000000"/>
              </a:rPr>
              <a:t>KOMMANDE SÄSONG</a:t>
            </a:r>
          </a:p>
        </p:txBody>
      </p:sp>
      <p:sp>
        <p:nvSpPr>
          <p:cNvPr id="3" name="Content Placeholder 2"/>
          <p:cNvSpPr>
            <a:spLocks noGrp="1"/>
          </p:cNvSpPr>
          <p:nvPr>
            <p:ph idx="1"/>
          </p:nvPr>
        </p:nvSpPr>
        <p:spPr>
          <a:xfrm>
            <a:off x="838200" y="1683551"/>
            <a:ext cx="9875982" cy="5174449"/>
          </a:xfrm>
        </p:spPr>
        <p:txBody>
          <a:bodyPr>
            <a:normAutofit fontScale="62500" lnSpcReduction="20000"/>
          </a:bodyPr>
          <a:lstStyle/>
          <a:p>
            <a:r>
              <a:rPr lang="sv-SE" sz="2400" dirty="0">
                <a:latin typeface="Leelawadee" panose="020B0502040204020203" pitchFamily="34" charset="-34"/>
                <a:cs typeface="Leelawadee" panose="020B0502040204020203" pitchFamily="34" charset="-34"/>
              </a:rPr>
              <a:t>Träningar 2 gånger i veckan </a:t>
            </a:r>
          </a:p>
          <a:p>
            <a:pPr marL="0" indent="0">
              <a:buNone/>
            </a:pPr>
            <a:r>
              <a:rPr lang="sv-SE" sz="2400" b="1" dirty="0">
                <a:latin typeface="Leelawadee" panose="020B0502040204020203" pitchFamily="34" charset="-34"/>
                <a:cs typeface="Leelawadee" panose="020B0502040204020203" pitchFamily="34" charset="-34"/>
              </a:rPr>
              <a:t>Tisdagar 		17,20-18,30</a:t>
            </a:r>
          </a:p>
          <a:p>
            <a:pPr marL="0" indent="0">
              <a:buNone/>
            </a:pPr>
            <a:r>
              <a:rPr lang="sv-SE" sz="2400" b="1" dirty="0">
                <a:latin typeface="Leelawadee" panose="020B0502040204020203" pitchFamily="34" charset="-34"/>
                <a:cs typeface="Leelawadee" panose="020B0502040204020203" pitchFamily="34" charset="-34"/>
              </a:rPr>
              <a:t>Torsdagar 	17,20-18,30</a:t>
            </a:r>
          </a:p>
          <a:p>
            <a:endParaRPr lang="sv-SE" sz="2400" dirty="0">
              <a:latin typeface="Leelawadee" panose="020B0502040204020203" pitchFamily="34" charset="-34"/>
              <a:cs typeface="Leelawadee" panose="020B0502040204020203" pitchFamily="34" charset="-34"/>
            </a:endParaRPr>
          </a:p>
          <a:p>
            <a:r>
              <a:rPr lang="sv-SE" sz="2400" dirty="0">
                <a:latin typeface="Leelawadee" panose="020B0502040204020203" pitchFamily="34" charset="-34"/>
                <a:cs typeface="Leelawadee" panose="020B0502040204020203" pitchFamily="34" charset="-34"/>
              </a:rPr>
              <a:t>Målsättning att spela några poolspel, träningsmatcher och delta på 3-4 cuper (endagars)</a:t>
            </a:r>
          </a:p>
          <a:p>
            <a:pPr>
              <a:buFontTx/>
              <a:buChar char="-"/>
            </a:pPr>
            <a:r>
              <a:rPr lang="sv-SE" sz="2400" dirty="0">
                <a:latin typeface="Leelawadee" panose="020B0502040204020203" pitchFamily="34" charset="-34"/>
                <a:cs typeface="Leelawadee" panose="020B0502040204020203" pitchFamily="34" charset="-34"/>
              </a:rPr>
              <a:t>Loppiscupen (4 maj)</a:t>
            </a:r>
          </a:p>
          <a:p>
            <a:pPr>
              <a:buFontTx/>
              <a:buChar char="-"/>
            </a:pPr>
            <a:r>
              <a:rPr lang="sv-SE" sz="2400" dirty="0">
                <a:latin typeface="Leelawadee" panose="020B0502040204020203" pitchFamily="34" charset="-34"/>
                <a:cs typeface="Leelawadee" panose="020B0502040204020203" pitchFamily="34" charset="-34"/>
              </a:rPr>
              <a:t>Ekocupen (18 maj)</a:t>
            </a:r>
          </a:p>
          <a:p>
            <a:pPr>
              <a:buFontTx/>
              <a:buChar char="-"/>
            </a:pPr>
            <a:r>
              <a:rPr lang="sv-SE" sz="2400" dirty="0">
                <a:latin typeface="Leelawadee" panose="020B0502040204020203" pitchFamily="34" charset="-34"/>
                <a:cs typeface="Leelawadee" panose="020B0502040204020203" pitchFamily="34" charset="-34"/>
              </a:rPr>
              <a:t>Kabecupen (15-16 juni)</a:t>
            </a:r>
          </a:p>
          <a:p>
            <a:pPr>
              <a:buFontTx/>
              <a:buChar char="-"/>
            </a:pPr>
            <a:r>
              <a:rPr lang="sv-SE" sz="2400" dirty="0">
                <a:latin typeface="Leelawadee" panose="020B0502040204020203" pitchFamily="34" charset="-34"/>
                <a:cs typeface="Leelawadee" panose="020B0502040204020203" pitchFamily="34" charset="-34"/>
              </a:rPr>
              <a:t>Hagadagarna (17-18 aug)</a:t>
            </a:r>
          </a:p>
          <a:p>
            <a:endParaRPr lang="sv-SE" sz="2400" dirty="0">
              <a:latin typeface="Leelawadee" panose="020B0502040204020203" pitchFamily="34" charset="-34"/>
              <a:cs typeface="Leelawadee" panose="020B0502040204020203" pitchFamily="34" charset="-34"/>
            </a:endParaRPr>
          </a:p>
          <a:p>
            <a:r>
              <a:rPr lang="sv-SE" sz="2400" dirty="0">
                <a:latin typeface="Leelawadee" panose="020B0502040204020203" pitchFamily="34" charset="-34"/>
                <a:cs typeface="Leelawadee" panose="020B0502040204020203" pitchFamily="34" charset="-34"/>
              </a:rPr>
              <a:t>Fotbollsskolan</a:t>
            </a:r>
          </a:p>
          <a:p>
            <a:endParaRPr lang="sv-SE" sz="2400" dirty="0">
              <a:latin typeface="Leelawadee" panose="020B0502040204020203" pitchFamily="34" charset="-34"/>
              <a:cs typeface="Leelawadee" panose="020B0502040204020203" pitchFamily="34" charset="-34"/>
            </a:endParaRPr>
          </a:p>
          <a:p>
            <a:r>
              <a:rPr lang="sv-SE" sz="2400" dirty="0">
                <a:latin typeface="Leelawadee" panose="020B0502040204020203" pitchFamily="34" charset="-34"/>
                <a:cs typeface="Leelawadee" panose="020B0502040204020203" pitchFamily="34" charset="-34"/>
              </a:rPr>
              <a:t>Paus under Juli månad</a:t>
            </a:r>
          </a:p>
          <a:p>
            <a:endParaRPr lang="sv-SE" sz="2400" dirty="0">
              <a:latin typeface="Leelawadee" panose="020B0502040204020203" pitchFamily="34" charset="-34"/>
              <a:cs typeface="Leelawadee" panose="020B0502040204020203" pitchFamily="34" charset="-34"/>
            </a:endParaRPr>
          </a:p>
          <a:p>
            <a:r>
              <a:rPr lang="en-US" sz="2400" dirty="0">
                <a:latin typeface="Leelawadee" panose="020B0502040204020203" pitchFamily="34" charset="-34"/>
                <a:cs typeface="Leelawadee" panose="020B0502040204020203" pitchFamily="34" charset="-34"/>
              </a:rPr>
              <a:t>Nya </a:t>
            </a:r>
            <a:r>
              <a:rPr lang="en-US" sz="2400" dirty="0" err="1">
                <a:latin typeface="Leelawadee" panose="020B0502040204020203" pitchFamily="34" charset="-34"/>
                <a:cs typeface="Leelawadee" panose="020B0502040204020203" pitchFamily="34" charset="-34"/>
              </a:rPr>
              <a:t>spelare</a:t>
            </a:r>
            <a:r>
              <a:rPr lang="en-US" sz="2400" dirty="0">
                <a:latin typeface="Leelawadee" panose="020B0502040204020203" pitchFamily="34" charset="-34"/>
                <a:cs typeface="Leelawadee" panose="020B0502040204020203" pitchFamily="34" charset="-34"/>
              </a:rPr>
              <a:t> </a:t>
            </a:r>
          </a:p>
          <a:p>
            <a:pPr marL="0" indent="0">
              <a:buNone/>
            </a:pPr>
            <a:r>
              <a:rPr lang="en-US" sz="2400" dirty="0">
                <a:latin typeface="Leelawadee" panose="020B0502040204020203" pitchFamily="34" charset="-34"/>
                <a:cs typeface="Leelawadee" panose="020B0502040204020203" pitchFamily="34" charset="-34"/>
              </a:rPr>
              <a:t>- Nicholas</a:t>
            </a:r>
          </a:p>
          <a:p>
            <a:pPr marL="0" indent="0">
              <a:buNone/>
            </a:pPr>
            <a:r>
              <a:rPr lang="en-US" sz="2400" dirty="0">
                <a:latin typeface="Leelawadee" panose="020B0502040204020203" pitchFamily="34" charset="-34"/>
                <a:cs typeface="Leelawadee" panose="020B0502040204020203" pitchFamily="34" charset="-34"/>
              </a:rPr>
              <a:t> </a:t>
            </a:r>
          </a:p>
          <a:p>
            <a:r>
              <a:rPr lang="sv-SE" sz="2400" dirty="0">
                <a:latin typeface="Leelawadee" panose="020B0502040204020203" pitchFamily="34" charset="-34"/>
                <a:cs typeface="Leelawadee" panose="020B0502040204020203" pitchFamily="34" charset="-34"/>
              </a:rPr>
              <a:t>Någon rolig aktivitet som säsongsavslutning</a:t>
            </a:r>
          </a:p>
          <a:p>
            <a:pPr marL="0" indent="0">
              <a:buNone/>
            </a:pPr>
            <a:endParaRPr lang="en-US" sz="2400" dirty="0">
              <a:latin typeface="Leelawadee" panose="020B0502040204020203" pitchFamily="34" charset="-34"/>
              <a:cs typeface="Leelawadee" panose="020B0502040204020203" pitchFamily="34" charset="-34"/>
            </a:endParaRPr>
          </a:p>
          <a:p>
            <a:endParaRPr lang="sv-SE" sz="2400" dirty="0">
              <a:latin typeface="Leelawadee" panose="020B0502040204020203" pitchFamily="34" charset="-34"/>
              <a:cs typeface="Leelawadee" panose="020B0502040204020203" pitchFamily="34" charset="-34"/>
            </a:endParaRPr>
          </a:p>
          <a:p>
            <a:pPr marL="0" indent="0">
              <a:buNone/>
            </a:pPr>
            <a:endParaRPr lang="sv-SE" sz="1800" dirty="0">
              <a:latin typeface="Leelawadee" panose="020B0502040204020203" pitchFamily="34" charset="-34"/>
              <a:cs typeface="Leelawadee" panose="020B0502040204020203" pitchFamily="34" charset="-34"/>
            </a:endParaRPr>
          </a:p>
          <a:p>
            <a:pPr marL="0" indent="0">
              <a:buNone/>
            </a:pPr>
            <a:endParaRPr lang="sv-SE" sz="1800" dirty="0">
              <a:latin typeface="Leelawadee" panose="020B0502040204020203" pitchFamily="34" charset="-34"/>
              <a:cs typeface="Leelawadee" panose="020B0502040204020203" pitchFamily="34" charset="-34"/>
            </a:endParaRP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4</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2490472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latin typeface="Gilda Display" panose="02000000000000000000"/>
              </a:rPr>
              <a:t>TRÄNING UTOMHUS</a:t>
            </a:r>
            <a:endParaRPr lang="en-US" dirty="0">
              <a:latin typeface="Gilda Display" panose="02000000000000000000"/>
            </a:endParaRPr>
          </a:p>
        </p:txBody>
      </p:sp>
      <p:sp>
        <p:nvSpPr>
          <p:cNvPr id="3" name="Content Placeholder 2"/>
          <p:cNvSpPr>
            <a:spLocks noGrp="1"/>
          </p:cNvSpPr>
          <p:nvPr>
            <p:ph idx="1"/>
          </p:nvPr>
        </p:nvSpPr>
        <p:spPr/>
        <p:txBody>
          <a:bodyPr>
            <a:normAutofit/>
          </a:bodyPr>
          <a:lstStyle/>
          <a:p>
            <a:pPr>
              <a:buFontTx/>
              <a:buChar char="-"/>
            </a:pPr>
            <a:r>
              <a:rPr lang="en-US" dirty="0">
                <a:latin typeface="Leelawadee" panose="020B0502040204020203" pitchFamily="34" charset="-34"/>
                <a:cs typeface="Leelawadee" panose="020B0502040204020203" pitchFamily="34" charset="-34"/>
              </a:rPr>
              <a:t>Jag </a:t>
            </a:r>
            <a:r>
              <a:rPr lang="en-US" dirty="0" err="1">
                <a:latin typeface="Leelawadee" panose="020B0502040204020203" pitchFamily="34" charset="-34"/>
                <a:cs typeface="Leelawadee" panose="020B0502040204020203" pitchFamily="34" charset="-34"/>
              </a:rPr>
              <a:t>och</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bollen</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och</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kompisarna</a:t>
            </a:r>
            <a:endParaRPr lang="en-US" dirty="0">
              <a:latin typeface="Leelawadee" panose="020B0502040204020203" pitchFamily="34" charset="-34"/>
              <a:cs typeface="Leelawadee" panose="020B0502040204020203" pitchFamily="34" charset="-34"/>
            </a:endParaRPr>
          </a:p>
          <a:p>
            <a:pPr>
              <a:buFontTx/>
              <a:buChar char="-"/>
            </a:pPr>
            <a:r>
              <a:rPr lang="en-US" dirty="0" err="1">
                <a:latin typeface="Leelawadee" panose="020B0502040204020203" pitchFamily="34" charset="-34"/>
                <a:cs typeface="Leelawadee" panose="020B0502040204020203" pitchFamily="34" charset="-34"/>
              </a:rPr>
              <a:t>Spel</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Anfall</a:t>
            </a:r>
            <a:r>
              <a:rPr lang="en-US" dirty="0">
                <a:latin typeface="Leelawadee" panose="020B0502040204020203" pitchFamily="34" charset="-34"/>
                <a:cs typeface="Leelawadee" panose="020B0502040204020203" pitchFamily="34" charset="-34"/>
              </a:rPr>
              <a:t> &amp; </a:t>
            </a:r>
            <a:r>
              <a:rPr lang="en-US" dirty="0" err="1">
                <a:latin typeface="Leelawadee" panose="020B0502040204020203" pitchFamily="34" charset="-34"/>
                <a:cs typeface="Leelawadee" panose="020B0502040204020203" pitchFamily="34" charset="-34"/>
              </a:rPr>
              <a:t>Försvar</a:t>
            </a:r>
            <a:r>
              <a:rPr lang="en-US" dirty="0">
                <a:latin typeface="Leelawadee" panose="020B0502040204020203" pitchFamily="34" charset="-34"/>
                <a:cs typeface="Leelawadee" panose="020B0502040204020203" pitchFamily="34" charset="-34"/>
              </a:rPr>
              <a:t>)</a:t>
            </a:r>
          </a:p>
          <a:p>
            <a:pPr>
              <a:buFontTx/>
              <a:buChar char="-"/>
            </a:pPr>
            <a:r>
              <a:rPr lang="en-US" dirty="0" err="1">
                <a:latin typeface="Leelawadee" panose="020B0502040204020203" pitchFamily="34" charset="-34"/>
                <a:cs typeface="Leelawadee" panose="020B0502040204020203" pitchFamily="34" charset="-34"/>
              </a:rPr>
              <a:t>Koordination</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och</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motorik</a:t>
            </a:r>
            <a:endParaRPr lang="en-US" dirty="0">
              <a:latin typeface="Leelawadee" panose="020B0502040204020203" pitchFamily="34" charset="-34"/>
              <a:cs typeface="Leelawadee" panose="020B0502040204020203" pitchFamily="34" charset="-34"/>
            </a:endParaRPr>
          </a:p>
          <a:p>
            <a:pPr>
              <a:buFontTx/>
              <a:buChar char="-"/>
            </a:pPr>
            <a:r>
              <a:rPr lang="en-US" dirty="0" err="1">
                <a:latin typeface="Leelawadee" panose="020B0502040204020203" pitchFamily="34" charset="-34"/>
                <a:cs typeface="Leelawadee" panose="020B0502040204020203" pitchFamily="34" charset="-34"/>
              </a:rPr>
              <a:t>Tävla</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detta</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är</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något</a:t>
            </a:r>
            <a:r>
              <a:rPr lang="en-US" dirty="0">
                <a:latin typeface="Leelawadee" panose="020B0502040204020203" pitchFamily="34" charset="-34"/>
                <a:cs typeface="Leelawadee" panose="020B0502040204020203" pitchFamily="34" charset="-34"/>
              </a:rPr>
              <a:t> vi </a:t>
            </a:r>
            <a:r>
              <a:rPr lang="en-US" dirty="0" err="1">
                <a:latin typeface="Leelawadee" panose="020B0502040204020203" pitchFamily="34" charset="-34"/>
                <a:cs typeface="Leelawadee" panose="020B0502040204020203" pitchFamily="34" charset="-34"/>
              </a:rPr>
              <a:t>lär</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barnen</a:t>
            </a:r>
            <a:r>
              <a:rPr lang="en-US" dirty="0">
                <a:latin typeface="Leelawadee" panose="020B0502040204020203" pitchFamily="34" charset="-34"/>
                <a:cs typeface="Leelawadee" panose="020B0502040204020203" pitchFamily="34" charset="-34"/>
              </a:rPr>
              <a:t>)</a:t>
            </a:r>
          </a:p>
          <a:p>
            <a:pPr>
              <a:buFontTx/>
              <a:buChar char="-"/>
            </a:pPr>
            <a:r>
              <a:rPr lang="en-US" dirty="0">
                <a:latin typeface="Leelawadee" panose="020B0502040204020203" pitchFamily="34" charset="-34"/>
                <a:cs typeface="Leelawadee" panose="020B0502040204020203" pitchFamily="34" charset="-34"/>
              </a:rPr>
              <a:t>Bra </a:t>
            </a:r>
            <a:r>
              <a:rPr lang="en-US" dirty="0" err="1">
                <a:latin typeface="Leelawadee" panose="020B0502040204020203" pitchFamily="34" charset="-34"/>
                <a:cs typeface="Leelawadee" panose="020B0502040204020203" pitchFamily="34" charset="-34"/>
              </a:rPr>
              <a:t>lagkamrat</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Utveckla</a:t>
            </a:r>
            <a:r>
              <a:rPr lang="en-US" dirty="0">
                <a:latin typeface="Leelawadee" panose="020B0502040204020203" pitchFamily="34" charset="-34"/>
                <a:cs typeface="Leelawadee" panose="020B0502040204020203" pitchFamily="34" charset="-34"/>
              </a:rPr>
              <a:t>)</a:t>
            </a:r>
          </a:p>
          <a:p>
            <a:pPr>
              <a:buFontTx/>
              <a:buChar char="-"/>
            </a:pPr>
            <a:endParaRPr lang="en-US" dirty="0">
              <a:latin typeface="Leelawadee" panose="020B0502040204020203" pitchFamily="34" charset="-34"/>
              <a:cs typeface="Leelawadee" panose="020B0502040204020203" pitchFamily="34" charset="-34"/>
            </a:endParaRPr>
          </a:p>
          <a:p>
            <a:pPr marL="0" indent="0">
              <a:buNone/>
            </a:pPr>
            <a:r>
              <a:rPr lang="en-US" dirty="0">
                <a:latin typeface="Leelawadee" panose="020B0502040204020203" pitchFamily="34" charset="-34"/>
                <a:cs typeface="Leelawadee" panose="020B0502040204020203" pitchFamily="34" charset="-34"/>
                <a:sym typeface="Wingdings" panose="05000000000000000000" pitchFamily="2" charset="2"/>
              </a:rPr>
              <a:t> </a:t>
            </a:r>
            <a:r>
              <a:rPr lang="en-US" dirty="0">
                <a:latin typeface="Leelawadee" panose="020B0502040204020203" pitchFamily="34" charset="-34"/>
                <a:cs typeface="Leelawadee" panose="020B0502040204020203" pitchFamily="34" charset="-34"/>
              </a:rPr>
              <a:t>Det </a:t>
            </a:r>
            <a:r>
              <a:rPr lang="en-US" dirty="0" err="1">
                <a:latin typeface="Leelawadee" panose="020B0502040204020203" pitchFamily="34" charset="-34"/>
                <a:cs typeface="Leelawadee" panose="020B0502040204020203" pitchFamily="34" charset="-34"/>
              </a:rPr>
              <a:t>är</a:t>
            </a:r>
            <a:r>
              <a:rPr lang="en-US" dirty="0">
                <a:latin typeface="Leelawadee" panose="020B0502040204020203" pitchFamily="34" charset="-34"/>
                <a:cs typeface="Leelawadee" panose="020B0502040204020203" pitchFamily="34" charset="-34"/>
              </a:rPr>
              <a:t> extra </a:t>
            </a:r>
            <a:r>
              <a:rPr lang="en-US" dirty="0" err="1">
                <a:latin typeface="Leelawadee" panose="020B0502040204020203" pitchFamily="34" charset="-34"/>
                <a:cs typeface="Leelawadee" panose="020B0502040204020203" pitchFamily="34" charset="-34"/>
              </a:rPr>
              <a:t>viktigt</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att</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ni</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har</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kontaktuppgifter</a:t>
            </a:r>
            <a:r>
              <a:rPr lang="en-US" dirty="0">
                <a:latin typeface="Leelawadee" panose="020B0502040204020203" pitchFamily="34" charset="-34"/>
                <a:cs typeface="Leelawadee" panose="020B0502040204020203" pitchFamily="34" charset="-34"/>
              </a:rPr>
              <a:t> på laget.se. Det </a:t>
            </a:r>
            <a:r>
              <a:rPr lang="en-US" dirty="0" err="1">
                <a:latin typeface="Leelawadee" panose="020B0502040204020203" pitchFamily="34" charset="-34"/>
                <a:cs typeface="Leelawadee" panose="020B0502040204020203" pitchFamily="34" charset="-34"/>
              </a:rPr>
              <a:t>är</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där</a:t>
            </a:r>
            <a:r>
              <a:rPr lang="en-US" dirty="0">
                <a:latin typeface="Leelawadee" panose="020B0502040204020203" pitchFamily="34" charset="-34"/>
                <a:cs typeface="Leelawadee" panose="020B0502040204020203" pitchFamily="34" charset="-34"/>
              </a:rPr>
              <a:t> vi </a:t>
            </a:r>
            <a:r>
              <a:rPr lang="en-US" dirty="0" err="1">
                <a:latin typeface="Leelawadee" panose="020B0502040204020203" pitchFamily="34" charset="-34"/>
                <a:cs typeface="Leelawadee" panose="020B0502040204020203" pitchFamily="34" charset="-34"/>
              </a:rPr>
              <a:t>tittar</a:t>
            </a:r>
            <a:r>
              <a:rPr lang="en-US" dirty="0">
                <a:latin typeface="Leelawadee" panose="020B0502040204020203" pitchFamily="34" charset="-34"/>
                <a:cs typeface="Leelawadee" panose="020B0502040204020203" pitchFamily="34" charset="-34"/>
              </a:rPr>
              <a:t> om </a:t>
            </a:r>
            <a:r>
              <a:rPr lang="en-US" dirty="0" err="1">
                <a:latin typeface="Leelawadee" panose="020B0502040204020203" pitchFamily="34" charset="-34"/>
                <a:cs typeface="Leelawadee" panose="020B0502040204020203" pitchFamily="34" charset="-34"/>
              </a:rPr>
              <a:t>något</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händer</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på</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en</a:t>
            </a:r>
            <a:r>
              <a:rPr lang="en-US" dirty="0">
                <a:latin typeface="Leelawadee" panose="020B0502040204020203" pitchFamily="34" charset="-34"/>
                <a:cs typeface="Leelawadee" panose="020B0502040204020203" pitchFamily="34" charset="-34"/>
              </a:rPr>
              <a:t> </a:t>
            </a:r>
            <a:r>
              <a:rPr lang="en-US" dirty="0" err="1">
                <a:latin typeface="Leelawadee" panose="020B0502040204020203" pitchFamily="34" charset="-34"/>
                <a:cs typeface="Leelawadee" panose="020B0502040204020203" pitchFamily="34" charset="-34"/>
              </a:rPr>
              <a:t>träning</a:t>
            </a:r>
            <a:r>
              <a:rPr lang="en-US" dirty="0">
                <a:latin typeface="Leelawadee" panose="020B0502040204020203" pitchFamily="34" charset="-34"/>
                <a:cs typeface="Leelawadee" panose="020B0502040204020203" pitchFamily="34" charset="-34"/>
              </a:rPr>
              <a:t>.</a:t>
            </a:r>
          </a:p>
          <a:p>
            <a:pPr marL="0" indent="0">
              <a:buNone/>
            </a:pPr>
            <a:endParaRPr lang="en-US" dirty="0">
              <a:latin typeface="Leelawadee" panose="020B0502040204020203" pitchFamily="34" charset="-34"/>
              <a:cs typeface="Leelawadee" panose="020B0502040204020203" pitchFamily="34" charset="-34"/>
            </a:endParaRPr>
          </a:p>
          <a:p>
            <a:pPr marL="0" indent="0">
              <a:buNone/>
            </a:pPr>
            <a:endParaRPr lang="en-US" dirty="0">
              <a:latin typeface="Leelawadee" panose="020B0502040204020203" pitchFamily="34" charset="-34"/>
              <a:cs typeface="Leelawadee" panose="020B0502040204020203" pitchFamily="34" charset="-34"/>
            </a:endParaRPr>
          </a:p>
          <a:p>
            <a:pPr marL="0" indent="0">
              <a:buNone/>
            </a:pPr>
            <a:endParaRPr lang="en-US" dirty="0">
              <a:latin typeface="Leelawadee" panose="020B0502040204020203" pitchFamily="34" charset="-34"/>
              <a:cs typeface="Leelawadee" panose="020B0502040204020203" pitchFamily="34" charset="-34"/>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5</a:t>
            </a:fld>
            <a:endParaRPr lang="en-US" dirty="0"/>
          </a:p>
        </p:txBody>
      </p:sp>
    </p:spTree>
    <p:extLst>
      <p:ext uri="{BB962C8B-B14F-4D97-AF65-F5344CB8AC3E}">
        <p14:creationId xmlns:p14="http://schemas.microsoft.com/office/powerpoint/2010/main" val="2120553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6653"/>
            <a:ext cx="10515600" cy="1325563"/>
          </a:xfrm>
        </p:spPr>
        <p:txBody>
          <a:bodyPr/>
          <a:lstStyle/>
          <a:p>
            <a:r>
              <a:rPr lang="en-US" dirty="0">
                <a:latin typeface="Gilda Display" panose="02000000000000000000"/>
              </a:rPr>
              <a:t>LAGÅLDER 8 ÅR</a:t>
            </a:r>
          </a:p>
        </p:txBody>
      </p:sp>
      <p:sp>
        <p:nvSpPr>
          <p:cNvPr id="6" name="Content Placeholder 5"/>
          <p:cNvSpPr>
            <a:spLocks noGrp="1"/>
          </p:cNvSpPr>
          <p:nvPr>
            <p:ph idx="1"/>
          </p:nvPr>
        </p:nvSpPr>
        <p:spPr>
          <a:xfrm>
            <a:off x="1244600" y="1735515"/>
            <a:ext cx="3816927" cy="4803830"/>
          </a:xfrm>
        </p:spPr>
        <p:txBody>
          <a:bodyPr>
            <a:normAutofit fontScale="92500" lnSpcReduction="20000"/>
          </a:bodyPr>
          <a:lstStyle/>
          <a:p>
            <a:pPr marL="0" indent="0">
              <a:buNone/>
            </a:pPr>
            <a:r>
              <a:rPr lang="en-US" sz="1800" b="1" dirty="0" err="1">
                <a:latin typeface="Leelawadee" panose="020B0502040204020203" pitchFamily="34" charset="-34"/>
                <a:cs typeface="Leelawadee" panose="020B0502040204020203" pitchFamily="34" charset="-34"/>
              </a:rPr>
              <a:t>Träning</a:t>
            </a:r>
            <a:r>
              <a:rPr lang="en-US" sz="1800" b="1" dirty="0">
                <a:latin typeface="Leelawadee" panose="020B0502040204020203" pitchFamily="34" charset="-34"/>
                <a:cs typeface="Leelawadee" panose="020B0502040204020203" pitchFamily="34" charset="-34"/>
              </a:rPr>
              <a:t> &amp; match</a:t>
            </a:r>
          </a:p>
          <a:p>
            <a:r>
              <a:rPr lang="en-US" sz="1600" dirty="0" err="1">
                <a:latin typeface="Leelawadee" panose="020B0502040204020203" pitchFamily="34" charset="-34"/>
                <a:cs typeface="Leelawadee" panose="020B0502040204020203" pitchFamily="34" charset="-34"/>
              </a:rPr>
              <a:t>Träningar</a:t>
            </a:r>
            <a:r>
              <a:rPr lang="en-US" sz="1600" dirty="0">
                <a:latin typeface="Leelawadee" panose="020B0502040204020203" pitchFamily="34" charset="-34"/>
                <a:cs typeface="Leelawadee" panose="020B0502040204020203" pitchFamily="34" charset="-34"/>
              </a:rPr>
              <a:t>/</a:t>
            </a:r>
            <a:r>
              <a:rPr lang="en-US" sz="1600" dirty="0" err="1">
                <a:latin typeface="Leelawadee" panose="020B0502040204020203" pitchFamily="34" charset="-34"/>
                <a:cs typeface="Leelawadee" panose="020B0502040204020203" pitchFamily="34" charset="-34"/>
              </a:rPr>
              <a:t>vecka</a:t>
            </a:r>
            <a:r>
              <a:rPr lang="en-US" sz="1600" dirty="0">
                <a:latin typeface="Leelawadee" panose="020B0502040204020203" pitchFamily="34" charset="-34"/>
                <a:cs typeface="Leelawadee" panose="020B0502040204020203" pitchFamily="34" charset="-34"/>
              </a:rPr>
              <a:t> </a:t>
            </a:r>
            <a:r>
              <a:rPr lang="en-US" sz="1600" dirty="0" err="1">
                <a:latin typeface="Leelawadee" panose="020B0502040204020203" pitchFamily="34" charset="-34"/>
                <a:cs typeface="Leelawadee" panose="020B0502040204020203" pitchFamily="34" charset="-34"/>
              </a:rPr>
              <a:t>sommarsäsong</a:t>
            </a:r>
            <a:r>
              <a:rPr lang="en-US" sz="1600" dirty="0">
                <a:latin typeface="Leelawadee" panose="020B0502040204020203" pitchFamily="34" charset="-34"/>
                <a:cs typeface="Leelawadee" panose="020B0502040204020203" pitchFamily="34" charset="-34"/>
              </a:rPr>
              <a:t>: 2 </a:t>
            </a:r>
            <a:r>
              <a:rPr lang="en-US" sz="1600" dirty="0" err="1">
                <a:latin typeface="Leelawadee" panose="020B0502040204020203" pitchFamily="34" charset="-34"/>
                <a:cs typeface="Leelawadee" panose="020B0502040204020203" pitchFamily="34" charset="-34"/>
              </a:rPr>
              <a:t>st</a:t>
            </a:r>
            <a:endParaRPr lang="en-US" sz="1600" dirty="0">
              <a:latin typeface="Leelawadee" panose="020B0502040204020203" pitchFamily="34" charset="-34"/>
              <a:cs typeface="Leelawadee" panose="020B0502040204020203" pitchFamily="34" charset="-34"/>
            </a:endParaRPr>
          </a:p>
          <a:p>
            <a:r>
              <a:rPr lang="en-US" sz="1600" dirty="0" err="1">
                <a:latin typeface="Leelawadee" panose="020B0502040204020203" pitchFamily="34" charset="-34"/>
                <a:cs typeface="Leelawadee" panose="020B0502040204020203" pitchFamily="34" charset="-34"/>
              </a:rPr>
              <a:t>Träningar</a:t>
            </a:r>
            <a:r>
              <a:rPr lang="en-US" sz="1600" dirty="0">
                <a:latin typeface="Leelawadee" panose="020B0502040204020203" pitchFamily="34" charset="-34"/>
                <a:cs typeface="Leelawadee" panose="020B0502040204020203" pitchFamily="34" charset="-34"/>
              </a:rPr>
              <a:t>/</a:t>
            </a:r>
            <a:r>
              <a:rPr lang="en-US" sz="1600" dirty="0" err="1">
                <a:latin typeface="Leelawadee" panose="020B0502040204020203" pitchFamily="34" charset="-34"/>
                <a:cs typeface="Leelawadee" panose="020B0502040204020203" pitchFamily="34" charset="-34"/>
              </a:rPr>
              <a:t>vecka</a:t>
            </a:r>
            <a:r>
              <a:rPr lang="en-US" sz="1600" dirty="0">
                <a:latin typeface="Leelawadee" panose="020B0502040204020203" pitchFamily="34" charset="-34"/>
                <a:cs typeface="Leelawadee" panose="020B0502040204020203" pitchFamily="34" charset="-34"/>
              </a:rPr>
              <a:t> </a:t>
            </a:r>
            <a:r>
              <a:rPr lang="en-US" sz="1600" dirty="0" err="1">
                <a:latin typeface="Leelawadee" panose="020B0502040204020203" pitchFamily="34" charset="-34"/>
                <a:cs typeface="Leelawadee" panose="020B0502040204020203" pitchFamily="34" charset="-34"/>
              </a:rPr>
              <a:t>vintersäsong</a:t>
            </a:r>
            <a:r>
              <a:rPr lang="en-US" sz="1600" dirty="0">
                <a:latin typeface="Leelawadee" panose="020B0502040204020203" pitchFamily="34" charset="-34"/>
                <a:cs typeface="Leelawadee" panose="020B0502040204020203" pitchFamily="34" charset="-34"/>
              </a:rPr>
              <a:t>: 1 </a:t>
            </a:r>
            <a:r>
              <a:rPr lang="en-US" sz="1600" dirty="0" err="1">
                <a:latin typeface="Leelawadee" panose="020B0502040204020203" pitchFamily="34" charset="-34"/>
                <a:cs typeface="Leelawadee" panose="020B0502040204020203" pitchFamily="34" charset="-34"/>
              </a:rPr>
              <a:t>st</a:t>
            </a:r>
            <a:endParaRPr lang="en-US" sz="1600" dirty="0">
              <a:latin typeface="Leelawadee" panose="020B0502040204020203" pitchFamily="34" charset="-34"/>
              <a:cs typeface="Leelawadee" panose="020B0502040204020203" pitchFamily="34" charset="-34"/>
            </a:endParaRPr>
          </a:p>
          <a:p>
            <a:pPr lvl="1">
              <a:lnSpc>
                <a:spcPct val="110000"/>
              </a:lnSpc>
            </a:pPr>
            <a:r>
              <a:rPr lang="en-US" sz="1600" dirty="0" err="1">
                <a:latin typeface="Leelawadee" panose="020B0502040204020203" pitchFamily="34" charset="-34"/>
                <a:cs typeface="Leelawadee" panose="020B0502040204020203" pitchFamily="34" charset="-34"/>
              </a:rPr>
              <a:t>Inomhus</a:t>
            </a:r>
            <a:r>
              <a:rPr lang="en-US" sz="1600" dirty="0">
                <a:latin typeface="Leelawadee" panose="020B0502040204020203" pitchFamily="34" charset="-34"/>
                <a:cs typeface="Leelawadee" panose="020B0502040204020203" pitchFamily="34" charset="-34"/>
              </a:rPr>
              <a:t>: 1 </a:t>
            </a:r>
            <a:r>
              <a:rPr lang="en-US" sz="1600" dirty="0" err="1">
                <a:latin typeface="Leelawadee" panose="020B0502040204020203" pitchFamily="34" charset="-34"/>
                <a:cs typeface="Leelawadee" panose="020B0502040204020203" pitchFamily="34" charset="-34"/>
              </a:rPr>
              <a:t>st</a:t>
            </a:r>
            <a:endParaRPr lang="en-US" sz="1600" dirty="0">
              <a:latin typeface="Leelawadee" panose="020B0502040204020203" pitchFamily="34" charset="-34"/>
              <a:cs typeface="Leelawadee" panose="020B0502040204020203" pitchFamily="34" charset="-34"/>
            </a:endParaRPr>
          </a:p>
          <a:p>
            <a:pPr lvl="1">
              <a:lnSpc>
                <a:spcPct val="110000"/>
              </a:lnSpc>
            </a:pPr>
            <a:r>
              <a:rPr lang="en-US" sz="1600" dirty="0" err="1">
                <a:latin typeface="Leelawadee" panose="020B0502040204020203" pitchFamily="34" charset="-34"/>
                <a:cs typeface="Leelawadee" panose="020B0502040204020203" pitchFamily="34" charset="-34"/>
              </a:rPr>
              <a:t>Konstgräs</a:t>
            </a:r>
            <a:r>
              <a:rPr lang="en-US" sz="1600" dirty="0">
                <a:latin typeface="Leelawadee" panose="020B0502040204020203" pitchFamily="34" charset="-34"/>
                <a:cs typeface="Leelawadee" panose="020B0502040204020203" pitchFamily="34" charset="-34"/>
              </a:rPr>
              <a:t>: 0 </a:t>
            </a:r>
            <a:r>
              <a:rPr lang="en-US" sz="1600" dirty="0" err="1">
                <a:latin typeface="Leelawadee" panose="020B0502040204020203" pitchFamily="34" charset="-34"/>
                <a:cs typeface="Leelawadee" panose="020B0502040204020203" pitchFamily="34" charset="-34"/>
              </a:rPr>
              <a:t>st</a:t>
            </a:r>
            <a:r>
              <a:rPr lang="en-US" sz="1600" dirty="0">
                <a:latin typeface="Leelawadee" panose="020B0502040204020203" pitchFamily="34" charset="-34"/>
                <a:cs typeface="Leelawadee" panose="020B0502040204020203" pitchFamily="34" charset="-34"/>
              </a:rPr>
              <a:t> </a:t>
            </a:r>
          </a:p>
          <a:p>
            <a:r>
              <a:rPr lang="en-US" sz="1600" dirty="0" err="1">
                <a:latin typeface="Leelawadee" panose="020B0502040204020203" pitchFamily="34" charset="-34"/>
                <a:cs typeface="Leelawadee" panose="020B0502040204020203" pitchFamily="34" charset="-34"/>
              </a:rPr>
              <a:t>Träningsmatcher</a:t>
            </a:r>
            <a:r>
              <a:rPr lang="en-US" sz="1600" dirty="0">
                <a:latin typeface="Leelawadee" panose="020B0502040204020203" pitchFamily="34" charset="-34"/>
                <a:cs typeface="Leelawadee" panose="020B0502040204020203" pitchFamily="34" charset="-34"/>
              </a:rPr>
              <a:t>: 1-3 </a:t>
            </a:r>
            <a:r>
              <a:rPr lang="en-US" sz="1600" dirty="0" err="1">
                <a:latin typeface="Leelawadee" panose="020B0502040204020203" pitchFamily="34" charset="-34"/>
                <a:cs typeface="Leelawadee" panose="020B0502040204020203" pitchFamily="34" charset="-34"/>
              </a:rPr>
              <a:t>st</a:t>
            </a:r>
            <a:endParaRPr lang="en-US" sz="1600" dirty="0">
              <a:latin typeface="Leelawadee" panose="020B0502040204020203" pitchFamily="34" charset="-34"/>
              <a:cs typeface="Leelawadee" panose="020B0502040204020203" pitchFamily="34" charset="-34"/>
            </a:endParaRPr>
          </a:p>
          <a:p>
            <a:r>
              <a:rPr lang="en-US" sz="1600" dirty="0" err="1">
                <a:latin typeface="Leelawadee" panose="020B0502040204020203" pitchFamily="34" charset="-34"/>
                <a:cs typeface="Leelawadee" panose="020B0502040204020203" pitchFamily="34" charset="-34"/>
              </a:rPr>
              <a:t>Seriespel</a:t>
            </a:r>
            <a:r>
              <a:rPr lang="en-US" sz="1600" dirty="0">
                <a:latin typeface="Leelawadee" panose="020B0502040204020203" pitchFamily="34" charset="-34"/>
                <a:cs typeface="Leelawadee" panose="020B0502040204020203" pitchFamily="34" charset="-34"/>
              </a:rPr>
              <a:t>: </a:t>
            </a:r>
            <a:r>
              <a:rPr lang="en-US" sz="1600" dirty="0" err="1">
                <a:latin typeface="Leelawadee" panose="020B0502040204020203" pitchFamily="34" charset="-34"/>
                <a:cs typeface="Leelawadee" panose="020B0502040204020203" pitchFamily="34" charset="-34"/>
              </a:rPr>
              <a:t>Nej</a:t>
            </a:r>
            <a:endParaRPr lang="en-US" sz="1600" dirty="0">
              <a:latin typeface="Leelawadee" panose="020B0502040204020203" pitchFamily="34" charset="-34"/>
              <a:cs typeface="Leelawadee" panose="020B0502040204020203" pitchFamily="34" charset="-34"/>
            </a:endParaRPr>
          </a:p>
          <a:p>
            <a:r>
              <a:rPr lang="en-US" sz="1600" dirty="0" err="1">
                <a:latin typeface="Leelawadee" panose="020B0502040204020203" pitchFamily="34" charset="-34"/>
                <a:cs typeface="Leelawadee" panose="020B0502040204020203" pitchFamily="34" charset="-34"/>
              </a:rPr>
              <a:t>Cuper</a:t>
            </a:r>
            <a:r>
              <a:rPr lang="en-US" sz="1600" dirty="0">
                <a:latin typeface="Leelawadee" panose="020B0502040204020203" pitchFamily="34" charset="-34"/>
                <a:cs typeface="Leelawadee" panose="020B0502040204020203" pitchFamily="34" charset="-34"/>
              </a:rPr>
              <a:t>/</a:t>
            </a:r>
            <a:r>
              <a:rPr lang="en-US" sz="1600" dirty="0" err="1">
                <a:latin typeface="Leelawadee" panose="020B0502040204020203" pitchFamily="34" charset="-34"/>
                <a:cs typeface="Leelawadee" panose="020B0502040204020203" pitchFamily="34" charset="-34"/>
              </a:rPr>
              <a:t>Poolspel</a:t>
            </a:r>
            <a:r>
              <a:rPr lang="en-US" sz="1600" dirty="0">
                <a:latin typeface="Leelawadee" panose="020B0502040204020203" pitchFamily="34" charset="-34"/>
                <a:cs typeface="Leelawadee" panose="020B0502040204020203" pitchFamily="34" charset="-34"/>
              </a:rPr>
              <a:t> : 2-6 </a:t>
            </a:r>
            <a:r>
              <a:rPr lang="en-US" sz="1600" dirty="0" err="1">
                <a:latin typeface="Leelawadee" panose="020B0502040204020203" pitchFamily="34" charset="-34"/>
                <a:cs typeface="Leelawadee" panose="020B0502040204020203" pitchFamily="34" charset="-34"/>
              </a:rPr>
              <a:t>st</a:t>
            </a:r>
            <a:endParaRPr lang="en-US" sz="1600" dirty="0">
              <a:latin typeface="Leelawadee" panose="020B0502040204020203" pitchFamily="34" charset="-34"/>
              <a:cs typeface="Leelawadee" panose="020B0502040204020203" pitchFamily="34" charset="-34"/>
            </a:endParaRPr>
          </a:p>
          <a:p>
            <a:r>
              <a:rPr lang="en-US" sz="1600" dirty="0" err="1">
                <a:latin typeface="Leelawadee" panose="020B0502040204020203" pitchFamily="34" charset="-34"/>
                <a:cs typeface="Leelawadee" panose="020B0502040204020203" pitchFamily="34" charset="-34"/>
              </a:rPr>
              <a:t>Träningsläger</a:t>
            </a:r>
            <a:r>
              <a:rPr lang="en-US" sz="1600" dirty="0">
                <a:latin typeface="Leelawadee" panose="020B0502040204020203" pitchFamily="34" charset="-34"/>
                <a:cs typeface="Leelawadee" panose="020B0502040204020203" pitchFamily="34" charset="-34"/>
              </a:rPr>
              <a:t>/dag: </a:t>
            </a:r>
            <a:r>
              <a:rPr lang="en-US" sz="1600" dirty="0" err="1">
                <a:latin typeface="Leelawadee" panose="020B0502040204020203" pitchFamily="34" charset="-34"/>
                <a:cs typeface="Leelawadee" panose="020B0502040204020203" pitchFamily="34" charset="-34"/>
              </a:rPr>
              <a:t>Nej</a:t>
            </a:r>
            <a:endParaRPr lang="en-US" sz="1600" dirty="0">
              <a:latin typeface="Leelawadee" panose="020B0502040204020203" pitchFamily="34" charset="-34"/>
              <a:cs typeface="Leelawadee" panose="020B0502040204020203" pitchFamily="34" charset="-34"/>
            </a:endParaRPr>
          </a:p>
          <a:p>
            <a:r>
              <a:rPr lang="en-US" sz="1600" dirty="0" err="1">
                <a:latin typeface="Leelawadee" panose="020B0502040204020203" pitchFamily="34" charset="-34"/>
                <a:cs typeface="Leelawadee" panose="020B0502040204020203" pitchFamily="34" charset="-34"/>
              </a:rPr>
              <a:t>Bollstorlek</a:t>
            </a:r>
            <a:r>
              <a:rPr lang="en-US" sz="1600" dirty="0">
                <a:latin typeface="Leelawadee" panose="020B0502040204020203" pitchFamily="34" charset="-34"/>
                <a:cs typeface="Leelawadee" panose="020B0502040204020203" pitchFamily="34" charset="-34"/>
              </a:rPr>
              <a:t>: 3</a:t>
            </a:r>
          </a:p>
          <a:p>
            <a:r>
              <a:rPr lang="en-US" sz="1600" dirty="0" err="1">
                <a:latin typeface="Leelawadee" panose="020B0502040204020203" pitchFamily="34" charset="-34"/>
                <a:cs typeface="Leelawadee" panose="020B0502040204020203" pitchFamily="34" charset="-34"/>
              </a:rPr>
              <a:t>Spelform</a:t>
            </a:r>
            <a:r>
              <a:rPr lang="en-US" sz="1600" dirty="0">
                <a:latin typeface="Leelawadee" panose="020B0502040204020203" pitchFamily="34" charset="-34"/>
                <a:cs typeface="Leelawadee" panose="020B0502040204020203" pitchFamily="34" charset="-34"/>
              </a:rPr>
              <a:t>: 5 mot 5</a:t>
            </a:r>
          </a:p>
          <a:p>
            <a:r>
              <a:rPr lang="en-US" sz="1600" dirty="0" err="1">
                <a:latin typeface="Leelawadee" panose="020B0502040204020203" pitchFamily="34" charset="-34"/>
                <a:cs typeface="Leelawadee" panose="020B0502040204020203" pitchFamily="34" charset="-34"/>
              </a:rPr>
              <a:t>Utbildningsnivå</a:t>
            </a:r>
            <a:r>
              <a:rPr lang="en-US" sz="1600" dirty="0">
                <a:latin typeface="Leelawadee" panose="020B0502040204020203" pitchFamily="34" charset="-34"/>
                <a:cs typeface="Leelawadee" panose="020B0502040204020203" pitchFamily="34" charset="-34"/>
              </a:rPr>
              <a:t> </a:t>
            </a:r>
            <a:r>
              <a:rPr lang="en-US" sz="1600" dirty="0" err="1">
                <a:latin typeface="Leelawadee" panose="020B0502040204020203" pitchFamily="34" charset="-34"/>
                <a:cs typeface="Leelawadee" panose="020B0502040204020203" pitchFamily="34" charset="-34"/>
              </a:rPr>
              <a:t>ledare</a:t>
            </a:r>
            <a:r>
              <a:rPr lang="en-US" sz="1600" dirty="0">
                <a:latin typeface="Leelawadee" panose="020B0502040204020203" pitchFamily="34" charset="-34"/>
                <a:cs typeface="Leelawadee" panose="020B0502040204020203" pitchFamily="34" charset="-34"/>
              </a:rPr>
              <a:t>: </a:t>
            </a:r>
            <a:r>
              <a:rPr lang="en-US" sz="1600" dirty="0" err="1">
                <a:latin typeface="Leelawadee" panose="020B0502040204020203" pitchFamily="34" charset="-34"/>
                <a:cs typeface="Leelawadee" panose="020B0502040204020203" pitchFamily="34" charset="-34"/>
              </a:rPr>
              <a:t>Tränarutbildning</a:t>
            </a:r>
            <a:r>
              <a:rPr lang="en-US" sz="1600" dirty="0">
                <a:latin typeface="Leelawadee" panose="020B0502040204020203" pitchFamily="34" charset="-34"/>
                <a:cs typeface="Leelawadee" panose="020B0502040204020203" pitchFamily="34" charset="-34"/>
              </a:rPr>
              <a:t> </a:t>
            </a:r>
          </a:p>
          <a:p>
            <a:endParaRPr lang="en-US" sz="1600" dirty="0">
              <a:latin typeface="Leelawadee" panose="020B0502040204020203" pitchFamily="34" charset="-34"/>
              <a:cs typeface="Leelawadee" panose="020B0502040204020203" pitchFamily="34" charset="-34"/>
            </a:endParaRPr>
          </a:p>
          <a:p>
            <a:pPr marL="0" indent="0">
              <a:buNone/>
            </a:pPr>
            <a:r>
              <a:rPr lang="en-US" sz="1800" b="1" dirty="0" err="1">
                <a:latin typeface="Leelawadee" panose="020B0502040204020203" pitchFamily="34" charset="-34"/>
                <a:cs typeface="Leelawadee" panose="020B0502040204020203" pitchFamily="34" charset="-34"/>
              </a:rPr>
              <a:t>Övrigt</a:t>
            </a:r>
            <a:endParaRPr lang="en-US" sz="1800" b="1" dirty="0">
              <a:latin typeface="Leelawadee" panose="020B0502040204020203" pitchFamily="34" charset="-34"/>
              <a:cs typeface="Leelawadee" panose="020B0502040204020203" pitchFamily="34" charset="-34"/>
            </a:endParaRPr>
          </a:p>
          <a:p>
            <a:r>
              <a:rPr lang="en-US" sz="1600" dirty="0" err="1">
                <a:latin typeface="Leelawadee" panose="020B0502040204020203" pitchFamily="34" charset="-34"/>
                <a:cs typeface="Leelawadee" panose="020B0502040204020203" pitchFamily="34" charset="-34"/>
              </a:rPr>
              <a:t>Bollkalle</a:t>
            </a:r>
            <a:r>
              <a:rPr lang="en-US" sz="1600" dirty="0">
                <a:latin typeface="Leelawadee" panose="020B0502040204020203" pitchFamily="34" charset="-34"/>
                <a:cs typeface="Leelawadee" panose="020B0502040204020203" pitchFamily="34" charset="-34"/>
              </a:rPr>
              <a:t>/</a:t>
            </a:r>
            <a:r>
              <a:rPr lang="en-US" sz="1600" dirty="0" err="1">
                <a:latin typeface="Leelawadee" panose="020B0502040204020203" pitchFamily="34" charset="-34"/>
                <a:cs typeface="Leelawadee" panose="020B0502040204020203" pitchFamily="34" charset="-34"/>
              </a:rPr>
              <a:t>Bollisa</a:t>
            </a:r>
            <a:r>
              <a:rPr lang="en-US" sz="1600" dirty="0">
                <a:latin typeface="Leelawadee" panose="020B0502040204020203" pitchFamily="34" charset="-34"/>
                <a:cs typeface="Leelawadee" panose="020B0502040204020203" pitchFamily="34" charset="-34"/>
              </a:rPr>
              <a:t>: </a:t>
            </a:r>
            <a:r>
              <a:rPr lang="en-US" sz="1600" dirty="0" err="1">
                <a:latin typeface="Leelawadee" panose="020B0502040204020203" pitchFamily="34" charset="-34"/>
                <a:cs typeface="Leelawadee" panose="020B0502040204020203" pitchFamily="34" charset="-34"/>
              </a:rPr>
              <a:t>Nej</a:t>
            </a:r>
            <a:endParaRPr lang="en-US" sz="1600" dirty="0">
              <a:latin typeface="Leelawadee" panose="020B0502040204020203" pitchFamily="34" charset="-34"/>
              <a:cs typeface="Leelawadee" panose="020B0502040204020203" pitchFamily="34" charset="-34"/>
            </a:endParaRPr>
          </a:p>
          <a:p>
            <a:r>
              <a:rPr lang="en-US" sz="1600" dirty="0" err="1">
                <a:latin typeface="Leelawadee" panose="020B0502040204020203" pitchFamily="34" charset="-34"/>
                <a:cs typeface="Leelawadee" panose="020B0502040204020203" pitchFamily="34" charset="-34"/>
              </a:rPr>
              <a:t>Domare</a:t>
            </a:r>
            <a:r>
              <a:rPr lang="en-US" sz="1600" dirty="0">
                <a:latin typeface="Leelawadee" panose="020B0502040204020203" pitchFamily="34" charset="-34"/>
                <a:cs typeface="Leelawadee" panose="020B0502040204020203" pitchFamily="34" charset="-34"/>
              </a:rPr>
              <a:t> till </a:t>
            </a:r>
            <a:r>
              <a:rPr lang="en-US" sz="1600" dirty="0" err="1">
                <a:latin typeface="Leelawadee" panose="020B0502040204020203" pitchFamily="34" charset="-34"/>
                <a:cs typeface="Leelawadee" panose="020B0502040204020203" pitchFamily="34" charset="-34"/>
              </a:rPr>
              <a:t>yngre</a:t>
            </a:r>
            <a:r>
              <a:rPr lang="en-US" sz="1600" dirty="0">
                <a:latin typeface="Leelawadee" panose="020B0502040204020203" pitchFamily="34" charset="-34"/>
                <a:cs typeface="Leelawadee" panose="020B0502040204020203" pitchFamily="34" charset="-34"/>
              </a:rPr>
              <a:t> lag: </a:t>
            </a:r>
            <a:r>
              <a:rPr lang="en-US" sz="1600" dirty="0" err="1">
                <a:latin typeface="Leelawadee" panose="020B0502040204020203" pitchFamily="34" charset="-34"/>
                <a:cs typeface="Leelawadee" panose="020B0502040204020203" pitchFamily="34" charset="-34"/>
              </a:rPr>
              <a:t>Nej</a:t>
            </a:r>
            <a:endParaRPr lang="en-US" sz="1600" dirty="0">
              <a:latin typeface="Leelawadee" panose="020B0502040204020203" pitchFamily="34" charset="-34"/>
              <a:cs typeface="Leelawadee" panose="020B0502040204020203" pitchFamily="34" charset="-34"/>
            </a:endParaRPr>
          </a:p>
        </p:txBody>
      </p:sp>
      <p:sp>
        <p:nvSpPr>
          <p:cNvPr id="7" name="Content Placeholder 5"/>
          <p:cNvSpPr txBox="1">
            <a:spLocks/>
          </p:cNvSpPr>
          <p:nvPr/>
        </p:nvSpPr>
        <p:spPr>
          <a:xfrm>
            <a:off x="5934384" y="1730807"/>
            <a:ext cx="5419415" cy="48085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700" b="1" dirty="0" err="1">
                <a:latin typeface="Leelawadee" panose="020B0502040204020203" pitchFamily="34" charset="-34"/>
                <a:cs typeface="Leelawadee" panose="020B0502040204020203" pitchFamily="34" charset="-34"/>
              </a:rPr>
              <a:t>Åtaganden</a:t>
            </a:r>
            <a:r>
              <a:rPr lang="en-US" sz="1700" b="1" dirty="0">
                <a:latin typeface="Leelawadee" panose="020B0502040204020203" pitchFamily="34" charset="-34"/>
                <a:cs typeface="Leelawadee" panose="020B0502040204020203" pitchFamily="34" charset="-34"/>
              </a:rPr>
              <a:t> </a:t>
            </a:r>
            <a:r>
              <a:rPr lang="en-US" sz="1700" b="1" dirty="0" err="1">
                <a:latin typeface="Leelawadee" panose="020B0502040204020203" pitchFamily="34" charset="-34"/>
                <a:cs typeface="Leelawadee" panose="020B0502040204020203" pitchFamily="34" charset="-34"/>
              </a:rPr>
              <a:t>förälder</a:t>
            </a:r>
            <a:endParaRPr lang="en-US" sz="1700" b="1" dirty="0">
              <a:latin typeface="Leelawadee" panose="020B0502040204020203" pitchFamily="34" charset="-34"/>
              <a:cs typeface="Leelawadee" panose="020B0502040204020203" pitchFamily="34" charset="-34"/>
            </a:endParaRPr>
          </a:p>
          <a:p>
            <a:r>
              <a:rPr lang="en-US" sz="1500" dirty="0" err="1">
                <a:latin typeface="Leelawadee" panose="020B0502040204020203" pitchFamily="34" charset="-34"/>
                <a:cs typeface="Leelawadee" panose="020B0502040204020203" pitchFamily="34" charset="-34"/>
              </a:rPr>
              <a:t>Funktionär</a:t>
            </a:r>
            <a:r>
              <a:rPr lang="en-US" sz="1500" dirty="0">
                <a:latin typeface="Leelawadee" panose="020B0502040204020203" pitchFamily="34" charset="-34"/>
                <a:cs typeface="Leelawadee" panose="020B0502040204020203" pitchFamily="34" charset="-34"/>
              </a:rPr>
              <a:t> </a:t>
            </a:r>
            <a:r>
              <a:rPr lang="en-US" sz="1500" dirty="0" err="1">
                <a:latin typeface="Leelawadee" panose="020B0502040204020203" pitchFamily="34" charset="-34"/>
                <a:cs typeface="Leelawadee" panose="020B0502040204020203" pitchFamily="34" charset="-34"/>
              </a:rPr>
              <a:t>Hagadagarna</a:t>
            </a:r>
            <a:r>
              <a:rPr lang="en-US" sz="1500" dirty="0">
                <a:latin typeface="Leelawadee" panose="020B0502040204020203" pitchFamily="34" charset="-34"/>
                <a:cs typeface="Leelawadee" panose="020B0502040204020203" pitchFamily="34" charset="-34"/>
              </a:rPr>
              <a:t> 1 dag</a:t>
            </a:r>
          </a:p>
          <a:p>
            <a:r>
              <a:rPr lang="en-US" sz="1500" dirty="0">
                <a:latin typeface="Leelawadee" panose="020B0502040204020203" pitchFamily="34" charset="-34"/>
                <a:cs typeface="Leelawadee" panose="020B0502040204020203" pitchFamily="34" charset="-34"/>
              </a:rPr>
              <a:t>Föräldramöte 1 </a:t>
            </a:r>
            <a:r>
              <a:rPr lang="en-US" sz="1500" dirty="0" err="1">
                <a:latin typeface="Leelawadee" panose="020B0502040204020203" pitchFamily="34" charset="-34"/>
                <a:cs typeface="Leelawadee" panose="020B0502040204020203" pitchFamily="34" charset="-34"/>
              </a:rPr>
              <a:t>gång</a:t>
            </a:r>
            <a:r>
              <a:rPr lang="en-US" sz="1500" dirty="0">
                <a:latin typeface="Leelawadee" panose="020B0502040204020203" pitchFamily="34" charset="-34"/>
                <a:cs typeface="Leelawadee" panose="020B0502040204020203" pitchFamily="34" charset="-34"/>
              </a:rPr>
              <a:t>/</a:t>
            </a:r>
            <a:r>
              <a:rPr lang="en-US" sz="1500" dirty="0" err="1">
                <a:latin typeface="Leelawadee" panose="020B0502040204020203" pitchFamily="34" charset="-34"/>
                <a:cs typeface="Leelawadee" panose="020B0502040204020203" pitchFamily="34" charset="-34"/>
              </a:rPr>
              <a:t>år</a:t>
            </a:r>
            <a:endParaRPr lang="en-US" sz="1500" dirty="0">
              <a:latin typeface="Leelawadee" panose="020B0502040204020203" pitchFamily="34" charset="-34"/>
              <a:cs typeface="Leelawadee" panose="020B0502040204020203" pitchFamily="34" charset="-34"/>
            </a:endParaRPr>
          </a:p>
          <a:p>
            <a:r>
              <a:rPr lang="en-US" sz="1500" dirty="0">
                <a:latin typeface="Leelawadee" panose="020B0502040204020203" pitchFamily="34" charset="-34"/>
                <a:cs typeface="Leelawadee" panose="020B0502040204020203" pitchFamily="34" charset="-34"/>
              </a:rPr>
              <a:t>Transport </a:t>
            </a:r>
            <a:r>
              <a:rPr lang="en-US" sz="1500" dirty="0" err="1">
                <a:latin typeface="Leelawadee" panose="020B0502040204020203" pitchFamily="34" charset="-34"/>
                <a:cs typeface="Leelawadee" panose="020B0502040204020203" pitchFamily="34" charset="-34"/>
              </a:rPr>
              <a:t>träningsmatcher</a:t>
            </a:r>
            <a:r>
              <a:rPr lang="en-US" sz="1500" dirty="0">
                <a:latin typeface="Leelawadee" panose="020B0502040204020203" pitchFamily="34" charset="-34"/>
                <a:cs typeface="Leelawadee" panose="020B0502040204020203" pitchFamily="34" charset="-34"/>
              </a:rPr>
              <a:t>/cup</a:t>
            </a:r>
          </a:p>
          <a:p>
            <a:r>
              <a:rPr lang="en-US" sz="1500" dirty="0" err="1">
                <a:latin typeface="Leelawadee" panose="020B0502040204020203" pitchFamily="34" charset="-34"/>
                <a:cs typeface="Leelawadee" panose="020B0502040204020203" pitchFamily="34" charset="-34"/>
              </a:rPr>
              <a:t>Försäljning</a:t>
            </a:r>
            <a:endParaRPr lang="en-US" sz="1500" dirty="0">
              <a:latin typeface="Leelawadee" panose="020B0502040204020203" pitchFamily="34" charset="-34"/>
              <a:cs typeface="Leelawadee" panose="020B0502040204020203" pitchFamily="34" charset="-34"/>
            </a:endParaRPr>
          </a:p>
          <a:p>
            <a:pPr lvl="1"/>
            <a:r>
              <a:rPr lang="en-US" sz="1500" dirty="0" err="1">
                <a:latin typeface="Leelawadee" panose="020B0502040204020203" pitchFamily="34" charset="-34"/>
                <a:cs typeface="Leelawadee" panose="020B0502040204020203" pitchFamily="34" charset="-34"/>
              </a:rPr>
              <a:t>Sportlotter</a:t>
            </a:r>
            <a:endParaRPr lang="en-US" sz="1500" dirty="0">
              <a:latin typeface="Leelawadee" panose="020B0502040204020203" pitchFamily="34" charset="-34"/>
              <a:cs typeface="Leelawadee" panose="020B0502040204020203" pitchFamily="34" charset="-34"/>
            </a:endParaRPr>
          </a:p>
          <a:p>
            <a:pPr lvl="1"/>
            <a:r>
              <a:rPr lang="en-US" sz="1500" dirty="0">
                <a:latin typeface="Leelawadee" panose="020B0502040204020203" pitchFamily="34" charset="-34"/>
                <a:cs typeface="Leelawadee" panose="020B0502040204020203" pitchFamily="34" charset="-34"/>
              </a:rPr>
              <a:t>Annan </a:t>
            </a:r>
            <a:r>
              <a:rPr lang="en-US" sz="1500" dirty="0" err="1">
                <a:latin typeface="Leelawadee" panose="020B0502040204020203" pitchFamily="34" charset="-34"/>
                <a:cs typeface="Leelawadee" panose="020B0502040204020203" pitchFamily="34" charset="-34"/>
              </a:rPr>
              <a:t>försäljning</a:t>
            </a:r>
            <a:r>
              <a:rPr lang="en-US" sz="1500" dirty="0">
                <a:latin typeface="Leelawadee" panose="020B0502040204020203" pitchFamily="34" charset="-34"/>
                <a:cs typeface="Leelawadee" panose="020B0502040204020203" pitchFamily="34" charset="-34"/>
              </a:rPr>
              <a:t> (</a:t>
            </a:r>
            <a:r>
              <a:rPr lang="en-US" sz="1500" dirty="0" err="1">
                <a:latin typeface="Leelawadee" panose="020B0502040204020203" pitchFamily="34" charset="-34"/>
                <a:cs typeface="Leelawadee" panose="020B0502040204020203" pitchFamily="34" charset="-34"/>
              </a:rPr>
              <a:t>Lagbeslut</a:t>
            </a:r>
            <a:r>
              <a:rPr lang="en-US" sz="1500" dirty="0">
                <a:latin typeface="Leelawadee" panose="020B0502040204020203" pitchFamily="34" charset="-34"/>
                <a:cs typeface="Leelawadee" panose="020B0502040204020203" pitchFamily="34" charset="-34"/>
              </a:rPr>
              <a:t> – 80% till </a:t>
            </a:r>
            <a:r>
              <a:rPr lang="en-US" sz="1500" dirty="0" err="1">
                <a:latin typeface="Leelawadee" panose="020B0502040204020203" pitchFamily="34" charset="-34"/>
                <a:cs typeface="Leelawadee" panose="020B0502040204020203" pitchFamily="34" charset="-34"/>
              </a:rPr>
              <a:t>Lagkassa</a:t>
            </a:r>
            <a:r>
              <a:rPr lang="en-US" sz="1500" dirty="0">
                <a:latin typeface="Leelawadee" panose="020B0502040204020203" pitchFamily="34" charset="-34"/>
                <a:cs typeface="Leelawadee" panose="020B0502040204020203" pitchFamily="34" charset="-34"/>
              </a:rPr>
              <a:t>)</a:t>
            </a:r>
          </a:p>
          <a:p>
            <a:pPr marL="457200" lvl="1" indent="0">
              <a:buNone/>
            </a:pPr>
            <a:endParaRPr lang="en-US" sz="1200" dirty="0">
              <a:latin typeface="Leelawadee" panose="020B0502040204020203" pitchFamily="34" charset="-34"/>
              <a:cs typeface="Leelawadee" panose="020B0502040204020203" pitchFamily="34" charset="-34"/>
            </a:endParaRPr>
          </a:p>
          <a:p>
            <a:pPr marL="0" indent="0">
              <a:buNone/>
            </a:pPr>
            <a:r>
              <a:rPr lang="en-US" sz="1700" b="1" dirty="0" err="1">
                <a:latin typeface="Leelawadee" panose="020B0502040204020203" pitchFamily="34" charset="-34"/>
                <a:cs typeface="Leelawadee" panose="020B0502040204020203" pitchFamily="34" charset="-34"/>
              </a:rPr>
              <a:t>Medlemskap</a:t>
            </a:r>
            <a:r>
              <a:rPr lang="en-US" sz="1700" b="1" dirty="0">
                <a:latin typeface="Leelawadee" panose="020B0502040204020203" pitchFamily="34" charset="-34"/>
                <a:cs typeface="Leelawadee" panose="020B0502040204020203" pitchFamily="34" charset="-34"/>
              </a:rPr>
              <a:t> </a:t>
            </a:r>
            <a:r>
              <a:rPr lang="en-US" sz="1700" b="1" dirty="0" err="1">
                <a:latin typeface="Leelawadee" panose="020B0502040204020203" pitchFamily="34" charset="-34"/>
                <a:cs typeface="Leelawadee" panose="020B0502040204020203" pitchFamily="34" charset="-34"/>
              </a:rPr>
              <a:t>och</a:t>
            </a:r>
            <a:r>
              <a:rPr lang="en-US" sz="1700" b="1" dirty="0">
                <a:latin typeface="Leelawadee" panose="020B0502040204020203" pitchFamily="34" charset="-34"/>
                <a:cs typeface="Leelawadee" panose="020B0502040204020203" pitchFamily="34" charset="-34"/>
              </a:rPr>
              <a:t> </a:t>
            </a:r>
            <a:r>
              <a:rPr lang="en-US" sz="1700" b="1" dirty="0" err="1">
                <a:latin typeface="Leelawadee" panose="020B0502040204020203" pitchFamily="34" charset="-34"/>
                <a:cs typeface="Leelawadee" panose="020B0502040204020203" pitchFamily="34" charset="-34"/>
              </a:rPr>
              <a:t>kostnader</a:t>
            </a:r>
            <a:endParaRPr lang="en-US" sz="1700" b="1" dirty="0">
              <a:latin typeface="Leelawadee" panose="020B0502040204020203" pitchFamily="34" charset="-34"/>
              <a:cs typeface="Leelawadee" panose="020B0502040204020203" pitchFamily="34" charset="-34"/>
            </a:endParaRPr>
          </a:p>
          <a:p>
            <a:r>
              <a:rPr lang="en-US" sz="1500" dirty="0" err="1">
                <a:latin typeface="Leelawadee" panose="020B0502040204020203" pitchFamily="34" charset="-34"/>
                <a:cs typeface="Leelawadee" panose="020B0502040204020203" pitchFamily="34" charset="-34"/>
              </a:rPr>
              <a:t>Medlemskap</a:t>
            </a:r>
            <a:r>
              <a:rPr lang="en-US" sz="1500" dirty="0">
                <a:latin typeface="Leelawadee" panose="020B0502040204020203" pitchFamily="34" charset="-34"/>
                <a:cs typeface="Leelawadee" panose="020B0502040204020203" pitchFamily="34" charset="-34"/>
              </a:rPr>
              <a:t> </a:t>
            </a:r>
            <a:r>
              <a:rPr lang="en-US" sz="1500" dirty="0" err="1">
                <a:latin typeface="Leelawadee" panose="020B0502040204020203" pitchFamily="34" charset="-34"/>
                <a:cs typeface="Leelawadee" panose="020B0502040204020203" pitchFamily="34" charset="-34"/>
              </a:rPr>
              <a:t>spelare</a:t>
            </a:r>
            <a:r>
              <a:rPr lang="en-US" sz="1500" dirty="0">
                <a:latin typeface="Leelawadee" panose="020B0502040204020203" pitchFamily="34" charset="-34"/>
                <a:cs typeface="Leelawadee" panose="020B0502040204020203" pitchFamily="34" charset="-34"/>
              </a:rPr>
              <a:t>/</a:t>
            </a:r>
            <a:r>
              <a:rPr lang="en-US" sz="1500" dirty="0" err="1">
                <a:latin typeface="Leelawadee" panose="020B0502040204020203" pitchFamily="34" charset="-34"/>
                <a:cs typeface="Leelawadee" panose="020B0502040204020203" pitchFamily="34" charset="-34"/>
              </a:rPr>
              <a:t>familj</a:t>
            </a:r>
            <a:r>
              <a:rPr lang="en-US" sz="1500" dirty="0">
                <a:latin typeface="Leelawadee" panose="020B0502040204020203" pitchFamily="34" charset="-34"/>
                <a:cs typeface="Leelawadee" panose="020B0502040204020203" pitchFamily="34" charset="-34"/>
              </a:rPr>
              <a:t>:  300 </a:t>
            </a:r>
            <a:r>
              <a:rPr lang="en-US" sz="1500" dirty="0" err="1">
                <a:latin typeface="Leelawadee" panose="020B0502040204020203" pitchFamily="34" charset="-34"/>
                <a:cs typeface="Leelawadee" panose="020B0502040204020203" pitchFamily="34" charset="-34"/>
              </a:rPr>
              <a:t>kr</a:t>
            </a:r>
            <a:r>
              <a:rPr lang="en-US" sz="1500" dirty="0">
                <a:latin typeface="Leelawadee" panose="020B0502040204020203" pitchFamily="34" charset="-34"/>
                <a:cs typeface="Leelawadee" panose="020B0502040204020203" pitchFamily="34" charset="-34"/>
              </a:rPr>
              <a:t>/500 </a:t>
            </a:r>
            <a:r>
              <a:rPr lang="en-US" sz="1500" dirty="0" err="1">
                <a:latin typeface="Leelawadee" panose="020B0502040204020203" pitchFamily="34" charset="-34"/>
                <a:cs typeface="Leelawadee" panose="020B0502040204020203" pitchFamily="34" charset="-34"/>
              </a:rPr>
              <a:t>kr</a:t>
            </a:r>
            <a:endParaRPr lang="en-US" sz="1500" dirty="0">
              <a:latin typeface="Leelawadee" panose="020B0502040204020203" pitchFamily="34" charset="-34"/>
              <a:cs typeface="Leelawadee" panose="020B0502040204020203" pitchFamily="34" charset="-34"/>
            </a:endParaRPr>
          </a:p>
          <a:p>
            <a:r>
              <a:rPr lang="en-US" sz="1500" dirty="0" err="1">
                <a:latin typeface="Leelawadee" panose="020B0502040204020203" pitchFamily="34" charset="-34"/>
                <a:cs typeface="Leelawadee" panose="020B0502040204020203" pitchFamily="34" charset="-34"/>
              </a:rPr>
              <a:t>Träningsavgift</a:t>
            </a:r>
            <a:r>
              <a:rPr lang="en-US" sz="1500" dirty="0">
                <a:latin typeface="Leelawadee" panose="020B0502040204020203" pitchFamily="34" charset="-34"/>
                <a:cs typeface="Leelawadee" panose="020B0502040204020203" pitchFamily="34" charset="-34"/>
              </a:rPr>
              <a:t>: 600 </a:t>
            </a:r>
            <a:r>
              <a:rPr lang="en-US" sz="1500" dirty="0" err="1">
                <a:latin typeface="Leelawadee" panose="020B0502040204020203" pitchFamily="34" charset="-34"/>
                <a:cs typeface="Leelawadee" panose="020B0502040204020203" pitchFamily="34" charset="-34"/>
              </a:rPr>
              <a:t>kr</a:t>
            </a:r>
            <a:endParaRPr lang="en-US" sz="1500" dirty="0">
              <a:latin typeface="Leelawadee" panose="020B0502040204020203" pitchFamily="34" charset="-34"/>
              <a:cs typeface="Leelawadee" panose="020B0502040204020203" pitchFamily="34" charset="-34"/>
            </a:endParaRPr>
          </a:p>
        </p:txBody>
      </p:sp>
      <p:sp>
        <p:nvSpPr>
          <p:cNvPr id="8" name="Rectangle 7"/>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1374753">
            <a:off x="10329999" y="444724"/>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sp>
        <p:nvSpPr>
          <p:cNvPr id="10" name="Slide Number Placeholder 9"/>
          <p:cNvSpPr>
            <a:spLocks noGrp="1"/>
          </p:cNvSpPr>
          <p:nvPr>
            <p:ph type="sldNum" sz="quarter" idx="12"/>
          </p:nvPr>
        </p:nvSpPr>
        <p:spPr/>
        <p:txBody>
          <a:bodyPr/>
          <a:lstStyle/>
          <a:p>
            <a:fld id="{7B82670C-2495-47EB-B20B-D9AF7BE8C7CF}" type="slidenum">
              <a:rPr lang="en-US" smtClean="0"/>
              <a:t>6</a:t>
            </a:fld>
            <a:endParaRPr lang="en-US"/>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678413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da Display" panose="02000000000000000000"/>
              </a:rPr>
              <a:t>LAGKASSA</a:t>
            </a:r>
          </a:p>
        </p:txBody>
      </p:sp>
      <p:sp>
        <p:nvSpPr>
          <p:cNvPr id="3" name="Content Placeholder 2"/>
          <p:cNvSpPr>
            <a:spLocks noGrp="1"/>
          </p:cNvSpPr>
          <p:nvPr>
            <p:ph idx="1"/>
          </p:nvPr>
        </p:nvSpPr>
        <p:spPr>
          <a:xfrm>
            <a:off x="838200" y="1825625"/>
            <a:ext cx="9875982" cy="4797366"/>
          </a:xfrm>
        </p:spPr>
        <p:txBody>
          <a:bodyPr>
            <a:normAutofit fontScale="70000" lnSpcReduction="20000"/>
          </a:bodyPr>
          <a:lstStyle/>
          <a:p>
            <a:pPr marL="0" indent="0">
              <a:buNone/>
            </a:pPr>
            <a:r>
              <a:rPr lang="sv-SE" sz="1800" dirty="0">
                <a:latin typeface="Leelawadee" panose="020B0502040204020203" pitchFamily="34" charset="-34"/>
                <a:cs typeface="Leelawadee" panose="020B0502040204020203" pitchFamily="34" charset="-34"/>
              </a:rPr>
              <a:t>En lagkassa används av lagen själva till utvalda aktiviteter, </a:t>
            </a:r>
            <a:r>
              <a:rPr lang="sv-SE" sz="1800" dirty="0" err="1">
                <a:latin typeface="Leelawadee" panose="020B0502040204020203" pitchFamily="34" charset="-34"/>
                <a:cs typeface="Leelawadee" panose="020B0502040204020203" pitchFamily="34" charset="-34"/>
              </a:rPr>
              <a:t>t.ex</a:t>
            </a:r>
            <a:r>
              <a:rPr lang="sv-SE" sz="1800" dirty="0">
                <a:latin typeface="Leelawadee" panose="020B0502040204020203" pitchFamily="34" charset="-34"/>
                <a:cs typeface="Leelawadee" panose="020B0502040204020203" pitchFamily="34" charset="-34"/>
              </a:rPr>
              <a:t> cuper, träningsläger och roliga aktiviteter.</a:t>
            </a:r>
          </a:p>
          <a:p>
            <a:pPr marL="0" indent="0">
              <a:buNone/>
            </a:pPr>
            <a:r>
              <a:rPr lang="sv-SE" sz="1800" dirty="0">
                <a:latin typeface="Leelawadee" panose="020B0502040204020203" pitchFamily="34" charset="-34"/>
                <a:cs typeface="Leelawadee" panose="020B0502040204020203" pitchFamily="34" charset="-34"/>
              </a:rPr>
              <a:t>Lagkassan administreras av Hagas kassör, där pengar betalas ut vid behov. Insättning av pengar görs i samråd med kassör.</a:t>
            </a:r>
          </a:p>
          <a:p>
            <a:pPr marL="0" indent="0">
              <a:buNone/>
            </a:pPr>
            <a:endParaRPr lang="sv-SE" sz="1800" dirty="0">
              <a:latin typeface="Leelawadee" panose="020B0502040204020203" pitchFamily="34" charset="-34"/>
              <a:cs typeface="Leelawadee" panose="020B0502040204020203" pitchFamily="34" charset="-34"/>
            </a:endParaRPr>
          </a:p>
          <a:p>
            <a:pPr marL="0" indent="0">
              <a:buNone/>
            </a:pPr>
            <a:r>
              <a:rPr lang="sv-SE" sz="1800" dirty="0">
                <a:latin typeface="Leelawadee" panose="020B0502040204020203" pitchFamily="34" charset="-34"/>
                <a:cs typeface="Leelawadee" panose="020B0502040204020203" pitchFamily="34" charset="-34"/>
              </a:rPr>
              <a:t>För att utöka lagkassan kan lagen själva bestämma vad de vill göra. Av intäkterna så går 20% till föreningen och 80% till laget själva.</a:t>
            </a:r>
          </a:p>
          <a:p>
            <a:pPr marL="0" indent="0">
              <a:buNone/>
            </a:pPr>
            <a:endParaRPr lang="sv-SE" sz="1800" dirty="0">
              <a:latin typeface="Leelawadee" panose="020B0502040204020203" pitchFamily="34" charset="-34"/>
              <a:cs typeface="Leelawadee" panose="020B0502040204020203" pitchFamily="34" charset="-34"/>
            </a:endParaRPr>
          </a:p>
          <a:p>
            <a:pPr marL="0" indent="0">
              <a:lnSpc>
                <a:spcPct val="120000"/>
              </a:lnSpc>
              <a:buNone/>
            </a:pPr>
            <a:r>
              <a:rPr lang="sv-SE" sz="1800" dirty="0">
                <a:latin typeface="Leelawadee" panose="020B0502040204020203" pitchFamily="34" charset="-34"/>
                <a:cs typeface="Leelawadee" panose="020B0502040204020203" pitchFamily="34" charset="-34"/>
              </a:rPr>
              <a:t>Alla aktiviteter som genomförs för att stärka lagkassan ska anmälas till Ungdomssektionen, för att flera lag ej ska göra samma aktivitet samtidigt.</a:t>
            </a:r>
          </a:p>
          <a:p>
            <a:pPr marL="0" indent="0">
              <a:lnSpc>
                <a:spcPct val="120000"/>
              </a:lnSpc>
              <a:buNone/>
            </a:pPr>
            <a:r>
              <a:rPr lang="sv-SE" sz="1800" dirty="0">
                <a:latin typeface="Leelawadee" panose="020B0502040204020203" pitchFamily="34" charset="-34"/>
                <a:cs typeface="Leelawadee" panose="020B0502040204020203" pitchFamily="34" charset="-34"/>
              </a:rPr>
              <a:t> Några exempel kan vara:</a:t>
            </a:r>
          </a:p>
          <a:p>
            <a:r>
              <a:rPr lang="sv-SE" sz="1800" dirty="0">
                <a:latin typeface="Leelawadee" panose="020B0502040204020203" pitchFamily="34" charset="-34"/>
                <a:cs typeface="Leelawadee" panose="020B0502040204020203" pitchFamily="34" charset="-34"/>
              </a:rPr>
              <a:t>Sälja ”korvlåda”</a:t>
            </a:r>
          </a:p>
          <a:p>
            <a:r>
              <a:rPr lang="sv-SE" sz="1800" dirty="0">
                <a:latin typeface="Leelawadee" panose="020B0502040204020203" pitchFamily="34" charset="-34"/>
                <a:cs typeface="Leelawadee" panose="020B0502040204020203" pitchFamily="34" charset="-34"/>
              </a:rPr>
              <a:t>Sälja Restaurangchansen</a:t>
            </a:r>
          </a:p>
          <a:p>
            <a:r>
              <a:rPr lang="sv-SE" sz="1800" dirty="0">
                <a:latin typeface="Leelawadee" panose="020B0502040204020203" pitchFamily="34" charset="-34"/>
                <a:cs typeface="Leelawadee" panose="020B0502040204020203" pitchFamily="34" charset="-34"/>
              </a:rPr>
              <a:t>Sälja New Body</a:t>
            </a:r>
          </a:p>
          <a:p>
            <a:r>
              <a:rPr lang="sv-SE" sz="1800" dirty="0">
                <a:latin typeface="Leelawadee" panose="020B0502040204020203" pitchFamily="34" charset="-34"/>
                <a:cs typeface="Leelawadee" panose="020B0502040204020203" pitchFamily="34" charset="-34"/>
              </a:rPr>
              <a:t>Sälja kakor</a:t>
            </a:r>
          </a:p>
          <a:p>
            <a:r>
              <a:rPr lang="sv-SE" sz="1800" dirty="0">
                <a:latin typeface="Leelawadee" panose="020B0502040204020203" pitchFamily="34" charset="-34"/>
                <a:cs typeface="Leelawadee" panose="020B0502040204020203" pitchFamily="34" charset="-34"/>
              </a:rPr>
              <a:t>Sälja Haga-kaffe</a:t>
            </a:r>
          </a:p>
          <a:p>
            <a:r>
              <a:rPr lang="sv-SE" sz="1800" dirty="0">
                <a:latin typeface="Leelawadee" panose="020B0502040204020203" pitchFamily="34" charset="-34"/>
                <a:cs typeface="Leelawadee" panose="020B0502040204020203" pitchFamily="34" charset="-34"/>
              </a:rPr>
              <a:t>Städa områden</a:t>
            </a:r>
          </a:p>
          <a:p>
            <a:endParaRPr lang="sv-SE" sz="1800" dirty="0">
              <a:latin typeface="Leelawadee" panose="020B0502040204020203" pitchFamily="34" charset="-34"/>
              <a:cs typeface="Leelawadee" panose="020B0502040204020203" pitchFamily="34" charset="-34"/>
            </a:endParaRPr>
          </a:p>
          <a:p>
            <a:pPr marL="0" indent="0">
              <a:lnSpc>
                <a:spcPct val="120000"/>
              </a:lnSpc>
              <a:buNone/>
            </a:pPr>
            <a:r>
              <a:rPr lang="sv-SE" sz="1800" dirty="0">
                <a:latin typeface="Leelawadee" panose="020B0502040204020203" pitchFamily="34" charset="-34"/>
                <a:cs typeface="Leelawadee" panose="020B0502040204020203" pitchFamily="34" charset="-34"/>
              </a:rPr>
              <a:t>Varje ungdomslag inom IF Haga får bidrag av föreningen till anmälningsavgift för cuper och poolspel. Summan betalas ut av föreningen direkt till den anordnande förening och pengarna passerar med andra ord inte själva laget. Mer information om beloppsgräns på bidraget finns på sidan om “Poolspel och Cuper”.</a:t>
            </a:r>
          </a:p>
        </p:txBody>
      </p:sp>
      <p:sp>
        <p:nvSpPr>
          <p:cNvPr id="5" name="Rectangle 4"/>
          <p:cNvSpPr/>
          <p:nvPr/>
        </p:nvSpPr>
        <p:spPr>
          <a:xfrm>
            <a:off x="838200" y="1434016"/>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7</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501383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LAGET</a:t>
            </a:r>
            <a:r>
              <a:rPr lang="sv-SE" dirty="0">
                <a:latin typeface="Gilda Display" panose="02000000000000000000"/>
              </a:rPr>
              <a:t>.</a:t>
            </a:r>
            <a:r>
              <a:rPr lang="sv-SE" dirty="0"/>
              <a:t>SE</a:t>
            </a:r>
            <a:endParaRPr lang="en-US" dirty="0"/>
          </a:p>
        </p:txBody>
      </p:sp>
      <p:sp>
        <p:nvSpPr>
          <p:cNvPr id="3" name="Content Placeholder 2"/>
          <p:cNvSpPr>
            <a:spLocks noGrp="1"/>
          </p:cNvSpPr>
          <p:nvPr>
            <p:ph idx="1"/>
          </p:nvPr>
        </p:nvSpPr>
        <p:spPr/>
        <p:txBody>
          <a:bodyPr>
            <a:normAutofit fontScale="70000" lnSpcReduction="20000"/>
          </a:bodyPr>
          <a:lstStyle/>
          <a:p>
            <a:pPr marL="0" indent="0">
              <a:lnSpc>
                <a:spcPct val="120000"/>
              </a:lnSpc>
              <a:buNone/>
            </a:pPr>
            <a:r>
              <a:rPr lang="sv-SE" dirty="0">
                <a:latin typeface="Leelawadee" panose="020B0502040204020203" pitchFamily="34" charset="-34"/>
                <a:cs typeface="Leelawadee" panose="020B0502040204020203" pitchFamily="34" charset="-34"/>
              </a:rPr>
              <a:t>Haga använder laget.se som </a:t>
            </a:r>
            <a:r>
              <a:rPr lang="sv-SE" dirty="0" err="1">
                <a:latin typeface="Leelawadee" panose="020B0502040204020203" pitchFamily="34" charset="-34"/>
                <a:cs typeface="Leelawadee" panose="020B0502040204020203" pitchFamily="34" charset="-34"/>
              </a:rPr>
              <a:t>föreningssida</a:t>
            </a:r>
            <a:r>
              <a:rPr lang="sv-SE" dirty="0">
                <a:latin typeface="Leelawadee" panose="020B0502040204020203" pitchFamily="34" charset="-34"/>
                <a:cs typeface="Leelawadee" panose="020B0502040204020203" pitchFamily="34" charset="-34"/>
              </a:rPr>
              <a:t> och där har också varje lag sin egen </a:t>
            </a:r>
            <a:r>
              <a:rPr lang="sv-SE" dirty="0" err="1">
                <a:latin typeface="Leelawadee" panose="020B0502040204020203" pitchFamily="34" charset="-34"/>
                <a:cs typeface="Leelawadee" panose="020B0502040204020203" pitchFamily="34" charset="-34"/>
              </a:rPr>
              <a:t>lagsida</a:t>
            </a:r>
            <a:r>
              <a:rPr lang="sv-SE" dirty="0">
                <a:latin typeface="Leelawadee" panose="020B0502040204020203" pitchFamily="34" charset="-34"/>
                <a:cs typeface="Leelawadee" panose="020B0502040204020203" pitchFamily="34" charset="-34"/>
              </a:rPr>
              <a:t>. Här samlas all gemensam information, nyheter, dokument och kontaktinformation mm.</a:t>
            </a:r>
          </a:p>
          <a:p>
            <a:pPr marL="0" indent="0">
              <a:buNone/>
            </a:pPr>
            <a:endParaRPr lang="sv-SE" dirty="0">
              <a:latin typeface="Leelawadee" panose="020B0502040204020203" pitchFamily="34" charset="-34"/>
              <a:cs typeface="Leelawadee" panose="020B0502040204020203" pitchFamily="34" charset="-34"/>
            </a:endParaRPr>
          </a:p>
          <a:p>
            <a:pPr marL="0" indent="0">
              <a:buNone/>
            </a:pPr>
            <a:r>
              <a:rPr lang="sv-SE" dirty="0">
                <a:latin typeface="Leelawadee" panose="020B0502040204020203" pitchFamily="34" charset="-34"/>
                <a:cs typeface="Leelawadee" panose="020B0502040204020203" pitchFamily="34" charset="-34"/>
              </a:rPr>
              <a:t>Som ledare förväntas du: </a:t>
            </a:r>
          </a:p>
          <a:p>
            <a:r>
              <a:rPr lang="sv-SE" dirty="0">
                <a:latin typeface="Leelawadee" panose="020B0502040204020203" pitchFamily="34" charset="-34"/>
                <a:cs typeface="Leelawadee" panose="020B0502040204020203" pitchFamily="34" charset="-34"/>
              </a:rPr>
              <a:t>Hålla spelartruppen uppdaterad</a:t>
            </a:r>
          </a:p>
          <a:p>
            <a:r>
              <a:rPr lang="sv-SE" dirty="0">
                <a:latin typeface="Leelawadee" panose="020B0502040204020203" pitchFamily="34" charset="-34"/>
                <a:cs typeface="Leelawadee" panose="020B0502040204020203" pitchFamily="34" charset="-34"/>
              </a:rPr>
              <a:t>Uppmana föräldrar att hålla kontaktuppgifter uppdaterade</a:t>
            </a:r>
          </a:p>
          <a:p>
            <a:r>
              <a:rPr lang="sv-SE" dirty="0">
                <a:latin typeface="Leelawadee" panose="020B0502040204020203" pitchFamily="34" charset="-34"/>
                <a:cs typeface="Leelawadee" panose="020B0502040204020203" pitchFamily="34" charset="-34"/>
              </a:rPr>
              <a:t>Lägga upp träningar och matcher i kalender</a:t>
            </a:r>
          </a:p>
          <a:p>
            <a:r>
              <a:rPr lang="sv-SE" dirty="0">
                <a:latin typeface="Leelawadee" panose="020B0502040204020203" pitchFamily="34" charset="-34"/>
                <a:cs typeface="Leelawadee" panose="020B0502040204020203" pitchFamily="34" charset="-34"/>
              </a:rPr>
              <a:t>Göra närvarorapportering efter träning och match</a:t>
            </a:r>
          </a:p>
          <a:p>
            <a:r>
              <a:rPr lang="sv-SE" dirty="0">
                <a:latin typeface="Leelawadee" panose="020B0502040204020203" pitchFamily="34" charset="-34"/>
                <a:cs typeface="Leelawadee" panose="020B0502040204020203" pitchFamily="34" charset="-34"/>
              </a:rPr>
              <a:t>Skicka kallelser till träning och match</a:t>
            </a:r>
          </a:p>
          <a:p>
            <a:r>
              <a:rPr lang="sv-SE" dirty="0">
                <a:latin typeface="Leelawadee" panose="020B0502040204020203" pitchFamily="34" charset="-34"/>
                <a:cs typeface="Leelawadee" panose="020B0502040204020203" pitchFamily="34" charset="-34"/>
              </a:rPr>
              <a:t>Se över att medlems- och träningsavgifter är betalda</a:t>
            </a:r>
          </a:p>
          <a:p>
            <a:endParaRPr lang="sv-SE" dirty="0">
              <a:latin typeface="Leelawadee" panose="020B0502040204020203" pitchFamily="34" charset="-34"/>
              <a:cs typeface="Leelawadee" panose="020B0502040204020203" pitchFamily="34" charset="-34"/>
            </a:endParaRPr>
          </a:p>
          <a:p>
            <a:pPr marL="0" indent="0">
              <a:buNone/>
            </a:pPr>
            <a:r>
              <a:rPr lang="sv-SE" dirty="0">
                <a:latin typeface="Leelawadee" panose="020B0502040204020203" pitchFamily="34" charset="-34"/>
                <a:cs typeface="Leelawadee" panose="020B0502040204020203" pitchFamily="34" charset="-34"/>
              </a:rPr>
              <a:t>Laget.se finns också som </a:t>
            </a:r>
            <a:r>
              <a:rPr lang="sv-SE" dirty="0" err="1">
                <a:latin typeface="Leelawadee" panose="020B0502040204020203" pitchFamily="34" charset="-34"/>
                <a:cs typeface="Leelawadee" panose="020B0502040204020203" pitchFamily="34" charset="-34"/>
              </a:rPr>
              <a:t>app</a:t>
            </a:r>
            <a:r>
              <a:rPr lang="sv-SE" dirty="0">
                <a:latin typeface="Leelawadee" panose="020B0502040204020203" pitchFamily="34" charset="-34"/>
                <a:cs typeface="Leelawadee" panose="020B0502040204020203" pitchFamily="34" charset="-34"/>
              </a:rPr>
              <a:t> för att underlätta administrationen.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8</a:t>
            </a:fld>
            <a:endParaRPr lang="en-US" dirty="0"/>
          </a:p>
        </p:txBody>
      </p:sp>
    </p:spTree>
    <p:extLst>
      <p:ext uri="{BB962C8B-B14F-4D97-AF65-F5344CB8AC3E}">
        <p14:creationId xmlns:p14="http://schemas.microsoft.com/office/powerpoint/2010/main" val="1495214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da Display" panose="02000000000000000000"/>
              </a:rPr>
              <a:t>MEDLEMSAVGIFTER</a:t>
            </a:r>
            <a:r>
              <a:rPr lang="en-US" b="1" dirty="0"/>
              <a:t> OCH TRÄNINGSAVGIFTER</a:t>
            </a:r>
          </a:p>
        </p:txBody>
      </p:sp>
      <p:sp>
        <p:nvSpPr>
          <p:cNvPr id="3" name="Content Placeholder 2"/>
          <p:cNvSpPr>
            <a:spLocks noGrp="1"/>
          </p:cNvSpPr>
          <p:nvPr>
            <p:ph idx="1"/>
          </p:nvPr>
        </p:nvSpPr>
        <p:spPr>
          <a:xfrm>
            <a:off x="838200" y="1825625"/>
            <a:ext cx="10515600" cy="1988993"/>
          </a:xfrm>
        </p:spPr>
        <p:txBody>
          <a:bodyPr>
            <a:normAutofit fontScale="70000" lnSpcReduction="20000"/>
          </a:bodyPr>
          <a:lstStyle/>
          <a:p>
            <a:pPr marL="0" indent="0">
              <a:spcBef>
                <a:spcPts val="0"/>
              </a:spcBef>
              <a:buNone/>
            </a:pPr>
            <a:r>
              <a:rPr lang="sv-SE" dirty="0">
                <a:latin typeface="Leelawadee" panose="020B0502040204020203" pitchFamily="34" charset="-34"/>
                <a:cs typeface="Leelawadee" panose="020B0502040204020203" pitchFamily="34" charset="-34"/>
              </a:rPr>
              <a:t>Inför varje säsong så måste alla aktiva betala medlemsavgift samt träningsavgift. </a:t>
            </a:r>
          </a:p>
          <a:p>
            <a:pPr marL="0" indent="0">
              <a:spcBef>
                <a:spcPts val="0"/>
              </a:spcBef>
              <a:buNone/>
            </a:pPr>
            <a:endParaRPr lang="sv-SE" dirty="0">
              <a:latin typeface="Leelawadee" panose="020B0502040204020203" pitchFamily="34" charset="-34"/>
              <a:cs typeface="Leelawadee" panose="020B0502040204020203" pitchFamily="34" charset="-34"/>
            </a:endParaRPr>
          </a:p>
          <a:p>
            <a:pPr marL="0" indent="0">
              <a:lnSpc>
                <a:spcPct val="120000"/>
              </a:lnSpc>
              <a:spcBef>
                <a:spcPts val="0"/>
              </a:spcBef>
              <a:buNone/>
            </a:pPr>
            <a:r>
              <a:rPr lang="sv-SE" dirty="0">
                <a:latin typeface="Leelawadee" panose="020B0502040204020203" pitchFamily="34" charset="-34"/>
                <a:cs typeface="Leelawadee" panose="020B0502040204020203" pitchFamily="34" charset="-34"/>
              </a:rPr>
              <a:t>Beroende på ålder och hur många inom familjen som är aktiva så varierar kostnaderna. </a:t>
            </a:r>
          </a:p>
          <a:p>
            <a:pPr marL="0" indent="0">
              <a:spcBef>
                <a:spcPts val="0"/>
              </a:spcBef>
              <a:buNone/>
            </a:pPr>
            <a:endParaRPr lang="sv-SE" dirty="0">
              <a:latin typeface="Leelawadee" panose="020B0502040204020203" pitchFamily="34" charset="-34"/>
              <a:cs typeface="Leelawadee" panose="020B0502040204020203" pitchFamily="34" charset="-34"/>
            </a:endParaRPr>
          </a:p>
          <a:p>
            <a:pPr marL="0" indent="0">
              <a:lnSpc>
                <a:spcPct val="120000"/>
              </a:lnSpc>
              <a:spcBef>
                <a:spcPts val="0"/>
              </a:spcBef>
              <a:buNone/>
            </a:pPr>
            <a:r>
              <a:rPr lang="sv-SE" dirty="0">
                <a:latin typeface="Leelawadee" panose="020B0502040204020203" pitchFamily="34" charset="-34"/>
                <a:cs typeface="Leelawadee" panose="020B0502040204020203" pitchFamily="34" charset="-34"/>
              </a:rPr>
              <a:t>Det är dock viktigt att båda betalas, inte minst medlemsavgiften eftersom spelarens försäkring är kopplad till den.</a:t>
            </a:r>
          </a:p>
          <a:p>
            <a:pPr marL="0" indent="0">
              <a:buNone/>
            </a:pPr>
            <a:endParaRPr lang="sv-SE" dirty="0">
              <a:latin typeface="Leelawadee" panose="020B0502040204020203" pitchFamily="34" charset="-34"/>
              <a:cs typeface="Leelawadee" panose="020B0502040204020203" pitchFamily="34" charset="-34"/>
            </a:endParaRPr>
          </a:p>
          <a:p>
            <a:pPr marL="0" indent="0">
              <a:buNone/>
            </a:pPr>
            <a:endParaRPr lang="sv-SE" dirty="0">
              <a:latin typeface="Leelawadee" panose="020B0502040204020203" pitchFamily="34" charset="-34"/>
              <a:cs typeface="Leelawadee" panose="020B0502040204020203" pitchFamily="34" charset="-34"/>
            </a:endParaRPr>
          </a:p>
          <a:p>
            <a:pPr marL="0" indent="0">
              <a:buNone/>
            </a:pPr>
            <a:endParaRPr lang="sv-SE" dirty="0">
              <a:latin typeface="Leelawadee" panose="020B0502040204020203" pitchFamily="34" charset="-34"/>
              <a:cs typeface="Leelawadee" panose="020B0502040204020203" pitchFamily="34" charset="-34"/>
            </a:endParaRPr>
          </a:p>
          <a:p>
            <a:pPr marL="0" indent="0">
              <a:buNone/>
            </a:pPr>
            <a:endParaRPr lang="sv-SE" dirty="0">
              <a:latin typeface="Leelawadee" panose="020B0502040204020203" pitchFamily="34" charset="-34"/>
              <a:cs typeface="Leelawadee" panose="020B0502040204020203" pitchFamily="34" charset="-34"/>
            </a:endParaRPr>
          </a:p>
        </p:txBody>
      </p:sp>
      <p:graphicFrame>
        <p:nvGraphicFramePr>
          <p:cNvPr id="5" name="Table 4"/>
          <p:cNvGraphicFramePr>
            <a:graphicFrameLocks noGrp="1"/>
          </p:cNvGraphicFramePr>
          <p:nvPr/>
        </p:nvGraphicFramePr>
        <p:xfrm>
          <a:off x="1132252" y="3778088"/>
          <a:ext cx="8922327" cy="2200196"/>
        </p:xfrm>
        <a:graphic>
          <a:graphicData uri="http://schemas.openxmlformats.org/drawingml/2006/table">
            <a:tbl>
              <a:tblPr firstRow="1" bandRow="1">
                <a:tableStyleId>{073A0DAA-6AF3-43AB-8588-CEC1D06C72B9}</a:tableStyleId>
              </a:tblPr>
              <a:tblGrid>
                <a:gridCol w="2974109">
                  <a:extLst>
                    <a:ext uri="{9D8B030D-6E8A-4147-A177-3AD203B41FA5}">
                      <a16:colId xmlns:a16="http://schemas.microsoft.com/office/drawing/2014/main" val="956687206"/>
                    </a:ext>
                  </a:extLst>
                </a:gridCol>
                <a:gridCol w="2974109">
                  <a:extLst>
                    <a:ext uri="{9D8B030D-6E8A-4147-A177-3AD203B41FA5}">
                      <a16:colId xmlns:a16="http://schemas.microsoft.com/office/drawing/2014/main" val="1940109805"/>
                    </a:ext>
                  </a:extLst>
                </a:gridCol>
                <a:gridCol w="2974109">
                  <a:extLst>
                    <a:ext uri="{9D8B030D-6E8A-4147-A177-3AD203B41FA5}">
                      <a16:colId xmlns:a16="http://schemas.microsoft.com/office/drawing/2014/main" val="69602514"/>
                    </a:ext>
                  </a:extLst>
                </a:gridCol>
              </a:tblGrid>
              <a:tr h="550049">
                <a:tc>
                  <a:txBody>
                    <a:bodyPr/>
                    <a:lstStyle/>
                    <a:p>
                      <a:pPr algn="ctr"/>
                      <a:r>
                        <a:rPr lang="en-US" dirty="0" err="1"/>
                        <a:t>Ålder</a:t>
                      </a:r>
                      <a:r>
                        <a:rPr lang="en-US" dirty="0"/>
                        <a:t>*</a:t>
                      </a:r>
                    </a:p>
                  </a:txBody>
                  <a:tcPr anchor="ctr"/>
                </a:tc>
                <a:tc>
                  <a:txBody>
                    <a:bodyPr/>
                    <a:lstStyle/>
                    <a:p>
                      <a:pPr algn="ctr"/>
                      <a:r>
                        <a:rPr lang="en-US" dirty="0" err="1"/>
                        <a:t>Medlemsavgift</a:t>
                      </a:r>
                      <a:endParaRPr lang="en-US" dirty="0"/>
                    </a:p>
                  </a:txBody>
                  <a:tcPr anchor="ctr"/>
                </a:tc>
                <a:tc>
                  <a:txBody>
                    <a:bodyPr/>
                    <a:lstStyle/>
                    <a:p>
                      <a:pPr algn="ctr"/>
                      <a:r>
                        <a:rPr lang="en-US" dirty="0" err="1"/>
                        <a:t>Träningsavgift</a:t>
                      </a:r>
                      <a:endParaRPr lang="en-US" dirty="0"/>
                    </a:p>
                  </a:txBody>
                  <a:tcPr anchor="ctr"/>
                </a:tc>
                <a:extLst>
                  <a:ext uri="{0D108BD9-81ED-4DB2-BD59-A6C34878D82A}">
                    <a16:rowId xmlns:a16="http://schemas.microsoft.com/office/drawing/2014/main" val="1685501197"/>
                  </a:ext>
                </a:extLst>
              </a:tr>
              <a:tr h="550049">
                <a:tc>
                  <a:txBody>
                    <a:bodyPr/>
                    <a:lstStyle/>
                    <a:p>
                      <a:pPr algn="ctr"/>
                      <a:r>
                        <a:rPr lang="en-US" dirty="0" err="1"/>
                        <a:t>Bolibompa</a:t>
                      </a:r>
                      <a:r>
                        <a:rPr lang="en-US" dirty="0"/>
                        <a:t> (4-5 </a:t>
                      </a:r>
                      <a:r>
                        <a:rPr lang="en-US" dirty="0" err="1"/>
                        <a:t>år</a:t>
                      </a:r>
                      <a:r>
                        <a:rPr lang="en-US" dirty="0"/>
                        <a:t>)</a:t>
                      </a:r>
                    </a:p>
                  </a:txBody>
                  <a:tcPr anchor="ctr"/>
                </a:tc>
                <a:tc>
                  <a:txBody>
                    <a:bodyPr/>
                    <a:lstStyle/>
                    <a:p>
                      <a:pPr algn="ctr"/>
                      <a:r>
                        <a:rPr lang="en-US" dirty="0"/>
                        <a:t>300 </a:t>
                      </a:r>
                      <a:r>
                        <a:rPr lang="en-US" dirty="0" err="1"/>
                        <a:t>kr</a:t>
                      </a:r>
                      <a:r>
                        <a:rPr lang="en-US" dirty="0"/>
                        <a:t> / 500 </a:t>
                      </a:r>
                      <a:r>
                        <a:rPr lang="en-US" dirty="0" err="1"/>
                        <a:t>kr</a:t>
                      </a:r>
                      <a:r>
                        <a:rPr lang="en-US" dirty="0"/>
                        <a:t> (</a:t>
                      </a:r>
                      <a:r>
                        <a:rPr lang="en-US" dirty="0" err="1"/>
                        <a:t>familj</a:t>
                      </a:r>
                      <a:r>
                        <a:rPr lang="en-US" dirty="0"/>
                        <a:t>)</a:t>
                      </a:r>
                    </a:p>
                  </a:txBody>
                  <a:tcPr anchor="ctr"/>
                </a:tc>
                <a:tc>
                  <a:txBody>
                    <a:bodyPr/>
                    <a:lstStyle/>
                    <a:p>
                      <a:pPr algn="ctr"/>
                      <a:r>
                        <a:rPr lang="en-US" dirty="0"/>
                        <a:t>Gratis</a:t>
                      </a:r>
                    </a:p>
                  </a:txBody>
                  <a:tcPr anchor="ctr"/>
                </a:tc>
                <a:extLst>
                  <a:ext uri="{0D108BD9-81ED-4DB2-BD59-A6C34878D82A}">
                    <a16:rowId xmlns:a16="http://schemas.microsoft.com/office/drawing/2014/main" val="2016614422"/>
                  </a:ext>
                </a:extLst>
              </a:tr>
              <a:tr h="550049">
                <a:tc>
                  <a:txBody>
                    <a:bodyPr/>
                    <a:lstStyle/>
                    <a:p>
                      <a:pPr algn="ctr"/>
                      <a:r>
                        <a:rPr lang="en-US" baseline="0" dirty="0"/>
                        <a:t>6 </a:t>
                      </a:r>
                      <a:r>
                        <a:rPr lang="en-US" baseline="0" dirty="0" err="1"/>
                        <a:t>år</a:t>
                      </a:r>
                      <a:r>
                        <a:rPr lang="en-US" baseline="0" dirty="0"/>
                        <a:t> – 9 </a:t>
                      </a:r>
                      <a:r>
                        <a:rPr lang="en-US" baseline="0" dirty="0" err="1"/>
                        <a:t>år</a:t>
                      </a:r>
                      <a:endParaRPr lang="en-US" dirty="0"/>
                    </a:p>
                  </a:txBody>
                  <a:tcPr anchor="ctr"/>
                </a:tc>
                <a:tc>
                  <a:txBody>
                    <a:bodyPr/>
                    <a:lstStyle/>
                    <a:p>
                      <a:pPr algn="ctr"/>
                      <a:r>
                        <a:rPr lang="en-US" dirty="0"/>
                        <a:t>300 </a:t>
                      </a:r>
                      <a:r>
                        <a:rPr lang="en-US" dirty="0" err="1"/>
                        <a:t>kr</a:t>
                      </a:r>
                      <a:r>
                        <a:rPr lang="en-US" baseline="0" dirty="0"/>
                        <a:t> / 500 </a:t>
                      </a:r>
                      <a:r>
                        <a:rPr lang="en-US" baseline="0" dirty="0" err="1"/>
                        <a:t>kr</a:t>
                      </a:r>
                      <a:r>
                        <a:rPr lang="en-US" baseline="0" dirty="0"/>
                        <a:t> (</a:t>
                      </a:r>
                      <a:r>
                        <a:rPr lang="en-US" baseline="0" dirty="0" err="1"/>
                        <a:t>familj</a:t>
                      </a:r>
                      <a:r>
                        <a:rPr lang="en-US" baseline="0" dirty="0"/>
                        <a:t>)</a:t>
                      </a:r>
                      <a:endParaRPr lang="en-US" dirty="0"/>
                    </a:p>
                  </a:txBody>
                  <a:tcPr anchor="ctr"/>
                </a:tc>
                <a:tc>
                  <a:txBody>
                    <a:bodyPr/>
                    <a:lstStyle/>
                    <a:p>
                      <a:pPr algn="ctr"/>
                      <a:r>
                        <a:rPr lang="en-US" dirty="0"/>
                        <a:t>600 </a:t>
                      </a:r>
                      <a:r>
                        <a:rPr lang="en-US" dirty="0" err="1"/>
                        <a:t>kr</a:t>
                      </a:r>
                      <a:endParaRPr lang="en-US" dirty="0"/>
                    </a:p>
                  </a:txBody>
                  <a:tcPr anchor="ctr"/>
                </a:tc>
                <a:extLst>
                  <a:ext uri="{0D108BD9-81ED-4DB2-BD59-A6C34878D82A}">
                    <a16:rowId xmlns:a16="http://schemas.microsoft.com/office/drawing/2014/main" val="3240739891"/>
                  </a:ext>
                </a:extLst>
              </a:tr>
              <a:tr h="550049">
                <a:tc>
                  <a:txBody>
                    <a:bodyPr/>
                    <a:lstStyle/>
                    <a:p>
                      <a:pPr algn="ctr"/>
                      <a:r>
                        <a:rPr lang="en-US" dirty="0"/>
                        <a:t>10</a:t>
                      </a:r>
                      <a:r>
                        <a:rPr lang="en-US" baseline="0" dirty="0"/>
                        <a:t> </a:t>
                      </a:r>
                      <a:r>
                        <a:rPr lang="en-US" baseline="0" dirty="0" err="1"/>
                        <a:t>år</a:t>
                      </a:r>
                      <a:r>
                        <a:rPr lang="en-US" baseline="0" dirty="0"/>
                        <a:t> – 18 </a:t>
                      </a:r>
                      <a:r>
                        <a:rPr lang="en-US" baseline="0" dirty="0" err="1"/>
                        <a:t>år</a:t>
                      </a: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300 </a:t>
                      </a:r>
                      <a:r>
                        <a:rPr lang="en-US" dirty="0" err="1"/>
                        <a:t>kr</a:t>
                      </a:r>
                      <a:r>
                        <a:rPr lang="en-US" baseline="0" dirty="0"/>
                        <a:t> / 500 </a:t>
                      </a:r>
                      <a:r>
                        <a:rPr lang="en-US" baseline="0" dirty="0" err="1"/>
                        <a:t>kr</a:t>
                      </a:r>
                      <a:r>
                        <a:rPr lang="en-US" baseline="0" dirty="0"/>
                        <a:t> (</a:t>
                      </a:r>
                      <a:r>
                        <a:rPr lang="en-US" baseline="0" dirty="0" err="1"/>
                        <a:t>familj</a:t>
                      </a:r>
                      <a:r>
                        <a:rPr lang="en-US" baseline="0" dirty="0"/>
                        <a:t>)</a:t>
                      </a:r>
                      <a:endParaRPr lang="en-US" dirty="0"/>
                    </a:p>
                  </a:txBody>
                  <a:tcPr anchor="ctr"/>
                </a:tc>
                <a:tc>
                  <a:txBody>
                    <a:bodyPr/>
                    <a:lstStyle/>
                    <a:p>
                      <a:pPr algn="ctr"/>
                      <a:r>
                        <a:rPr lang="en-US" dirty="0"/>
                        <a:t>1200</a:t>
                      </a:r>
                      <a:r>
                        <a:rPr lang="en-US" baseline="0" dirty="0"/>
                        <a:t> </a:t>
                      </a:r>
                      <a:r>
                        <a:rPr lang="en-US" baseline="0" dirty="0" err="1"/>
                        <a:t>kr</a:t>
                      </a:r>
                      <a:endParaRPr lang="en-US" dirty="0"/>
                    </a:p>
                  </a:txBody>
                  <a:tcPr anchor="ctr"/>
                </a:tc>
                <a:extLst>
                  <a:ext uri="{0D108BD9-81ED-4DB2-BD59-A6C34878D82A}">
                    <a16:rowId xmlns:a16="http://schemas.microsoft.com/office/drawing/2014/main" val="1823157393"/>
                  </a:ext>
                </a:extLst>
              </a:tr>
            </a:tbl>
          </a:graphicData>
        </a:graphic>
      </p:graphicFrame>
      <p:sp>
        <p:nvSpPr>
          <p:cNvPr id="6" name="Rectangle 5"/>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7B82670C-2495-47EB-B20B-D9AF7BE8C7CF}" type="slidenum">
              <a:rPr lang="en-US" smtClean="0"/>
              <a:t>9</a:t>
            </a:fld>
            <a:endParaRPr lang="en-US"/>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9" name="Content Placeholder 2"/>
          <p:cNvSpPr txBox="1">
            <a:spLocks/>
          </p:cNvSpPr>
          <p:nvPr/>
        </p:nvSpPr>
        <p:spPr>
          <a:xfrm>
            <a:off x="1132252" y="6171837"/>
            <a:ext cx="2982548" cy="4575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dirty="0"/>
              <a:t>* </a:t>
            </a:r>
            <a:r>
              <a:rPr lang="en-US" sz="2400" dirty="0" err="1"/>
              <a:t>Från</a:t>
            </a:r>
            <a:r>
              <a:rPr lang="en-US" sz="2400" dirty="0"/>
              <a:t> </a:t>
            </a:r>
            <a:r>
              <a:rPr lang="en-US" sz="2400" dirty="0" err="1"/>
              <a:t>året</a:t>
            </a:r>
            <a:r>
              <a:rPr lang="en-US" sz="2400" dirty="0"/>
              <a:t> man </a:t>
            </a:r>
            <a:r>
              <a:rPr lang="en-US" sz="2400" dirty="0" err="1"/>
              <a:t>fyller</a:t>
            </a:r>
            <a:endParaRPr lang="en-US" sz="2400"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69157661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b0b63370-5fda-448a-bace-227c8f68e25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C525317B772A6D4AA40456F6FCACB2CC" ma:contentTypeVersion="18" ma:contentTypeDescription="Skapa ett nytt dokument." ma:contentTypeScope="" ma:versionID="8ea260012a4690402ba427ee69c124dd">
  <xsd:schema xmlns:xsd="http://www.w3.org/2001/XMLSchema" xmlns:xs="http://www.w3.org/2001/XMLSchema" xmlns:p="http://schemas.microsoft.com/office/2006/metadata/properties" xmlns:ns3="b0b63370-5fda-448a-bace-227c8f68e259" xmlns:ns4="7f180561-6db0-497f-b32b-05070ce8547c" targetNamespace="http://schemas.microsoft.com/office/2006/metadata/properties" ma:root="true" ma:fieldsID="ff3cc85b9c7e6c08a1296f9a3351ef0b" ns3:_="" ns4:_="">
    <xsd:import namespace="b0b63370-5fda-448a-bace-227c8f68e259"/>
    <xsd:import namespace="7f180561-6db0-497f-b32b-05070ce8547c"/>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element ref="ns3:MediaServiceSystemTags"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b63370-5fda-448a-bace-227c8f68e2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180561-6db0-497f-b32b-05070ce8547c" elementFormDefault="qualified">
    <xsd:import namespace="http://schemas.microsoft.com/office/2006/documentManagement/types"/>
    <xsd:import namespace="http://schemas.microsoft.com/office/infopath/2007/PartnerControls"/>
    <xsd:element name="SharedWithUsers" ma:index="17"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lat med information" ma:internalName="SharedWithDetails" ma:readOnly="true">
      <xsd:simpleType>
        <xsd:restriction base="dms:Note">
          <xsd:maxLength value="255"/>
        </xsd:restriction>
      </xsd:simpleType>
    </xsd:element>
    <xsd:element name="SharingHintHash" ma:index="19" nillable="true" ma:displayName="Delar tips,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56C5FC-A109-4929-ABF2-F65A66D38FEF}">
  <ds:schemaRefs>
    <ds:schemaRef ds:uri="http://schemas.microsoft.com/sharepoint/v3/contenttype/forms"/>
  </ds:schemaRefs>
</ds:datastoreItem>
</file>

<file path=customXml/itemProps2.xml><?xml version="1.0" encoding="utf-8"?>
<ds:datastoreItem xmlns:ds="http://schemas.openxmlformats.org/officeDocument/2006/customXml" ds:itemID="{BB3A593A-AC9E-47F2-A3D9-C81731BFBF14}">
  <ds:schemaRefs>
    <ds:schemaRef ds:uri="http://www.w3.org/XML/1998/namespace"/>
    <ds:schemaRef ds:uri="http://schemas.microsoft.com/office/2006/documentManagement/types"/>
    <ds:schemaRef ds:uri="7f180561-6db0-497f-b32b-05070ce8547c"/>
    <ds:schemaRef ds:uri="http://purl.org/dc/dcmitype/"/>
    <ds:schemaRef ds:uri="http://purl.org/dc/terms/"/>
    <ds:schemaRef ds:uri="http://purl.org/dc/elements/1.1/"/>
    <ds:schemaRef ds:uri="b0b63370-5fda-448a-bace-227c8f68e259"/>
    <ds:schemaRef ds:uri="http://schemas.microsoft.com/office/infopath/2007/PartnerControls"/>
    <ds:schemaRef ds:uri="http://schemas.microsoft.com/office/2006/metadata/properties"/>
    <ds:schemaRef ds:uri="http://schemas.openxmlformats.org/package/2006/metadata/core-properties"/>
  </ds:schemaRefs>
</ds:datastoreItem>
</file>

<file path=customXml/itemProps3.xml><?xml version="1.0" encoding="utf-8"?>
<ds:datastoreItem xmlns:ds="http://schemas.openxmlformats.org/officeDocument/2006/customXml" ds:itemID="{82C00785-69B1-481B-8478-26741EA503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b63370-5fda-448a-bace-227c8f68e259"/>
    <ds:schemaRef ds:uri="7f180561-6db0-497f-b32b-05070ce854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15936</TotalTime>
  <Words>1371</Words>
  <Application>Microsoft Office PowerPoint</Application>
  <PresentationFormat>Bredbild</PresentationFormat>
  <Paragraphs>225</Paragraphs>
  <Slides>18</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18</vt:i4>
      </vt:variant>
    </vt:vector>
  </HeadingPairs>
  <TitlesOfParts>
    <vt:vector size="24" baseType="lpstr">
      <vt:lpstr>Arial</vt:lpstr>
      <vt:lpstr>Calibri</vt:lpstr>
      <vt:lpstr>Calibri Light</vt:lpstr>
      <vt:lpstr>Gilda Display</vt:lpstr>
      <vt:lpstr>Leelawadee</vt:lpstr>
      <vt:lpstr>Office-tema</vt:lpstr>
      <vt:lpstr>PowerPoint-presentation</vt:lpstr>
      <vt:lpstr>PowerPoint-presentation</vt:lpstr>
      <vt:lpstr>SÄSONGEN SOM GÅTT</vt:lpstr>
      <vt:lpstr>KOMMANDE SÄSONG</vt:lpstr>
      <vt:lpstr>TRÄNING UTOMHUS</vt:lpstr>
      <vt:lpstr>LAGÅLDER 8 ÅR</vt:lpstr>
      <vt:lpstr>LAGKASSA</vt:lpstr>
      <vt:lpstr>LAGET.SE</vt:lpstr>
      <vt:lpstr>MEDLEMSAVGIFTER OCH TRÄNINGSAVGIFTER</vt:lpstr>
      <vt:lpstr>FÖRSÄLJNING SPORTLOTTER</vt:lpstr>
      <vt:lpstr>ROLLER INOM LAGEN</vt:lpstr>
      <vt:lpstr>TRÄNINGSKLÄDER</vt:lpstr>
      <vt:lpstr>ANDRA IDROTTER</vt:lpstr>
      <vt:lpstr>BELASTNINGSREGISTRET</vt:lpstr>
      <vt:lpstr>VI GILLAR UTVECKLING</vt:lpstr>
      <vt:lpstr>VARFÖR VARA AKTIV I EN FÖRENING/LAG</vt:lpstr>
      <vt:lpstr>NI FÖRÄLDRAR ÄR VIKTIGA – NÅGRA TIPS</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Christoffer Davidsson</dc:creator>
  <cp:lastModifiedBy>Elin Carlsson</cp:lastModifiedBy>
  <cp:revision>19</cp:revision>
  <dcterms:created xsi:type="dcterms:W3CDTF">2022-04-10T08:41:57Z</dcterms:created>
  <dcterms:modified xsi:type="dcterms:W3CDTF">2024-04-22T12:06:35Z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0x010100C525317B772A6D4AA40456F6FCACB2CC</vt:lpwstr>
  </property>
</Properties>
</file>