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359" r:id="rId3"/>
    <p:sldId id="360" r:id="rId4"/>
    <p:sldId id="351" r:id="rId5"/>
    <p:sldId id="355" r:id="rId6"/>
    <p:sldId id="361" r:id="rId7"/>
    <p:sldId id="344" r:id="rId8"/>
    <p:sldId id="290" r:id="rId9"/>
    <p:sldId id="350" r:id="rId10"/>
    <p:sldId id="353" r:id="rId11"/>
    <p:sldId id="362" r:id="rId12"/>
    <p:sldId id="301" r:id="rId13"/>
    <p:sldId id="356" r:id="rId14"/>
    <p:sldId id="300" r:id="rId15"/>
    <p:sldId id="309" r:id="rId16"/>
    <p:sldId id="343" r:id="rId17"/>
    <p:sldId id="358" r:id="rId18"/>
    <p:sldId id="347" r:id="rId19"/>
    <p:sldId id="348" r:id="rId20"/>
    <p:sldId id="357" r:id="rId21"/>
    <p:sldId id="349" r:id="rId22"/>
    <p:sldId id="345" r:id="rId2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3B7BAB-F0AA-4083-9EBA-944AB52E26A3}" v="1" dt="2023-04-24T06:27:02.4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ffer Davidsson" userId="3d641b9f-1dd6-45d2-8cc5-e131705a3f57" providerId="ADAL" clId="{54927FE6-ABDC-45FA-97D6-53772ECFE22D}"/>
    <pc:docChg chg="custSel delSld modSld sldOrd">
      <pc:chgData name="Christoffer Davidsson" userId="3d641b9f-1dd6-45d2-8cc5-e131705a3f57" providerId="ADAL" clId="{54927FE6-ABDC-45FA-97D6-53772ECFE22D}" dt="2023-04-24T18:50:32.384" v="1092"/>
      <pc:docMkLst>
        <pc:docMk/>
      </pc:docMkLst>
      <pc:sldChg chg="del">
        <pc:chgData name="Christoffer Davidsson" userId="3d641b9f-1dd6-45d2-8cc5-e131705a3f57" providerId="ADAL" clId="{54927FE6-ABDC-45FA-97D6-53772ECFE22D}" dt="2023-04-24T18:30:21.806" v="723" actId="47"/>
        <pc:sldMkLst>
          <pc:docMk/>
          <pc:sldMk cId="3953492991" sldId="288"/>
        </pc:sldMkLst>
      </pc:sldChg>
      <pc:sldChg chg="ord">
        <pc:chgData name="Christoffer Davidsson" userId="3d641b9f-1dd6-45d2-8cc5-e131705a3f57" providerId="ADAL" clId="{54927FE6-ABDC-45FA-97D6-53772ECFE22D}" dt="2023-04-24T18:30:34.799" v="725"/>
        <pc:sldMkLst>
          <pc:docMk/>
          <pc:sldMk cId="1424116246" sldId="301"/>
        </pc:sldMkLst>
      </pc:sldChg>
      <pc:sldChg chg="del">
        <pc:chgData name="Christoffer Davidsson" userId="3d641b9f-1dd6-45d2-8cc5-e131705a3f57" providerId="ADAL" clId="{54927FE6-ABDC-45FA-97D6-53772ECFE22D}" dt="2023-04-24T18:30:49.502" v="726" actId="47"/>
        <pc:sldMkLst>
          <pc:docMk/>
          <pc:sldMk cId="3483410115" sldId="304"/>
        </pc:sldMkLst>
      </pc:sldChg>
      <pc:sldChg chg="del">
        <pc:chgData name="Christoffer Davidsson" userId="3d641b9f-1dd6-45d2-8cc5-e131705a3f57" providerId="ADAL" clId="{54927FE6-ABDC-45FA-97D6-53772ECFE22D}" dt="2023-04-24T18:30:12.115" v="722" actId="47"/>
        <pc:sldMkLst>
          <pc:docMk/>
          <pc:sldMk cId="3131578444" sldId="346"/>
        </pc:sldMkLst>
      </pc:sldChg>
      <pc:sldChg chg="ord">
        <pc:chgData name="Christoffer Davidsson" userId="3d641b9f-1dd6-45d2-8cc5-e131705a3f57" providerId="ADAL" clId="{54927FE6-ABDC-45FA-97D6-53772ECFE22D}" dt="2023-04-24T18:50:32.384" v="1092"/>
        <pc:sldMkLst>
          <pc:docMk/>
          <pc:sldMk cId="1803893835" sldId="347"/>
        </pc:sldMkLst>
      </pc:sldChg>
      <pc:sldChg chg="modSp mod">
        <pc:chgData name="Christoffer Davidsson" userId="3d641b9f-1dd6-45d2-8cc5-e131705a3f57" providerId="ADAL" clId="{54927FE6-ABDC-45FA-97D6-53772ECFE22D}" dt="2023-04-24T18:38:54.298" v="847" actId="404"/>
        <pc:sldMkLst>
          <pc:docMk/>
          <pc:sldMk cId="746012276" sldId="350"/>
        </pc:sldMkLst>
        <pc:spChg chg="mod">
          <ac:chgData name="Christoffer Davidsson" userId="3d641b9f-1dd6-45d2-8cc5-e131705a3f57" providerId="ADAL" clId="{54927FE6-ABDC-45FA-97D6-53772ECFE22D}" dt="2023-04-24T18:38:50.080" v="846" actId="403"/>
          <ac:spMkLst>
            <pc:docMk/>
            <pc:sldMk cId="746012276" sldId="350"/>
            <ac:spMk id="2" creationId="{00000000-0000-0000-0000-000000000000}"/>
          </ac:spMkLst>
        </pc:spChg>
        <pc:spChg chg="mod">
          <ac:chgData name="Christoffer Davidsson" userId="3d641b9f-1dd6-45d2-8cc5-e131705a3f57" providerId="ADAL" clId="{54927FE6-ABDC-45FA-97D6-53772ECFE22D}" dt="2023-04-24T18:38:54.298" v="847" actId="404"/>
          <ac:spMkLst>
            <pc:docMk/>
            <pc:sldMk cId="746012276" sldId="350"/>
            <ac:spMk id="3" creationId="{00000000-0000-0000-0000-000000000000}"/>
          </ac:spMkLst>
        </pc:spChg>
      </pc:sldChg>
      <pc:sldChg chg="ord">
        <pc:chgData name="Christoffer Davidsson" userId="3d641b9f-1dd6-45d2-8cc5-e131705a3f57" providerId="ADAL" clId="{54927FE6-ABDC-45FA-97D6-53772ECFE22D}" dt="2023-04-24T18:28:32.382" v="689"/>
        <pc:sldMkLst>
          <pc:docMk/>
          <pc:sldMk cId="501383177" sldId="351"/>
        </pc:sldMkLst>
      </pc:sldChg>
      <pc:sldChg chg="modSp mod">
        <pc:chgData name="Christoffer Davidsson" userId="3d641b9f-1dd6-45d2-8cc5-e131705a3f57" providerId="ADAL" clId="{54927FE6-ABDC-45FA-97D6-53772ECFE22D}" dt="2023-04-24T18:29:25.044" v="719" actId="20577"/>
        <pc:sldMkLst>
          <pc:docMk/>
          <pc:sldMk cId="2490472369" sldId="353"/>
        </pc:sldMkLst>
        <pc:spChg chg="mod">
          <ac:chgData name="Christoffer Davidsson" userId="3d641b9f-1dd6-45d2-8cc5-e131705a3f57" providerId="ADAL" clId="{54927FE6-ABDC-45FA-97D6-53772ECFE22D}" dt="2023-04-24T18:29:25.044" v="719" actId="20577"/>
          <ac:spMkLst>
            <pc:docMk/>
            <pc:sldMk cId="2490472369" sldId="353"/>
            <ac:spMk id="3" creationId="{00000000-0000-0000-0000-000000000000}"/>
          </ac:spMkLst>
        </pc:spChg>
      </pc:sldChg>
      <pc:sldChg chg="modSp mod ord">
        <pc:chgData name="Christoffer Davidsson" userId="3d641b9f-1dd6-45d2-8cc5-e131705a3f57" providerId="ADAL" clId="{54927FE6-ABDC-45FA-97D6-53772ECFE22D}" dt="2023-04-24T18:45:27.309" v="975" actId="20577"/>
        <pc:sldMkLst>
          <pc:docMk/>
          <pc:sldMk cId="2645225203" sldId="355"/>
        </pc:sldMkLst>
        <pc:spChg chg="mod">
          <ac:chgData name="Christoffer Davidsson" userId="3d641b9f-1dd6-45d2-8cc5-e131705a3f57" providerId="ADAL" clId="{54927FE6-ABDC-45FA-97D6-53772ECFE22D}" dt="2023-04-24T18:45:27.309" v="975" actId="20577"/>
          <ac:spMkLst>
            <pc:docMk/>
            <pc:sldMk cId="2645225203" sldId="355"/>
            <ac:spMk id="3" creationId="{00000000-0000-0000-0000-000000000000}"/>
          </ac:spMkLst>
        </pc:spChg>
      </pc:sldChg>
      <pc:sldChg chg="modSp mod">
        <pc:chgData name="Christoffer Davidsson" userId="3d641b9f-1dd6-45d2-8cc5-e131705a3f57" providerId="ADAL" clId="{54927FE6-ABDC-45FA-97D6-53772ECFE22D}" dt="2023-04-24T17:53:54.714" v="87" actId="113"/>
        <pc:sldMkLst>
          <pc:docMk/>
          <pc:sldMk cId="2823524692" sldId="359"/>
        </pc:sldMkLst>
        <pc:spChg chg="mod">
          <ac:chgData name="Christoffer Davidsson" userId="3d641b9f-1dd6-45d2-8cc5-e131705a3f57" providerId="ADAL" clId="{54927FE6-ABDC-45FA-97D6-53772ECFE22D}" dt="2023-04-24T17:53:54.714" v="87" actId="113"/>
          <ac:spMkLst>
            <pc:docMk/>
            <pc:sldMk cId="2823524692" sldId="359"/>
            <ac:spMk id="3" creationId="{00000000-0000-0000-0000-000000000000}"/>
          </ac:spMkLst>
        </pc:spChg>
      </pc:sldChg>
      <pc:sldChg chg="modSp mod">
        <pc:chgData name="Christoffer Davidsson" userId="3d641b9f-1dd6-45d2-8cc5-e131705a3f57" providerId="ADAL" clId="{54927FE6-ABDC-45FA-97D6-53772ECFE22D}" dt="2023-04-24T18:47:44.639" v="1090" actId="20577"/>
        <pc:sldMkLst>
          <pc:docMk/>
          <pc:sldMk cId="2120553605" sldId="360"/>
        </pc:sldMkLst>
        <pc:spChg chg="mod">
          <ac:chgData name="Christoffer Davidsson" userId="3d641b9f-1dd6-45d2-8cc5-e131705a3f57" providerId="ADAL" clId="{54927FE6-ABDC-45FA-97D6-53772ECFE22D}" dt="2023-04-24T18:47:44.639" v="1090" actId="20577"/>
          <ac:spMkLst>
            <pc:docMk/>
            <pc:sldMk cId="2120553605" sldId="360"/>
            <ac:spMk id="3" creationId="{00000000-0000-0000-0000-000000000000}"/>
          </ac:spMkLst>
        </pc:spChg>
      </pc:sldChg>
      <pc:sldChg chg="modSp mod ord">
        <pc:chgData name="Christoffer Davidsson" userId="3d641b9f-1dd6-45d2-8cc5-e131705a3f57" providerId="ADAL" clId="{54927FE6-ABDC-45FA-97D6-53772ECFE22D}" dt="2023-04-24T18:28:08.795" v="687" actId="20577"/>
        <pc:sldMkLst>
          <pc:docMk/>
          <pc:sldMk cId="3932525905" sldId="361"/>
        </pc:sldMkLst>
        <pc:spChg chg="mod">
          <ac:chgData name="Christoffer Davidsson" userId="3d641b9f-1dd6-45d2-8cc5-e131705a3f57" providerId="ADAL" clId="{54927FE6-ABDC-45FA-97D6-53772ECFE22D}" dt="2023-04-24T18:28:08.795" v="687" actId="20577"/>
          <ac:spMkLst>
            <pc:docMk/>
            <pc:sldMk cId="3932525905" sldId="361"/>
            <ac:spMk id="3" creationId="{00000000-0000-0000-0000-000000000000}"/>
          </ac:spMkLst>
        </pc:spChg>
      </pc:sldChg>
      <pc:sldChg chg="ord">
        <pc:chgData name="Christoffer Davidsson" userId="3d641b9f-1dd6-45d2-8cc5-e131705a3f57" providerId="ADAL" clId="{54927FE6-ABDC-45FA-97D6-53772ECFE22D}" dt="2023-04-24T18:29:40.923" v="721"/>
        <pc:sldMkLst>
          <pc:docMk/>
          <pc:sldMk cId="3842281710" sldId="3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DC07DFB-700E-4399-BBDD-50640AC63582}"/>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FDE7B60-D19F-4506-9B8B-13D5181055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C2FDF45-AFBB-4C0D-837B-E699F2817501}"/>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D2CF0023-5F43-4F9B-B911-47CA393BF8A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8F5E4320-BF82-4800-8DFE-2A3ED5F182AB}"/>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917805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1E8326-3146-4D1E-B72C-249D58A6414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CED8F0F-FFC7-44B3-A1F2-FCA806C7C44F}"/>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DB3E03C0-ACBE-46A2-B38D-939CCA0C23B5}"/>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7F666F85-4BCC-41EE-8590-9F42F719C2D0}"/>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AAB8337A-4F43-4C54-8F77-C68E1A96D99A}"/>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8051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E142313-9CA8-4CBA-9535-386E89E3E5F9}"/>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FA02B5A-A4EA-4E08-A893-FB803D75B37E}"/>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B0E4366-C9E2-43AA-AD13-3C0FC0984D2A}"/>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C0781380-773B-4B94-A1C4-8B87C19E06B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46010BE-0C99-48D0-9107-B86DAD28FD7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4197138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A10B82-2FC2-4646-98C1-A20C72FDCC7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DF408C6-13CB-487B-93DF-741FA4751606}"/>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809378-4850-4728-8F8C-2D9037FB88B0}"/>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3944155F-DCC6-474C-8B7D-5F765B61E249}"/>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42FD16-9C94-4ED3-8EAC-DB6475202B95}"/>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139085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4A100F-4487-4AD6-A486-8E19903DA4E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F924DDD-F4B0-48F2-8A51-A1FDA4A344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1DC90BD8-35B8-41EA-B0CC-EF3002E719B3}"/>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BCF2CBDA-453D-4D25-BFC9-506BB91BC4F7}"/>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F587C080-E4DA-4B71-9A3C-8C32A8B2807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05763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ECFD4E-7DF5-4B9A-B878-53F9D73C563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50B59F0-F074-4DA0-A16F-B995EDCBA14A}"/>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A657847D-AA8F-450D-9C91-2A1A4E2A61AD}"/>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CCEE18F-3115-4873-8354-46D9001BC126}"/>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6" name="Platshållare för sidfot 5">
            <a:extLst>
              <a:ext uri="{FF2B5EF4-FFF2-40B4-BE49-F238E27FC236}">
                <a16:creationId xmlns:a16="http://schemas.microsoft.com/office/drawing/2014/main" id="{C2D365F0-61BC-493F-8D53-E5C8CB4F360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082028B5-783B-4351-940C-3488404D036F}"/>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169564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7132009-DDBB-451E-9183-0B9A5BDC2EB8}"/>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62913ABF-EA86-4825-A97C-C054637BE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F4150F5E-F2DF-4317-9483-594761BC238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22AAD24-4EC5-4194-996A-D7F2390DE7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3E7866F-35F7-4F4A-8687-6890769C6E5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9CD3A60-5BB8-4CEE-AF87-093423C05379}"/>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8" name="Platshållare för sidfot 7">
            <a:extLst>
              <a:ext uri="{FF2B5EF4-FFF2-40B4-BE49-F238E27FC236}">
                <a16:creationId xmlns:a16="http://schemas.microsoft.com/office/drawing/2014/main" id="{C33100DE-0976-4EEC-9498-753E0656C7DE}"/>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B20EE995-C898-4633-B72C-BAFD3856EFEE}"/>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63044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95F5DB-4E62-44E7-97F7-47432C54E8E4}"/>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253C15EA-6FE9-4EBA-9425-087993734EFA}"/>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4" name="Platshållare för sidfot 3">
            <a:extLst>
              <a:ext uri="{FF2B5EF4-FFF2-40B4-BE49-F238E27FC236}">
                <a16:creationId xmlns:a16="http://schemas.microsoft.com/office/drawing/2014/main" id="{0D0D7315-E375-428A-A5B4-F08E201E1B5B}"/>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CF36D40A-8C16-4938-BD82-704370D09771}"/>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3309115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E9D169A-40DC-45AE-8AD4-F80E10E45700}"/>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3" name="Platshållare för sidfot 2">
            <a:extLst>
              <a:ext uri="{FF2B5EF4-FFF2-40B4-BE49-F238E27FC236}">
                <a16:creationId xmlns:a16="http://schemas.microsoft.com/office/drawing/2014/main" id="{60BE4488-6A74-46DF-98EC-80E9BBEEA6D3}"/>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70A2F8E1-0931-42D2-856D-BDB0A8FCC423}"/>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945040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DA9E41-024E-40AF-9B62-703018981B1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9EA0A97-E674-48AC-B60C-0AC3EADC8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BA75892-D014-4A04-BFA5-0F57CD8203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27DAE60-2322-4E71-AF29-6C6D887A01DD}"/>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6" name="Platshållare för sidfot 5">
            <a:extLst>
              <a:ext uri="{FF2B5EF4-FFF2-40B4-BE49-F238E27FC236}">
                <a16:creationId xmlns:a16="http://schemas.microsoft.com/office/drawing/2014/main" id="{A8B20B58-2CA2-424D-BB1B-4602C93A2EC5}"/>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1CF05B03-43C2-49B3-9A27-ABE8264C5798}"/>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1675503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136544-E8BD-4C3F-AD07-88FD340DC3B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6C65CD96-29F5-458B-9D2A-6893E4EEEC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5DF4072E-80F5-43B3-A049-7957F37D8D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1C2E829-6E2D-46D8-8381-863229BE37B9}"/>
              </a:ext>
            </a:extLst>
          </p:cNvPr>
          <p:cNvSpPr>
            <a:spLocks noGrp="1"/>
          </p:cNvSpPr>
          <p:nvPr>
            <p:ph type="dt" sz="half" idx="10"/>
          </p:nvPr>
        </p:nvSpPr>
        <p:spPr/>
        <p:txBody>
          <a:bodyPr/>
          <a:lstStyle/>
          <a:p>
            <a:fld id="{EF8CC7BA-0726-4A3F-8E82-A8AE2AA4A6F1}" type="datetimeFigureOut">
              <a:rPr lang="sv-SE" smtClean="0"/>
              <a:t>2023-04-24</a:t>
            </a:fld>
            <a:endParaRPr lang="sv-SE" dirty="0"/>
          </a:p>
        </p:txBody>
      </p:sp>
      <p:sp>
        <p:nvSpPr>
          <p:cNvPr id="6" name="Platshållare för sidfot 5">
            <a:extLst>
              <a:ext uri="{FF2B5EF4-FFF2-40B4-BE49-F238E27FC236}">
                <a16:creationId xmlns:a16="http://schemas.microsoft.com/office/drawing/2014/main" id="{A0D08145-46D1-4033-B8EF-A2AD7E822AB9}"/>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9A9AB711-7B6B-4D5A-9BBF-FF8A81EFFB99}"/>
              </a:ext>
            </a:extLst>
          </p:cNvPr>
          <p:cNvSpPr>
            <a:spLocks noGrp="1"/>
          </p:cNvSpPr>
          <p:nvPr>
            <p:ph type="sldNum" sz="quarter" idx="12"/>
          </p:nvPr>
        </p:nvSpPr>
        <p:spPr/>
        <p:txBody>
          <a:bodyPr/>
          <a:lstStyle/>
          <a:p>
            <a:fld id="{B5C42525-42D6-4D84-BC74-1FEBA46B2265}" type="slidenum">
              <a:rPr lang="sv-SE" smtClean="0"/>
              <a:t>‹#›</a:t>
            </a:fld>
            <a:endParaRPr lang="sv-SE" dirty="0"/>
          </a:p>
        </p:txBody>
      </p:sp>
    </p:spTree>
    <p:extLst>
      <p:ext uri="{BB962C8B-B14F-4D97-AF65-F5344CB8AC3E}">
        <p14:creationId xmlns:p14="http://schemas.microsoft.com/office/powerpoint/2010/main" val="276171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94F25B1-23F2-48AA-8856-6F13CE2B1D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F0FE432-2884-4802-9313-DF92444030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50CB2A6-D0E5-4498-875C-44330B03B0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C7BA-0726-4A3F-8E82-A8AE2AA4A6F1}" type="datetimeFigureOut">
              <a:rPr lang="sv-SE" smtClean="0"/>
              <a:t>2023-04-24</a:t>
            </a:fld>
            <a:endParaRPr lang="sv-SE" dirty="0"/>
          </a:p>
        </p:txBody>
      </p:sp>
      <p:sp>
        <p:nvSpPr>
          <p:cNvPr id="5" name="Platshållare för sidfot 4">
            <a:extLst>
              <a:ext uri="{FF2B5EF4-FFF2-40B4-BE49-F238E27FC236}">
                <a16:creationId xmlns:a16="http://schemas.microsoft.com/office/drawing/2014/main" id="{4B5E066A-F7F0-4D07-A53E-48EA7B3790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113DD22A-FDF1-4D13-B2D7-479C8F44DB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42525-42D6-4D84-BC74-1FEBA46B2265}" type="slidenum">
              <a:rPr lang="sv-SE" smtClean="0"/>
              <a:t>‹#›</a:t>
            </a:fld>
            <a:endParaRPr lang="sv-SE" dirty="0"/>
          </a:p>
        </p:txBody>
      </p:sp>
    </p:spTree>
    <p:extLst>
      <p:ext uri="{BB962C8B-B14F-4D97-AF65-F5344CB8AC3E}">
        <p14:creationId xmlns:p14="http://schemas.microsoft.com/office/powerpoint/2010/main" val="3246911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start.landslagetsfotbollsskola.se/sv/show_club/9141-if-haga"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utbildning.sisuidrottsbocker.se/fotboll/tranare/spelarutbildning/svffs-spelarutbildningsplan/spel-3-mot-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Föräldramöte</a:t>
            </a:r>
            <a:r>
              <a:rPr lang="en-US" b="1" dirty="0"/>
              <a:t> F/P-16 (21 </a:t>
            </a:r>
            <a:r>
              <a:rPr lang="en-US" b="1" dirty="0" err="1"/>
              <a:t>spelare</a:t>
            </a:r>
            <a:r>
              <a:rPr lang="en-US" b="1" dirty="0"/>
              <a:t>)</a:t>
            </a:r>
          </a:p>
        </p:txBody>
      </p:sp>
      <p:sp>
        <p:nvSpPr>
          <p:cNvPr id="3" name="Content Placeholder 2"/>
          <p:cNvSpPr>
            <a:spLocks noGrp="1"/>
          </p:cNvSpPr>
          <p:nvPr>
            <p:ph idx="1"/>
          </p:nvPr>
        </p:nvSpPr>
        <p:spPr/>
        <p:txBody>
          <a:bodyPr>
            <a:normAutofit fontScale="85000" lnSpcReduction="20000"/>
          </a:bodyPr>
          <a:lstStyle/>
          <a:p>
            <a:pPr marL="0" indent="0" algn="ctr">
              <a:buNone/>
            </a:pPr>
            <a:r>
              <a:rPr lang="sv-SE" sz="11500" b="1" dirty="0"/>
              <a:t>Varmt</a:t>
            </a:r>
            <a:r>
              <a:rPr lang="en-US" sz="11500" b="1" dirty="0"/>
              <a:t> </a:t>
            </a:r>
            <a:r>
              <a:rPr lang="sv-SE" sz="11500" b="1" dirty="0"/>
              <a:t>välkomna</a:t>
            </a:r>
            <a:r>
              <a:rPr lang="en-US" sz="11500" b="1" dirty="0"/>
              <a:t>!</a:t>
            </a:r>
          </a:p>
          <a:p>
            <a:pPr marL="0" indent="0">
              <a:buNone/>
            </a:pPr>
            <a:endParaRPr lang="en-US" dirty="0"/>
          </a:p>
          <a:p>
            <a:pPr marL="0" indent="0">
              <a:buNone/>
            </a:pPr>
            <a:endParaRPr lang="sv-SE" b="1" dirty="0"/>
          </a:p>
          <a:p>
            <a:pPr marL="0" indent="0">
              <a:buNone/>
            </a:pPr>
            <a:r>
              <a:rPr lang="sv-SE" b="1" dirty="0"/>
              <a:t>Tränare</a:t>
            </a:r>
            <a:r>
              <a:rPr lang="en-US" b="1" dirty="0"/>
              <a:t> </a:t>
            </a:r>
          </a:p>
          <a:p>
            <a:pPr marL="0" indent="0">
              <a:buNone/>
            </a:pPr>
            <a:r>
              <a:rPr lang="en-US" dirty="0"/>
              <a:t>Christoffer Davidsson</a:t>
            </a:r>
          </a:p>
          <a:p>
            <a:pPr marL="0" indent="0">
              <a:buNone/>
            </a:pPr>
            <a:r>
              <a:rPr lang="en-US" dirty="0"/>
              <a:t>Rickard Malm</a:t>
            </a:r>
          </a:p>
          <a:p>
            <a:pPr marL="0" indent="0">
              <a:buNone/>
            </a:pPr>
            <a:r>
              <a:rPr lang="en-US" dirty="0"/>
              <a:t>Dennis Romare</a:t>
            </a:r>
          </a:p>
          <a:p>
            <a:pPr marL="0" indent="0">
              <a:buNone/>
            </a:pPr>
            <a:r>
              <a:rPr lang="en-US" dirty="0"/>
              <a:t>?</a:t>
            </a:r>
          </a:p>
          <a:p>
            <a:pPr marL="0" indent="0">
              <a:buNone/>
            </a:pPr>
            <a:r>
              <a:rPr lang="en-US" dirty="0" err="1"/>
              <a:t>Lagförälder</a:t>
            </a:r>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a:t>
            </a:fld>
            <a:endParaRPr lang="en-US" dirty="0"/>
          </a:p>
        </p:txBody>
      </p:sp>
    </p:spTree>
    <p:extLst>
      <p:ext uri="{BB962C8B-B14F-4D97-AF65-F5344CB8AC3E}">
        <p14:creationId xmlns:p14="http://schemas.microsoft.com/office/powerpoint/2010/main" val="1554016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Kommande</a:t>
            </a:r>
            <a:r>
              <a:rPr lang="en-US" b="1" dirty="0"/>
              <a:t> </a:t>
            </a:r>
            <a:r>
              <a:rPr lang="en-US" b="1" dirty="0" err="1"/>
              <a:t>säsong</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Träningar 1 gång i veckan. Både vinter och sommar.</a:t>
            </a:r>
          </a:p>
          <a:p>
            <a:pPr marL="0" indent="0">
              <a:buNone/>
            </a:pPr>
            <a:endParaRPr lang="sv-SE" sz="1800" dirty="0"/>
          </a:p>
          <a:p>
            <a:pPr marL="0" indent="0">
              <a:buNone/>
            </a:pPr>
            <a:r>
              <a:rPr lang="sv-SE" sz="1800" dirty="0"/>
              <a:t>Försöka spela några poolspel och delta på 3 cuper (endagars).</a:t>
            </a:r>
          </a:p>
          <a:p>
            <a:pPr marL="0" indent="0">
              <a:buNone/>
            </a:pPr>
            <a:endParaRPr lang="sv-SE" sz="1800" dirty="0"/>
          </a:p>
          <a:p>
            <a:pPr marL="0" indent="0">
              <a:buNone/>
            </a:pPr>
            <a:r>
              <a:rPr lang="sv-SE" sz="1800" dirty="0"/>
              <a:t>Någon rolig aktivitet som säsongsavslutning.</a:t>
            </a:r>
          </a:p>
          <a:p>
            <a:pPr marL="0" indent="0">
              <a:buNone/>
            </a:pPr>
            <a:endParaRPr lang="sv-SE" sz="1800" dirty="0"/>
          </a:p>
          <a:p>
            <a:pPr marL="0" indent="0">
              <a:buNone/>
            </a:pPr>
            <a:r>
              <a:rPr lang="sv-SE" sz="1800" dirty="0"/>
              <a:t>Fotbollsskolan.</a:t>
            </a:r>
          </a:p>
          <a:p>
            <a:pPr marL="0" indent="0">
              <a:buNone/>
            </a:pPr>
            <a:endParaRPr lang="sv-SE" sz="1800" dirty="0"/>
          </a:p>
          <a:p>
            <a:pPr marL="0" indent="0">
              <a:buNone/>
            </a:pPr>
            <a:r>
              <a:rPr lang="sv-SE" sz="1800" dirty="0"/>
              <a:t>Paus under Juli månad.</a:t>
            </a:r>
          </a:p>
          <a:p>
            <a:pPr marL="0" indent="0">
              <a:buNone/>
            </a:pPr>
            <a:endParaRPr lang="sv-SE" sz="1800" dirty="0"/>
          </a:p>
          <a:p>
            <a:pPr marL="0" indent="0">
              <a:buNone/>
            </a:pPr>
            <a:endParaRPr lang="sv-SE" sz="18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10</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490472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Fotbollsskolan</a:t>
            </a:r>
            <a:endParaRPr lang="en-US" b="1" dirty="0"/>
          </a:p>
        </p:txBody>
      </p:sp>
      <p:sp>
        <p:nvSpPr>
          <p:cNvPr id="3" name="Content Placeholder 2"/>
          <p:cNvSpPr>
            <a:spLocks noGrp="1"/>
          </p:cNvSpPr>
          <p:nvPr>
            <p:ph idx="1"/>
          </p:nvPr>
        </p:nvSpPr>
        <p:spPr/>
        <p:txBody>
          <a:bodyPr>
            <a:normAutofit fontScale="92500"/>
          </a:bodyPr>
          <a:lstStyle/>
          <a:p>
            <a:pPr marL="0" indent="0">
              <a:buNone/>
            </a:pPr>
            <a:r>
              <a:rPr lang="sv-SE" sz="4800" dirty="0">
                <a:hlinkClick r:id="rId2"/>
              </a:rPr>
              <a:t>Anmälan</a:t>
            </a:r>
            <a:endParaRPr lang="sv-SE" sz="4800" dirty="0"/>
          </a:p>
          <a:p>
            <a:pPr algn="l"/>
            <a:r>
              <a:rPr lang="sv-SE" b="0" i="0" dirty="0">
                <a:solidFill>
                  <a:srgbClr val="1A5591"/>
                </a:solidFill>
                <a:effectLst/>
                <a:latin typeface="StagSans"/>
              </a:rPr>
              <a:t>Välkommen!</a:t>
            </a:r>
          </a:p>
          <a:p>
            <a:pPr algn="l"/>
            <a:r>
              <a:rPr lang="sv-SE" b="0" i="0" dirty="0">
                <a:solidFill>
                  <a:srgbClr val="1A5591"/>
                </a:solidFill>
                <a:effectLst/>
                <a:latin typeface="StagSans"/>
              </a:rPr>
              <a:t>IF Haga arrangerar Landslagets Fotbollsskola under v. 26, måndag 26/6 - torsdag 29/6 </a:t>
            </a:r>
            <a:r>
              <a:rPr lang="sv-SE" b="0" i="0" dirty="0" err="1">
                <a:solidFill>
                  <a:srgbClr val="1A5591"/>
                </a:solidFill>
                <a:effectLst/>
                <a:latin typeface="StagSans"/>
              </a:rPr>
              <a:t>kl</a:t>
            </a:r>
            <a:r>
              <a:rPr lang="sv-SE" b="0" i="0" dirty="0">
                <a:solidFill>
                  <a:srgbClr val="1A5591"/>
                </a:solidFill>
                <a:effectLst/>
                <a:latin typeface="StagSans"/>
              </a:rPr>
              <a:t> 08:30 - 12:00 på Strömsbergsvallen.</a:t>
            </a:r>
          </a:p>
          <a:p>
            <a:pPr algn="l"/>
            <a:r>
              <a:rPr lang="sv-SE" b="0" i="0" dirty="0">
                <a:solidFill>
                  <a:srgbClr val="1A5591"/>
                </a:solidFill>
                <a:effectLst/>
                <a:latin typeface="StagSans"/>
              </a:rPr>
              <a:t>Fotbollsskolan vänder sig till barn födda mellan 2011 - 2016 och handlar om fyra roliga dagar med lek, träning och utveckling.</a:t>
            </a:r>
            <a:br>
              <a:rPr lang="sv-SE" b="0" i="0" dirty="0">
                <a:solidFill>
                  <a:srgbClr val="1A5591"/>
                </a:solidFill>
                <a:effectLst/>
                <a:latin typeface="StagSans"/>
              </a:rPr>
            </a:br>
            <a:r>
              <a:rPr lang="sv-SE" b="0" i="0" dirty="0">
                <a:solidFill>
                  <a:srgbClr val="1A5591"/>
                </a:solidFill>
                <a:effectLst/>
                <a:latin typeface="StagSans"/>
              </a:rPr>
              <a:t>Anmälan är öppen till och med 26/5</a:t>
            </a:r>
          </a:p>
          <a:p>
            <a:pPr algn="l"/>
            <a:r>
              <a:rPr lang="sv-SE" b="0" i="0" dirty="0">
                <a:solidFill>
                  <a:srgbClr val="1A5591"/>
                </a:solidFill>
                <a:effectLst/>
                <a:latin typeface="StagSans"/>
              </a:rPr>
              <a:t>Alla deltagare i Fotbollsskolan får en boll, vattenflaska och en gulblå t-shirt.</a:t>
            </a:r>
          </a:p>
          <a:p>
            <a:pPr algn="l"/>
            <a:r>
              <a:rPr lang="sv-SE" b="0" i="0" dirty="0">
                <a:solidFill>
                  <a:srgbClr val="1A5591"/>
                </a:solidFill>
                <a:effectLst/>
                <a:latin typeface="StagSans"/>
              </a:rPr>
              <a:t>Vi ses i sommar!</a:t>
            </a:r>
          </a:p>
          <a:p>
            <a:pPr marL="0" indent="0">
              <a:buNone/>
            </a:pPr>
            <a:endParaRPr lang="sv-SE" dirty="0"/>
          </a:p>
          <a:p>
            <a:pPr marL="0" indent="0">
              <a:buNone/>
            </a:pPr>
            <a:endParaRPr lang="sv-SE"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11</a:t>
            </a:fld>
            <a:endParaRPr lang="en-US" dirty="0"/>
          </a:p>
        </p:txBody>
      </p:sp>
    </p:spTree>
    <p:extLst>
      <p:ext uri="{BB962C8B-B14F-4D97-AF65-F5344CB8AC3E}">
        <p14:creationId xmlns:p14="http://schemas.microsoft.com/office/powerpoint/2010/main" val="3842281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Roller </a:t>
            </a:r>
            <a:r>
              <a:rPr lang="en-US" b="1" dirty="0" err="1"/>
              <a:t>inom</a:t>
            </a:r>
            <a:r>
              <a:rPr lang="en-US" b="1" dirty="0"/>
              <a:t> </a:t>
            </a:r>
            <a:r>
              <a:rPr lang="en-US" b="1" dirty="0" err="1"/>
              <a:t>lagen</a:t>
            </a:r>
            <a:endParaRPr lang="en-US" b="1" dirty="0"/>
          </a:p>
        </p:txBody>
      </p:sp>
      <p:sp>
        <p:nvSpPr>
          <p:cNvPr id="3" name="Content Placeholder 2"/>
          <p:cNvSpPr>
            <a:spLocks noGrp="1"/>
          </p:cNvSpPr>
          <p:nvPr>
            <p:ph idx="1"/>
          </p:nvPr>
        </p:nvSpPr>
        <p:spPr/>
        <p:txBody>
          <a:bodyPr>
            <a:normAutofit/>
          </a:bodyPr>
          <a:lstStyle/>
          <a:p>
            <a:pPr marL="0" indent="0">
              <a:buNone/>
            </a:pPr>
            <a:r>
              <a:rPr lang="sv-SE" dirty="0"/>
              <a:t>För att ha en så väl fungerande verksamhet så strävar vi efter nedanstående roller inom varje lag.</a:t>
            </a:r>
          </a:p>
          <a:p>
            <a:pPr marL="0" indent="0">
              <a:buNone/>
            </a:pPr>
            <a:endParaRPr lang="sv-SE" dirty="0"/>
          </a:p>
          <a:p>
            <a:r>
              <a:rPr lang="sv-SE" dirty="0"/>
              <a:t>Minst 2 </a:t>
            </a:r>
            <a:r>
              <a:rPr lang="sv-SE" dirty="0" err="1"/>
              <a:t>st</a:t>
            </a:r>
            <a:r>
              <a:rPr lang="sv-SE" dirty="0"/>
              <a:t> tränare (Planering &amp; genomförande av träning &amp; match)</a:t>
            </a:r>
          </a:p>
          <a:p>
            <a:r>
              <a:rPr lang="sv-SE" dirty="0"/>
              <a:t>Minst 1 </a:t>
            </a:r>
            <a:r>
              <a:rPr lang="sv-SE" dirty="0" err="1"/>
              <a:t>st</a:t>
            </a:r>
            <a:r>
              <a:rPr lang="sv-SE" dirty="0"/>
              <a:t> Hjälptränare (stöttning träning &amp; match vid behov)</a:t>
            </a:r>
          </a:p>
          <a:p>
            <a:r>
              <a:rPr lang="sv-SE" dirty="0"/>
              <a:t>Minst 1 </a:t>
            </a:r>
            <a:r>
              <a:rPr lang="sv-SE" dirty="0" err="1"/>
              <a:t>st</a:t>
            </a:r>
            <a:r>
              <a:rPr lang="sv-SE" dirty="0"/>
              <a:t> Lagförälder (Lottförsäljning samt övrig koordinering)</a:t>
            </a:r>
          </a:p>
          <a:p>
            <a:r>
              <a:rPr lang="sv-SE" dirty="0"/>
              <a:t>Målvaktstränare (Om möjligt från 12 års ålder)</a:t>
            </a:r>
          </a:p>
          <a:p>
            <a:pPr marL="0" indent="0">
              <a:buNone/>
            </a:pP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12</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424116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Lagförälder</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Någon som hjälper ledare med </a:t>
            </a:r>
            <a:r>
              <a:rPr lang="sv-SE" sz="1800" dirty="0" err="1"/>
              <a:t>adminstriva</a:t>
            </a:r>
            <a:r>
              <a:rPr lang="sv-SE" sz="1800" dirty="0"/>
              <a:t> </a:t>
            </a:r>
            <a:r>
              <a:rPr lang="sv-SE" sz="1800" dirty="0" err="1"/>
              <a:t>insattser</a:t>
            </a:r>
            <a:r>
              <a:rPr lang="sv-SE" sz="1800" dirty="0"/>
              <a:t>. </a:t>
            </a:r>
          </a:p>
          <a:p>
            <a:pPr marL="0" indent="0">
              <a:buNone/>
            </a:pPr>
            <a:r>
              <a:rPr lang="sv-SE" sz="1800" dirty="0"/>
              <a:t>Hemsidan </a:t>
            </a:r>
          </a:p>
          <a:p>
            <a:pPr marL="0" indent="0">
              <a:buNone/>
            </a:pPr>
            <a:r>
              <a:rPr lang="sv-SE" sz="1800" dirty="0"/>
              <a:t>Lotter</a:t>
            </a:r>
          </a:p>
          <a:p>
            <a:pPr marL="0" indent="0">
              <a:buNone/>
            </a:pPr>
            <a:r>
              <a:rPr lang="sv-SE" sz="1800" dirty="0"/>
              <a:t>Lagkassa</a:t>
            </a:r>
          </a:p>
          <a:p>
            <a:pPr marL="0" indent="0">
              <a:buNone/>
            </a:pPr>
            <a:r>
              <a:rPr lang="sv-SE" sz="1800" dirty="0"/>
              <a:t>Aktiviteter</a:t>
            </a:r>
          </a:p>
          <a:p>
            <a:pPr marL="0" indent="0">
              <a:buNone/>
            </a:pPr>
            <a:r>
              <a:rPr lang="sv-SE" sz="1800" dirty="0"/>
              <a:t>Har inget krav på att vara med vid träning eller match. </a:t>
            </a:r>
          </a:p>
          <a:p>
            <a:pPr marL="0" indent="0">
              <a:buNone/>
            </a:pPr>
            <a:r>
              <a:rPr lang="sv-SE" sz="1800" dirty="0"/>
              <a:t>Föräldraaktivitet (Hade varit roligt om vi kan skapa en god gemenskap)</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13</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2607844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7703"/>
            <a:ext cx="10515600" cy="1325563"/>
          </a:xfrm>
        </p:spPr>
        <p:txBody>
          <a:bodyPr/>
          <a:lstStyle/>
          <a:p>
            <a:r>
              <a:rPr lang="en-US" b="1" dirty="0" err="1"/>
              <a:t>Träningskläder</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sv-SE" dirty="0"/>
              <a:t>Haga har samarbete med Intersport som </a:t>
            </a:r>
            <a:r>
              <a:rPr lang="sv-SE" dirty="0" err="1"/>
              <a:t>tillhanadahåller</a:t>
            </a:r>
            <a:r>
              <a:rPr lang="sv-SE" dirty="0"/>
              <a:t> träningskläder till ledare och spelare till bra priser.</a:t>
            </a:r>
          </a:p>
          <a:p>
            <a:pPr marL="0" indent="0">
              <a:buNone/>
            </a:pPr>
            <a:endParaRPr lang="sv-SE" dirty="0"/>
          </a:p>
          <a:p>
            <a:pPr marL="0" indent="0">
              <a:buNone/>
            </a:pPr>
            <a:r>
              <a:rPr lang="sv-SE" dirty="0"/>
              <a:t>Det går också att beställa dessa träningskläder online, på </a:t>
            </a:r>
            <a:r>
              <a:rPr lang="sv-SE" dirty="0" err="1"/>
              <a:t>intersports</a:t>
            </a:r>
            <a:r>
              <a:rPr lang="sv-SE" dirty="0"/>
              <a:t> hemsida. </a:t>
            </a:r>
          </a:p>
          <a:p>
            <a:pPr marL="0" indent="0">
              <a:buNone/>
            </a:pPr>
            <a:endParaRPr lang="sv-SE" dirty="0"/>
          </a:p>
          <a:p>
            <a:pPr marL="0" indent="0">
              <a:buNone/>
            </a:pPr>
            <a:r>
              <a:rPr lang="sv-SE" dirty="0"/>
              <a:t>Det handlar om vindsställ, t-shirts, shorts, strumpor, mjukoveraller, väskor etc. som man kan köpa med Hagas klubbmärke tryckt på. Det är rabatterade priser och klubbmärket ingår som tryck men sedan kan man även köpa till tryck med namn om man vill.</a:t>
            </a:r>
          </a:p>
          <a:p>
            <a:pPr marL="0" indent="0">
              <a:buNone/>
            </a:pPr>
            <a:endParaRPr lang="sv-SE"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14</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1334015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Andra</a:t>
            </a:r>
            <a:r>
              <a:rPr lang="en-US" b="1" dirty="0"/>
              <a:t> </a:t>
            </a:r>
            <a:r>
              <a:rPr lang="en-US" b="1" dirty="0" err="1"/>
              <a:t>idrotter</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sv-SE" dirty="0"/>
              <a:t>Generellt så uppmuntrar Haga till spelare att hålla på med flera idrotter så länge som det är möjligt.</a:t>
            </a:r>
          </a:p>
          <a:p>
            <a:pPr marL="0" indent="0">
              <a:buNone/>
            </a:pPr>
            <a:endParaRPr lang="sv-SE" dirty="0"/>
          </a:p>
          <a:p>
            <a:pPr marL="0" indent="0">
              <a:buNone/>
            </a:pPr>
            <a:r>
              <a:rPr lang="sv-SE" dirty="0"/>
              <a:t>Haga rekommenderar att spelare som håller på med flera idrotter spelar färdigt respektive säsong, innan ny idrott påbörjas (om det uppstår krockar).</a:t>
            </a:r>
          </a:p>
          <a:p>
            <a:pPr marL="0" indent="0">
              <a:buNone/>
            </a:pPr>
            <a:endParaRPr lang="sv-SE" dirty="0"/>
          </a:p>
          <a:p>
            <a:pPr marL="0" indent="0">
              <a:buNone/>
            </a:pPr>
            <a:r>
              <a:rPr lang="sv-SE" dirty="0"/>
              <a:t>Innan vintersäsong så gör också en grov uppskattning hur många varje lag kommer vara på träningarna, så ev. träning med andra lag kan samköras för att undvika tomma träningslokaler.</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15</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42653832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6414"/>
            <a:ext cx="10515600" cy="1325563"/>
          </a:xfrm>
        </p:spPr>
        <p:txBody>
          <a:bodyPr/>
          <a:lstStyle/>
          <a:p>
            <a:r>
              <a:rPr lang="en-US" b="1" dirty="0" err="1"/>
              <a:t>Belastningsregister</a:t>
            </a:r>
            <a:endParaRPr lang="en-US" b="1" dirty="0"/>
          </a:p>
        </p:txBody>
      </p:sp>
      <p:sp>
        <p:nvSpPr>
          <p:cNvPr id="3" name="Content Placeholder 2"/>
          <p:cNvSpPr>
            <a:spLocks noGrp="1"/>
          </p:cNvSpPr>
          <p:nvPr>
            <p:ph idx="1"/>
          </p:nvPr>
        </p:nvSpPr>
        <p:spPr/>
        <p:txBody>
          <a:bodyPr>
            <a:normAutofit fontScale="92500" lnSpcReduction="20000"/>
          </a:bodyPr>
          <a:lstStyle/>
          <a:p>
            <a:pPr marL="0" indent="0">
              <a:buNone/>
            </a:pPr>
            <a:r>
              <a:rPr lang="sv-SE" dirty="0"/>
              <a:t>Samtliga ledare, med kontakt till spelare under 18 år, ska visa upp en </a:t>
            </a:r>
            <a:r>
              <a:rPr lang="sv-SE" dirty="0" err="1"/>
              <a:t>utragur</a:t>
            </a:r>
            <a:r>
              <a:rPr lang="sv-SE" dirty="0"/>
              <a:t> belastningsregistret vartannat år.</a:t>
            </a:r>
          </a:p>
          <a:p>
            <a:pPr marL="0" indent="0">
              <a:buNone/>
            </a:pPr>
            <a:endParaRPr lang="sv-SE" dirty="0"/>
          </a:p>
          <a:p>
            <a:pPr marL="0" indent="0">
              <a:buNone/>
            </a:pPr>
            <a:r>
              <a:rPr lang="sv-SE" dirty="0"/>
              <a:t>Utdraget visar endast grova brott; mord, dråp, grov misshandel, människorov, sexualbrott, barnpornografibrott eller grovt rån.</a:t>
            </a:r>
          </a:p>
          <a:p>
            <a:pPr marL="0" indent="0">
              <a:buNone/>
            </a:pPr>
            <a:endParaRPr lang="sv-SE" dirty="0"/>
          </a:p>
          <a:p>
            <a:pPr marL="0" indent="0">
              <a:buNone/>
            </a:pPr>
            <a:r>
              <a:rPr lang="sv-SE" dirty="0"/>
              <a:t>Brevet kan öppnas av ledare själv, men ska visas/skickas till </a:t>
            </a:r>
            <a:r>
              <a:rPr lang="sv-SE" dirty="0" err="1"/>
              <a:t>adminstratör</a:t>
            </a:r>
            <a:r>
              <a:rPr lang="sv-SE" dirty="0"/>
              <a:t> inom styrelse så denne kan registrera i medlemsregister.</a:t>
            </a:r>
          </a:p>
          <a:p>
            <a:pPr marL="0" indent="0">
              <a:buNone/>
            </a:pPr>
            <a:endParaRPr lang="sv-SE" dirty="0"/>
          </a:p>
          <a:p>
            <a:pPr marL="0" indent="0">
              <a:buNone/>
            </a:pPr>
            <a:r>
              <a:rPr lang="sv-SE" dirty="0"/>
              <a:t>Om föreningen inte mottagit brev inom 2 månader, skickas en påminnelse.</a:t>
            </a:r>
          </a:p>
          <a:p>
            <a:pPr marL="0" indent="0">
              <a:buNone/>
            </a:pPr>
            <a:r>
              <a:rPr lang="sv-SE" dirty="0"/>
              <a:t>Efter ännu en månad så tas beslut av styrelse att utesluta ledare från föreningen.</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16</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856244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709531"/>
            <a:ext cx="4724887" cy="4507189"/>
          </a:xfrm>
        </p:spPr>
        <p:txBody>
          <a:bodyPr>
            <a:normAutofit fontScale="85000" lnSpcReduction="20000"/>
          </a:bodyPr>
          <a:lstStyle/>
          <a:p>
            <a:pPr rtl="0">
              <a:spcBef>
                <a:spcPts val="0"/>
              </a:spcBef>
              <a:spcAft>
                <a:spcPts val="0"/>
              </a:spcAft>
            </a:pPr>
            <a:r>
              <a:rPr lang="sv-SE" sz="1800" b="1" i="0" u="none" strike="noStrike" dirty="0">
                <a:solidFill>
                  <a:srgbClr val="000000"/>
                </a:solidFill>
                <a:effectLst/>
                <a:latin typeface="Calibri" panose="020F0502020204030204" pitchFamily="34" charset="0"/>
              </a:rPr>
              <a:t>Träning &amp; match</a:t>
            </a:r>
            <a:endParaRPr lang="sv-SE" b="0" dirty="0">
              <a:effectLst/>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Träningar/vecka sommarsäsong: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Träningar/vecka vintersäsong: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Inomhus: 1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Konstgräs: 0 </a:t>
            </a:r>
            <a:r>
              <a:rPr lang="sv-SE" sz="1600" b="0" i="0" u="none" strike="noStrike" dirty="0" err="1">
                <a:solidFill>
                  <a:srgbClr val="000000"/>
                </a:solidFill>
                <a:effectLst/>
                <a:latin typeface="Calibri" panose="020F0502020204030204" pitchFamily="34" charset="0"/>
              </a:rPr>
              <a:t>st</a:t>
            </a:r>
            <a:r>
              <a:rPr lang="sv-SE" sz="1600" b="0" i="0" u="none" strike="noStrike" dirty="0">
                <a:solidFill>
                  <a:srgbClr val="000000"/>
                </a:solidFill>
                <a:effectLst/>
                <a:latin typeface="Calibri" panose="020F0502020204030204" pitchFamily="34" charset="0"/>
              </a:rPr>
              <a:t> </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Träningsmatcher: 1-3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Seriespel: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Cuper/Poolspel : 2-5 </a:t>
            </a:r>
            <a:r>
              <a:rPr lang="sv-SE" sz="1600" b="0" i="0" u="none" strike="noStrike" dirty="0" err="1">
                <a:solidFill>
                  <a:srgbClr val="000000"/>
                </a:solidFill>
                <a:effectLst/>
                <a:latin typeface="Calibri" panose="020F0502020204030204" pitchFamily="34" charset="0"/>
              </a:rPr>
              <a:t>st</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Träningsläger/dag: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Bollstorlek: 3</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Spelform: 3 mot 3 &amp; 5 mot 5</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Utbildningsnivå ledare: Tränarutbildning C</a:t>
            </a:r>
            <a:endParaRPr lang="sv-SE" sz="1600" b="0" i="0" u="none" strike="noStrike" dirty="0">
              <a:solidFill>
                <a:srgbClr val="000000"/>
              </a:solidFill>
              <a:effectLst/>
              <a:latin typeface="Arial" panose="020B0604020202020204" pitchFamily="34" charset="0"/>
            </a:endParaRPr>
          </a:p>
          <a:p>
            <a:pPr rtl="0">
              <a:spcBef>
                <a:spcPts val="1000"/>
              </a:spcBef>
              <a:spcAft>
                <a:spcPts val="0"/>
              </a:spcAft>
            </a:pPr>
            <a:br>
              <a:rPr lang="sv-SE" b="0" dirty="0">
                <a:effectLst/>
              </a:rPr>
            </a:br>
            <a:r>
              <a:rPr lang="sv-SE" sz="1800" b="1" i="0" u="none" strike="noStrike" dirty="0">
                <a:solidFill>
                  <a:srgbClr val="000000"/>
                </a:solidFill>
                <a:effectLst/>
                <a:latin typeface="Calibri" panose="020F0502020204030204" pitchFamily="34" charset="0"/>
              </a:rPr>
              <a:t>Övrigt</a:t>
            </a:r>
            <a:endParaRPr lang="sv-SE" b="0" dirty="0">
              <a:effectLst/>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Bollkalle/</a:t>
            </a:r>
            <a:r>
              <a:rPr lang="sv-SE" sz="1600" b="0" i="0" u="none" strike="noStrike" dirty="0" err="1">
                <a:solidFill>
                  <a:srgbClr val="000000"/>
                </a:solidFill>
                <a:effectLst/>
                <a:latin typeface="Calibri" panose="020F0502020204030204" pitchFamily="34" charset="0"/>
              </a:rPr>
              <a:t>Bollisa</a:t>
            </a:r>
            <a:r>
              <a:rPr lang="sv-SE" sz="1600" b="0" i="0" u="none" strike="noStrike" dirty="0">
                <a:solidFill>
                  <a:srgbClr val="000000"/>
                </a:solidFill>
                <a:effectLst/>
                <a:latin typeface="Calibri" panose="020F0502020204030204" pitchFamily="34" charset="0"/>
              </a:rPr>
              <a:t>: Nej</a:t>
            </a:r>
            <a:endParaRPr lang="sv-SE" sz="16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600" b="0" i="0" u="none" strike="noStrike" dirty="0">
                <a:solidFill>
                  <a:srgbClr val="000000"/>
                </a:solidFill>
                <a:effectLst/>
                <a:latin typeface="Calibri" panose="020F0502020204030204" pitchFamily="34" charset="0"/>
              </a:rPr>
              <a:t>Domare till yngre lag: Nej</a:t>
            </a:r>
            <a:endParaRPr lang="sv-SE" sz="1600" b="0" i="0" u="none" strike="noStrike" dirty="0">
              <a:solidFill>
                <a:srgbClr val="000000"/>
              </a:solidFill>
              <a:effectLst/>
              <a:latin typeface="Arial" panose="020B0604020202020204" pitchFamily="34" charset="0"/>
            </a:endParaRPr>
          </a:p>
          <a:p>
            <a:pPr marL="0" indent="0">
              <a:buNone/>
            </a:pPr>
            <a:endParaRPr lang="sv-S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17</a:t>
            </a:fld>
            <a:endParaRPr lang="en-US" dirty="0"/>
          </a:p>
        </p:txBody>
      </p:sp>
      <p:sp>
        <p:nvSpPr>
          <p:cNvPr id="10" name="Content Placeholder 2">
            <a:extLst>
              <a:ext uri="{FF2B5EF4-FFF2-40B4-BE49-F238E27FC236}">
                <a16:creationId xmlns:a16="http://schemas.microsoft.com/office/drawing/2014/main" id="{6DF813DD-62B7-4996-891C-526B5F911EE0}"/>
              </a:ext>
            </a:extLst>
          </p:cNvPr>
          <p:cNvSpPr txBox="1">
            <a:spLocks/>
          </p:cNvSpPr>
          <p:nvPr/>
        </p:nvSpPr>
        <p:spPr>
          <a:xfrm>
            <a:off x="6096000" y="1709530"/>
            <a:ext cx="4412484" cy="450718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rtl="0">
              <a:spcBef>
                <a:spcPts val="0"/>
              </a:spcBef>
              <a:spcAft>
                <a:spcPts val="0"/>
              </a:spcAft>
            </a:pPr>
            <a:r>
              <a:rPr lang="sv-SE" sz="1700" b="1" i="0" u="none" strike="noStrike" dirty="0">
                <a:solidFill>
                  <a:srgbClr val="000000"/>
                </a:solidFill>
                <a:effectLst/>
                <a:latin typeface="Calibri" panose="020F0502020204030204" pitchFamily="34" charset="0"/>
              </a:rPr>
              <a:t>Åtaganden förälder</a:t>
            </a:r>
            <a:endParaRPr lang="sv-SE" b="0" dirty="0">
              <a:effectLst/>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Funktionär Hagadagarna 1 dag</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Föräldramöte 1-2 gång/år</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Transport träningsmatcher/cup</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Försäljning</a:t>
            </a:r>
            <a:endParaRPr lang="sv-SE" sz="15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Sportlotter</a:t>
            </a:r>
            <a:endParaRPr lang="sv-SE" sz="1500" b="0" i="0" u="none" strike="noStrike" dirty="0">
              <a:solidFill>
                <a:srgbClr val="000000"/>
              </a:solidFill>
              <a:effectLst/>
              <a:latin typeface="Arial" panose="020B0604020202020204" pitchFamily="34" charset="0"/>
            </a:endParaRPr>
          </a:p>
          <a:p>
            <a:pPr marL="742950" lvl="1" indent="-285750" rtl="0" fontAlgn="base">
              <a:spcBef>
                <a:spcPts val="5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Annan försäljning (Lagbeslut – 80% till Lagkassa)</a:t>
            </a:r>
            <a:endParaRPr lang="sv-SE" sz="1500" b="0" i="0" u="none" strike="noStrike" dirty="0">
              <a:solidFill>
                <a:srgbClr val="000000"/>
              </a:solidFill>
              <a:effectLst/>
              <a:latin typeface="Arial" panose="020B0604020202020204" pitchFamily="34" charset="0"/>
            </a:endParaRPr>
          </a:p>
          <a:p>
            <a:pPr rtl="0">
              <a:spcBef>
                <a:spcPts val="1000"/>
              </a:spcBef>
              <a:spcAft>
                <a:spcPts val="0"/>
              </a:spcAft>
            </a:pPr>
            <a:br>
              <a:rPr lang="sv-SE" b="0" dirty="0">
                <a:effectLst/>
              </a:rPr>
            </a:br>
            <a:r>
              <a:rPr lang="sv-SE" sz="1700" b="1" i="0" u="none" strike="noStrike" dirty="0">
                <a:solidFill>
                  <a:srgbClr val="000000"/>
                </a:solidFill>
                <a:effectLst/>
                <a:latin typeface="Calibri" panose="020F0502020204030204" pitchFamily="34" charset="0"/>
              </a:rPr>
              <a:t>Medlemskap och kostnader</a:t>
            </a:r>
            <a:endParaRPr lang="sv-SE" b="0" dirty="0">
              <a:effectLst/>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Medlemskap spelare/familj:  300 kr/500 kr</a:t>
            </a:r>
            <a:endParaRPr lang="sv-SE" sz="1500" b="0" i="0" u="none" strike="noStrike" dirty="0">
              <a:solidFill>
                <a:srgbClr val="000000"/>
              </a:solidFill>
              <a:effectLst/>
              <a:latin typeface="Arial" panose="020B0604020202020204" pitchFamily="34" charset="0"/>
            </a:endParaRPr>
          </a:p>
          <a:p>
            <a:pPr rtl="0" fontAlgn="base">
              <a:spcBef>
                <a:spcPts val="1000"/>
              </a:spcBef>
              <a:spcAft>
                <a:spcPts val="0"/>
              </a:spcAft>
              <a:buFont typeface="Arial" panose="020B0604020202020204" pitchFamily="34" charset="0"/>
              <a:buChar char="•"/>
            </a:pPr>
            <a:r>
              <a:rPr lang="sv-SE" sz="1500" b="0" i="0" u="none" strike="noStrike" dirty="0">
                <a:solidFill>
                  <a:srgbClr val="000000"/>
                </a:solidFill>
                <a:effectLst/>
                <a:latin typeface="Calibri" panose="020F0502020204030204" pitchFamily="34" charset="0"/>
              </a:rPr>
              <a:t>Träningsavgift: 600 kr</a:t>
            </a:r>
            <a:endParaRPr lang="sv-SE" sz="1500" b="0" i="0" u="none" strike="noStrike" dirty="0">
              <a:solidFill>
                <a:srgbClr val="000000"/>
              </a:solidFill>
              <a:effectLst/>
              <a:latin typeface="Arial" panose="020B0604020202020204" pitchFamily="34" charset="0"/>
            </a:endParaRPr>
          </a:p>
          <a:p>
            <a:pPr marL="0" indent="0">
              <a:buFont typeface="Arial" panose="020B0604020202020204" pitchFamily="34" charset="0"/>
              <a:buNone/>
            </a:pPr>
            <a:endParaRPr lang="sv-SE" dirty="0"/>
          </a:p>
        </p:txBody>
      </p:sp>
      <p:sp>
        <p:nvSpPr>
          <p:cNvPr id="11" name="textruta 10">
            <a:extLst>
              <a:ext uri="{FF2B5EF4-FFF2-40B4-BE49-F238E27FC236}">
                <a16:creationId xmlns:a16="http://schemas.microsoft.com/office/drawing/2014/main" id="{3730A626-A334-4A94-B20D-0F07F7658DF8}"/>
              </a:ext>
            </a:extLst>
          </p:cNvPr>
          <p:cNvSpPr txBox="1"/>
          <p:nvPr/>
        </p:nvSpPr>
        <p:spPr>
          <a:xfrm>
            <a:off x="838200" y="646456"/>
            <a:ext cx="6096000" cy="1261884"/>
          </a:xfrm>
          <a:prstGeom prst="rect">
            <a:avLst/>
          </a:prstGeom>
          <a:noFill/>
        </p:spPr>
        <p:txBody>
          <a:bodyPr wrap="square">
            <a:spAutoFit/>
          </a:bodyPr>
          <a:lstStyle/>
          <a:p>
            <a:pPr rtl="0">
              <a:spcBef>
                <a:spcPts val="0"/>
              </a:spcBef>
              <a:spcAft>
                <a:spcPts val="0"/>
              </a:spcAft>
            </a:pPr>
            <a:r>
              <a:rPr lang="sv-SE" sz="4000" b="1" i="0" u="none" strike="noStrike" dirty="0">
                <a:solidFill>
                  <a:srgbClr val="000000"/>
                </a:solidFill>
                <a:effectLst/>
                <a:latin typeface="Calibri" panose="020F0502020204030204" pitchFamily="34" charset="0"/>
              </a:rPr>
              <a:t>Lagålder 7 år</a:t>
            </a:r>
            <a:endParaRPr lang="sv-SE" sz="4000" b="0" dirty="0">
              <a:effectLst/>
            </a:endParaRPr>
          </a:p>
          <a:p>
            <a:br>
              <a:rPr lang="sv-SE" dirty="0"/>
            </a:br>
            <a:endParaRPr lang="sv-SE" dirty="0"/>
          </a:p>
        </p:txBody>
      </p:sp>
    </p:spTree>
    <p:extLst>
      <p:ext uri="{BB962C8B-B14F-4D97-AF65-F5344CB8AC3E}">
        <p14:creationId xmlns:p14="http://schemas.microsoft.com/office/powerpoint/2010/main" val="3900922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Filma barnen</a:t>
            </a:r>
            <a:endParaRPr lang="en-US" b="1" dirty="0"/>
          </a:p>
        </p:txBody>
      </p:sp>
      <p:sp>
        <p:nvSpPr>
          <p:cNvPr id="3" name="Content Placeholder 2"/>
          <p:cNvSpPr>
            <a:spLocks noGrp="1"/>
          </p:cNvSpPr>
          <p:nvPr>
            <p:ph idx="1"/>
          </p:nvPr>
        </p:nvSpPr>
        <p:spPr/>
        <p:txBody>
          <a:bodyPr>
            <a:normAutofit/>
          </a:bodyPr>
          <a:lstStyle/>
          <a:p>
            <a:pPr marL="0" indent="0">
              <a:buNone/>
            </a:pPr>
            <a:endParaRPr lang="sv-SE" b="1" dirty="0"/>
          </a:p>
          <a:p>
            <a:pPr marL="0" indent="0">
              <a:buNone/>
            </a:pPr>
            <a:endParaRPr lang="sv-SE"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18</a:t>
            </a:fld>
            <a:endParaRPr lang="en-US" dirty="0"/>
          </a:p>
        </p:txBody>
      </p:sp>
      <p:sp>
        <p:nvSpPr>
          <p:cNvPr id="6" name="textruta 5">
            <a:extLst>
              <a:ext uri="{FF2B5EF4-FFF2-40B4-BE49-F238E27FC236}">
                <a16:creationId xmlns:a16="http://schemas.microsoft.com/office/drawing/2014/main" id="{E972AA7E-EDB8-40B0-91B4-FA2B4005E98B}"/>
              </a:ext>
            </a:extLst>
          </p:cNvPr>
          <p:cNvSpPr txBox="1"/>
          <p:nvPr/>
        </p:nvSpPr>
        <p:spPr>
          <a:xfrm>
            <a:off x="957263" y="2057400"/>
            <a:ext cx="9415462" cy="5355312"/>
          </a:xfrm>
          <a:prstGeom prst="rect">
            <a:avLst/>
          </a:prstGeom>
          <a:noFill/>
        </p:spPr>
        <p:txBody>
          <a:bodyPr wrap="square" rtlCol="0">
            <a:spAutoFit/>
          </a:bodyPr>
          <a:lstStyle/>
          <a:p>
            <a:pPr>
              <a:lnSpc>
                <a:spcPct val="150000"/>
              </a:lnSpc>
            </a:pPr>
            <a:r>
              <a:rPr lang="sv-SE" dirty="0"/>
              <a:t>Vi kommer gör 3-5 olika saker som vi filmar när de genomför det.</a:t>
            </a:r>
          </a:p>
          <a:p>
            <a:pPr>
              <a:lnSpc>
                <a:spcPct val="150000"/>
              </a:lnSpc>
            </a:pPr>
            <a:r>
              <a:rPr lang="sv-SE" dirty="0"/>
              <a:t>Detta gör vi i början av säsongen och sedan igen i slutet av säsongen.</a:t>
            </a:r>
          </a:p>
          <a:p>
            <a:pPr>
              <a:lnSpc>
                <a:spcPct val="150000"/>
              </a:lnSpc>
            </a:pPr>
            <a:r>
              <a:rPr lang="sv-SE" dirty="0"/>
              <a:t>Tanken är att de ska kunna se den utveckling de haft under säsongen.</a:t>
            </a:r>
          </a:p>
          <a:p>
            <a:pPr>
              <a:lnSpc>
                <a:spcPct val="150000"/>
              </a:lnSpc>
            </a:pPr>
            <a:r>
              <a:rPr lang="sv-SE" dirty="0"/>
              <a:t>Detta är inget vi visar upp för alla utan tanken är att ni föräldrar kan sitta hemma och samtala kring det med erat barn.</a:t>
            </a:r>
          </a:p>
          <a:p>
            <a:pPr>
              <a:lnSpc>
                <a:spcPct val="150000"/>
              </a:lnSpc>
            </a:pPr>
            <a:r>
              <a:rPr lang="sv-SE" dirty="0"/>
              <a:t>Min målsättning är att göra detta varje säsong. Jag tror det blir ett roligt minne för barnen och skoj för oss vuxna att på ett enkelt sätt följa deras progression. </a:t>
            </a:r>
          </a:p>
          <a:p>
            <a:pPr>
              <a:lnSpc>
                <a:spcPct val="150000"/>
              </a:lnSpc>
            </a:pPr>
            <a:endParaRPr lang="sv-SE" b="1" dirty="0"/>
          </a:p>
          <a:p>
            <a:r>
              <a:rPr lang="sv-SE" b="1" dirty="0"/>
              <a:t>Förslag på filmade aktiviteter (exempel)</a:t>
            </a:r>
          </a:p>
          <a:p>
            <a:pPr marL="285750" indent="-285750">
              <a:buFont typeface="Arial" panose="020B0604020202020204" pitchFamily="34" charset="0"/>
              <a:buChar char="•"/>
            </a:pPr>
            <a:r>
              <a:rPr lang="sv-SE" dirty="0"/>
              <a:t>Dribbla bollen genom en teknikslinga</a:t>
            </a:r>
          </a:p>
          <a:p>
            <a:pPr marL="285750" indent="-285750">
              <a:buFont typeface="Arial" panose="020B0604020202020204" pitchFamily="34" charset="0"/>
              <a:buChar char="•"/>
            </a:pPr>
            <a:r>
              <a:rPr lang="sv-SE" dirty="0"/>
              <a:t>Skjuta bollen så högt/långt som möjligt.</a:t>
            </a:r>
          </a:p>
          <a:p>
            <a:pPr marL="285750" indent="-285750">
              <a:buFont typeface="Arial" panose="020B0604020202020204" pitchFamily="34" charset="0"/>
              <a:buChar char="•"/>
            </a:pPr>
            <a:r>
              <a:rPr lang="sv-SE" dirty="0"/>
              <a:t>Kullerbytta</a:t>
            </a:r>
          </a:p>
          <a:p>
            <a:pPr marL="285750" indent="-285750">
              <a:buFont typeface="Arial" panose="020B0604020202020204" pitchFamily="34" charset="0"/>
              <a:buChar char="•"/>
            </a:pPr>
            <a:r>
              <a:rPr lang="sv-SE" dirty="0"/>
              <a:t>Springa 30m så snabbt de kan.</a:t>
            </a:r>
          </a:p>
          <a:p>
            <a:r>
              <a:rPr lang="sv-SE" dirty="0"/>
              <a:t> </a:t>
            </a:r>
          </a:p>
          <a:p>
            <a:endParaRPr lang="sv-SE" dirty="0"/>
          </a:p>
        </p:txBody>
      </p:sp>
    </p:spTree>
    <p:extLst>
      <p:ext uri="{BB962C8B-B14F-4D97-AF65-F5344CB8AC3E}">
        <p14:creationId xmlns:p14="http://schemas.microsoft.com/office/powerpoint/2010/main" val="1803893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Film</a:t>
            </a:r>
            <a:endParaRPr lang="en-US" b="1" dirty="0"/>
          </a:p>
        </p:txBody>
      </p:sp>
      <p:sp>
        <p:nvSpPr>
          <p:cNvPr id="3" name="Content Placeholder 2"/>
          <p:cNvSpPr>
            <a:spLocks noGrp="1"/>
          </p:cNvSpPr>
          <p:nvPr>
            <p:ph idx="1"/>
          </p:nvPr>
        </p:nvSpPr>
        <p:spPr/>
        <p:txBody>
          <a:bodyPr>
            <a:normAutofit/>
          </a:bodyPr>
          <a:lstStyle/>
          <a:p>
            <a:pPr marL="0" indent="0">
              <a:buNone/>
            </a:pPr>
            <a:r>
              <a:rPr lang="sv-SE" b="1" dirty="0">
                <a:hlinkClick r:id="rId2"/>
              </a:rPr>
              <a:t>3 mot 3 spel</a:t>
            </a:r>
            <a:endParaRPr lang="sv-SE" b="1" dirty="0"/>
          </a:p>
          <a:p>
            <a:pPr marL="0" indent="0">
              <a:buNone/>
            </a:pPr>
            <a:endParaRPr lang="sv-SE" b="1" dirty="0"/>
          </a:p>
          <a:p>
            <a:pPr marL="0" indent="0">
              <a:buNone/>
            </a:pPr>
            <a:r>
              <a:rPr lang="sv-SE" b="1" dirty="0"/>
              <a:t>Passningsspel är inget att räkna med.</a:t>
            </a:r>
          </a:p>
          <a:p>
            <a:pPr marL="0" indent="0">
              <a:buNone/>
            </a:pPr>
            <a:endParaRPr lang="sv-SE" b="1" dirty="0"/>
          </a:p>
          <a:p>
            <a:pPr marL="0" indent="0">
              <a:buNone/>
            </a:pPr>
            <a:r>
              <a:rPr lang="sv-SE" b="1" dirty="0"/>
              <a:t>Korta genomgångar med barnen.</a:t>
            </a:r>
          </a:p>
          <a:p>
            <a:pPr marL="0" indent="0">
              <a:buNone/>
            </a:pPr>
            <a:endParaRPr lang="sv-SE" b="1" dirty="0"/>
          </a:p>
          <a:p>
            <a:pPr marL="0" indent="0">
              <a:buNone/>
            </a:pPr>
            <a:r>
              <a:rPr lang="sv-SE" b="1" dirty="0"/>
              <a:t>Många vuxna gynnar barnen!</a:t>
            </a:r>
          </a:p>
          <a:p>
            <a:pPr marL="0" indent="0">
              <a:buNone/>
            </a:pPr>
            <a:endParaRPr lang="sv-SE" b="1" dirty="0"/>
          </a:p>
          <a:p>
            <a:pPr marL="0" indent="0">
              <a:buNone/>
            </a:pPr>
            <a:endParaRPr lang="sv-SE" b="1"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19</a:t>
            </a:fld>
            <a:endParaRPr lang="en-US" dirty="0"/>
          </a:p>
        </p:txBody>
      </p:sp>
    </p:spTree>
    <p:extLst>
      <p:ext uri="{BB962C8B-B14F-4D97-AF65-F5344CB8AC3E}">
        <p14:creationId xmlns:p14="http://schemas.microsoft.com/office/powerpoint/2010/main" val="438626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Säsongen som varit</a:t>
            </a:r>
            <a:endParaRPr lang="en-US" b="1" dirty="0"/>
          </a:p>
        </p:txBody>
      </p:sp>
      <p:sp>
        <p:nvSpPr>
          <p:cNvPr id="3" name="Content Placeholder 2"/>
          <p:cNvSpPr>
            <a:spLocks noGrp="1"/>
          </p:cNvSpPr>
          <p:nvPr>
            <p:ph idx="1"/>
          </p:nvPr>
        </p:nvSpPr>
        <p:spPr/>
        <p:txBody>
          <a:bodyPr>
            <a:normAutofit/>
          </a:bodyPr>
          <a:lstStyle/>
          <a:p>
            <a:pPr marL="0" indent="0">
              <a:buNone/>
            </a:pPr>
            <a:r>
              <a:rPr lang="en-US" b="1" dirty="0" err="1"/>
              <a:t>Träningar</a:t>
            </a:r>
            <a:r>
              <a:rPr lang="en-US" b="1" dirty="0"/>
              <a:t>: </a:t>
            </a:r>
            <a:r>
              <a:rPr lang="en-US" dirty="0" err="1"/>
              <a:t>onsdagar</a:t>
            </a:r>
            <a:r>
              <a:rPr lang="en-US" dirty="0"/>
              <a:t> 17.15-18.15</a:t>
            </a:r>
          </a:p>
          <a:p>
            <a:pPr marL="0" indent="0">
              <a:buNone/>
            </a:pPr>
            <a:r>
              <a:rPr lang="en-US" b="1" dirty="0" err="1"/>
              <a:t>Cuper</a:t>
            </a:r>
            <a:r>
              <a:rPr lang="en-US" b="1" dirty="0"/>
              <a:t>: </a:t>
            </a:r>
            <a:r>
              <a:rPr lang="en-US" dirty="0" err="1"/>
              <a:t>Eko</a:t>
            </a:r>
            <a:r>
              <a:rPr lang="en-US" dirty="0"/>
              <a:t>-cup (27 </a:t>
            </a:r>
            <a:r>
              <a:rPr lang="en-US" dirty="0" err="1"/>
              <a:t>maj</a:t>
            </a:r>
            <a:r>
              <a:rPr lang="en-US" dirty="0"/>
              <a:t>), </a:t>
            </a:r>
            <a:r>
              <a:rPr lang="en-US" dirty="0" err="1"/>
              <a:t>Kabe</a:t>
            </a:r>
            <a:r>
              <a:rPr lang="en-US" dirty="0"/>
              <a:t>-cup (17 </a:t>
            </a:r>
            <a:r>
              <a:rPr lang="en-US" dirty="0" err="1"/>
              <a:t>juni</a:t>
            </a:r>
            <a:r>
              <a:rPr lang="en-US" dirty="0"/>
              <a:t>) &amp; </a:t>
            </a:r>
            <a:r>
              <a:rPr lang="en-US" dirty="0" err="1"/>
              <a:t>Hagadagarna</a:t>
            </a:r>
            <a:r>
              <a:rPr lang="en-US" dirty="0"/>
              <a:t>                (19-20 </a:t>
            </a:r>
            <a:r>
              <a:rPr lang="en-US" dirty="0" err="1"/>
              <a:t>augusti</a:t>
            </a:r>
            <a:r>
              <a:rPr lang="en-US" dirty="0"/>
              <a:t>)</a:t>
            </a:r>
          </a:p>
          <a:p>
            <a:pPr marL="0" indent="0">
              <a:buNone/>
            </a:pPr>
            <a:endParaRPr lang="en-US" dirty="0"/>
          </a:p>
          <a:p>
            <a:pPr marL="0" indent="0">
              <a:buNone/>
            </a:pPr>
            <a:r>
              <a:rPr lang="en-US" b="1" dirty="0"/>
              <a:t>Nya </a:t>
            </a:r>
            <a:r>
              <a:rPr lang="en-US" b="1" dirty="0" err="1"/>
              <a:t>spelare</a:t>
            </a:r>
            <a:endParaRPr lang="en-US" b="1" dirty="0"/>
          </a:p>
          <a:p>
            <a:pPr marL="0" indent="0">
              <a:buNone/>
            </a:pPr>
            <a:endParaRPr lang="en-US" dirty="0"/>
          </a:p>
          <a:p>
            <a:pPr marL="0" indent="0">
              <a:buNone/>
            </a:pPr>
            <a:r>
              <a:rPr lang="en-US" b="1" dirty="0" err="1"/>
              <a:t>Sammanfattning</a:t>
            </a:r>
            <a:r>
              <a:rPr lang="en-US" b="1" dirty="0"/>
              <a:t> av </a:t>
            </a:r>
            <a:r>
              <a:rPr lang="en-US" b="1" dirty="0" err="1"/>
              <a:t>inomhusträningen</a:t>
            </a:r>
            <a:r>
              <a:rPr lang="en-US" dirty="0"/>
              <a:t>.</a:t>
            </a: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a:t>
            </a:fld>
            <a:endParaRPr lang="en-US" dirty="0"/>
          </a:p>
        </p:txBody>
      </p:sp>
    </p:spTree>
    <p:extLst>
      <p:ext uri="{BB962C8B-B14F-4D97-AF65-F5344CB8AC3E}">
        <p14:creationId xmlns:p14="http://schemas.microsoft.com/office/powerpoint/2010/main" val="2823524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derlag inför rådslag Strategi - ppt video online ladda ner">
            <a:extLst>
              <a:ext uri="{FF2B5EF4-FFF2-40B4-BE49-F238E27FC236}">
                <a16:creationId xmlns:a16="http://schemas.microsoft.com/office/drawing/2014/main" id="{EEFF04B8-7B78-402E-AC87-04071B92FA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45309" y="1855304"/>
            <a:ext cx="4995241" cy="279733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b="1" dirty="0"/>
              <a:t>Ni </a:t>
            </a:r>
            <a:r>
              <a:rPr lang="en-US" b="1" dirty="0" err="1"/>
              <a:t>föräldrar</a:t>
            </a:r>
            <a:r>
              <a:rPr lang="en-US" b="1" dirty="0"/>
              <a:t> </a:t>
            </a:r>
            <a:r>
              <a:rPr lang="en-US" b="1" dirty="0" err="1"/>
              <a:t>är</a:t>
            </a:r>
            <a:r>
              <a:rPr lang="en-US" b="1" dirty="0"/>
              <a:t> </a:t>
            </a:r>
            <a:r>
              <a:rPr lang="en-US" b="1" dirty="0" err="1"/>
              <a:t>otroligt</a:t>
            </a:r>
            <a:r>
              <a:rPr lang="en-US" b="1" dirty="0"/>
              <a:t> </a:t>
            </a:r>
            <a:r>
              <a:rPr lang="en-US" b="1" dirty="0" err="1"/>
              <a:t>viktiga</a:t>
            </a:r>
            <a:r>
              <a:rPr lang="en-US" b="1" dirty="0"/>
              <a:t>!</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20</a:t>
            </a:fld>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4" name="textruta 3">
            <a:extLst>
              <a:ext uri="{FF2B5EF4-FFF2-40B4-BE49-F238E27FC236}">
                <a16:creationId xmlns:a16="http://schemas.microsoft.com/office/drawing/2014/main" id="{30A547B1-57D9-4AFC-9B52-831617FD7C98}"/>
              </a:ext>
            </a:extLst>
          </p:cNvPr>
          <p:cNvSpPr txBox="1"/>
          <p:nvPr/>
        </p:nvSpPr>
        <p:spPr>
          <a:xfrm>
            <a:off x="838200" y="1855304"/>
            <a:ext cx="4104861" cy="5078313"/>
          </a:xfrm>
          <a:prstGeom prst="rect">
            <a:avLst/>
          </a:prstGeom>
          <a:noFill/>
        </p:spPr>
        <p:txBody>
          <a:bodyPr wrap="square" rtlCol="0">
            <a:spAutoFit/>
          </a:bodyPr>
          <a:lstStyle/>
          <a:p>
            <a:r>
              <a:rPr lang="sv-SE" b="1" dirty="0"/>
              <a:t>Varför vill vi att våra barn ska vara aktiva i en förening.</a:t>
            </a:r>
          </a:p>
          <a:p>
            <a:pPr marL="285750" indent="-285750">
              <a:buFontTx/>
              <a:buChar char="-"/>
            </a:pPr>
            <a:r>
              <a:rPr lang="sv-SE" dirty="0"/>
              <a:t>Bygga upp en stark fysik</a:t>
            </a:r>
          </a:p>
          <a:p>
            <a:pPr marL="285750" indent="-285750">
              <a:buFontTx/>
              <a:buChar char="-"/>
            </a:pPr>
            <a:r>
              <a:rPr lang="sv-SE" dirty="0"/>
              <a:t>Socialt sammanhang</a:t>
            </a:r>
          </a:p>
          <a:p>
            <a:pPr marL="285750" indent="-285750">
              <a:buFontTx/>
              <a:buChar char="-"/>
            </a:pPr>
            <a:r>
              <a:rPr lang="sv-SE" dirty="0"/>
              <a:t>Våga sätta mål och sedan lyckas</a:t>
            </a:r>
          </a:p>
          <a:p>
            <a:pPr marL="285750" indent="-285750">
              <a:buFontTx/>
              <a:buChar char="-"/>
            </a:pPr>
            <a:r>
              <a:rPr lang="sv-SE" dirty="0"/>
              <a:t>Ledarskap</a:t>
            </a:r>
          </a:p>
          <a:p>
            <a:pPr marL="285750" indent="-285750">
              <a:buFontTx/>
              <a:buChar char="-"/>
            </a:pPr>
            <a:r>
              <a:rPr lang="sv-SE" dirty="0"/>
              <a:t>Lära sig att jobba i grupp</a:t>
            </a:r>
          </a:p>
          <a:p>
            <a:pPr marL="285750" indent="-285750">
              <a:buFontTx/>
              <a:buChar char="-"/>
            </a:pPr>
            <a:endParaRPr lang="sv-SE" dirty="0"/>
          </a:p>
          <a:p>
            <a:pPr marL="285750" indent="-285750">
              <a:buFontTx/>
              <a:buChar char="-"/>
            </a:pPr>
            <a:endParaRPr lang="sv-SE" dirty="0"/>
          </a:p>
          <a:p>
            <a:r>
              <a:rPr lang="sv-SE" dirty="0"/>
              <a:t>Min erfarenhet säger att positivt föräldraengagemang i ens barns idrott är avgörande. </a:t>
            </a:r>
          </a:p>
          <a:p>
            <a:pPr marL="285750" indent="-285750">
              <a:buFontTx/>
              <a:buChar char="-"/>
            </a:pPr>
            <a:r>
              <a:rPr lang="sv-SE" dirty="0"/>
              <a:t>Lär känna ditt barns kompisar</a:t>
            </a:r>
          </a:p>
          <a:p>
            <a:pPr marL="285750" indent="-285750">
              <a:buFontTx/>
              <a:buChar char="-"/>
            </a:pPr>
            <a:r>
              <a:rPr lang="sv-SE" dirty="0"/>
              <a:t>Dela upplevelser </a:t>
            </a:r>
          </a:p>
          <a:p>
            <a:pPr marL="285750" indent="-285750">
              <a:buFontTx/>
              <a:buChar char="-"/>
            </a:pPr>
            <a:r>
              <a:rPr lang="sv-SE" dirty="0"/>
              <a:t>Vi får vara närvarande i deras liv. Det kommer snart en tid när de inte vill ha oss lika nära.  </a:t>
            </a:r>
          </a:p>
          <a:p>
            <a:pPr marL="285750" indent="-285750">
              <a:buFontTx/>
              <a:buChar char="-"/>
            </a:pPr>
            <a:endParaRPr lang="sv-SE" dirty="0"/>
          </a:p>
        </p:txBody>
      </p:sp>
    </p:spTree>
    <p:extLst>
      <p:ext uri="{BB962C8B-B14F-4D97-AF65-F5344CB8AC3E}">
        <p14:creationId xmlns:p14="http://schemas.microsoft.com/office/powerpoint/2010/main" val="3819188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Tips till er föräldrar</a:t>
            </a:r>
            <a:endParaRPr lang="en-US" b="1" dirty="0"/>
          </a:p>
        </p:txBody>
      </p:sp>
      <p:sp>
        <p:nvSpPr>
          <p:cNvPr id="3" name="Content Placeholder 2"/>
          <p:cNvSpPr>
            <a:spLocks noGrp="1"/>
          </p:cNvSpPr>
          <p:nvPr>
            <p:ph idx="1"/>
          </p:nvPr>
        </p:nvSpPr>
        <p:spPr/>
        <p:txBody>
          <a:bodyPr>
            <a:normAutofit fontScale="77500" lnSpcReduction="20000"/>
          </a:bodyPr>
          <a:lstStyle/>
          <a:p>
            <a:pPr marL="0" indent="0">
              <a:buNone/>
            </a:pPr>
            <a:r>
              <a:rPr lang="sv-SE" dirty="0"/>
              <a:t>Prata med barnen om hur de hade det på träningen</a:t>
            </a:r>
          </a:p>
          <a:p>
            <a:pPr marL="0" indent="0">
              <a:buNone/>
            </a:pPr>
            <a:endParaRPr lang="sv-SE" dirty="0"/>
          </a:p>
          <a:p>
            <a:pPr marL="0" indent="0">
              <a:buNone/>
            </a:pPr>
            <a:r>
              <a:rPr lang="sv-SE" dirty="0"/>
              <a:t>Gärna vad de tyckte va roligt. Fokusera de det positiva.</a:t>
            </a:r>
          </a:p>
          <a:p>
            <a:pPr marL="0" indent="0">
              <a:buNone/>
            </a:pPr>
            <a:endParaRPr lang="sv-SE" dirty="0"/>
          </a:p>
          <a:p>
            <a:pPr marL="0" indent="0">
              <a:buNone/>
            </a:pPr>
            <a:r>
              <a:rPr lang="sv-SE" dirty="0"/>
              <a:t>Se till att de kommer i tid och att de har det behöver med sig. Det är också er uppgift att de har lite energi kvar i kroppen. Ni vet bäst om erat barn behöver ett litet mellanmål innan träningen. </a:t>
            </a:r>
          </a:p>
          <a:p>
            <a:pPr marL="0" indent="0">
              <a:buNone/>
            </a:pPr>
            <a:endParaRPr lang="sv-SE" dirty="0"/>
          </a:p>
          <a:p>
            <a:pPr marL="0" indent="0">
              <a:buNone/>
            </a:pPr>
            <a:r>
              <a:rPr lang="sv-SE" dirty="0"/>
              <a:t>Ni har alltid möjligheten att finnas nära era barn under träningar. Ju tryggare de blir, ju mer klarar de sig utan er föräldrar.</a:t>
            </a:r>
          </a:p>
          <a:p>
            <a:pPr marL="0" indent="0">
              <a:buNone/>
            </a:pPr>
            <a:endParaRPr lang="sv-SE" b="1" dirty="0"/>
          </a:p>
          <a:p>
            <a:pPr marL="0" indent="0">
              <a:buNone/>
            </a:pPr>
            <a:r>
              <a:rPr lang="sv-SE" dirty="0"/>
              <a:t>Är det något ni undrar över är ni alltid välkomna att prata med oss. Under träning ska vi dock engagera oss i barnen och inte er föräldrar.</a:t>
            </a:r>
          </a:p>
          <a:p>
            <a:pPr marL="0" indent="0">
              <a:buNone/>
            </a:pPr>
            <a:endParaRPr lang="sv-SE"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21</a:t>
            </a:fld>
            <a:endParaRPr lang="en-US" dirty="0"/>
          </a:p>
        </p:txBody>
      </p:sp>
    </p:spTree>
    <p:extLst>
      <p:ext uri="{BB962C8B-B14F-4D97-AF65-F5344CB8AC3E}">
        <p14:creationId xmlns:p14="http://schemas.microsoft.com/office/powerpoint/2010/main" val="10462119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Tips &amp; </a:t>
            </a:r>
            <a:r>
              <a:rPr lang="sv-SE" b="1" dirty="0"/>
              <a:t>råd</a:t>
            </a:r>
            <a:r>
              <a:rPr lang="en-US" b="1" dirty="0"/>
              <a:t> </a:t>
            </a:r>
            <a:r>
              <a:rPr lang="sv-SE" b="1" dirty="0"/>
              <a:t>från</a:t>
            </a:r>
            <a:r>
              <a:rPr lang="en-US" b="1" dirty="0"/>
              <a:t> Johan Fallby, </a:t>
            </a:r>
            <a:r>
              <a:rPr lang="sv-SE" b="1" i="1" dirty="0"/>
              <a:t>idrottspsykolog</a:t>
            </a:r>
          </a:p>
        </p:txBody>
      </p:sp>
      <p:sp>
        <p:nvSpPr>
          <p:cNvPr id="3" name="Content Placeholder 2"/>
          <p:cNvSpPr>
            <a:spLocks noGrp="1"/>
          </p:cNvSpPr>
          <p:nvPr>
            <p:ph idx="1"/>
          </p:nvPr>
        </p:nvSpPr>
        <p:spPr/>
        <p:txBody>
          <a:bodyPr>
            <a:normAutofit/>
          </a:bodyPr>
          <a:lstStyle/>
          <a:p>
            <a:pPr marL="0" indent="0">
              <a:buNone/>
            </a:pPr>
            <a:r>
              <a:rPr lang="sv-SE" dirty="0"/>
              <a:t>“Engagera dig i ditt barns idrottsmiljö genom att fråga tränare, ledare och andra idrottsföräldrar vilken hjälp som behövs.”
“Var aktiv i att skapa samarbete och en god kommunikation mellan alla delar i idrottsmiljön (föreningen, tränare, ledare, idrottsförälder, barn och eventuellt skola.”
“Hjälp föreningen att rekrytera lämpliga tränare som passar för den ålder de ska vara verksamma med. Kunskap om idrotten är bra att ha, men kunskap om barn I rätt ålder är viktigare. Båda kvalifikationerna är naturligtvis bäst.” 
                                  </a:t>
            </a:r>
            <a:r>
              <a:rPr lang="sv-SE" b="1" dirty="0"/>
              <a:t>Gör det bättre själv om du kan</a:t>
            </a:r>
            <a:r>
              <a:rPr lang="sv-SE" dirty="0"/>
              <a:t>, Johan Fallby, 2020 </a:t>
            </a:r>
            <a:r>
              <a:rPr lang="en-US" dirty="0"/>
              <a: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22</a:t>
            </a:fld>
            <a:endParaRPr lang="en-US" dirty="0"/>
          </a:p>
        </p:txBody>
      </p:sp>
    </p:spTree>
    <p:extLst>
      <p:ext uri="{BB962C8B-B14F-4D97-AF65-F5344CB8AC3E}">
        <p14:creationId xmlns:p14="http://schemas.microsoft.com/office/powerpoint/2010/main" val="26011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Träning utomhus</a:t>
            </a:r>
            <a:endParaRPr lang="en-US" b="1" dirty="0"/>
          </a:p>
        </p:txBody>
      </p:sp>
      <p:sp>
        <p:nvSpPr>
          <p:cNvPr id="3" name="Content Placeholder 2"/>
          <p:cNvSpPr>
            <a:spLocks noGrp="1"/>
          </p:cNvSpPr>
          <p:nvPr>
            <p:ph idx="1"/>
          </p:nvPr>
        </p:nvSpPr>
        <p:spPr/>
        <p:txBody>
          <a:bodyPr>
            <a:normAutofit/>
          </a:bodyPr>
          <a:lstStyle/>
          <a:p>
            <a:pPr>
              <a:buFontTx/>
              <a:buChar char="-"/>
            </a:pPr>
            <a:r>
              <a:rPr lang="en-US" dirty="0"/>
              <a:t>Jag </a:t>
            </a:r>
            <a:r>
              <a:rPr lang="en-US" dirty="0" err="1"/>
              <a:t>och</a:t>
            </a:r>
            <a:r>
              <a:rPr lang="en-US" dirty="0"/>
              <a:t> </a:t>
            </a:r>
            <a:r>
              <a:rPr lang="en-US" dirty="0" err="1"/>
              <a:t>bollen</a:t>
            </a:r>
            <a:endParaRPr lang="en-US" dirty="0"/>
          </a:p>
          <a:p>
            <a:pPr>
              <a:buFontTx/>
              <a:buChar char="-"/>
            </a:pPr>
            <a:r>
              <a:rPr lang="en-US" dirty="0" err="1"/>
              <a:t>Spel</a:t>
            </a:r>
            <a:r>
              <a:rPr lang="en-US" dirty="0"/>
              <a:t> (</a:t>
            </a:r>
            <a:r>
              <a:rPr lang="en-US" dirty="0" err="1"/>
              <a:t>Anfall</a:t>
            </a:r>
            <a:r>
              <a:rPr lang="en-US" dirty="0"/>
              <a:t> &amp; </a:t>
            </a:r>
            <a:r>
              <a:rPr lang="en-US" dirty="0" err="1"/>
              <a:t>Försvar</a:t>
            </a:r>
            <a:r>
              <a:rPr lang="en-US" dirty="0"/>
              <a:t>)</a:t>
            </a:r>
          </a:p>
          <a:p>
            <a:pPr>
              <a:buFontTx/>
              <a:buChar char="-"/>
            </a:pPr>
            <a:r>
              <a:rPr lang="en-US" dirty="0" err="1"/>
              <a:t>Koordination</a:t>
            </a:r>
            <a:r>
              <a:rPr lang="en-US" dirty="0"/>
              <a:t> </a:t>
            </a:r>
            <a:r>
              <a:rPr lang="en-US" dirty="0" err="1"/>
              <a:t>och</a:t>
            </a:r>
            <a:r>
              <a:rPr lang="en-US" dirty="0"/>
              <a:t> </a:t>
            </a:r>
            <a:r>
              <a:rPr lang="en-US" dirty="0" err="1"/>
              <a:t>motorik</a:t>
            </a:r>
            <a:endParaRPr lang="en-US" dirty="0"/>
          </a:p>
          <a:p>
            <a:pPr>
              <a:buFontTx/>
              <a:buChar char="-"/>
            </a:pPr>
            <a:r>
              <a:rPr lang="en-US" dirty="0" err="1"/>
              <a:t>Tävla</a:t>
            </a:r>
            <a:r>
              <a:rPr lang="en-US" dirty="0"/>
              <a:t> (</a:t>
            </a:r>
            <a:r>
              <a:rPr lang="en-US" dirty="0" err="1"/>
              <a:t>detta</a:t>
            </a:r>
            <a:r>
              <a:rPr lang="en-US" dirty="0"/>
              <a:t> </a:t>
            </a:r>
            <a:r>
              <a:rPr lang="en-US" dirty="0" err="1"/>
              <a:t>är</a:t>
            </a:r>
            <a:r>
              <a:rPr lang="en-US" dirty="0"/>
              <a:t> </a:t>
            </a:r>
            <a:r>
              <a:rPr lang="en-US" dirty="0" err="1"/>
              <a:t>något</a:t>
            </a:r>
            <a:r>
              <a:rPr lang="en-US" dirty="0"/>
              <a:t> vi </a:t>
            </a:r>
            <a:r>
              <a:rPr lang="en-US" dirty="0" err="1"/>
              <a:t>lär</a:t>
            </a:r>
            <a:r>
              <a:rPr lang="en-US" dirty="0"/>
              <a:t> </a:t>
            </a:r>
            <a:r>
              <a:rPr lang="en-US" dirty="0" err="1"/>
              <a:t>barnen</a:t>
            </a:r>
            <a:r>
              <a:rPr lang="en-US" dirty="0"/>
              <a:t>)</a:t>
            </a:r>
          </a:p>
          <a:p>
            <a:pPr>
              <a:buFontTx/>
              <a:buChar char="-"/>
            </a:pPr>
            <a:r>
              <a:rPr lang="en-US" dirty="0"/>
              <a:t>Bra </a:t>
            </a:r>
            <a:r>
              <a:rPr lang="en-US" dirty="0" err="1"/>
              <a:t>lagkamrat</a:t>
            </a:r>
            <a:r>
              <a:rPr lang="en-US" dirty="0"/>
              <a:t>!</a:t>
            </a:r>
          </a:p>
          <a:p>
            <a:pPr>
              <a:buFontTx/>
              <a:buChar char="-"/>
            </a:pPr>
            <a:endParaRPr lang="en-US" dirty="0"/>
          </a:p>
          <a:p>
            <a:pPr>
              <a:buFontTx/>
              <a:buChar char="-"/>
            </a:pPr>
            <a:r>
              <a:rPr lang="en-US" dirty="0"/>
              <a:t>Det </a:t>
            </a:r>
            <a:r>
              <a:rPr lang="en-US" dirty="0" err="1"/>
              <a:t>är</a:t>
            </a:r>
            <a:r>
              <a:rPr lang="en-US" dirty="0"/>
              <a:t> extra </a:t>
            </a:r>
            <a:r>
              <a:rPr lang="en-US" dirty="0" err="1"/>
              <a:t>viktigt</a:t>
            </a:r>
            <a:r>
              <a:rPr lang="en-US" dirty="0"/>
              <a:t> </a:t>
            </a:r>
            <a:r>
              <a:rPr lang="en-US" dirty="0" err="1"/>
              <a:t>att</a:t>
            </a:r>
            <a:r>
              <a:rPr lang="en-US" dirty="0"/>
              <a:t> </a:t>
            </a:r>
            <a:r>
              <a:rPr lang="en-US" dirty="0" err="1"/>
              <a:t>ni</a:t>
            </a:r>
            <a:r>
              <a:rPr lang="en-US" dirty="0"/>
              <a:t> </a:t>
            </a:r>
            <a:r>
              <a:rPr lang="en-US" dirty="0" err="1"/>
              <a:t>har</a:t>
            </a:r>
            <a:r>
              <a:rPr lang="en-US" dirty="0"/>
              <a:t> </a:t>
            </a:r>
            <a:r>
              <a:rPr lang="en-US" dirty="0" err="1"/>
              <a:t>kontaktuppgifter</a:t>
            </a:r>
            <a:r>
              <a:rPr lang="en-US" dirty="0"/>
              <a:t> </a:t>
            </a:r>
            <a:r>
              <a:rPr lang="en-US" dirty="0" err="1"/>
              <a:t>på</a:t>
            </a:r>
            <a:r>
              <a:rPr lang="en-US" dirty="0"/>
              <a:t> laget.se. Det </a:t>
            </a:r>
            <a:r>
              <a:rPr lang="en-US" dirty="0" err="1"/>
              <a:t>är</a:t>
            </a:r>
            <a:r>
              <a:rPr lang="en-US" dirty="0"/>
              <a:t> </a:t>
            </a:r>
            <a:r>
              <a:rPr lang="en-US" dirty="0" err="1"/>
              <a:t>där</a:t>
            </a:r>
            <a:r>
              <a:rPr lang="en-US" dirty="0"/>
              <a:t> vi </a:t>
            </a:r>
            <a:r>
              <a:rPr lang="en-US" dirty="0" err="1"/>
              <a:t>tittar</a:t>
            </a:r>
            <a:r>
              <a:rPr lang="en-US" dirty="0"/>
              <a:t> om </a:t>
            </a:r>
            <a:r>
              <a:rPr lang="en-US" dirty="0" err="1"/>
              <a:t>något</a:t>
            </a:r>
            <a:r>
              <a:rPr lang="en-US" dirty="0"/>
              <a:t> </a:t>
            </a:r>
            <a:r>
              <a:rPr lang="en-US" dirty="0" err="1"/>
              <a:t>händer</a:t>
            </a:r>
            <a:r>
              <a:rPr lang="en-US" dirty="0"/>
              <a:t> </a:t>
            </a:r>
            <a:r>
              <a:rPr lang="en-US" dirty="0" err="1"/>
              <a:t>på</a:t>
            </a:r>
            <a:r>
              <a:rPr lang="en-US" dirty="0"/>
              <a:t> </a:t>
            </a:r>
            <a:r>
              <a:rPr lang="en-US" dirty="0" err="1"/>
              <a:t>en</a:t>
            </a:r>
            <a:r>
              <a:rPr lang="en-US" dirty="0"/>
              <a:t> </a:t>
            </a:r>
            <a:r>
              <a:rPr lang="en-US" dirty="0" err="1"/>
              <a:t>träning</a:t>
            </a:r>
            <a:r>
              <a:rPr lang="en-US" dirty="0"/>
              <a:t>.</a:t>
            </a:r>
          </a:p>
          <a:p>
            <a:pPr marL="0" indent="0">
              <a:buNone/>
            </a:pPr>
            <a:endParaRPr lang="en-US" dirty="0"/>
          </a:p>
          <a:p>
            <a:pPr marL="0" indent="0">
              <a:buNone/>
            </a:pPr>
            <a:endParaRPr lang="en-US"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8"/>
          <p:cNvSpPr>
            <a:spLocks noGrp="1"/>
          </p:cNvSpPr>
          <p:nvPr>
            <p:ph type="sldNum" sz="quarter" idx="12"/>
          </p:nvPr>
        </p:nvSpPr>
        <p:spPr/>
        <p:txBody>
          <a:bodyPr/>
          <a:lstStyle/>
          <a:p>
            <a:fld id="{7B82670C-2495-47EB-B20B-D9AF7BE8C7CF}" type="slidenum">
              <a:rPr lang="en-US" smtClean="0"/>
              <a:t>3</a:t>
            </a:fld>
            <a:endParaRPr lang="en-US" dirty="0"/>
          </a:p>
        </p:txBody>
      </p:sp>
    </p:spTree>
    <p:extLst>
      <p:ext uri="{BB962C8B-B14F-4D97-AF65-F5344CB8AC3E}">
        <p14:creationId xmlns:p14="http://schemas.microsoft.com/office/powerpoint/2010/main" val="212055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Lagkassa</a:t>
            </a:r>
            <a:endParaRPr lang="en-US" b="1" dirty="0"/>
          </a:p>
        </p:txBody>
      </p:sp>
      <p:sp>
        <p:nvSpPr>
          <p:cNvPr id="3" name="Content Placeholder 2"/>
          <p:cNvSpPr>
            <a:spLocks noGrp="1"/>
          </p:cNvSpPr>
          <p:nvPr>
            <p:ph idx="1"/>
          </p:nvPr>
        </p:nvSpPr>
        <p:spPr>
          <a:xfrm>
            <a:off x="838200" y="1825625"/>
            <a:ext cx="9875982" cy="4351338"/>
          </a:xfrm>
        </p:spPr>
        <p:txBody>
          <a:bodyPr>
            <a:normAutofit fontScale="70000" lnSpcReduction="20000"/>
          </a:bodyPr>
          <a:lstStyle/>
          <a:p>
            <a:pPr marL="0" indent="0">
              <a:buNone/>
            </a:pPr>
            <a:r>
              <a:rPr lang="sv-SE" sz="1800" dirty="0"/>
              <a:t>En lagkassa används av lagen själva, till utvalda </a:t>
            </a:r>
            <a:r>
              <a:rPr lang="sv-SE" sz="1800" dirty="0" err="1"/>
              <a:t>aktiviter</a:t>
            </a:r>
            <a:r>
              <a:rPr lang="sv-SE" sz="1800" dirty="0"/>
              <a:t>, </a:t>
            </a:r>
            <a:r>
              <a:rPr lang="sv-SE" sz="1800" dirty="0" err="1"/>
              <a:t>t.ex</a:t>
            </a:r>
            <a:r>
              <a:rPr lang="sv-SE" sz="1800" dirty="0"/>
              <a:t> cuper, träningsläger och roliga aktiviteter.</a:t>
            </a:r>
          </a:p>
          <a:p>
            <a:pPr marL="0" indent="0">
              <a:buNone/>
            </a:pPr>
            <a:r>
              <a:rPr lang="sv-SE" sz="1800" dirty="0"/>
              <a:t>Lagkassan administreras av Hagas kassör, där pengar betalas ut vid behov. Insättning av pengar görs i samråd med kassör.</a:t>
            </a:r>
          </a:p>
          <a:p>
            <a:pPr marL="0" indent="0">
              <a:buNone/>
            </a:pPr>
            <a:endParaRPr lang="sv-SE" sz="1800" dirty="0"/>
          </a:p>
          <a:p>
            <a:pPr marL="0" indent="0">
              <a:buNone/>
            </a:pPr>
            <a:r>
              <a:rPr lang="sv-SE" sz="1800" dirty="0"/>
              <a:t>För att utöka lagkassan kan lagen själva bestämma vad de vill göra. Av intäkterna så går 20% till föreningen och 80% till laget själva.</a:t>
            </a:r>
          </a:p>
          <a:p>
            <a:pPr marL="0" indent="0">
              <a:buNone/>
            </a:pPr>
            <a:endParaRPr lang="sv-SE" sz="1800" dirty="0"/>
          </a:p>
          <a:p>
            <a:pPr marL="0" indent="0">
              <a:buNone/>
            </a:pPr>
            <a:r>
              <a:rPr lang="sv-SE" sz="1800" dirty="0"/>
              <a:t>Alla aktiviteter som </a:t>
            </a:r>
            <a:r>
              <a:rPr lang="sv-SE" sz="1800" dirty="0" err="1"/>
              <a:t>som</a:t>
            </a:r>
            <a:r>
              <a:rPr lang="sv-SE" sz="1800" dirty="0"/>
              <a:t> genomförs för att stärka lagkassan ska anmälas till Ungdomssektionen, för att flera lag ej ska göra samma aktivitet samtidigt.</a:t>
            </a:r>
          </a:p>
          <a:p>
            <a:pPr marL="0" indent="0">
              <a:lnSpc>
                <a:spcPct val="120000"/>
              </a:lnSpc>
              <a:buNone/>
            </a:pPr>
            <a:r>
              <a:rPr lang="sv-SE" sz="1800" dirty="0"/>
              <a:t> Några exempel kan vara:</a:t>
            </a:r>
          </a:p>
          <a:p>
            <a:r>
              <a:rPr lang="sv-SE" sz="1800" dirty="0"/>
              <a:t>Sälja Restaurangchansen</a:t>
            </a:r>
          </a:p>
          <a:p>
            <a:r>
              <a:rPr lang="sv-SE" sz="1800" dirty="0"/>
              <a:t>Sälja New Body</a:t>
            </a:r>
          </a:p>
          <a:p>
            <a:r>
              <a:rPr lang="sv-SE" sz="1800" dirty="0"/>
              <a:t>Sälja kakor</a:t>
            </a:r>
          </a:p>
          <a:p>
            <a:r>
              <a:rPr lang="sv-SE" sz="1800" dirty="0"/>
              <a:t>Sälja Haga-kaffe</a:t>
            </a:r>
          </a:p>
          <a:p>
            <a:r>
              <a:rPr lang="sv-SE" sz="1800" dirty="0"/>
              <a:t>Städa områden</a:t>
            </a:r>
          </a:p>
          <a:p>
            <a:endParaRPr lang="sv-SE" sz="1800" dirty="0"/>
          </a:p>
          <a:p>
            <a:pPr marL="0" indent="0">
              <a:buNone/>
            </a:pPr>
            <a:r>
              <a:rPr lang="sv-SE" sz="1800" dirty="0"/>
              <a:t>Varje ungdomslag inom IF Haga får bidrag av föreningen till anmälningsavgift för cuper och poolspel. Summan betalas ut av föreningen direkt till den anordnande förening och pengarna passerar med andra ord inte själva laget. Mer information om beloppsgräns på bidraget finns på sidan om “Poolspel och Cuper”.</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4</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50138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Försäljning</a:t>
            </a:r>
            <a:r>
              <a:rPr lang="en-US" b="1" dirty="0"/>
              <a:t> av </a:t>
            </a:r>
            <a:r>
              <a:rPr lang="en-US" b="1" dirty="0" err="1"/>
              <a:t>kakor</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Föräldramöte: insamling av försäljning.</a:t>
            </a:r>
          </a:p>
          <a:p>
            <a:pPr marL="0" indent="0">
              <a:buNone/>
            </a:pPr>
            <a:r>
              <a:rPr lang="sv-SE" sz="1800" dirty="0"/>
              <a:t>Vi rapporterar in </a:t>
            </a:r>
            <a:r>
              <a:rPr lang="sv-SE" sz="1800" dirty="0" err="1"/>
              <a:t>försälningen</a:t>
            </a:r>
            <a:r>
              <a:rPr lang="sv-SE" sz="1800" dirty="0"/>
              <a:t> omgående och inom kort kommer alla kakor och godis. </a:t>
            </a:r>
          </a:p>
          <a:p>
            <a:pPr marL="0" indent="0">
              <a:buNone/>
            </a:pPr>
            <a:r>
              <a:rPr lang="sv-SE" sz="1800" dirty="0"/>
              <a:t>Datum &amp; tid kommer när ni kan hämta burkarna på Smedsbovägen. </a:t>
            </a:r>
          </a:p>
          <a:p>
            <a:pPr marL="0" indent="0">
              <a:buNone/>
            </a:pPr>
            <a:r>
              <a:rPr lang="sv-SE" sz="1800" dirty="0"/>
              <a:t>Ni </a:t>
            </a:r>
            <a:r>
              <a:rPr lang="sv-SE" sz="1800" dirty="0" err="1"/>
              <a:t>Swischar</a:t>
            </a:r>
            <a:r>
              <a:rPr lang="sv-SE" sz="1800" dirty="0"/>
              <a:t> när ni hämtar ut burkarna.</a:t>
            </a:r>
          </a:p>
          <a:p>
            <a:pPr marL="0" indent="0">
              <a:buNone/>
            </a:pPr>
            <a:r>
              <a:rPr lang="sv-SE" sz="1800" dirty="0"/>
              <a:t>Grymt jobbat allihopa! Många barn pratar om Paris!! =)</a:t>
            </a:r>
          </a:p>
          <a:p>
            <a:pPr marL="0" indent="0">
              <a:buNone/>
            </a:pPr>
            <a:r>
              <a:rPr lang="sv-SE" sz="1800" dirty="0"/>
              <a:t>Vi återkommer om intjänad summa när vi summerat allt. </a:t>
            </a:r>
          </a:p>
          <a:p>
            <a:pPr marL="0" indent="0">
              <a:buNone/>
            </a:pPr>
            <a:r>
              <a:rPr lang="sv-SE" sz="1800" dirty="0"/>
              <a:t>Detta ska inte igen hamna samtidigt som ni får lotter! En klar erfarenhet!</a:t>
            </a:r>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5</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2645225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Lagkassa</a:t>
            </a:r>
            <a:endParaRPr lang="en-US" b="1" dirty="0"/>
          </a:p>
        </p:txBody>
      </p:sp>
      <p:sp>
        <p:nvSpPr>
          <p:cNvPr id="3" name="Content Placeholder 2"/>
          <p:cNvSpPr>
            <a:spLocks noGrp="1"/>
          </p:cNvSpPr>
          <p:nvPr>
            <p:ph idx="1"/>
          </p:nvPr>
        </p:nvSpPr>
        <p:spPr>
          <a:xfrm>
            <a:off x="838200" y="1825625"/>
            <a:ext cx="9875982" cy="4351338"/>
          </a:xfrm>
        </p:spPr>
        <p:txBody>
          <a:bodyPr>
            <a:normAutofit/>
          </a:bodyPr>
          <a:lstStyle/>
          <a:p>
            <a:pPr marL="0" indent="0">
              <a:buNone/>
            </a:pPr>
            <a:r>
              <a:rPr lang="sv-SE" sz="1800" dirty="0"/>
              <a:t>Kristoffer och Richard sålde våfflor (Go Ljungarum)</a:t>
            </a:r>
          </a:p>
          <a:p>
            <a:pPr marL="0" indent="0">
              <a:buNone/>
            </a:pPr>
            <a:r>
              <a:rPr lang="sv-SE" sz="1800" dirty="0"/>
              <a:t>Så nu har vi har vi en början till lagkassa. </a:t>
            </a:r>
          </a:p>
          <a:p>
            <a:pPr marL="0" indent="0">
              <a:buNone/>
            </a:pPr>
            <a:endParaRPr lang="sv-SE" sz="18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6</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3932525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a:t>Lagsidor</a:t>
            </a:r>
            <a:r>
              <a:rPr lang="en-US" b="1" dirty="0"/>
              <a:t> (laget.se)</a:t>
            </a:r>
          </a:p>
        </p:txBody>
      </p:sp>
      <p:sp>
        <p:nvSpPr>
          <p:cNvPr id="3" name="Content Placeholder 2"/>
          <p:cNvSpPr>
            <a:spLocks noGrp="1"/>
          </p:cNvSpPr>
          <p:nvPr>
            <p:ph idx="1"/>
          </p:nvPr>
        </p:nvSpPr>
        <p:spPr/>
        <p:txBody>
          <a:bodyPr>
            <a:normAutofit fontScale="77500" lnSpcReduction="20000"/>
          </a:bodyPr>
          <a:lstStyle/>
          <a:p>
            <a:pPr marL="0" indent="0">
              <a:buNone/>
            </a:pPr>
            <a:r>
              <a:rPr lang="sv-SE" dirty="0"/>
              <a:t>Haga använder laget.se som </a:t>
            </a:r>
            <a:r>
              <a:rPr lang="sv-SE" dirty="0" err="1"/>
              <a:t>föreningssida</a:t>
            </a:r>
            <a:r>
              <a:rPr lang="sv-SE" dirty="0"/>
              <a:t> och där har också varje lag sin egen </a:t>
            </a:r>
            <a:r>
              <a:rPr lang="sv-SE" dirty="0" err="1"/>
              <a:t>lagsida</a:t>
            </a:r>
            <a:r>
              <a:rPr lang="sv-SE" dirty="0"/>
              <a:t>. Här samlas all gemensam information, nyheter, dokument och kontaktinformation mm.</a:t>
            </a:r>
          </a:p>
          <a:p>
            <a:pPr marL="0" indent="0">
              <a:buNone/>
            </a:pPr>
            <a:endParaRPr lang="sv-SE" dirty="0"/>
          </a:p>
          <a:p>
            <a:pPr marL="0" indent="0">
              <a:buNone/>
            </a:pPr>
            <a:r>
              <a:rPr lang="sv-SE" dirty="0"/>
              <a:t>Som ledare förväntas du: </a:t>
            </a:r>
          </a:p>
          <a:p>
            <a:r>
              <a:rPr lang="sv-SE" dirty="0"/>
              <a:t>Hålla spelartrupp uppdaterad</a:t>
            </a:r>
          </a:p>
          <a:p>
            <a:r>
              <a:rPr lang="sv-SE" dirty="0"/>
              <a:t>Uppmana föräldrar att hålla kontaktuppgifter uppdaterade</a:t>
            </a:r>
          </a:p>
          <a:p>
            <a:r>
              <a:rPr lang="sv-SE" dirty="0"/>
              <a:t>Lägga upp träningar &amp; matcher i kalender</a:t>
            </a:r>
          </a:p>
          <a:p>
            <a:r>
              <a:rPr lang="sv-SE" dirty="0"/>
              <a:t>Göra närvarorapportering efter träning &amp; match</a:t>
            </a:r>
          </a:p>
          <a:p>
            <a:r>
              <a:rPr lang="sv-SE" dirty="0"/>
              <a:t>Skicka kallelser till match</a:t>
            </a:r>
          </a:p>
          <a:p>
            <a:r>
              <a:rPr lang="sv-SE" dirty="0"/>
              <a:t>Se över att medlems- och träningsavgifter är betalda</a:t>
            </a:r>
          </a:p>
          <a:p>
            <a:endParaRPr lang="sv-SE" dirty="0"/>
          </a:p>
          <a:p>
            <a:pPr marL="0" indent="0">
              <a:buNone/>
            </a:pPr>
            <a:r>
              <a:rPr lang="sv-SE" dirty="0"/>
              <a:t>Laget.se finns också som </a:t>
            </a:r>
            <a:r>
              <a:rPr lang="sv-SE" dirty="0" err="1"/>
              <a:t>app</a:t>
            </a:r>
            <a:r>
              <a:rPr lang="sv-SE" dirty="0"/>
              <a:t>, för att underlätta administrationen.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7</a:t>
            </a:fld>
            <a:endParaRPr lang="en-US" dirty="0"/>
          </a:p>
        </p:txBody>
      </p:sp>
    </p:spTree>
    <p:extLst>
      <p:ext uri="{BB962C8B-B14F-4D97-AF65-F5344CB8AC3E}">
        <p14:creationId xmlns:p14="http://schemas.microsoft.com/office/powerpoint/2010/main" val="149521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Medlemsavgifter</a:t>
            </a:r>
            <a:r>
              <a:rPr lang="en-US" b="1" dirty="0"/>
              <a:t> </a:t>
            </a:r>
            <a:r>
              <a:rPr lang="en-US" b="1" dirty="0" err="1"/>
              <a:t>och</a:t>
            </a:r>
            <a:r>
              <a:rPr lang="en-US" b="1" dirty="0"/>
              <a:t> </a:t>
            </a:r>
            <a:r>
              <a:rPr lang="en-US" b="1" dirty="0" err="1"/>
              <a:t>träningsavgifter</a:t>
            </a:r>
            <a:endParaRPr lang="en-US" b="1" dirty="0"/>
          </a:p>
        </p:txBody>
      </p:sp>
      <p:sp>
        <p:nvSpPr>
          <p:cNvPr id="3" name="Content Placeholder 2"/>
          <p:cNvSpPr>
            <a:spLocks noGrp="1"/>
          </p:cNvSpPr>
          <p:nvPr>
            <p:ph idx="1"/>
          </p:nvPr>
        </p:nvSpPr>
        <p:spPr>
          <a:xfrm>
            <a:off x="838200" y="1825625"/>
            <a:ext cx="10515600" cy="1988993"/>
          </a:xfrm>
        </p:spPr>
        <p:txBody>
          <a:bodyPr>
            <a:normAutofit fontScale="85000" lnSpcReduction="10000"/>
          </a:bodyPr>
          <a:lstStyle/>
          <a:p>
            <a:pPr marL="0" indent="0">
              <a:buNone/>
            </a:pPr>
            <a:r>
              <a:rPr lang="sv-SE" dirty="0"/>
              <a:t>Inför varje säsong så måste alla aktiva betala medlemsavgift samt träningsavgift. </a:t>
            </a:r>
          </a:p>
          <a:p>
            <a:pPr marL="0" indent="0">
              <a:buNone/>
            </a:pPr>
            <a:r>
              <a:rPr lang="sv-SE" dirty="0"/>
              <a:t>Beroende på ålder och hur många inom familjen som är aktiva så varierar kostnaderna. </a:t>
            </a:r>
          </a:p>
          <a:p>
            <a:pPr marL="0" indent="0">
              <a:buNone/>
            </a:pPr>
            <a:r>
              <a:rPr lang="sv-SE" dirty="0"/>
              <a:t>Det är dock viktigt att båda betalas, inte minst medlemsavgiften eftersom spelarens försäkring är kopplad till den.</a:t>
            </a:r>
          </a:p>
          <a:p>
            <a:pPr marL="0" indent="0">
              <a:buNone/>
            </a:pPr>
            <a:endParaRPr lang="sv-SE" dirty="0"/>
          </a:p>
          <a:p>
            <a:pPr marL="0" indent="0">
              <a:buNone/>
            </a:pPr>
            <a:endParaRPr lang="sv-SE" dirty="0"/>
          </a:p>
          <a:p>
            <a:pPr marL="0" indent="0">
              <a:buNone/>
            </a:pPr>
            <a:endParaRPr lang="sv-SE" dirty="0"/>
          </a:p>
          <a:p>
            <a:pPr marL="0" indent="0">
              <a:buNone/>
            </a:pPr>
            <a:endParaRPr lang="sv-SE" dirty="0"/>
          </a:p>
        </p:txBody>
      </p:sp>
      <p:graphicFrame>
        <p:nvGraphicFramePr>
          <p:cNvPr id="5" name="Table 4"/>
          <p:cNvGraphicFramePr>
            <a:graphicFrameLocks noGrp="1"/>
          </p:cNvGraphicFramePr>
          <p:nvPr/>
        </p:nvGraphicFramePr>
        <p:xfrm>
          <a:off x="1132252" y="3778088"/>
          <a:ext cx="8922327" cy="2200196"/>
        </p:xfrm>
        <a:graphic>
          <a:graphicData uri="http://schemas.openxmlformats.org/drawingml/2006/table">
            <a:tbl>
              <a:tblPr firstRow="1" bandRow="1">
                <a:tableStyleId>{073A0DAA-6AF3-43AB-8588-CEC1D06C72B9}</a:tableStyleId>
              </a:tblPr>
              <a:tblGrid>
                <a:gridCol w="2974109">
                  <a:extLst>
                    <a:ext uri="{9D8B030D-6E8A-4147-A177-3AD203B41FA5}">
                      <a16:colId xmlns:a16="http://schemas.microsoft.com/office/drawing/2014/main" val="956687206"/>
                    </a:ext>
                  </a:extLst>
                </a:gridCol>
                <a:gridCol w="2974109">
                  <a:extLst>
                    <a:ext uri="{9D8B030D-6E8A-4147-A177-3AD203B41FA5}">
                      <a16:colId xmlns:a16="http://schemas.microsoft.com/office/drawing/2014/main" val="1940109805"/>
                    </a:ext>
                  </a:extLst>
                </a:gridCol>
                <a:gridCol w="2974109">
                  <a:extLst>
                    <a:ext uri="{9D8B030D-6E8A-4147-A177-3AD203B41FA5}">
                      <a16:colId xmlns:a16="http://schemas.microsoft.com/office/drawing/2014/main" val="69602514"/>
                    </a:ext>
                  </a:extLst>
                </a:gridCol>
              </a:tblGrid>
              <a:tr h="550049">
                <a:tc>
                  <a:txBody>
                    <a:bodyPr/>
                    <a:lstStyle/>
                    <a:p>
                      <a:pPr algn="ctr"/>
                      <a:r>
                        <a:rPr lang="en-US" dirty="0" err="1"/>
                        <a:t>Ålder</a:t>
                      </a:r>
                      <a:r>
                        <a:rPr lang="en-US" dirty="0"/>
                        <a:t>*</a:t>
                      </a:r>
                    </a:p>
                  </a:txBody>
                  <a:tcPr anchor="ctr"/>
                </a:tc>
                <a:tc>
                  <a:txBody>
                    <a:bodyPr/>
                    <a:lstStyle/>
                    <a:p>
                      <a:pPr algn="ctr"/>
                      <a:r>
                        <a:rPr lang="en-US" dirty="0" err="1"/>
                        <a:t>Medlemsavgift</a:t>
                      </a:r>
                      <a:endParaRPr lang="en-US" dirty="0"/>
                    </a:p>
                  </a:txBody>
                  <a:tcPr anchor="ctr"/>
                </a:tc>
                <a:tc>
                  <a:txBody>
                    <a:bodyPr/>
                    <a:lstStyle/>
                    <a:p>
                      <a:pPr algn="ctr"/>
                      <a:r>
                        <a:rPr lang="en-US" dirty="0" err="1"/>
                        <a:t>Träningsavgift</a:t>
                      </a:r>
                      <a:endParaRPr lang="en-US" dirty="0"/>
                    </a:p>
                  </a:txBody>
                  <a:tcPr anchor="ctr"/>
                </a:tc>
                <a:extLst>
                  <a:ext uri="{0D108BD9-81ED-4DB2-BD59-A6C34878D82A}">
                    <a16:rowId xmlns:a16="http://schemas.microsoft.com/office/drawing/2014/main" val="1685501197"/>
                  </a:ext>
                </a:extLst>
              </a:tr>
              <a:tr h="550049">
                <a:tc>
                  <a:txBody>
                    <a:bodyPr/>
                    <a:lstStyle/>
                    <a:p>
                      <a:pPr algn="ctr"/>
                      <a:r>
                        <a:rPr lang="en-US" dirty="0" err="1"/>
                        <a:t>Bolibompa</a:t>
                      </a:r>
                      <a:r>
                        <a:rPr lang="en-US" dirty="0"/>
                        <a:t> (4-5 </a:t>
                      </a:r>
                      <a:r>
                        <a:rPr lang="en-US" dirty="0" err="1"/>
                        <a:t>år</a:t>
                      </a:r>
                      <a:r>
                        <a:rPr lang="en-US" dirty="0"/>
                        <a:t>)</a:t>
                      </a:r>
                    </a:p>
                  </a:txBody>
                  <a:tcPr anchor="ctr"/>
                </a:tc>
                <a:tc>
                  <a:txBody>
                    <a:bodyPr/>
                    <a:lstStyle/>
                    <a:p>
                      <a:pPr algn="ctr"/>
                      <a:r>
                        <a:rPr lang="en-US" dirty="0"/>
                        <a:t>300 </a:t>
                      </a:r>
                      <a:r>
                        <a:rPr lang="en-US" dirty="0" err="1"/>
                        <a:t>kr</a:t>
                      </a:r>
                      <a:r>
                        <a:rPr lang="en-US" dirty="0"/>
                        <a:t> / 500 </a:t>
                      </a:r>
                      <a:r>
                        <a:rPr lang="en-US" dirty="0" err="1"/>
                        <a:t>kr</a:t>
                      </a:r>
                      <a:r>
                        <a:rPr lang="en-US" dirty="0"/>
                        <a:t> (</a:t>
                      </a:r>
                      <a:r>
                        <a:rPr lang="en-US" dirty="0" err="1"/>
                        <a:t>familj</a:t>
                      </a:r>
                      <a:r>
                        <a:rPr lang="en-US" dirty="0"/>
                        <a:t>)</a:t>
                      </a:r>
                    </a:p>
                  </a:txBody>
                  <a:tcPr anchor="ctr"/>
                </a:tc>
                <a:tc>
                  <a:txBody>
                    <a:bodyPr/>
                    <a:lstStyle/>
                    <a:p>
                      <a:pPr algn="ctr"/>
                      <a:r>
                        <a:rPr lang="en-US" dirty="0"/>
                        <a:t>Gratis</a:t>
                      </a:r>
                    </a:p>
                  </a:txBody>
                  <a:tcPr anchor="ctr"/>
                </a:tc>
                <a:extLst>
                  <a:ext uri="{0D108BD9-81ED-4DB2-BD59-A6C34878D82A}">
                    <a16:rowId xmlns:a16="http://schemas.microsoft.com/office/drawing/2014/main" val="2016614422"/>
                  </a:ext>
                </a:extLst>
              </a:tr>
              <a:tr h="550049">
                <a:tc>
                  <a:txBody>
                    <a:bodyPr/>
                    <a:lstStyle/>
                    <a:p>
                      <a:pPr algn="ctr"/>
                      <a:r>
                        <a:rPr lang="en-US" baseline="0" dirty="0"/>
                        <a:t>6 </a:t>
                      </a:r>
                      <a:r>
                        <a:rPr lang="en-US" baseline="0" dirty="0" err="1"/>
                        <a:t>år</a:t>
                      </a:r>
                      <a:r>
                        <a:rPr lang="en-US" baseline="0" dirty="0"/>
                        <a:t> – 9 </a:t>
                      </a:r>
                      <a:r>
                        <a:rPr lang="en-US" baseline="0" dirty="0" err="1"/>
                        <a:t>år</a:t>
                      </a:r>
                      <a:endParaRPr lang="en-US" dirty="0"/>
                    </a:p>
                  </a:txBody>
                  <a:tcPr anchor="ctr"/>
                </a:tc>
                <a:tc>
                  <a:txBody>
                    <a:bodyPr/>
                    <a:lstStyle/>
                    <a:p>
                      <a:pPr algn="ct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600 </a:t>
                      </a:r>
                      <a:r>
                        <a:rPr lang="en-US" dirty="0" err="1"/>
                        <a:t>kr</a:t>
                      </a:r>
                      <a:endParaRPr lang="en-US" dirty="0"/>
                    </a:p>
                  </a:txBody>
                  <a:tcPr anchor="ctr"/>
                </a:tc>
                <a:extLst>
                  <a:ext uri="{0D108BD9-81ED-4DB2-BD59-A6C34878D82A}">
                    <a16:rowId xmlns:a16="http://schemas.microsoft.com/office/drawing/2014/main" val="3240739891"/>
                  </a:ext>
                </a:extLst>
              </a:tr>
              <a:tr h="550049">
                <a:tc>
                  <a:txBody>
                    <a:bodyPr/>
                    <a:lstStyle/>
                    <a:p>
                      <a:pPr algn="ctr"/>
                      <a:r>
                        <a:rPr lang="en-US" dirty="0"/>
                        <a:t>10</a:t>
                      </a:r>
                      <a:r>
                        <a:rPr lang="en-US" baseline="0" dirty="0"/>
                        <a:t> </a:t>
                      </a:r>
                      <a:r>
                        <a:rPr lang="en-US" baseline="0" dirty="0" err="1"/>
                        <a:t>år</a:t>
                      </a:r>
                      <a:r>
                        <a:rPr lang="en-US" baseline="0" dirty="0"/>
                        <a:t> – 18 </a:t>
                      </a:r>
                      <a:r>
                        <a:rPr lang="en-US" baseline="0" dirty="0" err="1"/>
                        <a:t>år</a:t>
                      </a:r>
                      <a:endParaRPr lang="en-US"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300 </a:t>
                      </a:r>
                      <a:r>
                        <a:rPr lang="en-US" dirty="0" err="1"/>
                        <a:t>kr</a:t>
                      </a:r>
                      <a:r>
                        <a:rPr lang="en-US" baseline="0" dirty="0"/>
                        <a:t> / 500 </a:t>
                      </a:r>
                      <a:r>
                        <a:rPr lang="en-US" baseline="0" dirty="0" err="1"/>
                        <a:t>kr</a:t>
                      </a:r>
                      <a:r>
                        <a:rPr lang="en-US" baseline="0" dirty="0"/>
                        <a:t> (</a:t>
                      </a:r>
                      <a:r>
                        <a:rPr lang="en-US" baseline="0" dirty="0" err="1"/>
                        <a:t>familj</a:t>
                      </a:r>
                      <a:r>
                        <a:rPr lang="en-US" baseline="0" dirty="0"/>
                        <a:t>)</a:t>
                      </a:r>
                      <a:endParaRPr lang="en-US" dirty="0"/>
                    </a:p>
                  </a:txBody>
                  <a:tcPr anchor="ctr"/>
                </a:tc>
                <a:tc>
                  <a:txBody>
                    <a:bodyPr/>
                    <a:lstStyle/>
                    <a:p>
                      <a:pPr algn="ctr"/>
                      <a:r>
                        <a:rPr lang="en-US" dirty="0"/>
                        <a:t>1200</a:t>
                      </a:r>
                      <a:r>
                        <a:rPr lang="en-US" baseline="0" dirty="0"/>
                        <a:t> </a:t>
                      </a:r>
                      <a:r>
                        <a:rPr lang="en-US" baseline="0" dirty="0" err="1"/>
                        <a:t>kr</a:t>
                      </a:r>
                      <a:endParaRPr lang="en-US" dirty="0"/>
                    </a:p>
                  </a:txBody>
                  <a:tcPr anchor="ctr"/>
                </a:tc>
                <a:extLst>
                  <a:ext uri="{0D108BD9-81ED-4DB2-BD59-A6C34878D82A}">
                    <a16:rowId xmlns:a16="http://schemas.microsoft.com/office/drawing/2014/main" val="1823157393"/>
                  </a:ext>
                </a:extLst>
              </a:tr>
            </a:tbl>
          </a:graphicData>
        </a:graphic>
      </p:graphicFrame>
      <p:sp>
        <p:nvSpPr>
          <p:cNvPr id="6" name="Rectangle 5"/>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7B82670C-2495-47EB-B20B-D9AF7BE8C7CF}" type="slidenum">
              <a:rPr lang="en-US" smtClean="0"/>
              <a:t>8</a:t>
            </a:fld>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
        <p:nvSpPr>
          <p:cNvPr id="9" name="Content Placeholder 2"/>
          <p:cNvSpPr txBox="1">
            <a:spLocks/>
          </p:cNvSpPr>
          <p:nvPr/>
        </p:nvSpPr>
        <p:spPr>
          <a:xfrm>
            <a:off x="1132252" y="6171837"/>
            <a:ext cx="2982548" cy="4575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 </a:t>
            </a:r>
            <a:r>
              <a:rPr lang="en-US" sz="2400" dirty="0" err="1"/>
              <a:t>Från</a:t>
            </a:r>
            <a:r>
              <a:rPr lang="en-US" sz="2400" dirty="0"/>
              <a:t> </a:t>
            </a:r>
            <a:r>
              <a:rPr lang="en-US" sz="2400" dirty="0" err="1"/>
              <a:t>året</a:t>
            </a:r>
            <a:r>
              <a:rPr lang="en-US" sz="2400" dirty="0"/>
              <a:t> man </a:t>
            </a:r>
            <a:r>
              <a:rPr lang="en-US" sz="2400" dirty="0" err="1"/>
              <a:t>fyller</a:t>
            </a:r>
            <a:endParaRPr lang="en-US" sz="2400"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1691576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Försäljning</a:t>
            </a:r>
            <a:r>
              <a:rPr lang="en-US" b="1" dirty="0"/>
              <a:t> </a:t>
            </a:r>
            <a:r>
              <a:rPr lang="en-US" b="1" dirty="0" err="1"/>
              <a:t>Sportlotten</a:t>
            </a:r>
            <a:endParaRPr lang="en-US" b="1" dirty="0"/>
          </a:p>
        </p:txBody>
      </p:sp>
      <p:sp>
        <p:nvSpPr>
          <p:cNvPr id="3" name="Content Placeholder 2"/>
          <p:cNvSpPr>
            <a:spLocks noGrp="1"/>
          </p:cNvSpPr>
          <p:nvPr>
            <p:ph idx="1"/>
          </p:nvPr>
        </p:nvSpPr>
        <p:spPr>
          <a:xfrm>
            <a:off x="838200" y="1825625"/>
            <a:ext cx="9875982" cy="4895850"/>
          </a:xfrm>
        </p:spPr>
        <p:txBody>
          <a:bodyPr>
            <a:normAutofit/>
          </a:bodyPr>
          <a:lstStyle/>
          <a:p>
            <a:pPr marL="0" indent="0">
              <a:buNone/>
            </a:pPr>
            <a:r>
              <a:rPr lang="sv-SE" sz="2400" dirty="0"/>
              <a:t>Alla spelare kommer under kommande säsong behöva sälja sportlotter. Ca 30 (tror jag)</a:t>
            </a:r>
          </a:p>
          <a:p>
            <a:pPr marL="0" indent="0">
              <a:buNone/>
            </a:pPr>
            <a:r>
              <a:rPr lang="sv-SE" sz="2400" dirty="0">
                <a:highlight>
                  <a:srgbClr val="C0C0C0"/>
                </a:highlight>
              </a:rPr>
              <a:t>Detta gör alla spelare i hela föreningen. Även spelare I A-laget.</a:t>
            </a:r>
          </a:p>
          <a:p>
            <a:pPr marL="0" indent="0">
              <a:buNone/>
            </a:pPr>
            <a:r>
              <a:rPr lang="en-US" sz="2400" dirty="0" err="1"/>
              <a:t>Laget</a:t>
            </a:r>
            <a:r>
              <a:rPr lang="en-US" sz="2400" dirty="0"/>
              <a:t> </a:t>
            </a:r>
            <a:r>
              <a:rPr lang="en-US" sz="2400" dirty="0" err="1"/>
              <a:t>har</a:t>
            </a:r>
            <a:r>
              <a:rPr lang="en-US" sz="2400" dirty="0"/>
              <a:t> </a:t>
            </a:r>
            <a:r>
              <a:rPr lang="en-US" sz="2400" dirty="0" err="1"/>
              <a:t>fått</a:t>
            </a:r>
            <a:r>
              <a:rPr lang="en-US" sz="2400" dirty="0"/>
              <a:t> (361 </a:t>
            </a:r>
            <a:r>
              <a:rPr lang="en-US" sz="2400" dirty="0" err="1"/>
              <a:t>antal</a:t>
            </a:r>
            <a:r>
              <a:rPr lang="en-US" sz="2400" dirty="0"/>
              <a:t> lotter) </a:t>
            </a:r>
            <a:r>
              <a:rPr lang="en-US" sz="2400" dirty="0" err="1"/>
              <a:t>Varje</a:t>
            </a:r>
            <a:r>
              <a:rPr lang="en-US" sz="2400" dirty="0"/>
              <a:t> barn </a:t>
            </a:r>
            <a:r>
              <a:rPr lang="en-US" sz="2400" dirty="0" err="1"/>
              <a:t>får</a:t>
            </a:r>
            <a:r>
              <a:rPr lang="en-US" sz="2400" dirty="0"/>
              <a:t> 19st lotter.</a:t>
            </a:r>
          </a:p>
          <a:p>
            <a:pPr marL="0" indent="0">
              <a:buNone/>
            </a:pPr>
            <a:r>
              <a:rPr lang="en-US" sz="2400" dirty="0">
                <a:highlight>
                  <a:srgbClr val="C0C0C0"/>
                </a:highlight>
              </a:rPr>
              <a:t>Ni </a:t>
            </a:r>
            <a:r>
              <a:rPr lang="en-US" sz="2400" dirty="0" err="1">
                <a:highlight>
                  <a:srgbClr val="C0C0C0"/>
                </a:highlight>
              </a:rPr>
              <a:t>betalar</a:t>
            </a:r>
            <a:r>
              <a:rPr lang="en-US" sz="2400" dirty="0">
                <a:highlight>
                  <a:srgbClr val="C0C0C0"/>
                </a:highlight>
              </a:rPr>
              <a:t> era lotter </a:t>
            </a:r>
            <a:r>
              <a:rPr lang="en-US" sz="2400" dirty="0" err="1">
                <a:highlight>
                  <a:srgbClr val="C0C0C0"/>
                </a:highlight>
              </a:rPr>
              <a:t>när</a:t>
            </a:r>
            <a:r>
              <a:rPr lang="en-US" sz="2400" dirty="0">
                <a:highlight>
                  <a:srgbClr val="C0C0C0"/>
                </a:highlight>
              </a:rPr>
              <a:t> </a:t>
            </a:r>
            <a:r>
              <a:rPr lang="en-US" sz="2400" dirty="0" err="1">
                <a:highlight>
                  <a:srgbClr val="C0C0C0"/>
                </a:highlight>
              </a:rPr>
              <a:t>ni</a:t>
            </a:r>
            <a:r>
              <a:rPr lang="en-US" sz="2400" dirty="0">
                <a:highlight>
                  <a:srgbClr val="C0C0C0"/>
                </a:highlight>
              </a:rPr>
              <a:t> </a:t>
            </a:r>
            <a:r>
              <a:rPr lang="en-US" sz="2400" dirty="0" err="1">
                <a:highlight>
                  <a:srgbClr val="C0C0C0"/>
                </a:highlight>
              </a:rPr>
              <a:t>får</a:t>
            </a:r>
            <a:r>
              <a:rPr lang="en-US" sz="2400" dirty="0">
                <a:highlight>
                  <a:srgbClr val="C0C0C0"/>
                </a:highlight>
              </a:rPr>
              <a:t> dem av </a:t>
            </a:r>
            <a:r>
              <a:rPr lang="en-US" sz="2400" dirty="0" err="1">
                <a:highlight>
                  <a:srgbClr val="C0C0C0"/>
                </a:highlight>
              </a:rPr>
              <a:t>oss</a:t>
            </a:r>
            <a:r>
              <a:rPr lang="en-US" sz="2400" dirty="0">
                <a:highlight>
                  <a:srgbClr val="C0C0C0"/>
                </a:highlight>
              </a:rPr>
              <a:t>. (</a:t>
            </a:r>
            <a:r>
              <a:rPr lang="en-US" sz="2400" dirty="0" err="1">
                <a:highlight>
                  <a:srgbClr val="C0C0C0"/>
                </a:highlight>
              </a:rPr>
              <a:t>adminstrivt</a:t>
            </a:r>
            <a:r>
              <a:rPr lang="en-US" sz="2400" dirty="0">
                <a:highlight>
                  <a:srgbClr val="C0C0C0"/>
                </a:highlight>
              </a:rPr>
              <a:t> </a:t>
            </a:r>
            <a:r>
              <a:rPr lang="en-US" sz="2400" dirty="0" err="1">
                <a:highlight>
                  <a:srgbClr val="C0C0C0"/>
                </a:highlight>
              </a:rPr>
              <a:t>enklast</a:t>
            </a:r>
            <a:r>
              <a:rPr lang="en-US" sz="2400" dirty="0">
                <a:highlight>
                  <a:srgbClr val="C0C0C0"/>
                </a:highlight>
              </a:rPr>
              <a:t>)</a:t>
            </a:r>
          </a:p>
          <a:p>
            <a:pPr marL="0" indent="0">
              <a:buNone/>
            </a:pPr>
            <a:r>
              <a:rPr lang="en-US" sz="2400" dirty="0"/>
              <a:t>De </a:t>
            </a:r>
            <a:r>
              <a:rPr lang="en-US" sz="2400" dirty="0" err="1"/>
              <a:t>som</a:t>
            </a:r>
            <a:r>
              <a:rPr lang="en-US" sz="2400" dirty="0"/>
              <a:t> </a:t>
            </a:r>
            <a:r>
              <a:rPr lang="en-US" sz="2400" dirty="0" err="1"/>
              <a:t>inte</a:t>
            </a:r>
            <a:r>
              <a:rPr lang="en-US" sz="2400" dirty="0"/>
              <a:t> </a:t>
            </a:r>
            <a:r>
              <a:rPr lang="en-US" sz="2400" dirty="0" err="1"/>
              <a:t>är</a:t>
            </a:r>
            <a:r>
              <a:rPr lang="en-US" sz="2400" dirty="0"/>
              <a:t> </a:t>
            </a:r>
            <a:r>
              <a:rPr lang="en-US" sz="2400" dirty="0" err="1"/>
              <a:t>här</a:t>
            </a:r>
            <a:r>
              <a:rPr lang="en-US" sz="2400" dirty="0"/>
              <a:t> </a:t>
            </a:r>
            <a:r>
              <a:rPr lang="en-US" sz="2400" dirty="0" err="1"/>
              <a:t>får</a:t>
            </a:r>
            <a:r>
              <a:rPr lang="en-US" sz="2400" dirty="0"/>
              <a:t> </a:t>
            </a:r>
            <a:r>
              <a:rPr lang="en-US" sz="2400" dirty="0" err="1"/>
              <a:t>komma</a:t>
            </a:r>
            <a:r>
              <a:rPr lang="en-US" sz="2400" dirty="0"/>
              <a:t> </a:t>
            </a:r>
            <a:r>
              <a:rPr lang="en-US" sz="2400" dirty="0" err="1"/>
              <a:t>och</a:t>
            </a:r>
            <a:r>
              <a:rPr lang="en-US" sz="2400" dirty="0"/>
              <a:t> </a:t>
            </a:r>
            <a:r>
              <a:rPr lang="en-US" sz="2400" dirty="0" err="1"/>
              <a:t>hämta</a:t>
            </a:r>
            <a:r>
              <a:rPr lang="en-US" sz="2400" dirty="0"/>
              <a:t> </a:t>
            </a:r>
            <a:r>
              <a:rPr lang="en-US" sz="2400" dirty="0" err="1"/>
              <a:t>ut</a:t>
            </a:r>
            <a:r>
              <a:rPr lang="en-US" sz="2400" dirty="0"/>
              <a:t> </a:t>
            </a:r>
            <a:r>
              <a:rPr lang="en-US" sz="2400" dirty="0" err="1"/>
              <a:t>sina</a:t>
            </a:r>
            <a:r>
              <a:rPr lang="en-US" sz="2400" dirty="0"/>
              <a:t> lotter.</a:t>
            </a:r>
          </a:p>
          <a:p>
            <a:pPr marL="0" indent="0">
              <a:buNone/>
            </a:pPr>
            <a:r>
              <a:rPr lang="en-US" sz="2400" dirty="0">
                <a:highlight>
                  <a:srgbClr val="C0C0C0"/>
                </a:highlight>
              </a:rPr>
              <a:t>Vi </a:t>
            </a:r>
            <a:r>
              <a:rPr lang="en-US" sz="2400" dirty="0" err="1">
                <a:highlight>
                  <a:srgbClr val="C0C0C0"/>
                </a:highlight>
              </a:rPr>
              <a:t>kommer</a:t>
            </a:r>
            <a:r>
              <a:rPr lang="en-US" sz="2400" dirty="0">
                <a:highlight>
                  <a:srgbClr val="C0C0C0"/>
                </a:highlight>
              </a:rPr>
              <a:t> </a:t>
            </a:r>
            <a:r>
              <a:rPr lang="en-US" sz="2400" dirty="0" err="1">
                <a:highlight>
                  <a:srgbClr val="C0C0C0"/>
                </a:highlight>
              </a:rPr>
              <a:t>sälja</a:t>
            </a:r>
            <a:r>
              <a:rPr lang="en-US" sz="2400" dirty="0">
                <a:highlight>
                  <a:srgbClr val="C0C0C0"/>
                </a:highlight>
              </a:rPr>
              <a:t> </a:t>
            </a:r>
            <a:r>
              <a:rPr lang="en-US" sz="2400" dirty="0" err="1">
                <a:highlight>
                  <a:srgbClr val="C0C0C0"/>
                </a:highlight>
              </a:rPr>
              <a:t>utanför</a:t>
            </a:r>
            <a:r>
              <a:rPr lang="en-US" sz="2400" dirty="0">
                <a:highlight>
                  <a:srgbClr val="C0C0C0"/>
                </a:highlight>
              </a:rPr>
              <a:t> Ica </a:t>
            </a:r>
            <a:r>
              <a:rPr lang="en-US" sz="2400" dirty="0" err="1">
                <a:highlight>
                  <a:srgbClr val="C0C0C0"/>
                </a:highlight>
              </a:rPr>
              <a:t>i</a:t>
            </a:r>
            <a:r>
              <a:rPr lang="en-US" sz="2400" dirty="0">
                <a:highlight>
                  <a:srgbClr val="C0C0C0"/>
                </a:highlight>
              </a:rPr>
              <a:t> </a:t>
            </a:r>
            <a:r>
              <a:rPr lang="en-US" sz="2400" dirty="0" err="1">
                <a:highlight>
                  <a:srgbClr val="C0C0C0"/>
                </a:highlight>
              </a:rPr>
              <a:t>Huskvarna</a:t>
            </a:r>
            <a:r>
              <a:rPr lang="en-US" sz="2400" dirty="0">
                <a:highlight>
                  <a:srgbClr val="C0C0C0"/>
                </a:highlight>
              </a:rPr>
              <a:t> </a:t>
            </a:r>
            <a:r>
              <a:rPr lang="en-US" sz="2400" dirty="0" err="1">
                <a:highlight>
                  <a:srgbClr val="C0C0C0"/>
                </a:highlight>
              </a:rPr>
              <a:t>och</a:t>
            </a:r>
            <a:r>
              <a:rPr lang="en-US" sz="2400" dirty="0">
                <a:highlight>
                  <a:srgbClr val="C0C0C0"/>
                </a:highlight>
              </a:rPr>
              <a:t> Intersport (</a:t>
            </a:r>
            <a:r>
              <a:rPr lang="en-US" sz="2400" dirty="0" err="1">
                <a:highlight>
                  <a:srgbClr val="C0C0C0"/>
                </a:highlight>
              </a:rPr>
              <a:t>asecs</a:t>
            </a:r>
            <a:r>
              <a:rPr lang="en-US" sz="2400" dirty="0">
                <a:highlight>
                  <a:srgbClr val="C0C0C0"/>
                </a:highlight>
              </a:rPr>
              <a:t>). </a:t>
            </a:r>
            <a:r>
              <a:rPr lang="en-US" sz="2400" dirty="0" err="1">
                <a:highlight>
                  <a:srgbClr val="C0C0C0"/>
                </a:highlight>
              </a:rPr>
              <a:t>Fredagen</a:t>
            </a:r>
            <a:r>
              <a:rPr lang="en-US" sz="2400" dirty="0">
                <a:highlight>
                  <a:srgbClr val="C0C0C0"/>
                </a:highlight>
              </a:rPr>
              <a:t> 12 </a:t>
            </a:r>
            <a:r>
              <a:rPr lang="en-US" sz="2400" dirty="0" err="1">
                <a:highlight>
                  <a:srgbClr val="C0C0C0"/>
                </a:highlight>
              </a:rPr>
              <a:t>maj.</a:t>
            </a:r>
            <a:r>
              <a:rPr lang="en-US" sz="2400" dirty="0">
                <a:highlight>
                  <a:srgbClr val="C0C0C0"/>
                </a:highlight>
              </a:rPr>
              <a:t> </a:t>
            </a:r>
            <a:r>
              <a:rPr lang="en-US" sz="2400" dirty="0" err="1">
                <a:highlight>
                  <a:srgbClr val="C0C0C0"/>
                </a:highlight>
              </a:rPr>
              <a:t>Två</a:t>
            </a:r>
            <a:r>
              <a:rPr lang="en-US" sz="2400" dirty="0">
                <a:highlight>
                  <a:srgbClr val="C0C0C0"/>
                </a:highlight>
              </a:rPr>
              <a:t> pass.   17-18 &amp; 18-19. 4st per </a:t>
            </a:r>
            <a:r>
              <a:rPr lang="en-US" sz="2400" dirty="0" err="1">
                <a:highlight>
                  <a:srgbClr val="C0C0C0"/>
                </a:highlight>
              </a:rPr>
              <a:t>timme</a:t>
            </a:r>
            <a:r>
              <a:rPr lang="en-US" sz="2400" dirty="0">
                <a:highlight>
                  <a:srgbClr val="C0C0C0"/>
                </a:highlight>
              </a:rPr>
              <a:t>. </a:t>
            </a:r>
          </a:p>
          <a:p>
            <a:pPr marL="0" indent="0">
              <a:buNone/>
            </a:pPr>
            <a:r>
              <a:rPr lang="en-US" sz="2400" dirty="0"/>
              <a:t>De lotter </a:t>
            </a:r>
            <a:r>
              <a:rPr lang="en-US" sz="2400" dirty="0" err="1"/>
              <a:t>som</a:t>
            </a:r>
            <a:r>
              <a:rPr lang="en-US" sz="2400" dirty="0"/>
              <a:t> </a:t>
            </a:r>
            <a:r>
              <a:rPr lang="en-US" sz="2400" dirty="0" err="1"/>
              <a:t>blir</a:t>
            </a:r>
            <a:r>
              <a:rPr lang="en-US" sz="2400" dirty="0"/>
              <a:t> </a:t>
            </a:r>
            <a:r>
              <a:rPr lang="en-US" sz="2400" dirty="0" err="1"/>
              <a:t>sålda</a:t>
            </a:r>
            <a:r>
              <a:rPr lang="en-US" sz="2400" dirty="0"/>
              <a:t> det </a:t>
            </a:r>
            <a:r>
              <a:rPr lang="en-US" sz="2400" dirty="0" err="1"/>
              <a:t>tillfället</a:t>
            </a:r>
            <a:r>
              <a:rPr lang="en-US" sz="2400" dirty="0"/>
              <a:t>, </a:t>
            </a:r>
            <a:r>
              <a:rPr lang="en-US" sz="2400" dirty="0" err="1"/>
              <a:t>fördelas</a:t>
            </a:r>
            <a:r>
              <a:rPr lang="en-US" sz="2400" dirty="0"/>
              <a:t> </a:t>
            </a:r>
            <a:r>
              <a:rPr lang="en-US" sz="2400" dirty="0" err="1"/>
              <a:t>rättvist</a:t>
            </a:r>
            <a:r>
              <a:rPr lang="en-US" sz="2400" dirty="0"/>
              <a:t> </a:t>
            </a:r>
            <a:r>
              <a:rPr lang="en-US" sz="2400" dirty="0" err="1"/>
              <a:t>på</a:t>
            </a:r>
            <a:r>
              <a:rPr lang="en-US" sz="2400" dirty="0"/>
              <a:t> </a:t>
            </a:r>
            <a:r>
              <a:rPr lang="en-US" sz="2400" dirty="0" err="1"/>
              <a:t>deltagarna</a:t>
            </a:r>
            <a:r>
              <a:rPr lang="en-US" sz="2400" dirty="0"/>
              <a:t>. </a:t>
            </a:r>
          </a:p>
          <a:p>
            <a:pPr marL="0" indent="0">
              <a:buNone/>
            </a:pPr>
            <a:r>
              <a:rPr lang="en-US" sz="2400" dirty="0">
                <a:highlight>
                  <a:srgbClr val="C0C0C0"/>
                </a:highlight>
              </a:rPr>
              <a:t>Nya lotter </a:t>
            </a:r>
            <a:r>
              <a:rPr lang="en-US" sz="2400" dirty="0" err="1">
                <a:highlight>
                  <a:srgbClr val="C0C0C0"/>
                </a:highlight>
              </a:rPr>
              <a:t>efter</a:t>
            </a:r>
            <a:r>
              <a:rPr lang="en-US" sz="2400" dirty="0">
                <a:highlight>
                  <a:srgbClr val="C0C0C0"/>
                </a:highlight>
              </a:rPr>
              <a:t> </a:t>
            </a:r>
            <a:r>
              <a:rPr lang="en-US" sz="2400" dirty="0" err="1">
                <a:highlight>
                  <a:srgbClr val="C0C0C0"/>
                </a:highlight>
              </a:rPr>
              <a:t>sommaren</a:t>
            </a:r>
            <a:r>
              <a:rPr lang="en-US" sz="2400" dirty="0">
                <a:highlight>
                  <a:srgbClr val="C0C0C0"/>
                </a:highlight>
              </a:rPr>
              <a:t>.</a:t>
            </a:r>
          </a:p>
          <a:p>
            <a:pPr marL="0" indent="0">
              <a:buNone/>
            </a:pPr>
            <a:endParaRPr lang="en-US" sz="1600" dirty="0"/>
          </a:p>
          <a:p>
            <a:pPr marL="0" indent="0">
              <a:buNone/>
            </a:pPr>
            <a:endParaRPr lang="en-US" sz="1600" dirty="0"/>
          </a:p>
        </p:txBody>
      </p:sp>
      <p:sp>
        <p:nvSpPr>
          <p:cNvPr id="5" name="Rectangle 4"/>
          <p:cNvSpPr/>
          <p:nvPr/>
        </p:nvSpPr>
        <p:spPr>
          <a:xfrm>
            <a:off x="838200" y="1382741"/>
            <a:ext cx="10067636" cy="45719"/>
          </a:xfrm>
          <a:prstGeom prst="rect">
            <a:avLst/>
          </a:prstGeom>
          <a:solidFill>
            <a:srgbClr val="F5C517"/>
          </a:solidFill>
          <a:ln>
            <a:solidFill>
              <a:srgbClr val="F5C51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7B82670C-2495-47EB-B20B-D9AF7BE8C7CF}" type="slidenum">
              <a:rPr lang="en-US" smtClean="0"/>
              <a:t>9</a:t>
            </a:fld>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41397" y="5201806"/>
            <a:ext cx="817858" cy="1154544"/>
          </a:xfrm>
          <a:prstGeom prst="rect">
            <a:avLst/>
          </a:prstGeom>
        </p:spPr>
      </p:pic>
    </p:spTree>
    <p:extLst>
      <p:ext uri="{BB962C8B-B14F-4D97-AF65-F5344CB8AC3E}">
        <p14:creationId xmlns:p14="http://schemas.microsoft.com/office/powerpoint/2010/main" val="74601227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15832</TotalTime>
  <Words>1764</Words>
  <Application>Microsoft Office PowerPoint</Application>
  <PresentationFormat>Bredbild</PresentationFormat>
  <Paragraphs>242</Paragraphs>
  <Slides>22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22</vt:i4>
      </vt:variant>
    </vt:vector>
  </HeadingPairs>
  <TitlesOfParts>
    <vt:vector size="27" baseType="lpstr">
      <vt:lpstr>Arial</vt:lpstr>
      <vt:lpstr>Calibri</vt:lpstr>
      <vt:lpstr>Calibri Light</vt:lpstr>
      <vt:lpstr>StagSans</vt:lpstr>
      <vt:lpstr>Office-tema</vt:lpstr>
      <vt:lpstr>Föräldramöte F/P-16 (21 spelare)</vt:lpstr>
      <vt:lpstr>Säsongen som varit</vt:lpstr>
      <vt:lpstr>Träning utomhus</vt:lpstr>
      <vt:lpstr>Lagkassa</vt:lpstr>
      <vt:lpstr>Försäljning av kakor</vt:lpstr>
      <vt:lpstr>Lagkassa</vt:lpstr>
      <vt:lpstr>Lagsidor (laget.se)</vt:lpstr>
      <vt:lpstr>Medlemsavgifter och träningsavgifter</vt:lpstr>
      <vt:lpstr>Försäljning Sportlotten</vt:lpstr>
      <vt:lpstr>Kommande säsong</vt:lpstr>
      <vt:lpstr>Fotbollsskolan</vt:lpstr>
      <vt:lpstr>Roller inom lagen</vt:lpstr>
      <vt:lpstr>Lagförälder</vt:lpstr>
      <vt:lpstr>Träningskläder</vt:lpstr>
      <vt:lpstr>Andra idrotter</vt:lpstr>
      <vt:lpstr>Belastningsregister</vt:lpstr>
      <vt:lpstr>PowerPoint-presentation</vt:lpstr>
      <vt:lpstr>Filma barnen</vt:lpstr>
      <vt:lpstr>Film</vt:lpstr>
      <vt:lpstr>Ni föräldrar är otroligt viktiga!</vt:lpstr>
      <vt:lpstr>Tips till er föräldrar</vt:lpstr>
      <vt:lpstr>Tips &amp; råd från Johan Fallby, idrottspsykolog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Christoffer Davidsson</dc:creator>
  <cp:lastModifiedBy>Christoffer Davidsson</cp:lastModifiedBy>
  <cp:revision>4</cp:revision>
  <dcterms:created xsi:type="dcterms:W3CDTF">2022-04-10T08:41:57Z</dcterms:created>
  <dcterms:modified xsi:type="dcterms:W3CDTF">2023-04-24T18:50:41Z</dcterms:modified>
</cp:coreProperties>
</file>