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63" r:id="rId4"/>
    <p:sldId id="264" r:id="rId5"/>
    <p:sldId id="258" r:id="rId6"/>
    <p:sldId id="260" r:id="rId7"/>
    <p:sldId id="266" r:id="rId8"/>
    <p:sldId id="259" r:id="rId9"/>
    <p:sldId id="261" r:id="rId10"/>
    <p:sldId id="262" r:id="rId11"/>
    <p:sldId id="265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5EA-BF2C-4BB4-A921-E42518C6B6F0}" type="datetimeFigureOut">
              <a:rPr lang="sv-SE" smtClean="0"/>
              <a:t>2018-11-18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0F45-115F-4DF4-8C65-D0C3551D7CB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6612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5EA-BF2C-4BB4-A921-E42518C6B6F0}" type="datetimeFigureOut">
              <a:rPr lang="sv-SE" smtClean="0"/>
              <a:t>2018-11-18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0F45-115F-4DF4-8C65-D0C3551D7CB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6742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5EA-BF2C-4BB4-A921-E42518C6B6F0}" type="datetimeFigureOut">
              <a:rPr lang="sv-SE" smtClean="0"/>
              <a:t>2018-11-18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0F45-115F-4DF4-8C65-D0C3551D7CB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9468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5EA-BF2C-4BB4-A921-E42518C6B6F0}" type="datetimeFigureOut">
              <a:rPr lang="sv-SE" smtClean="0"/>
              <a:t>2018-11-18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0F45-115F-4DF4-8C65-D0C3551D7CB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1360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5EA-BF2C-4BB4-A921-E42518C6B6F0}" type="datetimeFigureOut">
              <a:rPr lang="sv-SE" smtClean="0"/>
              <a:t>2018-11-18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0F45-115F-4DF4-8C65-D0C3551D7CB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9347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5EA-BF2C-4BB4-A921-E42518C6B6F0}" type="datetimeFigureOut">
              <a:rPr lang="sv-SE" smtClean="0"/>
              <a:t>2018-11-18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0F45-115F-4DF4-8C65-D0C3551D7CB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5245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5EA-BF2C-4BB4-A921-E42518C6B6F0}" type="datetimeFigureOut">
              <a:rPr lang="sv-SE" smtClean="0"/>
              <a:t>2018-11-18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0F45-115F-4DF4-8C65-D0C3551D7CB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4648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5EA-BF2C-4BB4-A921-E42518C6B6F0}" type="datetimeFigureOut">
              <a:rPr lang="sv-SE" smtClean="0"/>
              <a:t>2018-11-18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0F45-115F-4DF4-8C65-D0C3551D7CB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8009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5EA-BF2C-4BB4-A921-E42518C6B6F0}" type="datetimeFigureOut">
              <a:rPr lang="sv-SE" smtClean="0"/>
              <a:t>2018-11-18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0F45-115F-4DF4-8C65-D0C3551D7CB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4940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5EA-BF2C-4BB4-A921-E42518C6B6F0}" type="datetimeFigureOut">
              <a:rPr lang="sv-SE" smtClean="0"/>
              <a:t>2018-11-18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0F45-115F-4DF4-8C65-D0C3551D7CB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8541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5EA-BF2C-4BB4-A921-E42518C6B6F0}" type="datetimeFigureOut">
              <a:rPr lang="sv-SE" smtClean="0"/>
              <a:t>2018-11-18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0F45-115F-4DF4-8C65-D0C3551D7CB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9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645EA-BF2C-4BB4-A921-E42518C6B6F0}" type="datetimeFigureOut">
              <a:rPr lang="sv-SE" smtClean="0"/>
              <a:t>2018-11-18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50F45-115F-4DF4-8C65-D0C3551D7CB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4040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sv-SE" dirty="0" smtClean="0"/>
              <a:t>KICK OFF 2019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BP 07-5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1014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tshållare för innehåll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9660280"/>
              </p:ext>
            </p:extLst>
          </p:nvPr>
        </p:nvGraphicFramePr>
        <p:xfrm>
          <a:off x="514350" y="381000"/>
          <a:ext cx="10544175" cy="61591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44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22413">
                <a:tc>
                  <a:txBody>
                    <a:bodyPr/>
                    <a:lstStyle/>
                    <a:p>
                      <a:pPr algn="l" fontAlgn="ctr"/>
                      <a:r>
                        <a:rPr lang="sv-SE" sz="3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HUR SKA DET BLI?</a:t>
                      </a: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731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sv-SE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skolan viktig</a:t>
                      </a:r>
                      <a:endParaRPr lang="sv-SE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731">
                <a:tc>
                  <a:txBody>
                    <a:bodyPr/>
                    <a:lstStyle/>
                    <a:p>
                      <a:pPr algn="l" fontAlgn="b"/>
                      <a:endParaRPr lang="sv-SE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731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sv-SE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fys.träning</a:t>
                      </a:r>
                      <a:r>
                        <a:rPr lang="sv-SE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from mitten av </a:t>
                      </a:r>
                      <a:r>
                        <a:rPr lang="sv-SE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januari dvs ett 3e pass</a:t>
                      </a:r>
                      <a:endParaRPr lang="sv-SE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731">
                <a:tc>
                  <a:txBody>
                    <a:bodyPr/>
                    <a:lstStyle/>
                    <a:p>
                      <a:pPr algn="l" fontAlgn="b"/>
                      <a:endParaRPr lang="sv-SE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1724">
                <a:tc>
                  <a:txBody>
                    <a:bodyPr/>
                    <a:lstStyle/>
                    <a:p>
                      <a:pPr algn="l" fontAlgn="b"/>
                      <a:endParaRPr lang="sv-SE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1724">
                <a:tc>
                  <a:txBody>
                    <a:bodyPr/>
                    <a:lstStyle/>
                    <a:p>
                      <a:pPr algn="l" fontAlgn="b"/>
                      <a:endParaRPr lang="sv-SE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8649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sv-SE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spontanfotboll &amp; andra sporter/aktiviteter!</a:t>
                      </a:r>
                      <a:endParaRPr lang="sv-SE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79985">
                <a:tc>
                  <a:txBody>
                    <a:bodyPr/>
                    <a:lstStyle/>
                    <a:p>
                      <a:pPr algn="l" fontAlgn="b"/>
                      <a:endParaRPr lang="sv-SE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59717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*alltid</a:t>
                      </a:r>
                      <a:r>
                        <a:rPr lang="sv-SE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utveckla en</a:t>
                      </a:r>
                      <a:r>
                        <a:rPr lang="sv-SE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sv-SE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starkare </a:t>
                      </a:r>
                      <a:r>
                        <a:rPr lang="sv-SE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gemenskap (genom tex aktiviteter som</a:t>
                      </a:r>
                      <a:r>
                        <a:rPr lang="sv-SE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de A-lagsmatcher vi gick på)</a:t>
                      </a:r>
                      <a:endParaRPr lang="sv-SE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701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447675"/>
            <a:ext cx="10515600" cy="572928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sz="1400" dirty="0"/>
          </a:p>
          <a:p>
            <a:pPr marL="0" indent="0">
              <a:buNone/>
            </a:pPr>
            <a:endParaRPr lang="sv-SE" sz="1400" dirty="0" smtClean="0"/>
          </a:p>
          <a:p>
            <a:pPr marL="0" indent="0">
              <a:buNone/>
            </a:pPr>
            <a:endParaRPr lang="sv-SE" sz="1400" dirty="0"/>
          </a:p>
        </p:txBody>
      </p:sp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553147"/>
              </p:ext>
            </p:extLst>
          </p:nvPr>
        </p:nvGraphicFramePr>
        <p:xfrm>
          <a:off x="195942" y="1304518"/>
          <a:ext cx="11808822" cy="48724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9352">
                  <a:extLst>
                    <a:ext uri="{9D8B030D-6E8A-4147-A177-3AD203B41FA5}">
                      <a16:colId xmlns:a16="http://schemas.microsoft.com/office/drawing/2014/main" val="2491733995"/>
                    </a:ext>
                  </a:extLst>
                </a:gridCol>
                <a:gridCol w="1239954">
                  <a:extLst>
                    <a:ext uri="{9D8B030D-6E8A-4147-A177-3AD203B41FA5}">
                      <a16:colId xmlns:a16="http://schemas.microsoft.com/office/drawing/2014/main" val="4120514141"/>
                    </a:ext>
                  </a:extLst>
                </a:gridCol>
                <a:gridCol w="670859">
                  <a:extLst>
                    <a:ext uri="{9D8B030D-6E8A-4147-A177-3AD203B41FA5}">
                      <a16:colId xmlns:a16="http://schemas.microsoft.com/office/drawing/2014/main" val="2718829781"/>
                    </a:ext>
                  </a:extLst>
                </a:gridCol>
                <a:gridCol w="359253">
                  <a:extLst>
                    <a:ext uri="{9D8B030D-6E8A-4147-A177-3AD203B41FA5}">
                      <a16:colId xmlns:a16="http://schemas.microsoft.com/office/drawing/2014/main" val="1664196742"/>
                    </a:ext>
                  </a:extLst>
                </a:gridCol>
                <a:gridCol w="1011335">
                  <a:extLst>
                    <a:ext uri="{9D8B030D-6E8A-4147-A177-3AD203B41FA5}">
                      <a16:colId xmlns:a16="http://schemas.microsoft.com/office/drawing/2014/main" val="4004751244"/>
                    </a:ext>
                  </a:extLst>
                </a:gridCol>
                <a:gridCol w="1085698">
                  <a:extLst>
                    <a:ext uri="{9D8B030D-6E8A-4147-A177-3AD203B41FA5}">
                      <a16:colId xmlns:a16="http://schemas.microsoft.com/office/drawing/2014/main" val="1060972371"/>
                    </a:ext>
                  </a:extLst>
                </a:gridCol>
                <a:gridCol w="986976">
                  <a:extLst>
                    <a:ext uri="{9D8B030D-6E8A-4147-A177-3AD203B41FA5}">
                      <a16:colId xmlns:a16="http://schemas.microsoft.com/office/drawing/2014/main" val="4178270733"/>
                    </a:ext>
                  </a:extLst>
                </a:gridCol>
                <a:gridCol w="944705">
                  <a:extLst>
                    <a:ext uri="{9D8B030D-6E8A-4147-A177-3AD203B41FA5}">
                      <a16:colId xmlns:a16="http://schemas.microsoft.com/office/drawing/2014/main" val="1056336864"/>
                    </a:ext>
                  </a:extLst>
                </a:gridCol>
                <a:gridCol w="971698">
                  <a:extLst>
                    <a:ext uri="{9D8B030D-6E8A-4147-A177-3AD203B41FA5}">
                      <a16:colId xmlns:a16="http://schemas.microsoft.com/office/drawing/2014/main" val="2351569135"/>
                    </a:ext>
                  </a:extLst>
                </a:gridCol>
                <a:gridCol w="372773">
                  <a:extLst>
                    <a:ext uri="{9D8B030D-6E8A-4147-A177-3AD203B41FA5}">
                      <a16:colId xmlns:a16="http://schemas.microsoft.com/office/drawing/2014/main" val="2324756253"/>
                    </a:ext>
                  </a:extLst>
                </a:gridCol>
                <a:gridCol w="516354">
                  <a:extLst>
                    <a:ext uri="{9D8B030D-6E8A-4147-A177-3AD203B41FA5}">
                      <a16:colId xmlns:a16="http://schemas.microsoft.com/office/drawing/2014/main" val="2383722206"/>
                    </a:ext>
                  </a:extLst>
                </a:gridCol>
                <a:gridCol w="429627">
                  <a:extLst>
                    <a:ext uri="{9D8B030D-6E8A-4147-A177-3AD203B41FA5}">
                      <a16:colId xmlns:a16="http://schemas.microsoft.com/office/drawing/2014/main" val="2341281837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3345408488"/>
                    </a:ext>
                  </a:extLst>
                </a:gridCol>
                <a:gridCol w="940524">
                  <a:extLst>
                    <a:ext uri="{9D8B030D-6E8A-4147-A177-3AD203B41FA5}">
                      <a16:colId xmlns:a16="http://schemas.microsoft.com/office/drawing/2014/main" val="1697967965"/>
                    </a:ext>
                  </a:extLst>
                </a:gridCol>
              </a:tblGrid>
              <a:tr h="359056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dirty="0">
                          <a:effectLst/>
                        </a:rPr>
                        <a:t>TRÄNINGSPLAN</a:t>
                      </a:r>
                      <a:endParaRPr lang="sv-S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859580"/>
                  </a:ext>
                </a:extLst>
              </a:tr>
              <a:tr h="287246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OKT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NOV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DEC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JAN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FEB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MARS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APRIL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MAJ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JUNI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JULI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AUG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SEP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5984479"/>
                  </a:ext>
                </a:extLst>
              </a:tr>
              <a:tr h="313463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Få ihop gruppen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Få ihop gruppen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Få ihop gruppen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Boll i rörelse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Bredd &amp; djup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Bredd &amp; djup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Djupledsspel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Press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Boll i rörelse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Egen träning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Bredd &amp; djup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Bredd &amp; djup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782038"/>
                  </a:ext>
                </a:extLst>
              </a:tr>
              <a:tr h="382035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Lekar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Lekar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Lekar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Delaktighet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Boll i rörelse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Num överlägen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Passningsalt i djup bak o fram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Kollektivt försvar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Delaktighet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Egen träning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Boll i rörelse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Num överlägen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046983"/>
                  </a:ext>
                </a:extLst>
              </a:tr>
              <a:tr h="287246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Spel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Spel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Spel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Djupledsspel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301141"/>
                  </a:ext>
                </a:extLst>
              </a:tr>
              <a:tr h="287246"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290008"/>
                  </a:ext>
                </a:extLst>
              </a:tr>
              <a:tr h="287246"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652766"/>
                  </a:ext>
                </a:extLst>
              </a:tr>
              <a:tr h="306404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RÖRLIGHET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RÖRLIGHET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RÖRLIGHET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RÖRLIGHET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RÖRLIGHET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RÖRLIGHET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RÖRLIGHET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RÖRLIGHET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RÖRLIGHET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RÖRLIGHET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RÖRLIGHET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160151"/>
                  </a:ext>
                </a:extLst>
              </a:tr>
              <a:tr h="287246"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352691"/>
                  </a:ext>
                </a:extLst>
              </a:tr>
              <a:tr h="306404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UTHÅLLIGHET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UTHÅLLIGHET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UTHÅLLIGHET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UTHÅLLIGHET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UTHÅLLIGHET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SNABBHET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SNABBHET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SNABBHET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SNABBHET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UTHÅLLIGHET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UTHÅLLIGHET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764625"/>
                  </a:ext>
                </a:extLst>
              </a:tr>
              <a:tr h="287246"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968843"/>
                  </a:ext>
                </a:extLst>
              </a:tr>
              <a:tr h="306404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BÅLSTYRKA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BÅLSTYRKA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BÅLSTYRKA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BÅLSTYRKA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BÅLSTYRKA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BÅLSTYRKA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BÅLSTYRKA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BÅLSTYRKA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BÅLSTYRKA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BÅLSTYRKA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BÅLSTYRKA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803267"/>
                  </a:ext>
                </a:extLst>
              </a:tr>
              <a:tr h="287246"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558160"/>
                  </a:ext>
                </a:extLst>
              </a:tr>
              <a:tr h="313463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KOORDINATION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KOORDINATION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KOORDINATION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KOORDINATION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KOORDINATION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KOORDINATION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KOORDINATION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KOORDINATION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KOORDINATION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860694"/>
                  </a:ext>
                </a:extLst>
              </a:tr>
              <a:tr h="287246"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06800"/>
                  </a:ext>
                </a:extLst>
              </a:tr>
              <a:tr h="287246"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76" marR="8676" marT="8676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798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9010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447675"/>
            <a:ext cx="10515600" cy="572928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sz="1400" dirty="0"/>
          </a:p>
          <a:p>
            <a:pPr marL="0" indent="0">
              <a:buNone/>
            </a:pPr>
            <a:endParaRPr lang="sv-SE" sz="1400" dirty="0" smtClean="0"/>
          </a:p>
          <a:p>
            <a:pPr marL="0" indent="0">
              <a:buNone/>
            </a:pPr>
            <a:endParaRPr lang="sv-SE" sz="1400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20293"/>
              </p:ext>
            </p:extLst>
          </p:nvPr>
        </p:nvGraphicFramePr>
        <p:xfrm>
          <a:off x="2325189" y="352698"/>
          <a:ext cx="5956662" cy="60103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56662">
                  <a:extLst>
                    <a:ext uri="{9D8B030D-6E8A-4147-A177-3AD203B41FA5}">
                      <a16:colId xmlns:a16="http://schemas.microsoft.com/office/drawing/2014/main" val="2058885403"/>
                    </a:ext>
                  </a:extLst>
                </a:gridCol>
              </a:tblGrid>
              <a:tr h="223765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u="none" strike="noStrike" dirty="0">
                          <a:effectLst/>
                        </a:rPr>
                        <a:t>Tränarstil för nivån:</a:t>
                      </a:r>
                      <a:endParaRPr lang="sv-S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92" marR="4892" marT="4892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6591580"/>
                  </a:ext>
                </a:extLst>
              </a:tr>
              <a:tr h="123628">
                <a:tc>
                  <a:txBody>
                    <a:bodyPr/>
                    <a:lstStyle/>
                    <a:p>
                      <a:pPr algn="l" fontAlgn="ctr"/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32" marR="4892" marT="4892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748880"/>
                  </a:ext>
                </a:extLst>
              </a:tr>
              <a:tr h="332556">
                <a:tc>
                  <a:txBody>
                    <a:bodyPr/>
                    <a:lstStyle/>
                    <a:p>
                      <a:pPr algn="l" fontAlgn="ctr"/>
                      <a:r>
                        <a:rPr lang="sv-SE" sz="1600" u="none" strike="noStrike">
                          <a:effectLst/>
                        </a:rPr>
                        <a:t>Positiv feedback och uppmuntran</a:t>
                      </a:r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32" marR="4892" marT="4892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059266"/>
                  </a:ext>
                </a:extLst>
              </a:tr>
              <a:tr h="223765">
                <a:tc>
                  <a:txBody>
                    <a:bodyPr/>
                    <a:lstStyle/>
                    <a:p>
                      <a:pPr algn="l" fontAlgn="ctr"/>
                      <a:r>
                        <a:rPr lang="sv-SE" sz="1600" u="none" strike="noStrike">
                          <a:effectLst/>
                        </a:rPr>
                        <a:t>Använd frågeteknik</a:t>
                      </a:r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32" marR="4892" marT="4892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509982"/>
                  </a:ext>
                </a:extLst>
              </a:tr>
              <a:tr h="223765">
                <a:tc>
                  <a:txBody>
                    <a:bodyPr/>
                    <a:lstStyle/>
                    <a:p>
                      <a:pPr algn="l" fontAlgn="ctr"/>
                      <a:r>
                        <a:rPr lang="sv-SE" sz="1600" u="none" strike="noStrike">
                          <a:effectLst/>
                        </a:rPr>
                        <a:t>Uppmärksamhet till alla</a:t>
                      </a:r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32" marR="4892" marT="4892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905967"/>
                  </a:ext>
                </a:extLst>
              </a:tr>
              <a:tr h="332556">
                <a:tc>
                  <a:txBody>
                    <a:bodyPr/>
                    <a:lstStyle/>
                    <a:p>
                      <a:pPr algn="l" fontAlgn="ctr"/>
                      <a:r>
                        <a:rPr lang="sv-SE" sz="1600" u="none" strike="noStrike">
                          <a:effectLst/>
                        </a:rPr>
                        <a:t>Låt spelarna ge feedback till varandra</a:t>
                      </a:r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32" marR="4892" marT="4892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138551"/>
                  </a:ext>
                </a:extLst>
              </a:tr>
              <a:tr h="312451">
                <a:tc>
                  <a:txBody>
                    <a:bodyPr/>
                    <a:lstStyle/>
                    <a:p>
                      <a:pPr algn="l" fontAlgn="ctr"/>
                      <a:r>
                        <a:rPr lang="sv-SE" sz="1600" u="none" strike="noStrike">
                          <a:effectLst/>
                        </a:rPr>
                        <a:t>Uppmuntra och utmana spelarnas egna beslutsfattande</a:t>
                      </a:r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32" marR="4892" marT="4892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87814"/>
                  </a:ext>
                </a:extLst>
              </a:tr>
              <a:tr h="123628"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92" marR="4892" marT="4892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514533"/>
                  </a:ext>
                </a:extLst>
              </a:tr>
              <a:tr h="332556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u="none" strike="noStrike" dirty="0">
                          <a:effectLst/>
                        </a:rPr>
                        <a:t>Träningen karaktäriseras av:</a:t>
                      </a:r>
                      <a:endParaRPr lang="sv-S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92" marR="4892" marT="4892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37014"/>
                  </a:ext>
                </a:extLst>
              </a:tr>
              <a:tr h="123628">
                <a:tc>
                  <a:txBody>
                    <a:bodyPr/>
                    <a:lstStyle/>
                    <a:p>
                      <a:pPr algn="l" fontAlgn="ctr"/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32" marR="4892" marT="4892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253977"/>
                  </a:ext>
                </a:extLst>
              </a:tr>
              <a:tr h="223765">
                <a:tc>
                  <a:txBody>
                    <a:bodyPr/>
                    <a:lstStyle/>
                    <a:p>
                      <a:pPr algn="l" fontAlgn="ctr"/>
                      <a:r>
                        <a:rPr lang="sv-SE" sz="1600" u="none" strike="noStrike">
                          <a:effectLst/>
                        </a:rPr>
                        <a:t>Små och stora ytor</a:t>
                      </a:r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32" marR="4892" marT="4892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018525"/>
                  </a:ext>
                </a:extLst>
              </a:tr>
              <a:tr h="223765">
                <a:tc>
                  <a:txBody>
                    <a:bodyPr/>
                    <a:lstStyle/>
                    <a:p>
                      <a:pPr algn="l" fontAlgn="ctr"/>
                      <a:r>
                        <a:rPr lang="sv-SE" sz="1600" u="none" strike="noStrike">
                          <a:effectLst/>
                        </a:rPr>
                        <a:t>Korta samlingar</a:t>
                      </a:r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32" marR="4892" marT="4892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0054"/>
                  </a:ext>
                </a:extLst>
              </a:tr>
              <a:tr h="123628">
                <a:tc>
                  <a:txBody>
                    <a:bodyPr/>
                    <a:lstStyle/>
                    <a:p>
                      <a:pPr algn="l" fontAlgn="ctr"/>
                      <a:r>
                        <a:rPr lang="sv-SE" sz="1600" u="none" strike="noStrike">
                          <a:effectLst/>
                        </a:rPr>
                        <a:t>Spelträning</a:t>
                      </a:r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32" marR="4892" marT="4892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605848"/>
                  </a:ext>
                </a:extLst>
              </a:tr>
              <a:tr h="123628">
                <a:tc>
                  <a:txBody>
                    <a:bodyPr/>
                    <a:lstStyle/>
                    <a:p>
                      <a:pPr algn="l" fontAlgn="ctr"/>
                      <a:r>
                        <a:rPr lang="sv-SE" sz="1600" u="none" strike="noStrike">
                          <a:effectLst/>
                        </a:rPr>
                        <a:t>Variation</a:t>
                      </a:r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32" marR="4892" marT="4892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881521"/>
                  </a:ext>
                </a:extLst>
              </a:tr>
              <a:tr h="332556">
                <a:tc>
                  <a:txBody>
                    <a:bodyPr/>
                    <a:lstStyle/>
                    <a:p>
                      <a:pPr algn="l" fontAlgn="ctr"/>
                      <a:r>
                        <a:rPr lang="sv-SE" sz="1600" u="none" strike="noStrike">
                          <a:effectLst/>
                        </a:rPr>
                        <a:t>Enkla övningar med fokus på kvaliteten</a:t>
                      </a:r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32" marR="4892" marT="4892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353950"/>
                  </a:ext>
                </a:extLst>
              </a:tr>
              <a:tr h="332556">
                <a:tc>
                  <a:txBody>
                    <a:bodyPr/>
                    <a:lstStyle/>
                    <a:p>
                      <a:pPr algn="l" fontAlgn="ctr"/>
                      <a:r>
                        <a:rPr lang="sv-SE" sz="1600" u="none" strike="noStrike">
                          <a:effectLst/>
                        </a:rPr>
                        <a:t>Positioner under spelträningen</a:t>
                      </a:r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32" marR="4892" marT="4892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638938"/>
                  </a:ext>
                </a:extLst>
              </a:tr>
              <a:tr h="332556">
                <a:tc>
                  <a:txBody>
                    <a:bodyPr/>
                    <a:lstStyle/>
                    <a:p>
                      <a:pPr algn="l" fontAlgn="ctr"/>
                      <a:r>
                        <a:rPr lang="sv-SE" sz="1600" u="none" strike="noStrike">
                          <a:effectLst/>
                        </a:rPr>
                        <a:t>Antal tränare/spelare = 1/10</a:t>
                      </a:r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32" marR="4892" marT="4892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307209"/>
                  </a:ext>
                </a:extLst>
              </a:tr>
              <a:tr h="332556">
                <a:tc>
                  <a:txBody>
                    <a:bodyPr/>
                    <a:lstStyle/>
                    <a:p>
                      <a:pPr algn="l" fontAlgn="ctr"/>
                      <a:r>
                        <a:rPr lang="sv-SE" sz="1600" u="none" strike="noStrike">
                          <a:effectLst/>
                        </a:rPr>
                        <a:t>Få och flera spelare per lag/grupp</a:t>
                      </a:r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32" marR="4892" marT="4892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525219"/>
                  </a:ext>
                </a:extLst>
              </a:tr>
              <a:tr h="441348">
                <a:tc>
                  <a:txBody>
                    <a:bodyPr/>
                    <a:lstStyle/>
                    <a:p>
                      <a:pPr algn="l" fontAlgn="ctr"/>
                      <a:r>
                        <a:rPr lang="sv-SE" sz="1600" u="none" strike="noStrike">
                          <a:effectLst/>
                        </a:rPr>
                        <a:t>Hög aktivitet, intensitet och många bollkontakter</a:t>
                      </a:r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32" marR="4892" marT="4892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1329819"/>
                  </a:ext>
                </a:extLst>
              </a:tr>
              <a:tr h="441348">
                <a:tc>
                  <a:txBody>
                    <a:bodyPr/>
                    <a:lstStyle/>
                    <a:p>
                      <a:pPr algn="l" fontAlgn="ctr"/>
                      <a:r>
                        <a:rPr lang="sv-SE" sz="1600" u="none" strike="noStrike" dirty="0">
                          <a:effectLst/>
                        </a:rPr>
                        <a:t>Fokus på prestation och att göra sitt bästa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32" marR="4892" marT="4892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690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6119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447675"/>
            <a:ext cx="10515600" cy="572928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sz="1400" dirty="0"/>
          </a:p>
          <a:p>
            <a:pPr marL="0" indent="0">
              <a:buNone/>
            </a:pPr>
            <a:endParaRPr lang="sv-SE" sz="1400" dirty="0" smtClean="0"/>
          </a:p>
          <a:p>
            <a:pPr marL="0" indent="0">
              <a:buNone/>
            </a:pPr>
            <a:endParaRPr lang="sv-SE" sz="1400" dirty="0"/>
          </a:p>
        </p:txBody>
      </p:sp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126704"/>
              </p:ext>
            </p:extLst>
          </p:nvPr>
        </p:nvGraphicFramePr>
        <p:xfrm>
          <a:off x="2704012" y="957263"/>
          <a:ext cx="5799908" cy="4150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99908">
                  <a:extLst>
                    <a:ext uri="{9D8B030D-6E8A-4147-A177-3AD203B41FA5}">
                      <a16:colId xmlns:a16="http://schemas.microsoft.com/office/drawing/2014/main" val="2095726808"/>
                    </a:ext>
                  </a:extLst>
                </a:gridCol>
              </a:tblGrid>
              <a:tr h="825632">
                <a:tc>
                  <a:txBody>
                    <a:bodyPr/>
                    <a:lstStyle/>
                    <a:p>
                      <a:pPr algn="l" fontAlgn="ctr"/>
                      <a:r>
                        <a:rPr lang="sv-SE" sz="1900" b="1" u="none" strike="noStrike" dirty="0">
                          <a:effectLst/>
                        </a:rPr>
                        <a:t>Färdigheter - nivå 3</a:t>
                      </a:r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477501"/>
                  </a:ext>
                </a:extLst>
              </a:tr>
              <a:tr h="210245"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936665"/>
                  </a:ext>
                </a:extLst>
              </a:tr>
              <a:tr h="277606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dirty="0">
                          <a:effectLst/>
                        </a:rPr>
                        <a:t>Psykologi</a:t>
                      </a:r>
                      <a:endParaRPr lang="sv-S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884461"/>
                  </a:ext>
                </a:extLst>
              </a:tr>
              <a:tr h="277606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dirty="0">
                          <a:effectLst/>
                        </a:rPr>
                        <a:t>Uppleva egen kompetens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279939"/>
                  </a:ext>
                </a:extLst>
              </a:tr>
              <a:tr h="277606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dirty="0">
                          <a:effectLst/>
                        </a:rPr>
                        <a:t>Känsla av att kunna påverka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959940"/>
                  </a:ext>
                </a:extLst>
              </a:tr>
              <a:tr h="277606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dirty="0">
                          <a:effectLst/>
                        </a:rPr>
                        <a:t>Tillhörighet i gruppen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545975"/>
                  </a:ext>
                </a:extLst>
              </a:tr>
              <a:tr h="277606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dirty="0">
                          <a:effectLst/>
                        </a:rPr>
                        <a:t>Göra sitt bästa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036516"/>
                  </a:ext>
                </a:extLst>
              </a:tr>
              <a:tr h="277606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dirty="0">
                          <a:effectLst/>
                        </a:rPr>
                        <a:t>Jämföra med sig själv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059030"/>
                  </a:ext>
                </a:extLst>
              </a:tr>
              <a:tr h="277606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dirty="0">
                          <a:effectLst/>
                        </a:rPr>
                        <a:t>Fatta egna beslut på planen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405095"/>
                  </a:ext>
                </a:extLst>
              </a:tr>
              <a:tr h="277606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dirty="0">
                          <a:effectLst/>
                        </a:rPr>
                        <a:t>Positiv feedback mellan spelare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756028"/>
                  </a:ext>
                </a:extLst>
              </a:tr>
              <a:tr h="316217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dirty="0">
                          <a:effectLst/>
                        </a:rPr>
                        <a:t>Utöva egen kontroll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105485"/>
                  </a:ext>
                </a:extLst>
              </a:tr>
              <a:tr h="577375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dirty="0">
                          <a:effectLst/>
                        </a:rPr>
                        <a:t>Lära och förstå individuella psykologiska faktorer (exempelvis realistiskt självförtroende, stresshantering, koncentration)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48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72721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447675"/>
            <a:ext cx="10515600" cy="572928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sz="1400" dirty="0"/>
          </a:p>
          <a:p>
            <a:pPr marL="0" indent="0">
              <a:buNone/>
            </a:pPr>
            <a:endParaRPr lang="sv-SE" sz="1400" dirty="0" smtClean="0"/>
          </a:p>
          <a:p>
            <a:pPr marL="0" indent="0">
              <a:buNone/>
            </a:pPr>
            <a:endParaRPr lang="sv-SE" sz="1400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845971"/>
              </p:ext>
            </p:extLst>
          </p:nvPr>
        </p:nvGraphicFramePr>
        <p:xfrm>
          <a:off x="3095897" y="691598"/>
          <a:ext cx="4637314" cy="60013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37314">
                  <a:extLst>
                    <a:ext uri="{9D8B030D-6E8A-4147-A177-3AD203B41FA5}">
                      <a16:colId xmlns:a16="http://schemas.microsoft.com/office/drawing/2014/main" val="2420377782"/>
                    </a:ext>
                  </a:extLst>
                </a:gridCol>
              </a:tblGrid>
              <a:tr h="164087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u="none" strike="noStrike" dirty="0">
                          <a:effectLst/>
                        </a:rPr>
                        <a:t>Fysiologi</a:t>
                      </a:r>
                      <a:endParaRPr lang="sv-S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7" marR="7117" marT="7117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331806"/>
                  </a:ext>
                </a:extLst>
              </a:tr>
              <a:tr h="164087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dirty="0">
                          <a:effectLst/>
                        </a:rPr>
                        <a:t>Styrka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7" marR="7117" marT="7117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605978"/>
                  </a:ext>
                </a:extLst>
              </a:tr>
              <a:tr h="355888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dirty="0">
                          <a:effectLst/>
                        </a:rPr>
                        <a:t>- utveckling av teknik och allsidig </a:t>
                      </a:r>
                      <a:r>
                        <a:rPr lang="sv-SE" sz="1600" u="none" strike="noStrike" dirty="0" err="1">
                          <a:effectLst/>
                        </a:rPr>
                        <a:t>grundstyrka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7" marR="7117" marT="7117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134040"/>
                  </a:ext>
                </a:extLst>
              </a:tr>
              <a:tr h="164087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dirty="0">
                          <a:effectLst/>
                        </a:rPr>
                        <a:t>- bålstabilitet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7" marR="7117" marT="7117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459678"/>
                  </a:ext>
                </a:extLst>
              </a:tr>
              <a:tr h="164087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dirty="0">
                          <a:effectLst/>
                        </a:rPr>
                        <a:t>- knäkontroll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7" marR="7117" marT="7117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493999"/>
                  </a:ext>
                </a:extLst>
              </a:tr>
              <a:tr h="164087"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7" marR="7117" marT="7117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6106982"/>
                  </a:ext>
                </a:extLst>
              </a:tr>
              <a:tr h="164087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dirty="0">
                          <a:effectLst/>
                        </a:rPr>
                        <a:t>Uthållighet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7" marR="7117" marT="7117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425804"/>
                  </a:ext>
                </a:extLst>
              </a:tr>
              <a:tr h="164087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dirty="0">
                          <a:effectLst/>
                        </a:rPr>
                        <a:t>- aerob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7" marR="7117" marT="7117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521621"/>
                  </a:ext>
                </a:extLst>
              </a:tr>
              <a:tr h="164087"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7" marR="7117" marT="7117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786468"/>
                  </a:ext>
                </a:extLst>
              </a:tr>
              <a:tr h="296998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dirty="0">
                          <a:effectLst/>
                        </a:rPr>
                        <a:t>Snabbhet (i olika riktningar)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7" marR="7117" marT="7117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848630"/>
                  </a:ext>
                </a:extLst>
              </a:tr>
              <a:tr h="164087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dirty="0">
                          <a:effectLst/>
                        </a:rPr>
                        <a:t>- reaktion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7" marR="7117" marT="7117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601205"/>
                  </a:ext>
                </a:extLst>
              </a:tr>
              <a:tr h="164087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dirty="0">
                          <a:effectLst/>
                        </a:rPr>
                        <a:t>- frekvens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7" marR="7117" marT="7117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3339953"/>
                  </a:ext>
                </a:extLst>
              </a:tr>
              <a:tr h="164087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dirty="0">
                          <a:effectLst/>
                        </a:rPr>
                        <a:t>- acceleration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7" marR="7117" marT="7117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906957"/>
                  </a:ext>
                </a:extLst>
              </a:tr>
              <a:tr h="164087"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7" marR="7117" marT="7117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189644"/>
                  </a:ext>
                </a:extLst>
              </a:tr>
              <a:tr h="164087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dirty="0">
                          <a:effectLst/>
                        </a:rPr>
                        <a:t>Rörlighet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7" marR="7117" marT="7117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517497"/>
                  </a:ext>
                </a:extLst>
              </a:tr>
              <a:tr h="164087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dirty="0">
                          <a:effectLst/>
                        </a:rPr>
                        <a:t>- dynamisk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7" marR="7117" marT="7117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458483"/>
                  </a:ext>
                </a:extLst>
              </a:tr>
              <a:tr h="164087"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7" marR="7117" marT="7117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81774"/>
                  </a:ext>
                </a:extLst>
              </a:tr>
              <a:tr h="164087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dirty="0">
                          <a:effectLst/>
                        </a:rPr>
                        <a:t>Koordination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7" marR="7117" marT="7117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6086905"/>
                  </a:ext>
                </a:extLst>
              </a:tr>
              <a:tr h="164087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dirty="0">
                          <a:effectLst/>
                        </a:rPr>
                        <a:t>- rytm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7" marR="7117" marT="7117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757957"/>
                  </a:ext>
                </a:extLst>
              </a:tr>
              <a:tr h="296998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dirty="0">
                          <a:effectLst/>
                        </a:rPr>
                        <a:t>- rumsorientering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7" marR="7117" marT="7117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206991"/>
                  </a:ext>
                </a:extLst>
              </a:tr>
              <a:tr h="344278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dirty="0">
                          <a:effectLst/>
                        </a:rPr>
                        <a:t>- öga-hand-, öga-fot koordination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7" marR="7117" marT="7117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989098"/>
                  </a:ext>
                </a:extLst>
              </a:tr>
              <a:tr h="164087"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7" marR="7117" marT="7117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6174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Perception (balans, syn och hörsel)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7" marR="7117" marT="7117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743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76949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Sammanfattning BP 07:5 2019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SE" sz="1800" dirty="0" smtClean="0"/>
          </a:p>
          <a:p>
            <a:pPr marL="0" indent="0">
              <a:buNone/>
            </a:pPr>
            <a:r>
              <a:rPr lang="sv-SE" sz="2000" dirty="0" smtClean="0"/>
              <a:t>*Vi behöver hjälp av er föräldrar!</a:t>
            </a:r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r>
              <a:rPr lang="sv-SE" sz="2000" dirty="0" smtClean="0"/>
              <a:t>*Fotbollsspel på rätt nivå för alla!</a:t>
            </a:r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r>
              <a:rPr lang="sv-SE" sz="2000" dirty="0" smtClean="0"/>
              <a:t>*Höja träningsnärvaron ytterligare!</a:t>
            </a:r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r>
              <a:rPr lang="sv-SE" sz="2000" dirty="0" smtClean="0"/>
              <a:t>*Alla ska bli bättre på att spela fotboll!</a:t>
            </a:r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r>
              <a:rPr lang="sv-SE" sz="2000" dirty="0" smtClean="0"/>
              <a:t>*Såklart få killarna att växa som individer i rätt riktning!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710767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pPr algn="ctr"/>
            <a:r>
              <a:rPr lang="sv-SE" dirty="0" smtClean="0"/>
              <a:t>BP 07:5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dirty="0" smtClean="0"/>
              <a:t>Stefan Edberg</a:t>
            </a:r>
          </a:p>
          <a:p>
            <a:pPr marL="0" indent="0">
              <a:buNone/>
            </a:pPr>
            <a:r>
              <a:rPr lang="sv-SE" dirty="0" smtClean="0"/>
              <a:t>Martin Hurtig</a:t>
            </a:r>
          </a:p>
          <a:p>
            <a:pPr marL="0" indent="0">
              <a:buNone/>
            </a:pPr>
            <a:r>
              <a:rPr lang="sv-SE" dirty="0" smtClean="0"/>
              <a:t>Emil Lindqvist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Urban Andersson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smtClean="0"/>
              <a:t>Tobias </a:t>
            </a:r>
            <a:r>
              <a:rPr lang="sv-SE" dirty="0" err="1" smtClean="0"/>
              <a:t>Botvidsson</a:t>
            </a: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smtClean="0"/>
              <a:t>30st spelare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0111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Platshållare för innehåll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4806949"/>
              </p:ext>
            </p:extLst>
          </p:nvPr>
        </p:nvGraphicFramePr>
        <p:xfrm>
          <a:off x="1339847" y="1410788"/>
          <a:ext cx="10325284" cy="34756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8318">
                  <a:extLst>
                    <a:ext uri="{9D8B030D-6E8A-4147-A177-3AD203B41FA5}">
                      <a16:colId xmlns:a16="http://schemas.microsoft.com/office/drawing/2014/main" val="607659823"/>
                    </a:ext>
                  </a:extLst>
                </a:gridCol>
                <a:gridCol w="1035926">
                  <a:extLst>
                    <a:ext uri="{9D8B030D-6E8A-4147-A177-3AD203B41FA5}">
                      <a16:colId xmlns:a16="http://schemas.microsoft.com/office/drawing/2014/main" val="1715788621"/>
                    </a:ext>
                  </a:extLst>
                </a:gridCol>
                <a:gridCol w="388072">
                  <a:extLst>
                    <a:ext uri="{9D8B030D-6E8A-4147-A177-3AD203B41FA5}">
                      <a16:colId xmlns:a16="http://schemas.microsoft.com/office/drawing/2014/main" val="4114019894"/>
                    </a:ext>
                  </a:extLst>
                </a:gridCol>
                <a:gridCol w="1379548">
                  <a:extLst>
                    <a:ext uri="{9D8B030D-6E8A-4147-A177-3AD203B41FA5}">
                      <a16:colId xmlns:a16="http://schemas.microsoft.com/office/drawing/2014/main" val="1701848445"/>
                    </a:ext>
                  </a:extLst>
                </a:gridCol>
                <a:gridCol w="44450">
                  <a:extLst>
                    <a:ext uri="{9D8B030D-6E8A-4147-A177-3AD203B41FA5}">
                      <a16:colId xmlns:a16="http://schemas.microsoft.com/office/drawing/2014/main" val="1860923565"/>
                    </a:ext>
                  </a:extLst>
                </a:gridCol>
                <a:gridCol w="44450">
                  <a:extLst>
                    <a:ext uri="{9D8B030D-6E8A-4147-A177-3AD203B41FA5}">
                      <a16:colId xmlns:a16="http://schemas.microsoft.com/office/drawing/2014/main" val="306826809"/>
                    </a:ext>
                  </a:extLst>
                </a:gridCol>
                <a:gridCol w="1379548">
                  <a:extLst>
                    <a:ext uri="{9D8B030D-6E8A-4147-A177-3AD203B41FA5}">
                      <a16:colId xmlns:a16="http://schemas.microsoft.com/office/drawing/2014/main" val="85795782"/>
                    </a:ext>
                  </a:extLst>
                </a:gridCol>
                <a:gridCol w="711999">
                  <a:extLst>
                    <a:ext uri="{9D8B030D-6E8A-4147-A177-3AD203B41FA5}">
                      <a16:colId xmlns:a16="http://schemas.microsoft.com/office/drawing/2014/main" val="2242680627"/>
                    </a:ext>
                  </a:extLst>
                </a:gridCol>
                <a:gridCol w="44450">
                  <a:extLst>
                    <a:ext uri="{9D8B030D-6E8A-4147-A177-3AD203B41FA5}">
                      <a16:colId xmlns:a16="http://schemas.microsoft.com/office/drawing/2014/main" val="3208621782"/>
                    </a:ext>
                  </a:extLst>
                </a:gridCol>
                <a:gridCol w="44450">
                  <a:extLst>
                    <a:ext uri="{9D8B030D-6E8A-4147-A177-3AD203B41FA5}">
                      <a16:colId xmlns:a16="http://schemas.microsoft.com/office/drawing/2014/main" val="1885340559"/>
                    </a:ext>
                  </a:extLst>
                </a:gridCol>
                <a:gridCol w="2047097">
                  <a:extLst>
                    <a:ext uri="{9D8B030D-6E8A-4147-A177-3AD203B41FA5}">
                      <a16:colId xmlns:a16="http://schemas.microsoft.com/office/drawing/2014/main" val="2222488336"/>
                    </a:ext>
                  </a:extLst>
                </a:gridCol>
                <a:gridCol w="711999">
                  <a:extLst>
                    <a:ext uri="{9D8B030D-6E8A-4147-A177-3AD203B41FA5}">
                      <a16:colId xmlns:a16="http://schemas.microsoft.com/office/drawing/2014/main" val="2964041665"/>
                    </a:ext>
                  </a:extLst>
                </a:gridCol>
                <a:gridCol w="1524977">
                  <a:extLst>
                    <a:ext uri="{9D8B030D-6E8A-4147-A177-3AD203B41FA5}">
                      <a16:colId xmlns:a16="http://schemas.microsoft.com/office/drawing/2014/main" val="3850695865"/>
                    </a:ext>
                  </a:extLst>
                </a:gridCol>
              </a:tblGrid>
              <a:tr h="439731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MÅL/VISION</a:t>
                      </a:r>
                      <a:endParaRPr lang="sv-SE" sz="2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482193"/>
                  </a:ext>
                </a:extLst>
              </a:tr>
              <a:tr h="777444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1200" b="1" u="none" strike="noStrike" dirty="0">
                          <a:effectLst/>
                        </a:rPr>
                        <a:t>SÅ MÅNGA SOM MÖJLIGT</a:t>
                      </a:r>
                      <a:endParaRPr lang="sv-SE" sz="12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Varierade träningar, alla ska spela matcher, glädje, </a:t>
                      </a:r>
                      <a:endParaRPr lang="sv-SE" sz="11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sv-SE" sz="1100" u="none" strike="noStrike" dirty="0" smtClean="0">
                          <a:effectLst/>
                        </a:rPr>
                        <a:t>ansvar/medvetenhet </a:t>
                      </a:r>
                      <a:r>
                        <a:rPr lang="sv-SE" sz="1100" u="none" strike="noStrike" dirty="0">
                          <a:effectLst/>
                        </a:rPr>
                        <a:t>för sin egna utveckling</a:t>
                      </a:r>
                      <a:endParaRPr lang="sv-SE" sz="11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211553"/>
                  </a:ext>
                </a:extLst>
              </a:tr>
              <a:tr h="351785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748272"/>
                  </a:ext>
                </a:extLst>
              </a:tr>
              <a:tr h="777444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 dirty="0">
                          <a:effectLst/>
                        </a:rPr>
                        <a:t>INDIVIDANPASSNING</a:t>
                      </a:r>
                      <a:endParaRPr lang="sv-SE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1200" b="1" u="none" strike="noStrike" dirty="0">
                          <a:effectLst/>
                        </a:rPr>
                        <a:t>SÅ LÄNGE SOM MÖJLIGT</a:t>
                      </a:r>
                      <a:endParaRPr lang="sv-SE" sz="12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Få möjlighet till egen utveckling </a:t>
                      </a:r>
                      <a:r>
                        <a:rPr lang="sv-SE" sz="1100" u="none" strike="noStrike" dirty="0" err="1">
                          <a:effectLst/>
                        </a:rPr>
                        <a:t>gn</a:t>
                      </a:r>
                      <a:r>
                        <a:rPr lang="sv-SE" sz="1100" u="none" strike="noStrike" dirty="0">
                          <a:effectLst/>
                        </a:rPr>
                        <a:t> </a:t>
                      </a:r>
                      <a:r>
                        <a:rPr lang="sv-SE" sz="1100" u="none" strike="noStrike" dirty="0" err="1">
                          <a:effectLst/>
                        </a:rPr>
                        <a:t>bla</a:t>
                      </a:r>
                      <a:r>
                        <a:rPr lang="sv-SE" sz="1100" u="none" strike="noStrike" dirty="0">
                          <a:effectLst/>
                        </a:rPr>
                        <a:t> utvecklingssamtal, </a:t>
                      </a:r>
                      <a:endParaRPr lang="sv-SE" sz="11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sv-SE" sz="1100" u="none" strike="noStrike" dirty="0" smtClean="0">
                          <a:effectLst/>
                        </a:rPr>
                        <a:t>jämföra </a:t>
                      </a:r>
                      <a:r>
                        <a:rPr lang="sv-SE" sz="1100" u="none" strike="noStrike" dirty="0">
                          <a:effectLst/>
                        </a:rPr>
                        <a:t>sig med sig själv, tävla mot </a:t>
                      </a:r>
                      <a:r>
                        <a:rPr lang="sv-SE" sz="1100" u="none" strike="noStrike" dirty="0" err="1">
                          <a:effectLst/>
                        </a:rPr>
                        <a:t>jämnbördiga</a:t>
                      </a:r>
                      <a:endParaRPr lang="sv-SE" sz="11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2495883"/>
                  </a:ext>
                </a:extLst>
              </a:tr>
              <a:tr h="351785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676568"/>
                  </a:ext>
                </a:extLst>
              </a:tr>
              <a:tr h="777444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200" b="1" u="none" strike="noStrike" dirty="0">
                          <a:effectLst/>
                        </a:rPr>
                        <a:t>SÅ BRA SOM MÖJLIGT</a:t>
                      </a:r>
                      <a:endParaRPr lang="sv-SE" sz="12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Kvalitativt väl genomförda träningar, nivåanpassad matchning, </a:t>
                      </a:r>
                      <a:endParaRPr lang="sv-SE" sz="11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sv-SE" sz="1100" u="none" strike="noStrike" dirty="0" smtClean="0">
                          <a:effectLst/>
                        </a:rPr>
                        <a:t>ta </a:t>
                      </a:r>
                      <a:r>
                        <a:rPr lang="sv-SE" sz="1100" u="none" strike="noStrike" dirty="0">
                          <a:effectLst/>
                        </a:rPr>
                        <a:t>egna beslut i spel</a:t>
                      </a:r>
                      <a:endParaRPr lang="sv-SE" sz="11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16702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44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Platshållare för innehåll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6635499"/>
              </p:ext>
            </p:extLst>
          </p:nvPr>
        </p:nvGraphicFramePr>
        <p:xfrm>
          <a:off x="1972491" y="894871"/>
          <a:ext cx="7040880" cy="49531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40880">
                  <a:extLst>
                    <a:ext uri="{9D8B030D-6E8A-4147-A177-3AD203B41FA5}">
                      <a16:colId xmlns:a16="http://schemas.microsoft.com/office/drawing/2014/main" val="4135083225"/>
                    </a:ext>
                  </a:extLst>
                </a:gridCol>
              </a:tblGrid>
              <a:tr h="457809">
                <a:tc>
                  <a:txBody>
                    <a:bodyPr/>
                    <a:lstStyle/>
                    <a:p>
                      <a:pPr algn="l" fontAlgn="b"/>
                      <a:r>
                        <a:rPr lang="sv-SE" sz="36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VERKSAMHETENS LEDSTJÄRNOR</a:t>
                      </a:r>
                      <a:endParaRPr lang="sv-SE" sz="3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98961"/>
                  </a:ext>
                </a:extLst>
              </a:tr>
              <a:tr h="366248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dirty="0">
                          <a:effectLst/>
                        </a:rPr>
                        <a:t>De med 100% fotboll - 75% närvaro på året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491034"/>
                  </a:ext>
                </a:extLst>
              </a:tr>
              <a:tr h="366248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dirty="0">
                          <a:effectLst/>
                        </a:rPr>
                        <a:t>De med minst två aktiviteter - 75% april-september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739733"/>
                  </a:ext>
                </a:extLst>
              </a:tr>
              <a:tr h="366248"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957487"/>
                  </a:ext>
                </a:extLst>
              </a:tr>
              <a:tr h="366248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dirty="0">
                          <a:effectLst/>
                        </a:rPr>
                        <a:t>Alla ska bli sedda - alla ska få minst en kommentar från varje vuxen på varje träning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031180"/>
                  </a:ext>
                </a:extLst>
              </a:tr>
              <a:tr h="366248"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189609"/>
                  </a:ext>
                </a:extLst>
              </a:tr>
              <a:tr h="366248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dirty="0">
                          <a:effectLst/>
                        </a:rPr>
                        <a:t>Vi vuxna ska lyfta det som är bra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62549"/>
                  </a:ext>
                </a:extLst>
              </a:tr>
              <a:tr h="366248"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586638"/>
                  </a:ext>
                </a:extLst>
              </a:tr>
              <a:tr h="366248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dirty="0">
                          <a:effectLst/>
                        </a:rPr>
                        <a:t>Ordning &amp; reda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255465"/>
                  </a:ext>
                </a:extLst>
              </a:tr>
              <a:tr h="366248"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74185"/>
                  </a:ext>
                </a:extLst>
              </a:tr>
              <a:tr h="366248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dirty="0">
                          <a:effectLst/>
                        </a:rPr>
                        <a:t>Göra sitt bästa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825076"/>
                  </a:ext>
                </a:extLst>
              </a:tr>
              <a:tr h="366248"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494965"/>
                  </a:ext>
                </a:extLst>
              </a:tr>
              <a:tr h="366248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 dirty="0">
                          <a:effectLst/>
                        </a:rPr>
                        <a:t>Fokus på prestation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884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865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tshållare för innehåll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5671353"/>
              </p:ext>
            </p:extLst>
          </p:nvPr>
        </p:nvGraphicFramePr>
        <p:xfrm>
          <a:off x="514350" y="381000"/>
          <a:ext cx="10544175" cy="50561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44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22413">
                <a:tc>
                  <a:txBody>
                    <a:bodyPr/>
                    <a:lstStyle/>
                    <a:p>
                      <a:pPr algn="l" fontAlgn="ctr"/>
                      <a:r>
                        <a:rPr lang="sv-SE" sz="4000" u="none" strike="noStrike" dirty="0">
                          <a:effectLst/>
                        </a:rPr>
                        <a:t>HUR HAR DET </a:t>
                      </a:r>
                      <a:r>
                        <a:rPr lang="sv-SE" sz="4000" u="none" strike="noStrike" dirty="0" smtClean="0">
                          <a:effectLst/>
                        </a:rPr>
                        <a:t>VARIT 2018?</a:t>
                      </a:r>
                      <a:endParaRPr lang="sv-SE" sz="4000" u="none" strike="noStrike" dirty="0" smtClean="0">
                        <a:effectLst/>
                      </a:endParaRPr>
                    </a:p>
                    <a:p>
                      <a:pPr algn="l" fontAlgn="ctr"/>
                      <a:endParaRPr lang="sv-SE" sz="4000" b="1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7" marR="4087" marT="4087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731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*TVÅ serier; SVÅR &amp; LÄTT</a:t>
                      </a:r>
                      <a:endParaRPr lang="sv-SE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1724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*Två dagscuper under våren</a:t>
                      </a:r>
                      <a:endParaRPr lang="sv-SE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1724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*Hässelby Cup augusti</a:t>
                      </a: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8649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*BP-dagen september</a:t>
                      </a: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9985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*Två dagcuper efter</a:t>
                      </a:r>
                      <a:r>
                        <a:rPr lang="sv-SE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serien</a:t>
                      </a:r>
                      <a:endParaRPr lang="sv-SE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9717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sv-SE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Träningsmatcher</a:t>
                      </a:r>
                    </a:p>
                    <a:p>
                      <a:pPr algn="l" fontAlgn="ctr"/>
                      <a:endParaRPr lang="sv-SE" sz="1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ctr"/>
                      <a:r>
                        <a:rPr lang="sv-SE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sv-SE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Övernattningscup</a:t>
                      </a:r>
                      <a:r>
                        <a:rPr lang="sv-SE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i Rimbo</a:t>
                      </a:r>
                      <a:endParaRPr lang="sv-SE" sz="1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7" marR="4087" marT="4087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242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tshållare för innehåll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9910883"/>
              </p:ext>
            </p:extLst>
          </p:nvPr>
        </p:nvGraphicFramePr>
        <p:xfrm>
          <a:off x="514350" y="381000"/>
          <a:ext cx="10544175" cy="51232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44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22413">
                <a:tc>
                  <a:txBody>
                    <a:bodyPr/>
                    <a:lstStyle/>
                    <a:p>
                      <a:pPr algn="l" fontAlgn="ctr"/>
                      <a:r>
                        <a:rPr lang="sv-SE" sz="4000" u="none" strike="noStrike" dirty="0">
                          <a:effectLst/>
                        </a:rPr>
                        <a:t>HUR </a:t>
                      </a:r>
                      <a:r>
                        <a:rPr lang="sv-SE" sz="4000" u="none" strike="noStrike" dirty="0" smtClean="0">
                          <a:effectLst/>
                        </a:rPr>
                        <a:t>GICK</a:t>
                      </a:r>
                      <a:r>
                        <a:rPr lang="sv-SE" sz="4000" u="none" strike="noStrike" baseline="0" dirty="0" smtClean="0">
                          <a:effectLst/>
                        </a:rPr>
                        <a:t> DET MED VÅRA FOKUSOMRÅDEN</a:t>
                      </a:r>
                      <a:r>
                        <a:rPr lang="sv-SE" sz="4000" u="none" strike="noStrike" dirty="0" smtClean="0">
                          <a:effectLst/>
                        </a:rPr>
                        <a:t>?</a:t>
                      </a:r>
                    </a:p>
                    <a:p>
                      <a:pPr algn="l" fontAlgn="ctr"/>
                      <a:endParaRPr lang="sv-SE" sz="4000" b="1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7" marR="4087" marT="4087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731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sv-S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kämpa</a:t>
                      </a:r>
                    </a:p>
                    <a:p>
                      <a:pPr algn="l" fontAlgn="b"/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172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-snabbhet, rörlighet</a:t>
                      </a:r>
                    </a:p>
                    <a:p>
                      <a:pPr algn="l" fontAlgn="b"/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1724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-positivt snack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8649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-individuella</a:t>
                      </a:r>
                      <a:r>
                        <a:rPr lang="sv-SE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fokusområden (utvecklingssamtal)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9985">
                <a:tc>
                  <a:txBody>
                    <a:bodyPr/>
                    <a:lstStyle/>
                    <a:p>
                      <a:pPr algn="l" fontAlgn="b"/>
                      <a:endParaRPr lang="sv-S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9717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sv-SE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beeptest</a:t>
                      </a:r>
                      <a:r>
                        <a:rPr lang="sv-S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&amp; trixa (7st ”godkända”)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031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447675"/>
            <a:ext cx="10515600" cy="57292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sv-SE" b="1" dirty="0" smtClean="0"/>
          </a:p>
          <a:p>
            <a:pPr marL="0" indent="0" algn="ctr">
              <a:buNone/>
            </a:pPr>
            <a:r>
              <a:rPr lang="sv-SE" b="1" dirty="0" smtClean="0"/>
              <a:t>Målsättning 2018</a:t>
            </a:r>
            <a:endParaRPr lang="sv-SE" b="1" dirty="0" smtClean="0"/>
          </a:p>
          <a:p>
            <a:pPr marL="0" indent="0" algn="ctr">
              <a:buNone/>
            </a:pPr>
            <a:endParaRPr lang="sv-SE" sz="1100" b="1" dirty="0" smtClean="0"/>
          </a:p>
          <a:p>
            <a:pPr marL="0" indent="0" algn="ctr">
              <a:buNone/>
            </a:pPr>
            <a:endParaRPr lang="sv-SE" sz="1400" dirty="0" smtClean="0"/>
          </a:p>
          <a:p>
            <a:pPr marL="0" indent="0" algn="ctr">
              <a:buNone/>
            </a:pPr>
            <a:endParaRPr lang="sv-SE" sz="2000" dirty="0"/>
          </a:p>
          <a:p>
            <a:pPr marL="0" indent="0" algn="ctr">
              <a:buNone/>
            </a:pPr>
            <a:r>
              <a:rPr lang="sv-SE" sz="2000" dirty="0" smtClean="0"/>
              <a:t>Medelnärvaro (</a:t>
            </a:r>
            <a:r>
              <a:rPr lang="sv-SE" sz="2000" dirty="0" err="1" smtClean="0"/>
              <a:t>exkl</a:t>
            </a:r>
            <a:r>
              <a:rPr lang="sv-SE" sz="2000" dirty="0" smtClean="0"/>
              <a:t> match) på 50% </a:t>
            </a:r>
            <a:r>
              <a:rPr lang="sv-SE" sz="2000" dirty="0" smtClean="0">
                <a:sym typeface="Wingdings" panose="05000000000000000000" pitchFamily="2" charset="2"/>
              </a:rPr>
              <a:t> 60% 2018</a:t>
            </a:r>
            <a:r>
              <a:rPr lang="sv-SE" sz="2000" dirty="0" smtClean="0">
                <a:sym typeface="Wingdings" panose="05000000000000000000" pitchFamily="2" charset="2"/>
              </a:rPr>
              <a:t>?</a:t>
            </a:r>
          </a:p>
          <a:p>
            <a:pPr marL="0" indent="0" algn="ctr">
              <a:buNone/>
            </a:pPr>
            <a:endParaRPr lang="sv-SE" sz="2000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sv-SE" sz="2000" dirty="0" smtClean="0">
                <a:sym typeface="Wingdings" panose="05000000000000000000" pitchFamily="2" charset="2"/>
              </a:rPr>
              <a:t>Under hösten låg vi på drygt 65%!</a:t>
            </a:r>
            <a:endParaRPr lang="sv-SE" sz="2000" dirty="0"/>
          </a:p>
          <a:p>
            <a:pPr marL="0" indent="0">
              <a:buNone/>
            </a:pPr>
            <a:endParaRPr lang="sv-SE" sz="1400" dirty="0" smtClean="0"/>
          </a:p>
          <a:p>
            <a:pPr marL="0" indent="0">
              <a:buNone/>
            </a:pP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393965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tshållare för innehåll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6047546"/>
              </p:ext>
            </p:extLst>
          </p:nvPr>
        </p:nvGraphicFramePr>
        <p:xfrm>
          <a:off x="514350" y="381000"/>
          <a:ext cx="10544175" cy="5249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44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22413">
                <a:tc>
                  <a:txBody>
                    <a:bodyPr/>
                    <a:lstStyle/>
                    <a:p>
                      <a:pPr algn="l" fontAlgn="ctr"/>
                      <a:r>
                        <a:rPr lang="sv-SE" sz="4000" u="none" strike="noStrike" dirty="0">
                          <a:effectLst/>
                        </a:rPr>
                        <a:t>HUR </a:t>
                      </a:r>
                      <a:r>
                        <a:rPr lang="sv-SE" sz="4000" u="none" strike="noStrike" dirty="0" smtClean="0">
                          <a:effectLst/>
                        </a:rPr>
                        <a:t>SKA</a:t>
                      </a:r>
                      <a:r>
                        <a:rPr lang="sv-SE" sz="4000" u="none" strike="noStrike" baseline="0" dirty="0" smtClean="0">
                          <a:effectLst/>
                        </a:rPr>
                        <a:t> DET ALLTID VARA</a:t>
                      </a:r>
                      <a:r>
                        <a:rPr lang="sv-SE" sz="4000" u="none" strike="noStrike" dirty="0" smtClean="0">
                          <a:effectLst/>
                        </a:rPr>
                        <a:t>?</a:t>
                      </a:r>
                    </a:p>
                    <a:p>
                      <a:pPr algn="l" fontAlgn="ctr"/>
                      <a:endParaRPr lang="sv-SE" sz="4000" b="1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7" marR="4087" marT="4087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731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*var hejaklack föräldrar</a:t>
                      </a:r>
                      <a:r>
                        <a:rPr lang="sv-SE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!</a:t>
                      </a:r>
                      <a:endParaRPr lang="sv-SE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1724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*kom med </a:t>
                      </a:r>
                      <a:r>
                        <a:rPr lang="sv-SE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feed</a:t>
                      </a:r>
                      <a:r>
                        <a:rPr lang="sv-SE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back, info, tips </a:t>
                      </a:r>
                      <a:r>
                        <a:rPr lang="sv-SE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eller</a:t>
                      </a:r>
                      <a:r>
                        <a:rPr lang="sv-SE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råd till oss ledare!</a:t>
                      </a:r>
                      <a:endParaRPr lang="sv-SE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1724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*fortsätt vara i tid till </a:t>
                      </a:r>
                      <a:r>
                        <a:rPr lang="sv-SE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samling med </a:t>
                      </a:r>
                      <a:r>
                        <a:rPr lang="sv-SE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rätt </a:t>
                      </a:r>
                      <a:r>
                        <a:rPr lang="sv-SE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utrustning</a:t>
                      </a:r>
                      <a:endParaRPr lang="sv-SE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0637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*svara o följ vår info på </a:t>
                      </a:r>
                      <a:r>
                        <a:rPr lang="sv-SE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laget.se</a:t>
                      </a:r>
                      <a:r>
                        <a:rPr lang="sv-SE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och/eller </a:t>
                      </a:r>
                      <a:r>
                        <a:rPr lang="sv-SE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sms!</a:t>
                      </a:r>
                    </a:p>
                    <a:p>
                      <a:pPr algn="l" fontAlgn="b"/>
                      <a:endParaRPr lang="sv-SE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665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*låt barnen själva ta sig </a:t>
                      </a:r>
                      <a:r>
                        <a:rPr lang="sv-SE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till </a:t>
                      </a:r>
                      <a:r>
                        <a:rPr lang="sv-SE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träning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8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*låt killarna vara delaktiga i veckans planering</a:t>
                      </a:r>
                      <a:endParaRPr lang="sv-SE" sz="1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ctr"/>
                      <a:endParaRPr lang="sv-SE" sz="1800" b="0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7" marR="4087" marT="4087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9717">
                <a:tc>
                  <a:txBody>
                    <a:bodyPr/>
                    <a:lstStyle/>
                    <a:p>
                      <a:pPr algn="l" fontAlgn="ctr"/>
                      <a:endParaRPr lang="sv-SE" sz="1800" b="0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7" marR="4087" marT="4087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458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tshållare för innehåll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146050"/>
              </p:ext>
            </p:extLst>
          </p:nvPr>
        </p:nvGraphicFramePr>
        <p:xfrm>
          <a:off x="514350" y="381000"/>
          <a:ext cx="10544175" cy="62324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44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7214">
                <a:tc>
                  <a:txBody>
                    <a:bodyPr/>
                    <a:lstStyle/>
                    <a:p>
                      <a:pPr algn="l" fontAlgn="ctr"/>
                      <a:r>
                        <a:rPr lang="sv-SE" sz="3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HUR SKA </a:t>
                      </a:r>
                      <a:r>
                        <a:rPr lang="sv-SE" sz="3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DET</a:t>
                      </a:r>
                      <a:r>
                        <a:rPr lang="sv-SE" sz="3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sv-SE" sz="3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BLI 2019</a:t>
                      </a:r>
                      <a:r>
                        <a:rPr lang="sv-SE" sz="3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sv-SE" sz="3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443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sv-SE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sv-SE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sv-SE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Ericscupen</a:t>
                      </a:r>
                      <a:r>
                        <a:rPr lang="sv-SE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– </a:t>
                      </a:r>
                      <a:r>
                        <a:rPr lang="sv-SE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Lätt, Medel</a:t>
                      </a:r>
                      <a:r>
                        <a:rPr lang="sv-SE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&amp; Svår. (7manna, 3x20min, 10st spelare)</a:t>
                      </a:r>
                      <a:endParaRPr lang="sv-SE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7343">
                <a:tc>
                  <a:txBody>
                    <a:bodyPr/>
                    <a:lstStyle/>
                    <a:p>
                      <a:pPr algn="l" fontAlgn="ctr"/>
                      <a:endParaRPr lang="sv-SE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167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*om ni handlar på Stadium </a:t>
                      </a:r>
                      <a:r>
                        <a:rPr lang="sv-SE" sz="18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Bromma Blocks uppge ”BP07-5” så får vi en liten slant till vår lagkassa!</a:t>
                      </a: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9450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*kanske dra in pengar </a:t>
                      </a:r>
                      <a:r>
                        <a:rPr lang="sv-SE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gemensamt?</a:t>
                      </a:r>
                      <a:endParaRPr lang="sv-SE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89400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*åka på en cup med </a:t>
                      </a:r>
                      <a:r>
                        <a:rPr lang="sv-SE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övernattning!</a:t>
                      </a:r>
                    </a:p>
                    <a:p>
                      <a:pPr algn="l" fontAlgn="b"/>
                      <a:endParaRPr lang="sv-SE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353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*nya uppgifter? Tel, mejl o adress?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*2000kr/spelare/säsong</a:t>
                      </a:r>
                    </a:p>
                    <a:p>
                      <a:pPr algn="l" fontAlgn="b"/>
                      <a:endParaRPr lang="sv-SE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485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734</Words>
  <Application>Microsoft Office PowerPoint</Application>
  <PresentationFormat>Bredbild</PresentationFormat>
  <Paragraphs>221</Paragraphs>
  <Slides>15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Office-tema</vt:lpstr>
      <vt:lpstr>KICK OFF 2019</vt:lpstr>
      <vt:lpstr>BP 07:5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Sammanfattning BP 07:5 2019</vt:lpstr>
    </vt:vector>
  </TitlesOfParts>
  <Company>AB Svenska Spel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AVSLUTNING 2016</dc:title>
  <dc:creator>Stefan Edberg</dc:creator>
  <cp:lastModifiedBy>Stefan Edberg</cp:lastModifiedBy>
  <cp:revision>20</cp:revision>
  <dcterms:created xsi:type="dcterms:W3CDTF">2016-11-14T11:48:42Z</dcterms:created>
  <dcterms:modified xsi:type="dcterms:W3CDTF">2018-11-18T21:36:54Z</dcterms:modified>
</cp:coreProperties>
</file>