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72" r:id="rId5"/>
    <p:sldId id="269" r:id="rId6"/>
    <p:sldId id="259" r:id="rId7"/>
    <p:sldId id="271" r:id="rId8"/>
    <p:sldId id="260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120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B4A66E-BB73-4DA4-85CB-2435712A63FF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E36B22-7301-4C15-BE9C-C288FC3B9A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453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nebandy.se/utveckling/svensk-innebandys-utvecklingsmodell-siu/siu-modellens-olika-nivaer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innebandy.se/tavling/barn-och-ungdom-6-16-ar/spelformer-gron-och-bla-niva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>
                <a:hlinkClick r:id="rId3"/>
              </a:rPr>
              <a:t>SIU-modellens olika nivåer - Svenska IBF</a:t>
            </a:r>
            <a:r>
              <a:rPr lang="sv-SE" dirty="0"/>
              <a:t> </a:t>
            </a:r>
            <a:endParaRPr lang="sv-SE" dirty="0">
              <a:hlinkClick r:id="rId4"/>
            </a:endParaRPr>
          </a:p>
          <a:p>
            <a:r>
              <a:rPr lang="sv-SE" dirty="0">
                <a:hlinkClick r:id="rId4"/>
              </a:rPr>
              <a:t>Spelformer grön och blå nivå - Svenska IBF</a:t>
            </a:r>
            <a:r>
              <a:rPr lang="sv-SE" dirty="0"/>
              <a:t> </a:t>
            </a:r>
          </a:p>
          <a:p>
            <a:endParaRPr lang="sv-SE" dirty="0"/>
          </a:p>
          <a:p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E36B22-7301-4C15-BE9C-C288FC3B9A4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573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BBE960-4914-498E-8D7B-49FBC8D5577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404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83BA957-DC60-8D78-04F4-165CAE7B0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3660669-935C-F4C7-CBA2-083597C37E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72D98C7-F084-58AB-F4FD-B017EF573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9AB4-AB12-47BC-9EB4-91115DCEB53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02B10BF-BFC3-2833-859D-ED8D1D07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BF71079-71DA-6889-AD4D-58643E199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18B84-5CF3-46CD-A283-64E9A0A435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966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9EBEB03-7E4F-330C-269F-9C40FB3E0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09D2062-0F25-DF72-175A-6A24AC4BC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546F515-5485-44A9-3AF2-70AF4E270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9AB4-AB12-47BC-9EB4-91115DCEB53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D0CDAE8-E477-306E-5679-9C26F5401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C39E5A3-DB3B-CDDD-12A2-DA6E7951B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18B84-5CF3-46CD-A283-64E9A0A435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2810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1CDCD0-78C2-EAE5-C669-63015E71A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535AC28-9489-7319-FA05-3778F0FDD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6A4A898-D783-9160-6422-CDEE00D9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9AB4-AB12-47BC-9EB4-91115DCEB53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690A6B5-9EAD-9F8F-F341-ED327143A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285B4E6-0E42-C1E8-5611-4DA62469F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18B84-5CF3-46CD-A283-64E9A0A435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6654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CEF29BA-00FF-702E-6A5E-867E2E726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BC59C2F-D590-5C2C-55F9-5BBFB33B75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DA89F44-7642-C73D-4485-031E4C8941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80CCEE6-99BE-E083-2E33-F3D4A792D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9AB4-AB12-47BC-9EB4-91115DCEB53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9D412D3-78A0-9D3C-2F92-8B516A9CC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1C81B2E-A214-EC68-6F42-E64C19EF3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18B84-5CF3-46CD-A283-64E9A0A435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1223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862DB25-9AC9-3076-26B6-C08EF4D3D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62E8E5E-3E83-70A2-94D7-4B3A77563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DEF237F-540A-7D7B-A67D-2E7B4F463A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92376EA1-CEBC-34F0-E617-7F947F219B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7442471-84C5-1936-29BD-0E5AC8408B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3602AFAE-D2BB-5091-957B-887CDCCBD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9AB4-AB12-47BC-9EB4-91115DCEB53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40362D50-4AF6-4F33-77D7-3CF845A33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605F156-87EF-AE72-B3F4-C549F492F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18B84-5CF3-46CD-A283-64E9A0A435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393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4D9B86D-A18E-6C96-07E5-41400FD00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AAD6984-8C66-A848-7630-9B8E29441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9AB4-AB12-47BC-9EB4-91115DCEB53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FA88CDE-7C63-5985-C181-175B3A313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591D54E-602A-9413-92A4-DDAB22A5C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18B84-5CF3-46CD-A283-64E9A0A435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804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6DCCFC2-677F-042C-C54C-581C0C3F6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9AB4-AB12-47BC-9EB4-91115DCEB53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5964968D-1FF6-32D7-5D49-F2D7C793B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8FB3BD5-C263-0952-15E4-34595A5BB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18B84-5CF3-46CD-A283-64E9A0A435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88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611C74C-DD7D-9857-7A9F-30AC07453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188E9FD-016C-942B-3D1B-719F09787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BC376CC-E1F4-7419-9E13-59C202FB1A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0369298-50D2-F7F3-D679-70AF5E2CA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9AB4-AB12-47BC-9EB4-91115DCEB53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FB911F0-CD04-CA61-69BB-3902E4C4E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823D597-5043-95D5-57A6-26B7E9ECF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18B84-5CF3-46CD-A283-64E9A0A435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3613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704C41-C034-4CF2-CD2E-76ED957C1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AA252D77-DBA7-6DA2-C0A6-032F3DAEEB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2A7E7B0-43AA-FBAB-BBB6-968B1BBD9E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56CD9DF-D94D-A269-B39A-B4B29A2A7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9AB4-AB12-47BC-9EB4-91115DCEB53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E2E95C5-6C9E-4A6F-C2FD-75124EC7A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DFE954D-9C74-7CC5-E8D6-179CF1358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18B84-5CF3-46CD-A283-64E9A0A435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321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9BC8A44-B730-957F-6FD7-DD98DDDBF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5A46D37-7FE9-9F7C-4FCE-3D5F19EB99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8C8BBD5-A9BC-6771-3E93-7B2C28D5C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9AB4-AB12-47BC-9EB4-91115DCEB53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1EF4A0D-E444-42F9-E094-183C6D63A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B96F314-4EFE-ECCF-B731-ADAB588ED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18B84-5CF3-46CD-A283-64E9A0A435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845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07C0734B-7022-0593-28EB-1BEEEBCEFD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C76D991-C754-D874-8711-641013931B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386B291-6F04-50DA-D26C-1998B2EB5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59AB4-AB12-47BC-9EB4-91115DCEB53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C579858-8CA8-735D-33EC-888B38679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EE8F6DF-FAA2-3CFA-3604-683025BD0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18B84-5CF3-46CD-A283-64E9A0A435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177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7423362-54B8-B087-E340-D27DE0F45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2A4638E-BAA5-F549-F9F9-F739FF116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805BE60-32E4-B2C5-B77E-A2D98E6C18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159AB4-AB12-47BC-9EB4-91115DCEB53B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0FAA347-4597-39DD-CDC2-0106847860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FF1A9FE-6457-32D6-6D0C-5D1AEE7A91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718B84-5CF3-46CD-A283-64E9A0A435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132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arallelogram 2"/>
          <p:cNvSpPr/>
          <p:nvPr/>
        </p:nvSpPr>
        <p:spPr>
          <a:xfrm>
            <a:off x="7955279" y="-274320"/>
            <a:ext cx="4754880" cy="7406640"/>
          </a:xfrm>
          <a:prstGeom prst="parallelogram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1097280"/>
            <a:ext cx="69494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800" b="1">
                <a:solidFill>
                  <a:srgbClr val="FFFFFF"/>
                </a:solidFill>
                <a:latin typeface="Aptos"/>
              </a:defRPr>
            </a:pPr>
            <a:r>
              <a:t>FÖRÄLDRAMÖTE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965960"/>
            <a:ext cx="69494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0">
                <a:solidFill>
                  <a:srgbClr val="FFFFFF"/>
                </a:solidFill>
                <a:latin typeface="Aptos"/>
              </a:defRPr>
            </a:pPr>
            <a:r>
              <a:t>Säsongen 2026/2027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880360"/>
            <a:ext cx="6126480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100" b="1">
                <a:solidFill>
                  <a:srgbClr val="FFFFFF"/>
                </a:solidFill>
                <a:latin typeface="Aptos"/>
              </a:defRPr>
            </a:pPr>
            <a:r>
              <a:rPr dirty="0"/>
              <a:t>IBK LOCKERUD</a:t>
            </a:r>
            <a:r>
              <a:rPr lang="sv-SE" dirty="0"/>
              <a:t> </a:t>
            </a:r>
            <a:r>
              <a:rPr dirty="0"/>
              <a:t>MARIESTAD</a:t>
            </a:r>
            <a:endParaRPr lang="sv-SE" dirty="0"/>
          </a:p>
          <a:p>
            <a:pPr algn="l">
              <a:defRPr sz="3100" b="1">
                <a:solidFill>
                  <a:srgbClr val="FFFFFF"/>
                </a:solidFill>
                <a:latin typeface="Aptos"/>
              </a:defRPr>
            </a:pPr>
            <a:r>
              <a:rPr lang="sv-SE" dirty="0"/>
              <a:t>                          F19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713232" y="5989320"/>
            <a:ext cx="6858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FFFFFF"/>
                </a:solidFill>
                <a:latin typeface="Aptos"/>
              </a:defRPr>
            </a:pPr>
            <a:r>
              <a:t>Tillsammans skapar vi en trygg, rolig och utvecklande säsong.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E03EBF75-921F-98D9-30F6-F0C50B547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469" y="1328469"/>
            <a:ext cx="2966721" cy="29092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Kvällens 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118872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4"/>
                </a:solidFill>
                <a:latin typeface="Aptos"/>
              </a:defRPr>
            </a:pPr>
            <a:r>
              <a:t>IBK LOCKERUD MARIESTAD • FÖRÄLDRAMÖTE 2026/2027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005840"/>
            <a:ext cx="3383280" cy="1170432"/>
          </a:xfrm>
          <a:prstGeom prst="roundRect">
            <a:avLst/>
          </a:prstGeom>
          <a:solidFill>
            <a:srgbClr val="F5F5F6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95528" y="1170432"/>
            <a:ext cx="502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C8102E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1170432"/>
            <a:ext cx="233172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Träningstider &amp; </a:t>
            </a:r>
            <a:r>
              <a:rPr dirty="0" err="1"/>
              <a:t>Seriespel</a:t>
            </a:r>
            <a:endParaRPr dirty="0"/>
          </a:p>
        </p:txBody>
      </p:sp>
      <p:sp>
        <p:nvSpPr>
          <p:cNvPr id="10" name="Rounded Rectangle 9"/>
          <p:cNvSpPr/>
          <p:nvPr/>
        </p:nvSpPr>
        <p:spPr>
          <a:xfrm>
            <a:off x="4389120" y="1005840"/>
            <a:ext cx="3383280" cy="1170432"/>
          </a:xfrm>
          <a:prstGeom prst="roundRect">
            <a:avLst/>
          </a:prstGeom>
          <a:solidFill>
            <a:srgbClr val="F5F5F6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90288" y="1170432"/>
            <a:ext cx="502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C8102E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66360" y="1170432"/>
            <a:ext cx="2331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9191C"/>
                </a:solidFill>
                <a:latin typeface="Aptos"/>
              </a:defRPr>
            </a:pPr>
            <a:r>
              <a:t>Arrangemang &amp; bemanning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83880" y="1005840"/>
            <a:ext cx="3383280" cy="1170432"/>
          </a:xfrm>
          <a:prstGeom prst="roundRect">
            <a:avLst/>
          </a:prstGeom>
          <a:solidFill>
            <a:srgbClr val="F5F5F6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85048" y="1170432"/>
            <a:ext cx="502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C8102E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61120" y="1170432"/>
            <a:ext cx="2331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9191C"/>
                </a:solidFill>
                <a:latin typeface="Aptos"/>
              </a:defRPr>
            </a:pPr>
            <a:r>
              <a:t>Riktlinjer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" y="2578608"/>
            <a:ext cx="3383280" cy="1170432"/>
          </a:xfrm>
          <a:prstGeom prst="roundRect">
            <a:avLst/>
          </a:prstGeom>
          <a:solidFill>
            <a:srgbClr val="F5F5F6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95528" y="2743200"/>
            <a:ext cx="502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C8102E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2743200"/>
            <a:ext cx="233172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Grön</a:t>
            </a:r>
            <a:r>
              <a:rPr dirty="0"/>
              <a:t> </a:t>
            </a:r>
            <a:r>
              <a:rPr dirty="0" err="1"/>
              <a:t>nivå</a:t>
            </a:r>
            <a:r>
              <a:rPr dirty="0"/>
              <a:t> – </a:t>
            </a:r>
            <a:r>
              <a:rPr dirty="0" err="1"/>
              <a:t>spelarplan</a:t>
            </a:r>
            <a:endParaRPr dirty="0"/>
          </a:p>
        </p:txBody>
      </p:sp>
      <p:sp>
        <p:nvSpPr>
          <p:cNvPr id="19" name="Rounded Rectangle 18"/>
          <p:cNvSpPr/>
          <p:nvPr/>
        </p:nvSpPr>
        <p:spPr>
          <a:xfrm>
            <a:off x="4389120" y="2578608"/>
            <a:ext cx="3383280" cy="1170432"/>
          </a:xfrm>
          <a:prstGeom prst="roundRect">
            <a:avLst/>
          </a:prstGeom>
          <a:solidFill>
            <a:srgbClr val="F5F5F6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90288" y="2743200"/>
            <a:ext cx="502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C8102E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66360" y="2743200"/>
            <a:ext cx="2331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9191C"/>
                </a:solidFill>
                <a:latin typeface="Aptos"/>
              </a:defRPr>
            </a:pPr>
            <a:r>
              <a:t>Fritidskortet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83880" y="2578608"/>
            <a:ext cx="3383280" cy="1170432"/>
          </a:xfrm>
          <a:prstGeom prst="roundRect">
            <a:avLst/>
          </a:prstGeom>
          <a:solidFill>
            <a:srgbClr val="F5F5F6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385048" y="2743200"/>
            <a:ext cx="502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C8102E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961120" y="2743200"/>
            <a:ext cx="2331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9191C"/>
                </a:solidFill>
                <a:latin typeface="Aptos"/>
              </a:defRPr>
            </a:pPr>
            <a:r>
              <a:t>Intersport cashback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94360" y="4151376"/>
            <a:ext cx="3383280" cy="1170432"/>
          </a:xfrm>
          <a:prstGeom prst="roundRect">
            <a:avLst/>
          </a:prstGeom>
          <a:solidFill>
            <a:srgbClr val="F5F5F6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95528" y="4315968"/>
            <a:ext cx="502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C8102E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71600" y="4315968"/>
            <a:ext cx="2331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9191C"/>
                </a:solidFill>
                <a:latin typeface="Aptos"/>
              </a:defRPr>
            </a:pPr>
            <a:r>
              <a:t>Lagföräldrar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89120" y="4151376"/>
            <a:ext cx="3383280" cy="1170432"/>
          </a:xfrm>
          <a:prstGeom prst="roundRect">
            <a:avLst/>
          </a:prstGeom>
          <a:solidFill>
            <a:srgbClr val="F5F5F6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590288" y="4315968"/>
            <a:ext cx="502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C8102E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166360" y="4315968"/>
            <a:ext cx="233172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9191C"/>
                </a:solidFill>
                <a:latin typeface="Aptos"/>
              </a:defRPr>
            </a:pPr>
            <a:r>
              <a:rPr dirty="0" err="1"/>
              <a:t>Lagkassa</a:t>
            </a:r>
            <a:endParaRPr dirty="0"/>
          </a:p>
        </p:txBody>
      </p:sp>
      <p:sp>
        <p:nvSpPr>
          <p:cNvPr id="31" name="Rounded Rectangle 30"/>
          <p:cNvSpPr/>
          <p:nvPr/>
        </p:nvSpPr>
        <p:spPr>
          <a:xfrm>
            <a:off x="8183880" y="4151376"/>
            <a:ext cx="3383280" cy="1170432"/>
          </a:xfrm>
          <a:prstGeom prst="roundRect">
            <a:avLst/>
          </a:prstGeom>
          <a:solidFill>
            <a:srgbClr val="F5F5F6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385048" y="4315968"/>
            <a:ext cx="502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1">
                <a:solidFill>
                  <a:srgbClr val="C8102E"/>
                </a:solidFill>
                <a:latin typeface="Aptos"/>
              </a:defRPr>
            </a:pPr>
            <a:r>
              <a:t>09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961120" y="4315968"/>
            <a:ext cx="23317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19191C"/>
                </a:solidFill>
                <a:latin typeface="Aptos"/>
              </a:defRPr>
            </a:pPr>
            <a:r>
              <a:t>Lottförsäljning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2" y="1250211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559242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rPr dirty="0" err="1"/>
              <a:t>Seriespel</a:t>
            </a:r>
            <a:r>
              <a:rPr lang="sv-SE" dirty="0"/>
              <a:t> och träning</a:t>
            </a:r>
            <a:r>
              <a:rPr dirty="0"/>
              <a:t> – </a:t>
            </a:r>
            <a:r>
              <a:rPr dirty="0" err="1"/>
              <a:t>så</a:t>
            </a:r>
            <a:r>
              <a:rPr dirty="0"/>
              <a:t> ser </a:t>
            </a:r>
            <a:r>
              <a:rPr dirty="0" err="1"/>
              <a:t>säsongen</a:t>
            </a:r>
            <a:r>
              <a:rPr dirty="0"/>
              <a:t> </a:t>
            </a:r>
            <a:r>
              <a:rPr dirty="0" err="1"/>
              <a:t>ut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1201400" y="118872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914400"/>
            <a:ext cx="52120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9191C"/>
                </a:solidFill>
                <a:latin typeface="Aptos"/>
              </a:defRPr>
            </a:pPr>
            <a:r>
              <a:t>Matcherna är en del av lärandet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600200"/>
            <a:ext cx="5212080" cy="2964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50">
                <a:solidFill>
                  <a:srgbClr val="19191C"/>
                </a:solidFill>
                <a:latin typeface="Aptos"/>
              </a:defRPr>
            </a:pPr>
            <a:r>
              <a:rPr sz="2000" dirty="0">
                <a:solidFill>
                  <a:srgbClr val="19191C"/>
                </a:solidFill>
                <a:latin typeface="Aptos"/>
              </a:rPr>
              <a:t>•  Vi </a:t>
            </a:r>
            <a:r>
              <a:rPr sz="2000" dirty="0" err="1">
                <a:solidFill>
                  <a:srgbClr val="19191C"/>
                </a:solidFill>
                <a:latin typeface="Aptos"/>
              </a:rPr>
              <a:t>spelar</a:t>
            </a:r>
            <a:r>
              <a:rPr sz="2000" dirty="0">
                <a:solidFill>
                  <a:srgbClr val="19191C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19191C"/>
                </a:solidFill>
                <a:latin typeface="Aptos"/>
              </a:rPr>
              <a:t>på</a:t>
            </a:r>
            <a:r>
              <a:rPr sz="2000" dirty="0">
                <a:solidFill>
                  <a:srgbClr val="19191C"/>
                </a:solidFill>
                <a:latin typeface="Aptos"/>
              </a:rPr>
              <a:t> </a:t>
            </a:r>
            <a:r>
              <a:rPr lang="sv-SE" sz="2000" dirty="0">
                <a:latin typeface="Aptos"/>
              </a:rPr>
              <a:t>grön </a:t>
            </a:r>
            <a:r>
              <a:rPr sz="2000" dirty="0" err="1">
                <a:latin typeface="Aptos"/>
              </a:rPr>
              <a:t>nivå</a:t>
            </a:r>
            <a:endParaRPr lang="sv-SE" sz="2000" dirty="0">
              <a:latin typeface="Aptos"/>
            </a:endParaRP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  <a:defRPr sz="1650">
                <a:solidFill>
                  <a:srgbClr val="19191C"/>
                </a:solidFill>
                <a:latin typeface="Aptos"/>
              </a:defRPr>
            </a:pPr>
            <a:r>
              <a:rPr lang="sv-SE" sz="2000" dirty="0">
                <a:solidFill>
                  <a:srgbClr val="19191C"/>
                </a:solidFill>
                <a:latin typeface="Aptos"/>
              </a:rPr>
              <a:t>Spel 3 mot 3 </a:t>
            </a:r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  <a:defRPr sz="1650">
                <a:solidFill>
                  <a:srgbClr val="19191C"/>
                </a:solidFill>
                <a:latin typeface="Aptos"/>
              </a:defRPr>
            </a:pPr>
            <a:r>
              <a:rPr lang="sv-SE" sz="2000" dirty="0">
                <a:solidFill>
                  <a:srgbClr val="19191C"/>
                </a:solidFill>
                <a:latin typeface="Aptos"/>
              </a:rPr>
              <a:t>poolspel – dvs vi delar in laget i fler mindre lag och spelar på flera planer samtidigt. </a:t>
            </a:r>
            <a:endParaRPr sz="2000" dirty="0">
              <a:solidFill>
                <a:srgbClr val="19191C"/>
              </a:solidFill>
              <a:latin typeface="Aptos"/>
            </a:endParaRPr>
          </a:p>
          <a:p>
            <a:pPr>
              <a:spcAft>
                <a:spcPts val="800"/>
              </a:spcAft>
              <a:defRPr sz="1650">
                <a:solidFill>
                  <a:srgbClr val="19191C"/>
                </a:solidFill>
                <a:latin typeface="Aptos"/>
              </a:defRPr>
            </a:pPr>
            <a:r>
              <a:rPr sz="2000" dirty="0"/>
              <a:t>•  </a:t>
            </a:r>
            <a:r>
              <a:rPr sz="2000" dirty="0" err="1"/>
              <a:t>Kallelser</a:t>
            </a:r>
            <a:r>
              <a:rPr sz="2000" dirty="0"/>
              <a:t> och </a:t>
            </a:r>
            <a:r>
              <a:rPr sz="2000" dirty="0" err="1"/>
              <a:t>svarstider</a:t>
            </a:r>
            <a:r>
              <a:rPr sz="2000" dirty="0"/>
              <a:t> </a:t>
            </a:r>
            <a:r>
              <a:rPr lang="sv-SE" sz="2000" dirty="0"/>
              <a:t> på Laget </a:t>
            </a:r>
            <a:r>
              <a:rPr sz="2000" dirty="0" err="1"/>
              <a:t>behöver</a:t>
            </a:r>
            <a:r>
              <a:rPr sz="2000" dirty="0"/>
              <a:t> </a:t>
            </a:r>
            <a:r>
              <a:rPr sz="2000" dirty="0" err="1"/>
              <a:t>respekteras</a:t>
            </a:r>
            <a:r>
              <a:rPr sz="2000" dirty="0"/>
              <a:t> </a:t>
            </a:r>
            <a:r>
              <a:rPr sz="2000" dirty="0" err="1"/>
              <a:t>så</a:t>
            </a:r>
            <a:r>
              <a:rPr sz="2000" dirty="0"/>
              <a:t> </a:t>
            </a:r>
            <a:r>
              <a:rPr sz="2000" dirty="0" err="1"/>
              <a:t>att</a:t>
            </a:r>
            <a:r>
              <a:rPr sz="2000" dirty="0"/>
              <a:t> </a:t>
            </a:r>
            <a:r>
              <a:rPr sz="2000" dirty="0" err="1"/>
              <a:t>ledarna</a:t>
            </a:r>
            <a:r>
              <a:rPr sz="2000" dirty="0"/>
              <a:t> </a:t>
            </a:r>
            <a:r>
              <a:rPr sz="2000" dirty="0" err="1"/>
              <a:t>kan</a:t>
            </a:r>
            <a:r>
              <a:rPr sz="2000" dirty="0"/>
              <a:t> </a:t>
            </a:r>
            <a:r>
              <a:rPr sz="2000" dirty="0" err="1"/>
              <a:t>planera</a:t>
            </a:r>
            <a:r>
              <a:rPr sz="2000" dirty="0"/>
              <a:t> lag och transporter.</a:t>
            </a:r>
            <a:endParaRPr lang="sv-SE" sz="2000" dirty="0"/>
          </a:p>
          <a:p>
            <a:pPr marL="342900" indent="-342900">
              <a:spcAft>
                <a:spcPts val="800"/>
              </a:spcAft>
              <a:buFont typeface="Arial" panose="020B0604020202020204" pitchFamily="34" charset="0"/>
              <a:buChar char="•"/>
              <a:defRPr sz="1650">
                <a:solidFill>
                  <a:srgbClr val="19191C"/>
                </a:solidFill>
                <a:latin typeface="Aptos"/>
              </a:defRPr>
            </a:pPr>
            <a:r>
              <a:rPr lang="sv-SE" sz="2000" dirty="0"/>
              <a:t>Omklädningsrum – dusch </a:t>
            </a:r>
            <a:endParaRPr sz="2000" dirty="0"/>
          </a:p>
        </p:txBody>
      </p:sp>
      <p:sp>
        <p:nvSpPr>
          <p:cNvPr id="9" name="Rounded Rectangle 8"/>
          <p:cNvSpPr/>
          <p:nvPr/>
        </p:nvSpPr>
        <p:spPr>
          <a:xfrm>
            <a:off x="6400799" y="2384935"/>
            <a:ext cx="2331720" cy="1325880"/>
          </a:xfrm>
          <a:prstGeom prst="roundRect">
            <a:avLst/>
          </a:prstGeom>
          <a:solidFill>
            <a:srgbClr val="F5F5F6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294122" y="2854618"/>
            <a:ext cx="502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C8102E"/>
                </a:solidFill>
                <a:latin typeface="Aptos"/>
              </a:defRPr>
            </a:pPr>
            <a:r>
              <a:rPr dirty="0"/>
              <a:t>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5100" y="2442805"/>
            <a:ext cx="2027767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C8102E"/>
                </a:solidFill>
                <a:latin typeface="Aptos"/>
              </a:defRPr>
            </a:pPr>
            <a:r>
              <a:rPr dirty="0"/>
              <a:t>HEMMAMATCHER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23212" y="2897213"/>
            <a:ext cx="1819655" cy="502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0">
                <a:solidFill>
                  <a:srgbClr val="19191C"/>
                </a:solidFill>
                <a:latin typeface="Aptos"/>
              </a:defRPr>
            </a:pPr>
            <a:r>
              <a:rPr dirty="0" err="1"/>
              <a:t>Arrangemanget</a:t>
            </a:r>
            <a:r>
              <a:rPr dirty="0"/>
              <a:t> </a:t>
            </a:r>
            <a:r>
              <a:rPr dirty="0" err="1"/>
              <a:t>är</a:t>
            </a:r>
            <a:r>
              <a:rPr dirty="0"/>
              <a:t> </a:t>
            </a:r>
            <a:r>
              <a:rPr dirty="0" err="1"/>
              <a:t>vårt</a:t>
            </a:r>
            <a:r>
              <a:rPr dirty="0"/>
              <a:t> </a:t>
            </a:r>
            <a:r>
              <a:rPr dirty="0" err="1"/>
              <a:t>gemensamma</a:t>
            </a:r>
            <a:r>
              <a:rPr dirty="0"/>
              <a:t> </a:t>
            </a:r>
            <a:r>
              <a:rPr dirty="0" err="1"/>
              <a:t>ansvar</a:t>
            </a:r>
            <a:r>
              <a:rPr dirty="0"/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78561" y="2383709"/>
            <a:ext cx="2331720" cy="1325880"/>
          </a:xfrm>
          <a:prstGeom prst="roundRect">
            <a:avLst/>
          </a:prstGeom>
          <a:solidFill>
            <a:srgbClr val="F5F5F6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983980" y="2910912"/>
            <a:ext cx="5029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C8102E"/>
                </a:solidFill>
                <a:latin typeface="Aptos"/>
              </a:defRPr>
            </a:pPr>
            <a:r>
              <a:rPr dirty="0"/>
              <a:t>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01236" y="2428786"/>
            <a:ext cx="2189141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C8102E"/>
                </a:solidFill>
                <a:latin typeface="Aptos"/>
              </a:defRPr>
            </a:pPr>
            <a:r>
              <a:rPr dirty="0"/>
              <a:t>BORTAMATCHER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385978" y="2880994"/>
            <a:ext cx="181965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M</a:t>
            </a:r>
            <a:r>
              <a:rPr dirty="0" err="1"/>
              <a:t>eddela</a:t>
            </a:r>
            <a:r>
              <a:rPr dirty="0"/>
              <a:t> </a:t>
            </a:r>
            <a:r>
              <a:rPr lang="sv-SE" dirty="0"/>
              <a:t>närvaro </a:t>
            </a:r>
            <a:r>
              <a:rPr dirty="0" err="1"/>
              <a:t>i</a:t>
            </a:r>
            <a:r>
              <a:rPr dirty="0"/>
              <a:t> god </a:t>
            </a:r>
            <a:r>
              <a:rPr dirty="0" err="1"/>
              <a:t>tid</a:t>
            </a:r>
            <a:r>
              <a:rPr lang="sv-SE" dirty="0"/>
              <a:t>. </a:t>
            </a:r>
          </a:p>
        </p:txBody>
      </p:sp>
      <p:sp>
        <p:nvSpPr>
          <p:cNvPr id="24" name="Rounded Rectangle 16">
            <a:extLst>
              <a:ext uri="{FF2B5EF4-FFF2-40B4-BE49-F238E27FC236}">
                <a16:creationId xmlns:a16="http://schemas.microsoft.com/office/drawing/2014/main" id="{5E1D084B-7935-ED2B-4CA1-E237022E2C15}"/>
              </a:ext>
            </a:extLst>
          </p:cNvPr>
          <p:cNvSpPr/>
          <p:nvPr/>
        </p:nvSpPr>
        <p:spPr>
          <a:xfrm>
            <a:off x="6400800" y="3969948"/>
            <a:ext cx="5212080" cy="2636377"/>
          </a:xfrm>
          <a:prstGeom prst="roundRect">
            <a:avLst/>
          </a:prstGeom>
          <a:solidFill>
            <a:srgbClr val="FFF6DA"/>
          </a:solidFill>
          <a:ln>
            <a:solidFill>
              <a:srgbClr val="E6B9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Mullsjö AIS 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Tibro F18/19 </a:t>
            </a:r>
          </a:p>
        </p:txBody>
      </p:sp>
      <p:sp>
        <p:nvSpPr>
          <p:cNvPr id="26" name="TextBox 10">
            <a:extLst>
              <a:ext uri="{FF2B5EF4-FFF2-40B4-BE49-F238E27FC236}">
                <a16:creationId xmlns:a16="http://schemas.microsoft.com/office/drawing/2014/main" id="{944CDDFA-466D-0A60-2894-CA13AA0F5E8E}"/>
              </a:ext>
            </a:extLst>
          </p:cNvPr>
          <p:cNvSpPr txBox="1"/>
          <p:nvPr/>
        </p:nvSpPr>
        <p:spPr>
          <a:xfrm>
            <a:off x="7076439" y="4018671"/>
            <a:ext cx="2295313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C8102E"/>
                </a:solidFill>
                <a:latin typeface="Aptos"/>
              </a:defRPr>
            </a:pPr>
            <a:r>
              <a:rPr lang="sv-SE" dirty="0"/>
              <a:t>MOTSTÅNDARE </a:t>
            </a:r>
            <a:endParaRPr dirty="0"/>
          </a:p>
        </p:txBody>
      </p:sp>
      <p:sp>
        <p:nvSpPr>
          <p:cNvPr id="28" name="Rounded Rectangle 16">
            <a:extLst>
              <a:ext uri="{FF2B5EF4-FFF2-40B4-BE49-F238E27FC236}">
                <a16:creationId xmlns:a16="http://schemas.microsoft.com/office/drawing/2014/main" id="{4D33F105-38B2-76C5-1745-CAB99482C087}"/>
              </a:ext>
            </a:extLst>
          </p:cNvPr>
          <p:cNvSpPr/>
          <p:nvPr/>
        </p:nvSpPr>
        <p:spPr>
          <a:xfrm>
            <a:off x="6400800" y="1228348"/>
            <a:ext cx="5212080" cy="762389"/>
          </a:xfrm>
          <a:prstGeom prst="roundRect">
            <a:avLst/>
          </a:prstGeom>
          <a:solidFill>
            <a:srgbClr val="FFF6DA"/>
          </a:solidFill>
          <a:ln>
            <a:solidFill>
              <a:srgbClr val="E6B9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sv-SE" b="1" dirty="0">
                <a:solidFill>
                  <a:schemeClr val="tx1"/>
                </a:solidFill>
              </a:rPr>
              <a:t>Måndag UW-hallen 17.00 </a:t>
            </a: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FB4A0664-56A8-1226-3901-A5AF51BE3401}"/>
              </a:ext>
            </a:extLst>
          </p:cNvPr>
          <p:cNvSpPr txBox="1"/>
          <p:nvPr/>
        </p:nvSpPr>
        <p:spPr>
          <a:xfrm>
            <a:off x="6428706" y="1206969"/>
            <a:ext cx="1952413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C8102E"/>
                </a:solidFill>
                <a:latin typeface="Aptos"/>
              </a:defRPr>
            </a:pPr>
            <a:r>
              <a:rPr lang="sv-SE" dirty="0"/>
              <a:t>TRÄNING 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C0D1D647-B39F-ACB9-1C4F-70668C2E071D}"/>
              </a:ext>
            </a:extLst>
          </p:cNvPr>
          <p:cNvSpPr txBox="1"/>
          <p:nvPr/>
        </p:nvSpPr>
        <p:spPr>
          <a:xfrm>
            <a:off x="805676" y="804666"/>
            <a:ext cx="1034554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50">
                <a:solidFill>
                  <a:srgbClr val="19191C"/>
                </a:solidFill>
                <a:latin typeface="Aptos"/>
              </a:defRPr>
            </a:pPr>
            <a:r>
              <a:rPr lang="sv-SE" sz="2000" dirty="0">
                <a:solidFill>
                  <a:srgbClr val="19191C"/>
                </a:solidFill>
                <a:latin typeface="Aptos"/>
              </a:rPr>
              <a:t>Grön nivå är många barns första möte med innebandy. Här lär de sig röra sig, och allt handlar om ”jag och min boll”. Målet är spel- och rörelseglädje, och en lust att fortsätta.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5A9549A-42FF-C5CE-9523-EDF796418378}"/>
              </a:ext>
            </a:extLst>
          </p:cNvPr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6BD9F186-1FED-4933-8C69-715CF5D7B1BA}"/>
              </a:ext>
            </a:extLst>
          </p:cNvPr>
          <p:cNvSpPr txBox="1"/>
          <p:nvPr/>
        </p:nvSpPr>
        <p:spPr>
          <a:xfrm>
            <a:off x="502920" y="91440"/>
            <a:ext cx="359842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rPr lang="sv-SE" dirty="0"/>
              <a:t>Grön nivå – fokusområden </a:t>
            </a:r>
            <a:endParaRPr dirty="0"/>
          </a:p>
        </p:txBody>
      </p:sp>
      <p:sp>
        <p:nvSpPr>
          <p:cNvPr id="9" name="Rounded Rectangle 16">
            <a:extLst>
              <a:ext uri="{FF2B5EF4-FFF2-40B4-BE49-F238E27FC236}">
                <a16:creationId xmlns:a16="http://schemas.microsoft.com/office/drawing/2014/main" id="{5583D8A6-E981-D27E-8D0B-B3BB9FB89D72}"/>
              </a:ext>
            </a:extLst>
          </p:cNvPr>
          <p:cNvSpPr/>
          <p:nvPr/>
        </p:nvSpPr>
        <p:spPr>
          <a:xfrm>
            <a:off x="1696099" y="2631803"/>
            <a:ext cx="3478065" cy="18063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sv-SE" sz="2400" b="1" dirty="0">
                <a:solidFill>
                  <a:schemeClr val="tx1"/>
                </a:solidFill>
              </a:rPr>
              <a:t>Göra mål </a:t>
            </a:r>
          </a:p>
        </p:txBody>
      </p:sp>
      <p:sp>
        <p:nvSpPr>
          <p:cNvPr id="11" name="Rounded Rectangle 16">
            <a:extLst>
              <a:ext uri="{FF2B5EF4-FFF2-40B4-BE49-F238E27FC236}">
                <a16:creationId xmlns:a16="http://schemas.microsoft.com/office/drawing/2014/main" id="{40ACC913-C619-8632-E583-B1F5EF27DD7E}"/>
              </a:ext>
            </a:extLst>
          </p:cNvPr>
          <p:cNvSpPr/>
          <p:nvPr/>
        </p:nvSpPr>
        <p:spPr>
          <a:xfrm>
            <a:off x="1696100" y="4676491"/>
            <a:ext cx="3478065" cy="18063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sv-SE" sz="2400" b="1" dirty="0">
                <a:solidFill>
                  <a:schemeClr val="tx1"/>
                </a:solidFill>
              </a:rPr>
              <a:t>Vinna boll </a:t>
            </a:r>
          </a:p>
        </p:txBody>
      </p:sp>
      <p:sp>
        <p:nvSpPr>
          <p:cNvPr id="13" name="Rounded Rectangle 16">
            <a:extLst>
              <a:ext uri="{FF2B5EF4-FFF2-40B4-BE49-F238E27FC236}">
                <a16:creationId xmlns:a16="http://schemas.microsoft.com/office/drawing/2014/main" id="{983791CA-4449-73FC-84DC-09CC9E903290}"/>
              </a:ext>
            </a:extLst>
          </p:cNvPr>
          <p:cNvSpPr/>
          <p:nvPr/>
        </p:nvSpPr>
        <p:spPr>
          <a:xfrm>
            <a:off x="5758305" y="2631803"/>
            <a:ext cx="3478065" cy="18063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sv-SE" sz="2400" b="1" dirty="0">
                <a:solidFill>
                  <a:schemeClr val="tx1"/>
                </a:solidFill>
              </a:rPr>
              <a:t>Bollhantering</a:t>
            </a:r>
            <a:r>
              <a:rPr lang="sv-SE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5" name="Rounded Rectangle 16">
            <a:extLst>
              <a:ext uri="{FF2B5EF4-FFF2-40B4-BE49-F238E27FC236}">
                <a16:creationId xmlns:a16="http://schemas.microsoft.com/office/drawing/2014/main" id="{2558146D-4F5A-5C32-9007-CC1A40C1D111}"/>
              </a:ext>
            </a:extLst>
          </p:cNvPr>
          <p:cNvSpPr/>
          <p:nvPr/>
        </p:nvSpPr>
        <p:spPr>
          <a:xfrm>
            <a:off x="5758305" y="4676491"/>
            <a:ext cx="3478065" cy="180638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sv-SE" sz="2400" b="1" dirty="0">
                <a:solidFill>
                  <a:schemeClr val="tx1"/>
                </a:solidFill>
              </a:rPr>
              <a:t>Utkast</a:t>
            </a:r>
            <a:r>
              <a:rPr lang="sv-SE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5AFCFA70-5C70-68C6-7374-4FB7799EA27A}"/>
              </a:ext>
            </a:extLst>
          </p:cNvPr>
          <p:cNvSpPr/>
          <p:nvPr/>
        </p:nvSpPr>
        <p:spPr>
          <a:xfrm>
            <a:off x="1696099" y="1978658"/>
            <a:ext cx="3478065" cy="4311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sv-SE" sz="2400" b="1" dirty="0">
                <a:solidFill>
                  <a:schemeClr val="tx1"/>
                </a:solidFill>
              </a:rPr>
              <a:t>Utespelare  </a:t>
            </a:r>
          </a:p>
        </p:txBody>
      </p:sp>
      <p:sp>
        <p:nvSpPr>
          <p:cNvPr id="19" name="Rounded Rectangle 16">
            <a:extLst>
              <a:ext uri="{FF2B5EF4-FFF2-40B4-BE49-F238E27FC236}">
                <a16:creationId xmlns:a16="http://schemas.microsoft.com/office/drawing/2014/main" id="{69663345-D2DC-08DE-E7B1-9A38B92255A7}"/>
              </a:ext>
            </a:extLst>
          </p:cNvPr>
          <p:cNvSpPr/>
          <p:nvPr/>
        </p:nvSpPr>
        <p:spPr>
          <a:xfrm>
            <a:off x="5758305" y="1962319"/>
            <a:ext cx="3478065" cy="4311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sv-SE" sz="2400" b="1" dirty="0">
                <a:solidFill>
                  <a:schemeClr val="tx1"/>
                </a:solidFill>
              </a:rPr>
              <a:t>Målvakt  </a:t>
            </a:r>
          </a:p>
        </p:txBody>
      </p:sp>
    </p:spTree>
    <p:extLst>
      <p:ext uri="{BB962C8B-B14F-4D97-AF65-F5344CB8AC3E}">
        <p14:creationId xmlns:p14="http://schemas.microsoft.com/office/powerpoint/2010/main" val="234286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881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rPr kumimoji="0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Seriespel – matcher 2026/2027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749808"/>
            <a:ext cx="8823056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19191C"/>
                </a:solidFill>
                <a:latin typeface="Aptos"/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9191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IBK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9191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Lockerud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9191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9191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Mariestad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9191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F1</a:t>
            </a: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srgbClr val="19191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9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9191C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 • </a:t>
            </a:r>
            <a:r>
              <a:rPr lang="sv-SE" sz="1600" b="1" dirty="0">
                <a:solidFill>
                  <a:srgbClr val="19191C"/>
                </a:solidFill>
                <a:latin typeface="Aptos"/>
              </a:rPr>
              <a:t>Poolspel – vi möter både Mullsjö och Tibro vid samtliga tillfällen </a:t>
            </a:r>
            <a:endParaRPr kumimoji="0" sz="1600" b="1" i="0" u="none" strike="noStrike" kern="1200" cap="none" spc="0" normalizeH="0" baseline="0" noProof="0" dirty="0">
              <a:ln>
                <a:noFill/>
              </a:ln>
              <a:solidFill>
                <a:srgbClr val="19191C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4782002"/>
              </p:ext>
            </p:extLst>
          </p:nvPr>
        </p:nvGraphicFramePr>
        <p:xfrm>
          <a:off x="566928" y="1298448"/>
          <a:ext cx="11064240" cy="1738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7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947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89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l"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sz="2000" dirty="0"/>
                        <a:t>Datum</a:t>
                      </a:r>
                    </a:p>
                  </a:txBody>
                  <a:tcPr marL="73152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102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sz="2000" dirty="0" err="1"/>
                        <a:t>Tid</a:t>
                      </a:r>
                      <a:endParaRPr sz="2000" dirty="0"/>
                    </a:p>
                  </a:txBody>
                  <a:tcPr marL="73152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102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sz="2000" dirty="0"/>
                        <a:t>Match</a:t>
                      </a:r>
                    </a:p>
                  </a:txBody>
                  <a:tcPr marL="73152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102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lang="sv-SE" sz="2000" dirty="0"/>
                        <a:t>Arrangerar </a:t>
                      </a:r>
                      <a:endParaRPr sz="2000" dirty="0"/>
                    </a:p>
                  </a:txBody>
                  <a:tcPr marL="73152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102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rPr sz="2000" dirty="0"/>
                        <a:t>Hall</a:t>
                      </a:r>
                    </a:p>
                  </a:txBody>
                  <a:tcPr marL="73152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10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>
                        <a:defRPr sz="1019" b="1">
                          <a:solidFill>
                            <a:srgbClr val="19191C"/>
                          </a:solidFill>
                          <a:latin typeface="Aptos"/>
                        </a:defRPr>
                      </a:pPr>
                      <a:r>
                        <a:rPr sz="2000"/>
                        <a:t>18 okt</a:t>
                      </a:r>
                    </a:p>
                  </a:txBody>
                  <a:tcPr marL="73152" marR="45720" marT="22860" marB="182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19" b="0">
                          <a:solidFill>
                            <a:srgbClr val="19191C"/>
                          </a:solidFill>
                          <a:latin typeface="Aptos"/>
                        </a:defRPr>
                      </a:pPr>
                      <a:r>
                        <a:rPr sz="2000" dirty="0"/>
                        <a:t>1</a:t>
                      </a:r>
                      <a:r>
                        <a:rPr lang="sv-SE" sz="2000" dirty="0"/>
                        <a:t>0</a:t>
                      </a:r>
                      <a:r>
                        <a:rPr sz="2000" dirty="0"/>
                        <a:t>:00</a:t>
                      </a:r>
                    </a:p>
                  </a:txBody>
                  <a:tcPr marL="73152" marR="45720" marT="22860" marB="182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19" b="1">
                          <a:solidFill>
                            <a:srgbClr val="C8102E"/>
                          </a:solidFill>
                          <a:latin typeface="Aptos"/>
                        </a:defRPr>
                      </a:pPr>
                      <a:r>
                        <a:rPr sz="2000"/>
                        <a:t>HEMMA</a:t>
                      </a:r>
                    </a:p>
                  </a:txBody>
                  <a:tcPr marL="73152" marR="45720" marT="22860" marB="182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19" b="1">
                          <a:solidFill>
                            <a:srgbClr val="19191C"/>
                          </a:solidFill>
                          <a:latin typeface="Aptos"/>
                        </a:defRPr>
                      </a:pPr>
                      <a:r>
                        <a:rPr lang="sv-SE" sz="2000" b="1" dirty="0"/>
                        <a:t>Lockerud </a:t>
                      </a:r>
                      <a:endParaRPr sz="2000" b="1" dirty="0"/>
                    </a:p>
                  </a:txBody>
                  <a:tcPr marL="73152" marR="45720" marT="22860" marB="182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19" b="0">
                          <a:solidFill>
                            <a:srgbClr val="19191C"/>
                          </a:solidFill>
                          <a:latin typeface="Aptos"/>
                        </a:defRPr>
                      </a:pPr>
                      <a:r>
                        <a:rPr sz="2000" dirty="0"/>
                        <a:t>UW-</a:t>
                      </a:r>
                      <a:r>
                        <a:rPr sz="2000" dirty="0" err="1"/>
                        <a:t>Elasthallen</a:t>
                      </a:r>
                      <a:endParaRPr lang="sv-SE" sz="2000" dirty="0"/>
                    </a:p>
                    <a:p>
                      <a:pPr>
                        <a:defRPr sz="1019" b="0">
                          <a:solidFill>
                            <a:srgbClr val="19191C"/>
                          </a:solidFill>
                          <a:latin typeface="Aptos"/>
                        </a:defRPr>
                      </a:pPr>
                      <a:endParaRPr sz="2000" dirty="0"/>
                    </a:p>
                  </a:txBody>
                  <a:tcPr marL="73152" marR="45720" marT="22860" marB="182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>
                        <a:defRPr sz="1019" b="1">
                          <a:solidFill>
                            <a:srgbClr val="19191C"/>
                          </a:solidFill>
                          <a:latin typeface="Aptos"/>
                        </a:defRPr>
                      </a:pPr>
                      <a:r>
                        <a:rPr lang="sv-SE" sz="2000" dirty="0"/>
                        <a:t>29 nov </a:t>
                      </a:r>
                      <a:endParaRPr sz="2000" dirty="0"/>
                    </a:p>
                  </a:txBody>
                  <a:tcPr marL="73152" marR="45720" marT="22860" marB="182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19" b="0">
                          <a:solidFill>
                            <a:srgbClr val="19191C"/>
                          </a:solidFill>
                          <a:latin typeface="Aptos"/>
                        </a:defRPr>
                      </a:pPr>
                      <a:r>
                        <a:rPr lang="sv-SE" sz="2000" dirty="0"/>
                        <a:t>14.00</a:t>
                      </a:r>
                      <a:endParaRPr sz="2000" dirty="0"/>
                    </a:p>
                  </a:txBody>
                  <a:tcPr marL="73152" marR="45720" marT="22860" marB="182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19" b="1">
                          <a:solidFill>
                            <a:srgbClr val="C8102E"/>
                          </a:solidFill>
                          <a:latin typeface="Aptos"/>
                        </a:defRPr>
                      </a:pPr>
                      <a:r>
                        <a:rPr lang="sv-SE" sz="2000" dirty="0">
                          <a:solidFill>
                            <a:schemeClr val="tx1"/>
                          </a:solidFill>
                        </a:rPr>
                        <a:t>BORTA</a:t>
                      </a:r>
                      <a:r>
                        <a:rPr lang="sv-SE" sz="2000" dirty="0"/>
                        <a:t> </a:t>
                      </a:r>
                      <a:endParaRPr sz="2000" dirty="0"/>
                    </a:p>
                  </a:txBody>
                  <a:tcPr marL="73152" marR="45720" marT="22860" marB="182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19" b="1">
                          <a:solidFill>
                            <a:srgbClr val="19191C"/>
                          </a:solidFill>
                          <a:latin typeface="Aptos"/>
                        </a:defRPr>
                      </a:pPr>
                      <a:r>
                        <a:rPr lang="sv-SE" sz="2000" b="1" dirty="0"/>
                        <a:t>Mullsjö </a:t>
                      </a:r>
                      <a:endParaRPr sz="2000" b="1" dirty="0"/>
                    </a:p>
                  </a:txBody>
                  <a:tcPr marL="73152" marR="45720" marT="22860" marB="182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19" b="0">
                          <a:solidFill>
                            <a:srgbClr val="19191C"/>
                          </a:solidFill>
                          <a:latin typeface="Aptos"/>
                        </a:defRPr>
                      </a:pPr>
                      <a:r>
                        <a:rPr lang="sv-SE" sz="2000" dirty="0" err="1"/>
                        <a:t>Nyhemshallen</a:t>
                      </a:r>
                      <a:r>
                        <a:rPr lang="sv-SE" sz="2000" dirty="0"/>
                        <a:t> </a:t>
                      </a:r>
                      <a:endParaRPr sz="2000" dirty="0"/>
                    </a:p>
                  </a:txBody>
                  <a:tcPr marL="73152" marR="45720" marT="22860" marB="182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494417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>
                        <a:defRPr sz="1019" b="1">
                          <a:solidFill>
                            <a:srgbClr val="19191C"/>
                          </a:solidFill>
                          <a:latin typeface="Aptos"/>
                        </a:defRPr>
                      </a:pPr>
                      <a:r>
                        <a:rPr lang="sv-SE" sz="2000" dirty="0"/>
                        <a:t>5 dec </a:t>
                      </a:r>
                      <a:endParaRPr sz="2000" dirty="0"/>
                    </a:p>
                  </a:txBody>
                  <a:tcPr marL="73152" marR="45720" marT="22860" marB="182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19" b="0">
                          <a:solidFill>
                            <a:srgbClr val="19191C"/>
                          </a:solidFill>
                          <a:latin typeface="Aptos"/>
                        </a:defRPr>
                      </a:pPr>
                      <a:r>
                        <a:rPr lang="sv-SE" sz="2000" dirty="0"/>
                        <a:t>12.30</a:t>
                      </a:r>
                      <a:endParaRPr sz="2000" dirty="0"/>
                    </a:p>
                  </a:txBody>
                  <a:tcPr marL="73152" marR="45720" marT="22860" marB="182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19" b="1">
                          <a:solidFill>
                            <a:srgbClr val="C8102E"/>
                          </a:solidFill>
                          <a:latin typeface="Aptos"/>
                        </a:defRPr>
                      </a:pPr>
                      <a:r>
                        <a:rPr lang="sv-SE" sz="2000" dirty="0">
                          <a:solidFill>
                            <a:schemeClr val="tx1"/>
                          </a:solidFill>
                        </a:rPr>
                        <a:t>BORTA </a:t>
                      </a:r>
                      <a:endParaRPr sz="2000" dirty="0">
                        <a:solidFill>
                          <a:schemeClr val="tx1"/>
                        </a:solidFill>
                      </a:endParaRPr>
                    </a:p>
                  </a:txBody>
                  <a:tcPr marL="73152" marR="45720" marT="22860" marB="182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19" b="1">
                          <a:solidFill>
                            <a:srgbClr val="19191C"/>
                          </a:solidFill>
                          <a:latin typeface="Aptos"/>
                        </a:defRPr>
                      </a:pPr>
                      <a:r>
                        <a:rPr lang="sv-SE" sz="2000" b="1" dirty="0"/>
                        <a:t>Tibro </a:t>
                      </a:r>
                      <a:endParaRPr sz="2000" b="1" dirty="0"/>
                    </a:p>
                  </a:txBody>
                  <a:tcPr marL="73152" marR="45720" marT="22860" marB="182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19" b="0">
                          <a:solidFill>
                            <a:srgbClr val="19191C"/>
                          </a:solidFill>
                          <a:latin typeface="Aptos"/>
                        </a:defRPr>
                      </a:pPr>
                      <a:r>
                        <a:rPr lang="sv-SE" sz="2000" dirty="0" err="1"/>
                        <a:t>Baggebohallen</a:t>
                      </a:r>
                      <a:r>
                        <a:rPr lang="sv-SE" sz="2000" dirty="0"/>
                        <a:t> </a:t>
                      </a:r>
                      <a:endParaRPr sz="2000" dirty="0"/>
                    </a:p>
                  </a:txBody>
                  <a:tcPr marL="73152" marR="45720" marT="22860" marB="1828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F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82324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245352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1">
                <a:solidFill>
                  <a:srgbClr val="C8102E"/>
                </a:solidFill>
                <a:latin typeface="Aptos"/>
              </a:defRPr>
            </a:pPr>
            <a:r>
              <a:rPr kumimoji="0" sz="1100" b="1" i="0" u="none" strike="noStrike" kern="1200" cap="none" spc="0" normalizeH="0" baseline="0" noProof="0">
                <a:ln>
                  <a:noFill/>
                </a:ln>
                <a:solidFill>
                  <a:srgbClr val="C8102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Rödmarkerade rader = hemmamatcher och därmed datum då laget ansvarar för arrangemang/bemanning.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65392"/>
            <a:ext cx="1115568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">
                <a:solidFill>
                  <a:srgbClr val="5F5F64"/>
                </a:solidFill>
                <a:latin typeface="Aptos"/>
              </a:defRPr>
            </a:pPr>
            <a:r>
              <a:rPr kumimoji="0" sz="850" b="0" i="0" u="none" strike="noStrike" kern="1200" cap="none" spc="0" normalizeH="0" baseline="0" noProof="0">
                <a:ln>
                  <a:noFill/>
                </a:ln>
                <a:solidFill>
                  <a:srgbClr val="5F5F64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IBK LOCKERUD MARIESTAD • FÖRÄLDRAMÖTE 2026/2027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rPr dirty="0" err="1"/>
              <a:t>Arrangemang</a:t>
            </a:r>
            <a:r>
              <a:rPr dirty="0"/>
              <a:t> &amp; </a:t>
            </a:r>
            <a:r>
              <a:rPr dirty="0" err="1"/>
              <a:t>bemanning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11201400" y="118872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4"/>
                </a:solidFill>
                <a:latin typeface="Aptos"/>
              </a:defRPr>
            </a:pPr>
            <a:r>
              <a:t>IBK LOCKERUD MARIESTAD • FÖRÄLDRAMÖTE 2026/2027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91440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19191C"/>
                </a:solidFill>
                <a:latin typeface="Aptos"/>
              </a:defRPr>
            </a:pPr>
            <a:r>
              <a:rPr dirty="0" err="1"/>
              <a:t>När</a:t>
            </a:r>
            <a:r>
              <a:rPr dirty="0"/>
              <a:t> vi </a:t>
            </a:r>
            <a:r>
              <a:rPr dirty="0" err="1"/>
              <a:t>har</a:t>
            </a:r>
            <a:r>
              <a:rPr dirty="0"/>
              <a:t> </a:t>
            </a:r>
            <a:r>
              <a:rPr lang="sv-SE" dirty="0"/>
              <a:t>arenaansvar</a:t>
            </a:r>
            <a:r>
              <a:rPr dirty="0"/>
              <a:t> </a:t>
            </a:r>
            <a:r>
              <a:rPr dirty="0" err="1"/>
              <a:t>gör</a:t>
            </a:r>
            <a:r>
              <a:rPr dirty="0"/>
              <a:t> vi </a:t>
            </a:r>
            <a:r>
              <a:rPr dirty="0" err="1"/>
              <a:t>arrangemanget</a:t>
            </a:r>
            <a:r>
              <a:rPr dirty="0"/>
              <a:t> </a:t>
            </a:r>
            <a:r>
              <a:rPr dirty="0" err="1"/>
              <a:t>tillsammans</a:t>
            </a:r>
            <a:endParaRPr dirty="0"/>
          </a:p>
        </p:txBody>
      </p:sp>
      <p:sp>
        <p:nvSpPr>
          <p:cNvPr id="8" name="Rounded Rectangle 7"/>
          <p:cNvSpPr/>
          <p:nvPr/>
        </p:nvSpPr>
        <p:spPr>
          <a:xfrm>
            <a:off x="640080" y="1645920"/>
            <a:ext cx="3383280" cy="1554480"/>
          </a:xfrm>
          <a:prstGeom prst="roundRect">
            <a:avLst/>
          </a:prstGeom>
          <a:solidFill>
            <a:schemeClr val="bg1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09827" y="1658485"/>
            <a:ext cx="28712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C8102E"/>
                </a:solidFill>
                <a:latin typeface="Aptos"/>
              </a:defRPr>
            </a:pPr>
            <a:r>
              <a:rPr dirty="0" err="1"/>
              <a:t>Sekretariat</a:t>
            </a:r>
            <a:endParaRPr dirty="0"/>
          </a:p>
        </p:txBody>
      </p:sp>
      <p:sp>
        <p:nvSpPr>
          <p:cNvPr id="10" name="TextBox 9"/>
          <p:cNvSpPr txBox="1"/>
          <p:nvPr/>
        </p:nvSpPr>
        <p:spPr>
          <a:xfrm>
            <a:off x="754379" y="1986918"/>
            <a:ext cx="2871216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Ställ i ordning sekretariatet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Utvisningsstolar  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 err="1"/>
              <a:t>Seket</a:t>
            </a:r>
            <a:r>
              <a:rPr lang="sv-SE" dirty="0"/>
              <a:t> sköts sen av arrangemansgrupp.</a:t>
            </a:r>
          </a:p>
          <a:p>
            <a:pPr algn="l"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- Vill du bli en del av denna? </a:t>
            </a:r>
            <a:endParaRPr dirty="0"/>
          </a:p>
        </p:txBody>
      </p:sp>
      <p:sp>
        <p:nvSpPr>
          <p:cNvPr id="11" name="Rounded Rectangle 10"/>
          <p:cNvSpPr/>
          <p:nvPr/>
        </p:nvSpPr>
        <p:spPr>
          <a:xfrm>
            <a:off x="4434840" y="1645920"/>
            <a:ext cx="3383280" cy="1554480"/>
          </a:xfrm>
          <a:prstGeom prst="roundRect">
            <a:avLst/>
          </a:prstGeom>
          <a:solidFill>
            <a:srgbClr val="F5F5F6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90872" y="1666878"/>
            <a:ext cx="28712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C8102E"/>
                </a:solidFill>
                <a:latin typeface="Aptos"/>
              </a:defRPr>
            </a:pPr>
            <a:r>
              <a:rPr dirty="0"/>
              <a:t>K</a:t>
            </a:r>
            <a:r>
              <a:rPr lang="sv-SE" dirty="0" err="1"/>
              <a:t>iosk</a:t>
            </a:r>
            <a:r>
              <a:rPr lang="sv-SE" dirty="0"/>
              <a:t> Calles &amp; Lilla Calles </a:t>
            </a:r>
            <a:endParaRPr dirty="0"/>
          </a:p>
        </p:txBody>
      </p:sp>
      <p:sp>
        <p:nvSpPr>
          <p:cNvPr id="13" name="TextBox 12"/>
          <p:cNvSpPr txBox="1"/>
          <p:nvPr/>
        </p:nvSpPr>
        <p:spPr>
          <a:xfrm>
            <a:off x="4626863" y="1986918"/>
            <a:ext cx="3191257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0">
                <a:solidFill>
                  <a:srgbClr val="19191C"/>
                </a:solidFill>
                <a:latin typeface="Aptos"/>
              </a:defRPr>
            </a:pPr>
            <a:r>
              <a:rPr dirty="0" err="1"/>
              <a:t>Förbered</a:t>
            </a:r>
            <a:r>
              <a:rPr dirty="0"/>
              <a:t>, </a:t>
            </a:r>
            <a:r>
              <a:rPr dirty="0" err="1"/>
              <a:t>sälj</a:t>
            </a:r>
            <a:r>
              <a:rPr dirty="0"/>
              <a:t> och </a:t>
            </a:r>
            <a:r>
              <a:rPr dirty="0" err="1"/>
              <a:t>lämna</a:t>
            </a:r>
            <a:r>
              <a:rPr dirty="0"/>
              <a:t> </a:t>
            </a:r>
            <a:r>
              <a:rPr dirty="0" err="1"/>
              <a:t>ytan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ordning</a:t>
            </a:r>
            <a:r>
              <a:rPr dirty="0"/>
              <a:t>.</a:t>
            </a:r>
            <a:endParaRPr lang="sv-SE" dirty="0"/>
          </a:p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Lugnt i kiosken = Fyll på kylar m.m.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Ta bort lilla Calles i sista perioden  </a:t>
            </a:r>
            <a:endParaRPr dirty="0"/>
          </a:p>
        </p:txBody>
      </p:sp>
      <p:sp>
        <p:nvSpPr>
          <p:cNvPr id="14" name="Rounded Rectangle 13"/>
          <p:cNvSpPr/>
          <p:nvPr/>
        </p:nvSpPr>
        <p:spPr>
          <a:xfrm>
            <a:off x="8229600" y="1645920"/>
            <a:ext cx="3383280" cy="1554480"/>
          </a:xfrm>
          <a:prstGeom prst="roundRect">
            <a:avLst/>
          </a:prstGeom>
          <a:solidFill>
            <a:srgbClr val="F5F5F6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85632" y="1719072"/>
            <a:ext cx="28712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C8102E"/>
                </a:solidFill>
                <a:latin typeface="Aptos"/>
              </a:defRPr>
            </a:pPr>
            <a:r>
              <a:rPr lang="sv-SE" dirty="0"/>
              <a:t>Entré </a:t>
            </a:r>
            <a:endParaRPr dirty="0"/>
          </a:p>
        </p:txBody>
      </p:sp>
      <p:sp>
        <p:nvSpPr>
          <p:cNvPr id="16" name="TextBox 15"/>
          <p:cNvSpPr txBox="1"/>
          <p:nvPr/>
        </p:nvSpPr>
        <p:spPr>
          <a:xfrm>
            <a:off x="8330184" y="2011894"/>
            <a:ext cx="28712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0">
                <a:solidFill>
                  <a:srgbClr val="19191C"/>
                </a:solidFill>
                <a:latin typeface="Aptos"/>
              </a:defRPr>
            </a:pPr>
            <a:r>
              <a:rPr dirty="0"/>
              <a:t>V</a:t>
            </a:r>
            <a:r>
              <a:rPr lang="sv-SE" dirty="0" err="1"/>
              <a:t>älkomnar</a:t>
            </a:r>
            <a:r>
              <a:rPr lang="sv-SE" dirty="0"/>
              <a:t> publiken och tar betalt i entrén. 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Medlemmar går in gratis 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Sälj 50/50 lotter 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" y="3611879"/>
            <a:ext cx="3383280" cy="1731637"/>
          </a:xfrm>
          <a:prstGeom prst="roundRect">
            <a:avLst/>
          </a:prstGeom>
          <a:solidFill>
            <a:srgbClr val="FFFFFF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96112" y="3724656"/>
            <a:ext cx="28712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C8102E"/>
                </a:solidFill>
                <a:latin typeface="Aptos"/>
              </a:defRPr>
            </a:pPr>
            <a:r>
              <a:rPr dirty="0"/>
              <a:t>Sarg &amp; hall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5152" y="3998705"/>
            <a:ext cx="3020569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dirty="0" err="1"/>
              <a:t>Bygga</a:t>
            </a:r>
            <a:r>
              <a:rPr dirty="0"/>
              <a:t>/</a:t>
            </a:r>
            <a:r>
              <a:rPr dirty="0" err="1"/>
              <a:t>riva</a:t>
            </a:r>
            <a:r>
              <a:rPr lang="sv-SE" dirty="0"/>
              <a:t> sarg 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Ställ fram match</a:t>
            </a:r>
            <a:r>
              <a:rPr dirty="0" err="1"/>
              <a:t>mål</a:t>
            </a:r>
            <a:r>
              <a:rPr dirty="0"/>
              <a:t> och</a:t>
            </a:r>
            <a:r>
              <a:rPr lang="sv-SE" dirty="0"/>
              <a:t> extra mål</a:t>
            </a:r>
          </a:p>
          <a:p>
            <a:pPr marL="285750" indent="-285750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Avbytarbänk (stolar)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Stolar till sargvakt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Häng upp vimplar och introduk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Sargvakt 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434840" y="3611880"/>
            <a:ext cx="338328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690872" y="3728213"/>
            <a:ext cx="28712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C8102E"/>
                </a:solidFill>
                <a:latin typeface="Aptos"/>
              </a:defRPr>
            </a:pPr>
            <a:r>
              <a:rPr lang="sv-SE" dirty="0"/>
              <a:t>All </a:t>
            </a:r>
            <a:r>
              <a:rPr lang="sv-SE" dirty="0" err="1"/>
              <a:t>around</a:t>
            </a:r>
            <a:r>
              <a:rPr lang="sv-SE" dirty="0"/>
              <a:t> </a:t>
            </a:r>
            <a:endParaRPr dirty="0"/>
          </a:p>
        </p:txBody>
      </p:sp>
      <p:sp>
        <p:nvSpPr>
          <p:cNvPr id="22" name="TextBox 21"/>
          <p:cNvSpPr txBox="1"/>
          <p:nvPr/>
        </p:nvSpPr>
        <p:spPr>
          <a:xfrm>
            <a:off x="4538472" y="4026516"/>
            <a:ext cx="3279648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Se till att det är snyggt i hallen 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Soptunnor + pantkärl 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Ställ fram flaggor till klacken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Ta hand om maskotarna  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Stäm av med  arrangemangsansvarig </a:t>
            </a:r>
            <a:endParaRPr dirty="0"/>
          </a:p>
        </p:txBody>
      </p:sp>
      <p:sp>
        <p:nvSpPr>
          <p:cNvPr id="23" name="Rounded Rectangle 22"/>
          <p:cNvSpPr/>
          <p:nvPr/>
        </p:nvSpPr>
        <p:spPr>
          <a:xfrm>
            <a:off x="8229600" y="3611880"/>
            <a:ext cx="338328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485632" y="3733801"/>
            <a:ext cx="28712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C8102E"/>
                </a:solidFill>
                <a:latin typeface="Aptos"/>
              </a:defRPr>
            </a:pPr>
            <a:r>
              <a:t>Städ/avslut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85632" y="4061271"/>
            <a:ext cx="28712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Ta bort allt vi tog fram 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Sopa läktare 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Töm sopor och pant </a:t>
            </a:r>
          </a:p>
          <a:p>
            <a:pPr algn="l">
              <a:defRPr sz="1350" b="0">
                <a:solidFill>
                  <a:srgbClr val="19191C"/>
                </a:solidFill>
                <a:latin typeface="Aptos"/>
              </a:defRPr>
            </a:pPr>
            <a:endParaRPr dirty="0"/>
          </a:p>
        </p:txBody>
      </p:sp>
      <p:sp>
        <p:nvSpPr>
          <p:cNvPr id="26" name="TextBox 25"/>
          <p:cNvSpPr txBox="1"/>
          <p:nvPr/>
        </p:nvSpPr>
        <p:spPr>
          <a:xfrm>
            <a:off x="533400" y="5697440"/>
            <a:ext cx="10972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C8102E"/>
                </a:solidFill>
                <a:latin typeface="Aptos"/>
              </a:defRPr>
            </a:pPr>
            <a:r>
              <a:rPr dirty="0" err="1"/>
              <a:t>Grundprincip</a:t>
            </a:r>
            <a:r>
              <a:rPr dirty="0"/>
              <a:t>:</a:t>
            </a:r>
            <a:endParaRPr lang="sv-SE" dirty="0"/>
          </a:p>
          <a:p>
            <a:pPr marL="285750" indent="-285750" algn="l">
              <a:buFont typeface="Arial" panose="020B0604020202020204" pitchFamily="34" charset="0"/>
              <a:buChar char="•"/>
              <a:defRPr sz="1600" b="1">
                <a:solidFill>
                  <a:srgbClr val="C8102E"/>
                </a:solidFill>
                <a:latin typeface="Aptos"/>
              </a:defRPr>
            </a:pPr>
            <a:r>
              <a:rPr lang="sv-SE" dirty="0"/>
              <a:t>Du</a:t>
            </a:r>
            <a:r>
              <a:rPr dirty="0"/>
              <a:t> </a:t>
            </a:r>
            <a:r>
              <a:rPr dirty="0" err="1"/>
              <a:t>ansvarar</a:t>
            </a:r>
            <a:r>
              <a:rPr dirty="0"/>
              <a:t> </a:t>
            </a:r>
            <a:r>
              <a:rPr lang="sv-SE" dirty="0"/>
              <a:t>själv för ditt pass och för att</a:t>
            </a:r>
            <a:r>
              <a:rPr dirty="0"/>
              <a:t> </a:t>
            </a:r>
            <a:r>
              <a:rPr dirty="0" err="1"/>
              <a:t>byta</a:t>
            </a:r>
            <a:r>
              <a:rPr dirty="0"/>
              <a:t> med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annan</a:t>
            </a:r>
            <a:r>
              <a:rPr dirty="0"/>
              <a:t> </a:t>
            </a:r>
            <a:r>
              <a:rPr dirty="0" err="1"/>
              <a:t>förälder</a:t>
            </a:r>
            <a:r>
              <a:rPr lang="sv-SE" dirty="0"/>
              <a:t> vid förhinder 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 sz="1600" b="1">
                <a:solidFill>
                  <a:srgbClr val="C8102E"/>
                </a:solidFill>
                <a:latin typeface="Aptos"/>
              </a:defRPr>
            </a:pPr>
            <a:r>
              <a:rPr lang="sv-SE" dirty="0"/>
              <a:t>Vi hjälps åt med allt tills eventet är slut och allt är klart. 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Tabell 24">
            <a:extLst>
              <a:ext uri="{FF2B5EF4-FFF2-40B4-BE49-F238E27FC236}">
                <a16:creationId xmlns:a16="http://schemas.microsoft.com/office/drawing/2014/main" id="{E552A914-AE6A-B7E8-A37E-7296973F73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6946741"/>
              </p:ext>
            </p:extLst>
          </p:nvPr>
        </p:nvGraphicFramePr>
        <p:xfrm>
          <a:off x="1473200" y="1548808"/>
          <a:ext cx="9438506" cy="397374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78538">
                  <a:extLst>
                    <a:ext uri="{9D8B030D-6E8A-4147-A177-3AD203B41FA5}">
                      <a16:colId xmlns:a16="http://schemas.microsoft.com/office/drawing/2014/main" val="3694835540"/>
                    </a:ext>
                  </a:extLst>
                </a:gridCol>
                <a:gridCol w="1182831">
                  <a:extLst>
                    <a:ext uri="{9D8B030D-6E8A-4147-A177-3AD203B41FA5}">
                      <a16:colId xmlns:a16="http://schemas.microsoft.com/office/drawing/2014/main" val="3665458334"/>
                    </a:ext>
                  </a:extLst>
                </a:gridCol>
                <a:gridCol w="2486908">
                  <a:extLst>
                    <a:ext uri="{9D8B030D-6E8A-4147-A177-3AD203B41FA5}">
                      <a16:colId xmlns:a16="http://schemas.microsoft.com/office/drawing/2014/main" val="101731536"/>
                    </a:ext>
                  </a:extLst>
                </a:gridCol>
                <a:gridCol w="4290229">
                  <a:extLst>
                    <a:ext uri="{9D8B030D-6E8A-4147-A177-3AD203B41FA5}">
                      <a16:colId xmlns:a16="http://schemas.microsoft.com/office/drawing/2014/main" val="4026498398"/>
                    </a:ext>
                  </a:extLst>
                </a:gridCol>
              </a:tblGrid>
              <a:tr h="25260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2400" u="none" strike="noStrike" dirty="0">
                          <a:effectLst/>
                        </a:rPr>
                        <a:t>Datum</a:t>
                      </a:r>
                      <a:endParaRPr lang="sv-SE" sz="2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2400" u="none" strike="noStrike" dirty="0">
                          <a:effectLst/>
                        </a:rPr>
                        <a:t>Tid</a:t>
                      </a:r>
                      <a:endParaRPr lang="sv-SE" sz="2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2400" u="none" strike="noStrike" dirty="0">
                          <a:effectLst/>
                        </a:rPr>
                        <a:t> Calles </a:t>
                      </a:r>
                      <a:r>
                        <a:rPr lang="sv-SE" sz="2400" u="none" strike="noStrike" dirty="0" err="1">
                          <a:effectLst/>
                        </a:rPr>
                        <a:t>cafe</a:t>
                      </a:r>
                      <a:r>
                        <a:rPr lang="sv-SE" sz="2400" u="none" strike="noStrike" dirty="0">
                          <a:effectLst/>
                        </a:rPr>
                        <a:t> </a:t>
                      </a:r>
                      <a:endParaRPr lang="sv-SE" sz="24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sv-SE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Matcharrangemang</a:t>
                      </a:r>
                    </a:p>
                  </a:txBody>
                  <a:tcPr marL="5031" marR="5031" marT="5031" marB="0" anchor="ctr"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4733882"/>
                  </a:ext>
                </a:extLst>
              </a:tr>
              <a:tr h="252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b="1" u="none" strike="noStrike" dirty="0">
                          <a:effectLst/>
                        </a:rPr>
                        <a:t>Mån 14 dec</a:t>
                      </a:r>
                      <a:endParaRPr lang="sv-SE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u="none" strike="noStrike">
                          <a:effectLst/>
                        </a:rPr>
                        <a:t>17.00–19.30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2p            </a:t>
                      </a: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</a:rPr>
                        <a:t>Viola H, Alicia E </a:t>
                      </a: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extLst>
                  <a:ext uri="{0D108BD9-81ED-4DB2-BD59-A6C34878D82A}">
                    <a16:rowId xmlns:a16="http://schemas.microsoft.com/office/drawing/2014/main" val="3591392464"/>
                  </a:ext>
                </a:extLst>
              </a:tr>
              <a:tr h="252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b="1" u="none" strike="noStrike" dirty="0" err="1">
                          <a:effectLst/>
                        </a:rPr>
                        <a:t>Tis</a:t>
                      </a:r>
                      <a:r>
                        <a:rPr lang="sv-SE" sz="1400" b="1" u="none" strike="noStrike" dirty="0">
                          <a:effectLst/>
                        </a:rPr>
                        <a:t> 15 dec </a:t>
                      </a:r>
                      <a:endParaRPr lang="sv-SE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u="none" strike="noStrike">
                          <a:effectLst/>
                        </a:rPr>
                        <a:t>17.00–19.30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2p           </a:t>
                      </a: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</a:rPr>
                        <a:t>Alicia K-O, Svea L </a:t>
                      </a: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extLst>
                  <a:ext uri="{0D108BD9-81ED-4DB2-BD59-A6C34878D82A}">
                    <a16:rowId xmlns:a16="http://schemas.microsoft.com/office/drawing/2014/main" val="3250285203"/>
                  </a:ext>
                </a:extLst>
              </a:tr>
              <a:tr h="252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b="1" u="none" strike="noStrike" dirty="0">
                          <a:effectLst/>
                        </a:rPr>
                        <a:t>Ons 16 dec </a:t>
                      </a:r>
                      <a:endParaRPr lang="sv-SE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u="none" strike="noStrike">
                          <a:effectLst/>
                        </a:rPr>
                        <a:t>17.00–19.30</a:t>
                      </a: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2p          </a:t>
                      </a: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</a:rPr>
                        <a:t>Estelle K , Julia W </a:t>
                      </a: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extLst>
                  <a:ext uri="{0D108BD9-81ED-4DB2-BD59-A6C34878D82A}">
                    <a16:rowId xmlns:a16="http://schemas.microsoft.com/office/drawing/2014/main" val="3017532053"/>
                  </a:ext>
                </a:extLst>
              </a:tr>
              <a:tr h="252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Ons 16 dec HI</a:t>
                      </a:r>
                      <a:endParaRPr lang="sv-SE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u="none" strike="noStrike" dirty="0">
                          <a:effectLst/>
                        </a:rPr>
                        <a:t>17.00–21.30</a:t>
                      </a: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</a:t>
                      </a:r>
                      <a:r>
                        <a:rPr lang="sv-S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MASKOTAR </a:t>
                      </a: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8p 17.00-21.30      Irma, Linnea, Kerstin, Elvira S, </a:t>
                      </a:r>
                      <a:r>
                        <a:rPr lang="sv-SE" sz="1400" b="0" i="0" u="none" strike="noStrike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Emilia,Elvira</a:t>
                      </a:r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 C, Majken , Livia L </a:t>
                      </a:r>
                    </a:p>
                    <a:p>
                      <a:pPr algn="l" fontAlgn="ctr">
                        <a:buNone/>
                      </a:pP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extLst>
                  <a:ext uri="{0D108BD9-81ED-4DB2-BD59-A6C34878D82A}">
                    <a16:rowId xmlns:a16="http://schemas.microsoft.com/office/drawing/2014/main" val="1105191045"/>
                  </a:ext>
                </a:extLst>
              </a:tr>
              <a:tr h="252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b="1" u="none" strike="noStrike" dirty="0">
                          <a:effectLst/>
                        </a:rPr>
                        <a:t>Tors 17 dec </a:t>
                      </a:r>
                      <a:endParaRPr lang="sv-SE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u="none" strike="noStrike" dirty="0">
                          <a:effectLst/>
                        </a:rPr>
                        <a:t>17.00–19.30</a:t>
                      </a: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2p           </a:t>
                      </a: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</a:rPr>
                        <a:t>Alice SS, Ebba T </a:t>
                      </a: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extLst>
                  <a:ext uri="{0D108BD9-81ED-4DB2-BD59-A6C34878D82A}">
                    <a16:rowId xmlns:a16="http://schemas.microsoft.com/office/drawing/2014/main" val="106825531"/>
                  </a:ext>
                </a:extLst>
              </a:tr>
              <a:tr h="252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b="1" u="none" strike="noStrike" dirty="0" err="1">
                          <a:effectLst/>
                        </a:rPr>
                        <a:t>Fre</a:t>
                      </a:r>
                      <a:r>
                        <a:rPr lang="sv-SE" sz="1400" b="1" u="none" strike="noStrike" dirty="0">
                          <a:effectLst/>
                        </a:rPr>
                        <a:t> 18 dec </a:t>
                      </a:r>
                      <a:endParaRPr lang="sv-SE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u="none" strike="noStrike" dirty="0">
                          <a:effectLst/>
                        </a:rPr>
                        <a:t>17.00–19.30</a:t>
                      </a: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2p         </a:t>
                      </a: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</a:rPr>
                        <a:t>Leona D, </a:t>
                      </a:r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  <a:latin typeface="Calibri" panose="020F0502020204030204" pitchFamily="34" charset="0"/>
                        </a:rPr>
                        <a:t>Svea </a:t>
                      </a: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extLst>
                  <a:ext uri="{0D108BD9-81ED-4DB2-BD59-A6C34878D82A}">
                    <a16:rowId xmlns:a16="http://schemas.microsoft.com/office/drawing/2014/main" val="1294562404"/>
                  </a:ext>
                </a:extLst>
              </a:tr>
              <a:tr h="252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extLst>
                  <a:ext uri="{0D108BD9-81ED-4DB2-BD59-A6C34878D82A}">
                    <a16:rowId xmlns:a16="http://schemas.microsoft.com/office/drawing/2014/main" val="1494473987"/>
                  </a:ext>
                </a:extLst>
              </a:tr>
              <a:tr h="252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extLst>
                  <a:ext uri="{0D108BD9-81ED-4DB2-BD59-A6C34878D82A}">
                    <a16:rowId xmlns:a16="http://schemas.microsoft.com/office/drawing/2014/main" val="2230174722"/>
                  </a:ext>
                </a:extLst>
              </a:tr>
              <a:tr h="252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b="1" u="none" strike="noStrike" dirty="0" err="1">
                          <a:effectLst/>
                          <a:highlight>
                            <a:srgbClr val="FFFF00"/>
                          </a:highlight>
                        </a:rPr>
                        <a:t>Lör</a:t>
                      </a:r>
                      <a:r>
                        <a:rPr lang="sv-SE" sz="1400" b="1" u="none" strike="noStrike" dirty="0">
                          <a:effectLst/>
                          <a:highlight>
                            <a:srgbClr val="FFFF00"/>
                          </a:highlight>
                        </a:rPr>
                        <a:t> 6 mars– MATCH SSL </a:t>
                      </a:r>
                      <a:endParaRPr lang="sv-SE" sz="1400" b="1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b="1" u="none" strike="noStrike" dirty="0">
                          <a:effectLst/>
                        </a:rPr>
                        <a:t>07.00–19.00</a:t>
                      </a:r>
                      <a:endParaRPr lang="sv-SE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MASKOTAR </a:t>
                      </a: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8p 14.00-18.30   Clara </a:t>
                      </a:r>
                      <a:r>
                        <a:rPr lang="sv-SE" sz="1400" b="0" i="0" u="none" strike="noStrike" dirty="0" err="1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SvZ</a:t>
                      </a: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, Tuva, </a:t>
                      </a:r>
                      <a:r>
                        <a:rPr lang="sv-SE" sz="14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Alva, Livia K, Alice H, Isabelle, Astrid, Livia K </a:t>
                      </a:r>
                    </a:p>
                  </a:txBody>
                  <a:tcPr marL="5031" marR="5031" marT="5031" marB="0" anchor="ctr"/>
                </a:tc>
                <a:extLst>
                  <a:ext uri="{0D108BD9-81ED-4DB2-BD59-A6C34878D82A}">
                    <a16:rowId xmlns:a16="http://schemas.microsoft.com/office/drawing/2014/main" val="3030227641"/>
                  </a:ext>
                </a:extLst>
              </a:tr>
              <a:tr h="252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07.00-12.00</a:t>
                      </a: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2p       </a:t>
                      </a: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extLst>
                  <a:ext uri="{0D108BD9-81ED-4DB2-BD59-A6C34878D82A}">
                    <a16:rowId xmlns:a16="http://schemas.microsoft.com/office/drawing/2014/main" val="4053024018"/>
                  </a:ext>
                </a:extLst>
              </a:tr>
              <a:tr h="252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12.00-16.00</a:t>
                      </a: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2p</a:t>
                      </a: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extLst>
                  <a:ext uri="{0D108BD9-81ED-4DB2-BD59-A6C34878D82A}">
                    <a16:rowId xmlns:a16="http://schemas.microsoft.com/office/drawing/2014/main" val="374336269"/>
                  </a:ext>
                </a:extLst>
              </a:tr>
              <a:tr h="2526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16.00-19.00 </a:t>
                      </a: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2p</a:t>
                      </a:r>
                    </a:p>
                  </a:txBody>
                  <a:tcPr marL="5031" marR="5031" marT="503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sv-SE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31" marR="5031" marT="5031" marB="0" anchor="ctr"/>
                </a:tc>
                <a:extLst>
                  <a:ext uri="{0D108BD9-81ED-4DB2-BD59-A6C34878D82A}">
                    <a16:rowId xmlns:a16="http://schemas.microsoft.com/office/drawing/2014/main" val="1914836621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97F2A77A-3A23-5550-A0DC-D2ED52300AA2}"/>
              </a:ext>
            </a:extLst>
          </p:cNvPr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2400" b="1" dirty="0"/>
              <a:t>Bemanningsschema</a:t>
            </a:r>
            <a:r>
              <a:rPr lang="sv-SE" dirty="0"/>
              <a:t>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0862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Riktlinjer – tillsammans runt laget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118872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4"/>
                </a:solidFill>
                <a:latin typeface="Aptos"/>
              </a:defRPr>
            </a:pPr>
            <a:r>
              <a:t>IBK LOCKERUD MARIESTAD • FÖRÄLDRAMÖTE 2026/2027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914400"/>
            <a:ext cx="53949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19191C"/>
                </a:solidFill>
                <a:latin typeface="Aptos"/>
              </a:defRPr>
            </a:pPr>
            <a:r>
              <a:t>Vi vuxna sätter tonen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600200"/>
            <a:ext cx="52120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19191C"/>
                </a:solidFill>
                <a:latin typeface="Aptos"/>
              </a:defRPr>
            </a:pPr>
            <a:r>
              <a:t>•  Heja på laget – undvik instruktioner från läktaren.</a:t>
            </a:r>
          </a:p>
          <a:p>
            <a:pPr>
              <a:spcAft>
                <a:spcPts val="800"/>
              </a:spcAft>
              <a:defRPr sz="1600">
                <a:solidFill>
                  <a:srgbClr val="19191C"/>
                </a:solidFill>
                <a:latin typeface="Aptos"/>
              </a:defRPr>
            </a:pPr>
            <a:r>
              <a:t>•  Ledarna coachar. Föräldrarna stöttar.</a:t>
            </a:r>
          </a:p>
          <a:p>
            <a:pPr>
              <a:spcAft>
                <a:spcPts val="800"/>
              </a:spcAft>
              <a:defRPr sz="1600">
                <a:solidFill>
                  <a:srgbClr val="19191C"/>
                </a:solidFill>
                <a:latin typeface="Aptos"/>
              </a:defRPr>
            </a:pPr>
            <a:r>
              <a:t>•  Vi visar respekt för domare, motståndare och andra föräldrar.</a:t>
            </a:r>
          </a:p>
          <a:p>
            <a:pPr>
              <a:spcAft>
                <a:spcPts val="800"/>
              </a:spcAft>
              <a:defRPr sz="1600">
                <a:solidFill>
                  <a:srgbClr val="19191C"/>
                </a:solidFill>
                <a:latin typeface="Aptos"/>
              </a:defRPr>
            </a:pPr>
            <a:r>
              <a:t>•  Frågor eller synpunkter tas direkt med ledarna – inte framför barnen.</a:t>
            </a:r>
          </a:p>
          <a:p>
            <a:pPr>
              <a:spcAft>
                <a:spcPts val="800"/>
              </a:spcAft>
              <a:defRPr sz="1600">
                <a:solidFill>
                  <a:srgbClr val="19191C"/>
                </a:solidFill>
                <a:latin typeface="Aptos"/>
              </a:defRPr>
            </a:pPr>
            <a:r>
              <a:t>•  Vi hjälper barnen att komma förberedda och i tid.</a:t>
            </a:r>
          </a:p>
          <a:p>
            <a:pPr>
              <a:spcAft>
                <a:spcPts val="800"/>
              </a:spcAft>
              <a:defRPr sz="1600">
                <a:solidFill>
                  <a:srgbClr val="19191C"/>
                </a:solidFill>
                <a:latin typeface="Aptos"/>
              </a:defRPr>
            </a:pPr>
            <a:r>
              <a:t>•  Vi bygger lagkänsla även när resultatet inte går vår väg.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0" y="1325880"/>
            <a:ext cx="4983480" cy="4297680"/>
          </a:xfrm>
          <a:prstGeom prst="round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903720" y="1828800"/>
            <a:ext cx="3977639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t>VÅR LÄKTARE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12280" y="2606040"/>
            <a:ext cx="41605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FFFFFF"/>
                </a:solidFill>
                <a:latin typeface="Aptos"/>
              </a:defRPr>
            </a:pPr>
            <a:r>
              <a:t>POSITIV</a:t>
            </a:r>
            <a:br/>
            <a:r>
              <a:t>TRYGG</a:t>
            </a:r>
            <a:br/>
            <a:r>
              <a:t>RESPEKTFULL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03720" y="4709160"/>
            <a:ext cx="39776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FFFFFF"/>
                </a:solidFill>
                <a:latin typeface="Aptos"/>
              </a:defRPr>
            </a:pPr>
            <a:r>
              <a:t>Barnen ska vilja komma tillbaka nästa gång.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Betala med Fritidskortet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118872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FFFFFF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4"/>
                </a:solidFill>
                <a:latin typeface="Aptos"/>
              </a:defRPr>
            </a:pPr>
            <a:r>
              <a:t>IBK LOCKERUD MARIESTAD • FÖRÄLDRAMÖTE 2026/2027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914400"/>
            <a:ext cx="10972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19191C"/>
                </a:solidFill>
                <a:latin typeface="Aptos"/>
              </a:defRPr>
            </a:pPr>
            <a:r>
              <a:rPr dirty="0" err="1"/>
              <a:t>Fritidskortet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användas</a:t>
            </a:r>
            <a:r>
              <a:rPr dirty="0"/>
              <a:t> till </a:t>
            </a:r>
            <a:r>
              <a:rPr lang="sv-SE" dirty="0"/>
              <a:t>avgift</a:t>
            </a:r>
            <a:endParaRPr dirty="0"/>
          </a:p>
        </p:txBody>
      </p:sp>
      <p:sp>
        <p:nvSpPr>
          <p:cNvPr id="8" name="Oval 7"/>
          <p:cNvSpPr/>
          <p:nvPr/>
        </p:nvSpPr>
        <p:spPr>
          <a:xfrm>
            <a:off x="731520" y="1691640"/>
            <a:ext cx="502920" cy="502920"/>
          </a:xfrm>
          <a:prstGeom prst="ellipse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1746504"/>
            <a:ext cx="502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1673352"/>
            <a:ext cx="28803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C8102E"/>
                </a:solidFill>
                <a:latin typeface="Aptos"/>
              </a:defRPr>
            </a:pPr>
            <a:r>
              <a:t>Vänta på fakturan</a:t>
            </a:r>
          </a:p>
        </p:txBody>
      </p:sp>
      <p:sp>
        <p:nvSpPr>
          <p:cNvPr id="12" name="Oval 11"/>
          <p:cNvSpPr/>
          <p:nvPr/>
        </p:nvSpPr>
        <p:spPr>
          <a:xfrm>
            <a:off x="731520" y="2724912"/>
            <a:ext cx="502920" cy="502920"/>
          </a:xfrm>
          <a:prstGeom prst="ellipse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31520" y="2779776"/>
            <a:ext cx="502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63040" y="2706624"/>
            <a:ext cx="28803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C8102E"/>
                </a:solidFill>
                <a:latin typeface="Aptos"/>
              </a:defRPr>
            </a:pPr>
            <a:r>
              <a:rPr dirty="0"/>
              <a:t>Logga in</a:t>
            </a:r>
            <a:r>
              <a:rPr lang="sv-SE" dirty="0"/>
              <a:t> – ansök </a:t>
            </a:r>
            <a:endParaRPr dirty="0"/>
          </a:p>
        </p:txBody>
      </p:sp>
      <p:sp>
        <p:nvSpPr>
          <p:cNvPr id="16" name="Oval 15"/>
          <p:cNvSpPr/>
          <p:nvPr/>
        </p:nvSpPr>
        <p:spPr>
          <a:xfrm>
            <a:off x="731520" y="3758183"/>
            <a:ext cx="502920" cy="502920"/>
          </a:xfrm>
          <a:prstGeom prst="ellipse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1520" y="3813047"/>
            <a:ext cx="502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3739896"/>
            <a:ext cx="28803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C8102E"/>
                </a:solidFill>
                <a:latin typeface="Aptos"/>
              </a:defRPr>
            </a:pPr>
            <a:r>
              <a:t>Ange betalningsuppgifter</a:t>
            </a:r>
          </a:p>
        </p:txBody>
      </p:sp>
      <p:sp>
        <p:nvSpPr>
          <p:cNvPr id="20" name="Oval 19"/>
          <p:cNvSpPr/>
          <p:nvPr/>
        </p:nvSpPr>
        <p:spPr>
          <a:xfrm>
            <a:off x="731520" y="4791456"/>
            <a:ext cx="502920" cy="502920"/>
          </a:xfrm>
          <a:prstGeom prst="ellipse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31520" y="4846320"/>
            <a:ext cx="502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63040" y="4773168"/>
            <a:ext cx="28803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C8102E"/>
                </a:solidFill>
                <a:latin typeface="Aptos"/>
              </a:defRPr>
            </a:pPr>
            <a:r>
              <a:rPr dirty="0" err="1"/>
              <a:t>Betala</a:t>
            </a:r>
            <a:r>
              <a:rPr dirty="0"/>
              <a:t> </a:t>
            </a:r>
            <a:r>
              <a:rPr dirty="0" err="1"/>
              <a:t>eventuell</a:t>
            </a:r>
            <a:r>
              <a:rPr lang="sv-SE" dirty="0"/>
              <a:t>t resterande belopp </a:t>
            </a:r>
            <a:endParaRPr dirty="0"/>
          </a:p>
        </p:txBody>
      </p:sp>
      <p:sp>
        <p:nvSpPr>
          <p:cNvPr id="24" name="TextBox 23"/>
          <p:cNvSpPr txBox="1"/>
          <p:nvPr/>
        </p:nvSpPr>
        <p:spPr>
          <a:xfrm>
            <a:off x="411480" y="6025243"/>
            <a:ext cx="107899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50" b="0">
                <a:solidFill>
                  <a:srgbClr val="5F5F64"/>
                </a:solidFill>
                <a:latin typeface="Aptos"/>
              </a:defRPr>
            </a:pPr>
            <a:r>
              <a:rPr dirty="0"/>
              <a:t>2026: </a:t>
            </a:r>
            <a:r>
              <a:rPr dirty="0" err="1"/>
              <a:t>grundbeloppet</a:t>
            </a:r>
            <a:r>
              <a:rPr dirty="0"/>
              <a:t> </a:t>
            </a:r>
            <a:r>
              <a:rPr dirty="0" err="1"/>
              <a:t>är</a:t>
            </a:r>
            <a:r>
              <a:rPr dirty="0"/>
              <a:t> 550 </a:t>
            </a:r>
            <a:r>
              <a:rPr dirty="0" err="1"/>
              <a:t>kr</a:t>
            </a:r>
            <a:r>
              <a:rPr dirty="0"/>
              <a:t> per barn och </a:t>
            </a:r>
            <a:r>
              <a:rPr dirty="0" err="1"/>
              <a:t>år</a:t>
            </a:r>
            <a:r>
              <a:rPr dirty="0"/>
              <a:t>. Vissa barn </a:t>
            </a:r>
            <a:r>
              <a:rPr dirty="0" err="1"/>
              <a:t>kan</a:t>
            </a:r>
            <a:r>
              <a:rPr dirty="0"/>
              <a:t> ha </a:t>
            </a:r>
            <a:r>
              <a:rPr dirty="0" err="1"/>
              <a:t>ett</a:t>
            </a:r>
            <a:r>
              <a:rPr dirty="0"/>
              <a:t> </a:t>
            </a:r>
            <a:r>
              <a:rPr dirty="0" err="1"/>
              <a:t>högre</a:t>
            </a:r>
            <a:r>
              <a:rPr dirty="0"/>
              <a:t> </a:t>
            </a:r>
            <a:r>
              <a:rPr dirty="0" err="1"/>
              <a:t>belopp</a:t>
            </a:r>
            <a:r>
              <a:rPr dirty="0"/>
              <a:t>.</a:t>
            </a:r>
          </a:p>
        </p:txBody>
      </p:sp>
      <p:sp>
        <p:nvSpPr>
          <p:cNvPr id="30" name="Rectangle 2">
            <a:extLst>
              <a:ext uri="{FF2B5EF4-FFF2-40B4-BE49-F238E27FC236}">
                <a16:creationId xmlns:a16="http://schemas.microsoft.com/office/drawing/2014/main" id="{0FDE37C1-11B2-44A3-91E9-F98B771DCD69}"/>
              </a:ext>
            </a:extLst>
          </p:cNvPr>
          <p:cNvSpPr/>
          <p:nvPr/>
        </p:nvSpPr>
        <p:spPr>
          <a:xfrm rot="5400000">
            <a:off x="7076586" y="4219304"/>
            <a:ext cx="8847037" cy="1542290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1318CF7D-39A3-7E85-9CD1-AAFAE135F6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879" y="566928"/>
            <a:ext cx="4069080" cy="629107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" y="91440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Stötta Lockerud när du handlar på INTERSPORT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118872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FFFFFF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4"/>
                </a:solidFill>
                <a:latin typeface="Aptos"/>
              </a:defRPr>
            </a:pPr>
            <a:r>
              <a:t>IBK LOCKERUD MARIESTAD • FÖRÄLDRAMÖTE 2026/2027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8600" y="865444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19191C"/>
                </a:solidFill>
                <a:latin typeface="Aptos"/>
              </a:defRPr>
            </a:pPr>
            <a:r>
              <a:rPr dirty="0"/>
              <a:t>Cashback till </a:t>
            </a:r>
            <a:r>
              <a:rPr dirty="0" err="1"/>
              <a:t>föreningen</a:t>
            </a:r>
            <a:r>
              <a:rPr dirty="0"/>
              <a:t> – </a:t>
            </a:r>
            <a:r>
              <a:rPr dirty="0" err="1"/>
              <a:t>utan</a:t>
            </a:r>
            <a:r>
              <a:rPr dirty="0"/>
              <a:t> extra </a:t>
            </a:r>
            <a:r>
              <a:rPr dirty="0" err="1"/>
              <a:t>kostnad</a:t>
            </a:r>
            <a:r>
              <a:rPr dirty="0"/>
              <a:t> för dig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24128" y="2331720"/>
            <a:ext cx="24231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FFFFFF"/>
                </a:solidFill>
                <a:latin typeface="Aptos"/>
              </a:defRPr>
            </a:pPr>
            <a:r>
              <a:t>3 %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3182112"/>
            <a:ext cx="2331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Aptos"/>
              </a:defRPr>
            </a:pPr>
            <a:r>
              <a:t>till föreningen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9400" y="1508760"/>
            <a:ext cx="6766560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19191C"/>
                </a:solidFill>
                <a:latin typeface="Aptos"/>
              </a:defRPr>
            </a:pPr>
            <a:r>
              <a:rPr dirty="0"/>
              <a:t>•  Logga in </a:t>
            </a:r>
            <a:r>
              <a:rPr dirty="0" err="1"/>
              <a:t>på</a:t>
            </a:r>
            <a:r>
              <a:rPr dirty="0"/>
              <a:t> Mina </a:t>
            </a:r>
            <a:r>
              <a:rPr dirty="0" err="1"/>
              <a:t>sidor</a:t>
            </a:r>
            <a:r>
              <a:rPr dirty="0"/>
              <a:t> hos INTERSPORT.</a:t>
            </a:r>
          </a:p>
          <a:p>
            <a:pPr>
              <a:spcAft>
                <a:spcPts val="800"/>
              </a:spcAft>
              <a:defRPr sz="1700">
                <a:solidFill>
                  <a:srgbClr val="19191C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Välj</a:t>
            </a:r>
            <a:r>
              <a:rPr dirty="0"/>
              <a:t> </a:t>
            </a:r>
            <a:r>
              <a:rPr b="1" dirty="0">
                <a:solidFill>
                  <a:srgbClr val="C00000"/>
                </a:solidFill>
              </a:rPr>
              <a:t>IBK </a:t>
            </a:r>
            <a:r>
              <a:rPr b="1" dirty="0" err="1">
                <a:solidFill>
                  <a:srgbClr val="C00000"/>
                </a:solidFill>
              </a:rPr>
              <a:t>Lockerud</a:t>
            </a:r>
            <a:r>
              <a:rPr b="1" dirty="0">
                <a:solidFill>
                  <a:srgbClr val="C00000"/>
                </a:solidFill>
              </a:rPr>
              <a:t> </a:t>
            </a:r>
            <a:r>
              <a:rPr b="1" dirty="0" err="1">
                <a:solidFill>
                  <a:srgbClr val="C00000"/>
                </a:solidFill>
              </a:rPr>
              <a:t>Mariestad</a:t>
            </a:r>
            <a:r>
              <a:rPr b="1" dirty="0">
                <a:solidFill>
                  <a:srgbClr val="C00000"/>
                </a:solidFill>
              </a:rPr>
              <a:t> </a:t>
            </a:r>
            <a:r>
              <a:rPr dirty="0" err="1"/>
              <a:t>som</a:t>
            </a:r>
            <a:r>
              <a:rPr dirty="0"/>
              <a:t> </a:t>
            </a:r>
            <a:r>
              <a:rPr lang="sv-SE" dirty="0"/>
              <a:t>den </a:t>
            </a:r>
            <a:r>
              <a:rPr dirty="0" err="1"/>
              <a:t>förening</a:t>
            </a:r>
            <a:r>
              <a:rPr dirty="0"/>
              <a:t> du </a:t>
            </a:r>
            <a:r>
              <a:rPr dirty="0" err="1"/>
              <a:t>vill</a:t>
            </a:r>
            <a:r>
              <a:rPr dirty="0"/>
              <a:t> </a:t>
            </a:r>
            <a:r>
              <a:rPr dirty="0" err="1"/>
              <a:t>stötta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700">
                <a:solidFill>
                  <a:srgbClr val="19191C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När</a:t>
            </a:r>
            <a:r>
              <a:rPr dirty="0"/>
              <a:t> du </a:t>
            </a:r>
            <a:r>
              <a:rPr dirty="0" err="1"/>
              <a:t>handlar</a:t>
            </a:r>
            <a:r>
              <a:rPr dirty="0"/>
              <a:t> </a:t>
            </a:r>
            <a:r>
              <a:rPr dirty="0" err="1"/>
              <a:t>registreras</a:t>
            </a:r>
            <a:r>
              <a:rPr dirty="0"/>
              <a:t> </a:t>
            </a:r>
            <a:r>
              <a:rPr dirty="0" err="1"/>
              <a:t>stödet</a:t>
            </a:r>
            <a:r>
              <a:rPr dirty="0"/>
              <a:t> </a:t>
            </a:r>
            <a:r>
              <a:rPr dirty="0" err="1"/>
              <a:t>enligt</a:t>
            </a:r>
            <a:r>
              <a:rPr dirty="0"/>
              <a:t> INTERSPORTs </a:t>
            </a:r>
            <a:r>
              <a:rPr dirty="0" err="1"/>
              <a:t>föreningsmodell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700">
                <a:solidFill>
                  <a:srgbClr val="19191C"/>
                </a:solidFill>
                <a:latin typeface="Aptos"/>
              </a:defRPr>
            </a:pPr>
            <a:r>
              <a:rPr dirty="0"/>
              <a:t>•  </a:t>
            </a:r>
            <a:r>
              <a:rPr dirty="0" err="1"/>
              <a:t>Tipsa</a:t>
            </a:r>
            <a:r>
              <a:rPr dirty="0"/>
              <a:t> </a:t>
            </a:r>
            <a:r>
              <a:rPr dirty="0" err="1"/>
              <a:t>gärna</a:t>
            </a:r>
            <a:r>
              <a:rPr dirty="0"/>
              <a:t> mor- och </a:t>
            </a:r>
            <a:r>
              <a:rPr dirty="0" err="1"/>
              <a:t>farföräldrar</a:t>
            </a:r>
            <a:r>
              <a:rPr dirty="0"/>
              <a:t>, </a:t>
            </a:r>
            <a:r>
              <a:rPr dirty="0" err="1"/>
              <a:t>släkt</a:t>
            </a:r>
            <a:r>
              <a:rPr dirty="0"/>
              <a:t> och </a:t>
            </a:r>
            <a:r>
              <a:rPr dirty="0" err="1"/>
              <a:t>vänner</a:t>
            </a:r>
            <a:r>
              <a:rPr dirty="0"/>
              <a:t> – </a:t>
            </a:r>
            <a:r>
              <a:rPr dirty="0" err="1"/>
              <a:t>många</a:t>
            </a:r>
            <a:r>
              <a:rPr dirty="0"/>
              <a:t> </a:t>
            </a:r>
            <a:r>
              <a:rPr dirty="0" err="1"/>
              <a:t>små</a:t>
            </a:r>
            <a:r>
              <a:rPr dirty="0"/>
              <a:t> </a:t>
            </a:r>
            <a:r>
              <a:rPr dirty="0" err="1"/>
              <a:t>köp</a:t>
            </a:r>
            <a:r>
              <a:rPr dirty="0"/>
              <a:t> </a:t>
            </a:r>
            <a:r>
              <a:rPr dirty="0" err="1"/>
              <a:t>blir</a:t>
            </a:r>
            <a:r>
              <a:rPr dirty="0"/>
              <a:t> </a:t>
            </a:r>
            <a:r>
              <a:rPr dirty="0" err="1"/>
              <a:t>mycket</a:t>
            </a:r>
            <a:r>
              <a:rPr dirty="0"/>
              <a:t> </a:t>
            </a:r>
            <a:r>
              <a:rPr dirty="0" err="1"/>
              <a:t>tillsammans</a:t>
            </a:r>
            <a:r>
              <a:rPr dirty="0"/>
              <a:t>.</a:t>
            </a:r>
            <a:r>
              <a:rPr lang="sv-SE" dirty="0"/>
              <a:t> Det spelar ingen roll vilken stad du bor i.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0680" y="6062472"/>
            <a:ext cx="7543800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C8102E"/>
                </a:solidFill>
                <a:latin typeface="Aptos"/>
              </a:defRPr>
            </a:pPr>
            <a:r>
              <a:rPr dirty="0"/>
              <a:t>En </a:t>
            </a:r>
            <a:r>
              <a:rPr dirty="0" err="1"/>
              <a:t>enkel</a:t>
            </a:r>
            <a:r>
              <a:rPr dirty="0"/>
              <a:t> </a:t>
            </a:r>
            <a:r>
              <a:rPr dirty="0" err="1"/>
              <a:t>vana</a:t>
            </a:r>
            <a:r>
              <a:rPr dirty="0"/>
              <a:t> </a:t>
            </a:r>
            <a:r>
              <a:rPr dirty="0" err="1"/>
              <a:t>som</a:t>
            </a:r>
            <a:r>
              <a:rPr dirty="0"/>
              <a:t>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ge</a:t>
            </a:r>
            <a:r>
              <a:rPr dirty="0"/>
              <a:t> </a:t>
            </a:r>
            <a:r>
              <a:rPr dirty="0" err="1"/>
              <a:t>laget</a:t>
            </a:r>
            <a:r>
              <a:rPr dirty="0"/>
              <a:t> och </a:t>
            </a:r>
            <a:r>
              <a:rPr dirty="0" err="1"/>
              <a:t>föreningen</a:t>
            </a:r>
            <a:r>
              <a:rPr dirty="0"/>
              <a:t> </a:t>
            </a:r>
            <a:r>
              <a:rPr dirty="0" err="1"/>
              <a:t>mer</a:t>
            </a:r>
            <a:r>
              <a:rPr dirty="0"/>
              <a:t> </a:t>
            </a:r>
            <a:r>
              <a:rPr dirty="0" err="1"/>
              <a:t>tillbaka</a:t>
            </a:r>
            <a:r>
              <a:rPr dirty="0"/>
              <a:t> </a:t>
            </a:r>
            <a:r>
              <a:rPr dirty="0" err="1"/>
              <a:t>över</a:t>
            </a:r>
            <a:r>
              <a:rPr dirty="0"/>
              <a:t> </a:t>
            </a:r>
            <a:r>
              <a:rPr dirty="0" err="1"/>
              <a:t>tid</a:t>
            </a:r>
            <a:r>
              <a:rPr dirty="0"/>
              <a:t>.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D6532EAC-43E1-39BF-FA23-8ED0085A3F7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35" t="2133" r="5191"/>
          <a:stretch>
            <a:fillRect/>
          </a:stretch>
        </p:blipFill>
        <p:spPr>
          <a:xfrm>
            <a:off x="7818120" y="549995"/>
            <a:ext cx="4363721" cy="67116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Lagföräldrar – länken mellan laget och föräldragruppen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118872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FFFFFF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4"/>
                </a:solidFill>
                <a:latin typeface="Aptos"/>
              </a:defRPr>
            </a:pPr>
            <a:r>
              <a:t>IBK LOCKERUD MARIESTAD • FÖRÄLDRAMÖTE 2026/2027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91440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19191C"/>
                </a:solidFill>
                <a:latin typeface="Aptos"/>
              </a:defRPr>
            </a:pPr>
            <a:r>
              <a:t>Ledarna ska kunna fokusera på barnen och innebandyn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645920"/>
            <a:ext cx="3383280" cy="1828800"/>
          </a:xfrm>
          <a:prstGeom prst="roundRect">
            <a:avLst/>
          </a:prstGeom>
          <a:solidFill>
            <a:srgbClr val="F5F5F6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41832" y="1810512"/>
            <a:ext cx="28712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C8102E"/>
                </a:solidFill>
                <a:latin typeface="Aptos"/>
              </a:defRPr>
            </a:pPr>
            <a:r>
              <a:t>PLANERA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1832" y="2304288"/>
            <a:ext cx="2871216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0">
                <a:solidFill>
                  <a:srgbClr val="19191C"/>
                </a:solidFill>
                <a:latin typeface="Aptos"/>
              </a:defRPr>
            </a:pPr>
            <a:r>
              <a:t>Hjälpa till med bemanning, aktiviteter och praktiska frågor.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07408" y="1645920"/>
            <a:ext cx="3383280" cy="1828800"/>
          </a:xfrm>
          <a:prstGeom prst="roundRect">
            <a:avLst/>
          </a:prstGeom>
          <a:solidFill>
            <a:srgbClr val="F5F5F6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63440" y="1810512"/>
            <a:ext cx="28712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C8102E"/>
                </a:solidFill>
                <a:latin typeface="Aptos"/>
              </a:defRPr>
            </a:pPr>
            <a:r>
              <a:t>SAMORDNA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2304288"/>
            <a:ext cx="2871216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0">
                <a:solidFill>
                  <a:srgbClr val="19191C"/>
                </a:solidFill>
                <a:latin typeface="Aptos"/>
              </a:defRPr>
            </a:pPr>
            <a:r>
              <a:rPr dirty="0" err="1"/>
              <a:t>Hålla</a:t>
            </a:r>
            <a:r>
              <a:rPr dirty="0"/>
              <a:t> </a:t>
            </a:r>
            <a:r>
              <a:rPr dirty="0" err="1"/>
              <a:t>ihop</a:t>
            </a:r>
            <a:r>
              <a:rPr dirty="0"/>
              <a:t> </a:t>
            </a:r>
            <a:r>
              <a:rPr dirty="0" err="1"/>
              <a:t>föräldragruppen</a:t>
            </a:r>
            <a:r>
              <a:rPr dirty="0"/>
              <a:t> vid </a:t>
            </a:r>
            <a:r>
              <a:rPr dirty="0" err="1"/>
              <a:t>försäljningar</a:t>
            </a:r>
            <a:r>
              <a:rPr dirty="0"/>
              <a:t>, </a:t>
            </a:r>
            <a:r>
              <a:rPr dirty="0" err="1"/>
              <a:t>cuper</a:t>
            </a:r>
            <a:r>
              <a:rPr dirty="0"/>
              <a:t> och </a:t>
            </a:r>
            <a:r>
              <a:rPr dirty="0" err="1"/>
              <a:t>gemensamma</a:t>
            </a:r>
            <a:r>
              <a:rPr dirty="0"/>
              <a:t> </a:t>
            </a:r>
            <a:r>
              <a:rPr dirty="0" err="1"/>
              <a:t>insatser</a:t>
            </a:r>
            <a:r>
              <a:rPr dirty="0"/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60" y="1645920"/>
            <a:ext cx="3383280" cy="1828800"/>
          </a:xfrm>
          <a:prstGeom prst="roundRect">
            <a:avLst/>
          </a:prstGeom>
          <a:solidFill>
            <a:srgbClr val="F5F5F6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94192" y="1810512"/>
            <a:ext cx="287121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C8102E"/>
                </a:solidFill>
                <a:latin typeface="Aptos"/>
              </a:defRPr>
            </a:pPr>
            <a:r>
              <a:t>SKAPA GEMENSKAP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304288"/>
            <a:ext cx="2871216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0">
                <a:solidFill>
                  <a:srgbClr val="19191C"/>
                </a:solidFill>
                <a:latin typeface="Aptos"/>
              </a:defRPr>
            </a:pPr>
            <a:r>
              <a:rPr dirty="0" err="1"/>
              <a:t>Bidra</a:t>
            </a:r>
            <a:r>
              <a:rPr dirty="0"/>
              <a:t> med </a:t>
            </a:r>
            <a:r>
              <a:rPr dirty="0" err="1"/>
              <a:t>initiativ</a:t>
            </a:r>
            <a:r>
              <a:rPr dirty="0"/>
              <a:t> </a:t>
            </a:r>
            <a:r>
              <a:rPr dirty="0" err="1"/>
              <a:t>som</a:t>
            </a:r>
            <a:r>
              <a:rPr dirty="0"/>
              <a:t> </a:t>
            </a:r>
            <a:r>
              <a:rPr dirty="0" err="1"/>
              <a:t>stärker</a:t>
            </a:r>
            <a:r>
              <a:rPr dirty="0"/>
              <a:t> </a:t>
            </a:r>
            <a:r>
              <a:rPr dirty="0" err="1"/>
              <a:t>laget</a:t>
            </a:r>
            <a:r>
              <a:rPr dirty="0"/>
              <a:t> </a:t>
            </a:r>
            <a:r>
              <a:rPr dirty="0" err="1"/>
              <a:t>även</a:t>
            </a:r>
            <a:r>
              <a:rPr dirty="0"/>
              <a:t> </a:t>
            </a:r>
            <a:r>
              <a:rPr dirty="0" err="1"/>
              <a:t>utanför</a:t>
            </a:r>
            <a:r>
              <a:rPr dirty="0"/>
              <a:t> </a:t>
            </a:r>
            <a:r>
              <a:rPr dirty="0" err="1"/>
              <a:t>planen</a:t>
            </a:r>
            <a:r>
              <a:rPr dirty="0"/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4069080"/>
            <a:ext cx="5212080" cy="777240"/>
          </a:xfrm>
          <a:prstGeom prst="roundRect">
            <a:avLst/>
          </a:prstGeom>
          <a:solidFill>
            <a:srgbClr val="FFF6DA"/>
          </a:solidFill>
          <a:ln>
            <a:solidFill>
              <a:srgbClr val="E6B9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50392" y="4187952"/>
            <a:ext cx="4882896" cy="594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785500"/>
                </a:solidFill>
                <a:latin typeface="Aptos"/>
              </a:defRPr>
            </a:pPr>
            <a:r>
              <a:rPr dirty="0"/>
              <a:t>✎ </a:t>
            </a:r>
            <a:r>
              <a:rPr dirty="0" err="1"/>
              <a:t>Fyll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vilka</a:t>
            </a:r>
            <a:r>
              <a:rPr dirty="0"/>
              <a:t> </a:t>
            </a:r>
            <a:r>
              <a:rPr dirty="0" err="1"/>
              <a:t>som</a:t>
            </a:r>
            <a:r>
              <a:rPr dirty="0"/>
              <a:t> </a:t>
            </a:r>
            <a:r>
              <a:rPr dirty="0" err="1"/>
              <a:t>är</a:t>
            </a:r>
            <a:r>
              <a:rPr dirty="0"/>
              <a:t> </a:t>
            </a:r>
            <a:r>
              <a:rPr dirty="0" err="1"/>
              <a:t>lagföräldrar</a:t>
            </a:r>
            <a:r>
              <a:rPr dirty="0"/>
              <a:t> </a:t>
            </a:r>
            <a:r>
              <a:rPr dirty="0" err="1"/>
              <a:t>denna</a:t>
            </a:r>
            <a:r>
              <a:rPr dirty="0"/>
              <a:t> </a:t>
            </a:r>
            <a:r>
              <a:rPr dirty="0" err="1"/>
              <a:t>säsong</a:t>
            </a:r>
            <a:r>
              <a:rPr dirty="0"/>
              <a:t>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4069080"/>
            <a:ext cx="5212080" cy="777240"/>
          </a:xfrm>
          <a:prstGeom prst="roundRect">
            <a:avLst/>
          </a:prstGeom>
          <a:solidFill>
            <a:srgbClr val="FFF6DA"/>
          </a:solidFill>
          <a:ln>
            <a:solidFill>
              <a:srgbClr val="E6B9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336792" y="4187952"/>
            <a:ext cx="4882896" cy="594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785500"/>
                </a:solidFill>
                <a:latin typeface="Aptos"/>
              </a:defRPr>
            </a:pPr>
            <a:r>
              <a:rPr dirty="0"/>
              <a:t>✎ </a:t>
            </a:r>
            <a:r>
              <a:rPr dirty="0" err="1"/>
              <a:t>Fyll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hur</a:t>
            </a:r>
            <a:r>
              <a:rPr dirty="0"/>
              <a:t> </a:t>
            </a:r>
            <a:r>
              <a:rPr dirty="0" err="1"/>
              <a:t>ni</a:t>
            </a:r>
            <a:r>
              <a:rPr dirty="0"/>
              <a:t> </a:t>
            </a:r>
            <a:r>
              <a:rPr dirty="0" err="1"/>
              <a:t>vill</a:t>
            </a:r>
            <a:r>
              <a:rPr dirty="0"/>
              <a:t> </a:t>
            </a:r>
            <a:r>
              <a:rPr dirty="0" err="1"/>
              <a:t>att</a:t>
            </a:r>
            <a:r>
              <a:rPr dirty="0"/>
              <a:t> </a:t>
            </a:r>
            <a:r>
              <a:rPr dirty="0" err="1"/>
              <a:t>kontakt</a:t>
            </a:r>
            <a:r>
              <a:rPr dirty="0"/>
              <a:t> med </a:t>
            </a:r>
            <a:r>
              <a:rPr dirty="0" err="1"/>
              <a:t>lagföräldrarna</a:t>
            </a:r>
            <a:r>
              <a:rPr dirty="0"/>
              <a:t> ska </a:t>
            </a:r>
            <a:r>
              <a:rPr dirty="0" err="1"/>
              <a:t>ske</a:t>
            </a:r>
            <a:r>
              <a:rPr dirty="0"/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5257800"/>
            <a:ext cx="106984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C8102E"/>
                </a:solidFill>
                <a:latin typeface="Aptos"/>
              </a:defRPr>
            </a:pPr>
            <a:r>
              <a:t>Lagförälder = praktiskt stöd runt laget. Tränings- och matchfrågor ligger hos ledarna.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Lagkassan – vad bygger vi tillsammans?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118872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FFFFFF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4"/>
                </a:solidFill>
                <a:latin typeface="Aptos"/>
              </a:defRPr>
            </a:pPr>
            <a:r>
              <a:t>IBK LOCKERUD MARIESTAD • FÖRÄLDRAMÖTE 2026/2027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91440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19191C"/>
                </a:solidFill>
                <a:latin typeface="Aptos"/>
              </a:defRPr>
            </a:pPr>
            <a:r>
              <a:t>Lagkassan ska skapa möjligheter för barnen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874519"/>
            <a:ext cx="3291840" cy="1965960"/>
          </a:xfrm>
          <a:prstGeom prst="roundRect">
            <a:avLst/>
          </a:prstGeom>
          <a:solidFill>
            <a:srgbClr val="F5F5F6"/>
          </a:solidFill>
          <a:ln>
            <a:solidFill>
              <a:srgbClr val="C81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2148840"/>
            <a:ext cx="2834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C8102E"/>
                </a:solidFill>
                <a:latin typeface="Aptos"/>
              </a:defRPr>
            </a:pPr>
            <a:r>
              <a:t>INTÄKTER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743200"/>
            <a:ext cx="2743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50" b="0">
                <a:solidFill>
                  <a:srgbClr val="19191C"/>
                </a:solidFill>
                <a:latin typeface="Aptos"/>
              </a:defRPr>
            </a:pPr>
            <a:r>
              <a:t>Lotter • försäljning • event • andra lagaktiviteter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23360" y="2514600"/>
            <a:ext cx="411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C8102E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80560" y="1874519"/>
            <a:ext cx="3291840" cy="1965960"/>
          </a:xfrm>
          <a:prstGeom prst="roundRect">
            <a:avLst/>
          </a:prstGeom>
          <a:solidFill>
            <a:srgbClr val="C8102E"/>
          </a:solidFill>
          <a:ln>
            <a:solidFill>
              <a:srgbClr val="C81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709160" y="2148840"/>
            <a:ext cx="2834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Aptos"/>
              </a:defRPr>
            </a:pPr>
            <a:r>
              <a:t>LAGKASSA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4880" y="2743200"/>
            <a:ext cx="2743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50" b="0">
                <a:solidFill>
                  <a:srgbClr val="FFFFFF"/>
                </a:solidFill>
                <a:latin typeface="Aptos"/>
              </a:defRPr>
            </a:pPr>
            <a:r>
              <a:rPr dirty="0" err="1"/>
              <a:t>Gemensamma</a:t>
            </a:r>
            <a:r>
              <a:rPr dirty="0"/>
              <a:t> </a:t>
            </a:r>
            <a:r>
              <a:rPr dirty="0" err="1"/>
              <a:t>pengar</a:t>
            </a:r>
            <a:r>
              <a:rPr dirty="0"/>
              <a:t> – </a:t>
            </a:r>
            <a:r>
              <a:rPr dirty="0" err="1"/>
              <a:t>tydlighet</a:t>
            </a:r>
            <a:r>
              <a:rPr dirty="0"/>
              <a:t> och </a:t>
            </a:r>
            <a:r>
              <a:rPr dirty="0" err="1"/>
              <a:t>uppföljning</a:t>
            </a:r>
            <a:endParaRPr dirty="0"/>
          </a:p>
        </p:txBody>
      </p:sp>
      <p:sp>
        <p:nvSpPr>
          <p:cNvPr id="15" name="TextBox 14"/>
          <p:cNvSpPr txBox="1"/>
          <p:nvPr/>
        </p:nvSpPr>
        <p:spPr>
          <a:xfrm>
            <a:off x="7818120" y="2514600"/>
            <a:ext cx="411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C8102E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75320" y="1874519"/>
            <a:ext cx="3291840" cy="1965960"/>
          </a:xfrm>
          <a:prstGeom prst="roundRect">
            <a:avLst/>
          </a:prstGeom>
          <a:solidFill>
            <a:srgbClr val="F5F5F6"/>
          </a:solidFill>
          <a:ln>
            <a:solidFill>
              <a:srgbClr val="C810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503920" y="2148840"/>
            <a:ext cx="2834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C8102E"/>
                </a:solidFill>
                <a:latin typeface="Aptos"/>
              </a:defRPr>
            </a:pPr>
            <a:r>
              <a:t>ANVÄNDNING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49640" y="2743200"/>
            <a:ext cx="27432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50" b="0">
                <a:solidFill>
                  <a:srgbClr val="19191C"/>
                </a:solidFill>
                <a:latin typeface="Aptos"/>
              </a:defRPr>
            </a:pPr>
            <a:r>
              <a:t>Cuper • aktiviteter • laggemenskap • gemensamma kostnader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4526280"/>
            <a:ext cx="5212080" cy="731520"/>
          </a:xfrm>
          <a:prstGeom prst="roundRect">
            <a:avLst/>
          </a:prstGeom>
          <a:solidFill>
            <a:srgbClr val="FFF6DA"/>
          </a:solidFill>
          <a:ln>
            <a:solidFill>
              <a:srgbClr val="E6B9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50392" y="4645152"/>
            <a:ext cx="48828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785500"/>
                </a:solidFill>
                <a:latin typeface="Aptos"/>
              </a:defRPr>
            </a:pPr>
            <a:r>
              <a:rPr lang="sv-SE" dirty="0"/>
              <a:t>Aktuellt saldo i </a:t>
            </a:r>
            <a:r>
              <a:rPr dirty="0" err="1"/>
              <a:t>lagkassan</a:t>
            </a:r>
            <a:r>
              <a:rPr lang="sv-SE" dirty="0"/>
              <a:t>   		</a:t>
            </a:r>
            <a:r>
              <a:rPr lang="sv-SE" sz="1600" dirty="0">
                <a:solidFill>
                  <a:srgbClr val="C00000"/>
                </a:solidFill>
              </a:rPr>
              <a:t>0 kr </a:t>
            </a:r>
            <a:endParaRPr dirty="0">
              <a:solidFill>
                <a:srgbClr val="C00000"/>
              </a:solidFill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172200" y="4526280"/>
            <a:ext cx="5212080" cy="731520"/>
          </a:xfrm>
          <a:prstGeom prst="roundRect">
            <a:avLst/>
          </a:prstGeom>
          <a:solidFill>
            <a:srgbClr val="FFF6DA"/>
          </a:solidFill>
          <a:ln>
            <a:solidFill>
              <a:srgbClr val="E6B9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336792" y="4645152"/>
            <a:ext cx="4882896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785500"/>
                </a:solidFill>
                <a:latin typeface="Aptos"/>
              </a:defRPr>
            </a:pPr>
            <a:r>
              <a:t>✎ Fyll i säsongens mål: cup, aktivitet eller annan planerad användning.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99" cy="566928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91440"/>
            <a:ext cx="1078992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FFFFFF"/>
                </a:solidFill>
                <a:latin typeface="Aptos Display"/>
              </a:defRPr>
            </a:pPr>
            <a:r>
              <a:t>Försäljning av lotter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01400" y="118872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>
                <a:solidFill>
                  <a:srgbClr val="FFFFFF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19672"/>
            <a:ext cx="111556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50">
                <a:solidFill>
                  <a:srgbClr val="5F5F64"/>
                </a:solidFill>
                <a:latin typeface="Aptos"/>
              </a:defRPr>
            </a:pPr>
            <a:r>
              <a:t>IBK LOCKERUD MARIESTAD • FÖRÄLDRAMÖTE 2026/2027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91440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19191C"/>
                </a:solidFill>
                <a:latin typeface="Aptos"/>
              </a:defRPr>
            </a:pPr>
            <a:r>
              <a:t>En gemensam insats som stärker lagets ekonomi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645920"/>
            <a:ext cx="3337560" cy="1965960"/>
          </a:xfrm>
          <a:prstGeom prst="roundRect">
            <a:avLst/>
          </a:prstGeom>
          <a:solidFill>
            <a:srgbClr val="F5F5F6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41832" y="1810512"/>
            <a:ext cx="282549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C8102E"/>
                </a:solidFill>
                <a:latin typeface="Aptos"/>
              </a:defRPr>
            </a:pPr>
            <a:r>
              <a:t>VARFÖR?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1832" y="2304288"/>
            <a:ext cx="2825496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0">
                <a:solidFill>
                  <a:srgbClr val="19191C"/>
                </a:solidFill>
                <a:latin typeface="Aptos"/>
              </a:defRPr>
            </a:pPr>
            <a:r>
              <a:t>Försäljningen skapar utrymme för cuper, aktiviteter och andra kostnader runt laget.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645920"/>
            <a:ext cx="3337560" cy="1965960"/>
          </a:xfrm>
          <a:prstGeom prst="roundRect">
            <a:avLst/>
          </a:prstGeom>
          <a:solidFill>
            <a:srgbClr val="F5F5F6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90872" y="1810512"/>
            <a:ext cx="282549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C8102E"/>
                </a:solidFill>
                <a:latin typeface="Aptos"/>
              </a:defRPr>
            </a:pPr>
            <a:r>
              <a:t>HUR?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90872" y="2106353"/>
            <a:ext cx="2825496" cy="1131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dirty="0" err="1"/>
              <a:t>Tydlig</a:t>
            </a:r>
            <a:r>
              <a:rPr dirty="0"/>
              <a:t> </a:t>
            </a:r>
            <a:r>
              <a:rPr dirty="0" err="1"/>
              <a:t>utdelning</a:t>
            </a:r>
            <a:endParaRPr lang="sv-SE" dirty="0"/>
          </a:p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S</a:t>
            </a:r>
            <a:r>
              <a:rPr dirty="0" err="1"/>
              <a:t>ista</a:t>
            </a:r>
            <a:r>
              <a:rPr dirty="0"/>
              <a:t> </a:t>
            </a:r>
            <a:r>
              <a:rPr dirty="0" err="1"/>
              <a:t>försäljningsdag</a:t>
            </a:r>
            <a:r>
              <a:rPr dirty="0"/>
              <a:t> </a:t>
            </a:r>
            <a:endParaRPr lang="sv-SE" dirty="0"/>
          </a:p>
          <a:p>
            <a:pPr marL="285750" indent="-285750" algn="l">
              <a:buFont typeface="Arial" panose="020B0604020202020204" pitchFamily="34" charset="0"/>
              <a:buChar char="•"/>
              <a:defRPr sz="1350" b="0">
                <a:solidFill>
                  <a:srgbClr val="19191C"/>
                </a:solidFill>
                <a:latin typeface="Aptos"/>
              </a:defRPr>
            </a:pPr>
            <a:r>
              <a:rPr lang="sv-SE" dirty="0"/>
              <a:t>E</a:t>
            </a:r>
            <a:r>
              <a:rPr dirty="0" err="1"/>
              <a:t>nkel</a:t>
            </a:r>
            <a:r>
              <a:rPr dirty="0"/>
              <a:t> </a:t>
            </a:r>
            <a:r>
              <a:rPr dirty="0" err="1"/>
              <a:t>redovisning</a:t>
            </a:r>
            <a:r>
              <a:rPr lang="sv-SE" dirty="0"/>
              <a:t> </a:t>
            </a:r>
          </a:p>
          <a:p>
            <a:pPr algn="l">
              <a:defRPr sz="1350" b="0">
                <a:solidFill>
                  <a:srgbClr val="19191C"/>
                </a:solidFill>
                <a:latin typeface="Aptos"/>
              </a:defRPr>
            </a:pPr>
            <a:endParaRPr lang="sv-SE" dirty="0"/>
          </a:p>
          <a:p>
            <a:pPr algn="l">
              <a:defRPr sz="1350" b="0">
                <a:solidFill>
                  <a:srgbClr val="19191C"/>
                </a:solidFill>
                <a:latin typeface="Aptos"/>
              </a:defRPr>
            </a:pPr>
            <a:endParaRPr dirty="0"/>
          </a:p>
        </p:txBody>
      </p:sp>
      <p:sp>
        <p:nvSpPr>
          <p:cNvPr id="14" name="Rounded Rectangle 13"/>
          <p:cNvSpPr/>
          <p:nvPr/>
        </p:nvSpPr>
        <p:spPr>
          <a:xfrm>
            <a:off x="8183879" y="1645920"/>
            <a:ext cx="3337560" cy="1965960"/>
          </a:xfrm>
          <a:prstGeom prst="roundRect">
            <a:avLst/>
          </a:prstGeom>
          <a:solidFill>
            <a:srgbClr val="F5F5F6"/>
          </a:solidFill>
          <a:ln>
            <a:solidFill>
              <a:srgbClr val="E0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439911" y="1810512"/>
            <a:ext cx="2825496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C8102E"/>
                </a:solidFill>
                <a:latin typeface="Aptos"/>
              </a:defRPr>
            </a:pPr>
            <a:r>
              <a:t>TILLSAMMANS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39911" y="2304288"/>
            <a:ext cx="2825496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50" b="0">
                <a:solidFill>
                  <a:srgbClr val="19191C"/>
                </a:solidFill>
                <a:latin typeface="Aptos"/>
              </a:defRPr>
            </a:pPr>
            <a:r>
              <a:t>När alla hjälper till blir insatsen rimlig för varje familj.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4160520"/>
            <a:ext cx="3383280" cy="777240"/>
          </a:xfrm>
          <a:prstGeom prst="roundRect">
            <a:avLst/>
          </a:prstGeom>
          <a:solidFill>
            <a:srgbClr val="FFF6DA"/>
          </a:solidFill>
          <a:ln>
            <a:solidFill>
              <a:srgbClr val="E6B9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50392" y="4279392"/>
            <a:ext cx="30540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785500"/>
                </a:solidFill>
                <a:latin typeface="Aptos"/>
              </a:defRPr>
            </a:pPr>
            <a:r>
              <a:rPr lang="sv-SE" dirty="0"/>
              <a:t>Bingolott – uppesittarkväll </a:t>
            </a:r>
            <a:endParaRPr dirty="0"/>
          </a:p>
        </p:txBody>
      </p:sp>
      <p:sp>
        <p:nvSpPr>
          <p:cNvPr id="19" name="Rounded Rectangle 18"/>
          <p:cNvSpPr/>
          <p:nvPr/>
        </p:nvSpPr>
        <p:spPr>
          <a:xfrm>
            <a:off x="4407408" y="4160520"/>
            <a:ext cx="3383280" cy="777240"/>
          </a:xfrm>
          <a:prstGeom prst="roundRect">
            <a:avLst/>
          </a:prstGeom>
          <a:solidFill>
            <a:srgbClr val="FFF6DA"/>
          </a:solidFill>
          <a:ln>
            <a:solidFill>
              <a:srgbClr val="E6B9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72000" y="4279392"/>
            <a:ext cx="3054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785500"/>
                </a:solidFill>
                <a:latin typeface="Aptos"/>
              </a:defRPr>
            </a:pPr>
            <a:r>
              <a:rPr lang="sv-SE" dirty="0"/>
              <a:t>Vi skapar en ” stötta vårt lag” tabell där kunder kan förbeställa lotter </a:t>
            </a:r>
            <a:endParaRPr dirty="0"/>
          </a:p>
        </p:txBody>
      </p:sp>
      <p:sp>
        <p:nvSpPr>
          <p:cNvPr id="21" name="Rounded Rectangle 20"/>
          <p:cNvSpPr/>
          <p:nvPr/>
        </p:nvSpPr>
        <p:spPr>
          <a:xfrm>
            <a:off x="8138160" y="4160520"/>
            <a:ext cx="3383280" cy="777240"/>
          </a:xfrm>
          <a:prstGeom prst="roundRect">
            <a:avLst/>
          </a:prstGeom>
          <a:solidFill>
            <a:srgbClr val="FFF6DA"/>
          </a:solidFill>
          <a:ln>
            <a:solidFill>
              <a:srgbClr val="E6B9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302752" y="4279392"/>
            <a:ext cx="30540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200" b="1">
                <a:solidFill>
                  <a:srgbClr val="785500"/>
                </a:solidFill>
                <a:latin typeface="Aptos"/>
              </a:defRPr>
            </a:pPr>
            <a:r>
              <a:rPr lang="sv-SE" dirty="0"/>
              <a:t>Försäljningen redovisas till kansliet. </a:t>
            </a:r>
          </a:p>
          <a:p>
            <a:pPr algn="l">
              <a:defRPr sz="1200" b="1">
                <a:solidFill>
                  <a:srgbClr val="785500"/>
                </a:solidFill>
                <a:latin typeface="Aptos"/>
              </a:defRPr>
            </a:pPr>
            <a:r>
              <a:rPr lang="sv-SE" dirty="0"/>
              <a:t>Betalas genom Swishförfrågan från lottansvarig 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C810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960120"/>
            <a:ext cx="10789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FFFFFF"/>
                </a:solidFill>
                <a:latin typeface="Aptos"/>
              </a:defRPr>
            </a:pPr>
            <a:r>
              <a:t>DET HÄR GÖR VI TILLSAMMANS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80160" y="1874519"/>
            <a:ext cx="96012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Aptos"/>
              </a:defRPr>
            </a:pPr>
            <a:r>
              <a:t>Trygga barn</a:t>
            </a:r>
            <a:br/>
            <a:r>
              <a:t>Engagerade vuxna</a:t>
            </a:r>
            <a:br/>
            <a:r>
              <a:t>Ett starkt lag</a:t>
            </a:r>
          </a:p>
        </p:txBody>
      </p:sp>
      <p:sp>
        <p:nvSpPr>
          <p:cNvPr id="5" name="Oval 4"/>
          <p:cNvSpPr/>
          <p:nvPr/>
        </p:nvSpPr>
        <p:spPr>
          <a:xfrm>
            <a:off x="1920240" y="3703320"/>
            <a:ext cx="2011680" cy="201168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057400" y="4462272"/>
            <a:ext cx="1737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C8102E"/>
                </a:solidFill>
                <a:latin typeface="Aptos"/>
              </a:defRPr>
            </a:pPr>
            <a:r>
              <a:rPr lang="sv-SE" dirty="0"/>
              <a:t>GEMENSKAP </a:t>
            </a:r>
            <a:endParaRPr dirty="0"/>
          </a:p>
        </p:txBody>
      </p:sp>
      <p:sp>
        <p:nvSpPr>
          <p:cNvPr id="7" name="Oval 6"/>
          <p:cNvSpPr/>
          <p:nvPr/>
        </p:nvSpPr>
        <p:spPr>
          <a:xfrm>
            <a:off x="5074920" y="3703320"/>
            <a:ext cx="2011680" cy="201168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212080" y="4462272"/>
            <a:ext cx="1737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C8102E"/>
                </a:solidFill>
                <a:latin typeface="Aptos"/>
              </a:defRPr>
            </a:pPr>
            <a:r>
              <a:rPr lang="sv-SE" dirty="0"/>
              <a:t>KVALITET</a:t>
            </a:r>
            <a:endParaRPr dirty="0"/>
          </a:p>
        </p:txBody>
      </p:sp>
      <p:sp>
        <p:nvSpPr>
          <p:cNvPr id="9" name="Oval 8"/>
          <p:cNvSpPr/>
          <p:nvPr/>
        </p:nvSpPr>
        <p:spPr>
          <a:xfrm>
            <a:off x="8229600" y="3703320"/>
            <a:ext cx="2011680" cy="201168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366760" y="4462272"/>
            <a:ext cx="17373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1">
                <a:solidFill>
                  <a:srgbClr val="C8102E"/>
                </a:solidFill>
                <a:latin typeface="Aptos"/>
              </a:defRPr>
            </a:pPr>
            <a:r>
              <a:rPr lang="sv-SE" dirty="0"/>
              <a:t>TRADITION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" y="6172200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FFFFFF"/>
                </a:solidFill>
                <a:latin typeface="Aptos"/>
              </a:defRPr>
            </a:pPr>
            <a:r>
              <a:t>Tack för att ni är med och skapar säsongen 2026/2027.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1106</Words>
  <Application>Microsoft Office PowerPoint</Application>
  <PresentationFormat>Bredbild</PresentationFormat>
  <Paragraphs>238</Paragraphs>
  <Slides>14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Skatteverket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Antonia von Zweigbergk</dc:creator>
  <cp:lastModifiedBy>Antonia von Zweigbergk</cp:lastModifiedBy>
  <cp:revision>14</cp:revision>
  <dcterms:created xsi:type="dcterms:W3CDTF">2026-10-05T12:07:15Z</dcterms:created>
  <dcterms:modified xsi:type="dcterms:W3CDTF">2026-10-21T06:09:24Z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c575275-2e27-4d96-9fbd-c68f075a2926_Enabled">
    <vt:lpwstr>true</vt:lpwstr>
  </property>
  <property fmtid="{D5CDD505-2E9C-101B-9397-08002B2CF9AE}" pid="3" name="MSIP_Label_fc575275-2e27-4d96-9fbd-c68f075a2926_SetDate">
    <vt:lpwstr>2026-10-05T12:21:19Z</vt:lpwstr>
  </property>
  <property fmtid="{D5CDD505-2E9C-101B-9397-08002B2CF9AE}" pid="4" name="MSIP_Label_fc575275-2e27-4d96-9fbd-c68f075a2926_Method">
    <vt:lpwstr>Standard</vt:lpwstr>
  </property>
  <property fmtid="{D5CDD505-2E9C-101B-9397-08002B2CF9AE}" pid="5" name="MSIP_Label_fc575275-2e27-4d96-9fbd-c68f075a2926_Name">
    <vt:lpwstr>SKV-EtikettEjVald</vt:lpwstr>
  </property>
  <property fmtid="{D5CDD505-2E9C-101B-9397-08002B2CF9AE}" pid="6" name="MSIP_Label_fc575275-2e27-4d96-9fbd-c68f075a2926_SiteId">
    <vt:lpwstr>7c7e1611-acc1-45fb-8e14-0b6a62416b87</vt:lpwstr>
  </property>
  <property fmtid="{D5CDD505-2E9C-101B-9397-08002B2CF9AE}" pid="7" name="MSIP_Label_fc575275-2e27-4d96-9fbd-c68f075a2926_ActionId">
    <vt:lpwstr>7087f3c2-b30c-49a3-ad56-e6a08b34dda1</vt:lpwstr>
  </property>
  <property fmtid="{D5CDD505-2E9C-101B-9397-08002B2CF9AE}" pid="8" name="MSIP_Label_fc575275-2e27-4d96-9fbd-c68f075a2926_ContentBits">
    <vt:lpwstr>0</vt:lpwstr>
  </property>
  <property fmtid="{D5CDD505-2E9C-101B-9397-08002B2CF9AE}" pid="9" name="MSIP_Label_fc575275-2e27-4d96-9fbd-c68f075a2926_Tag">
    <vt:lpwstr>10, 3, 0, 1</vt:lpwstr>
  </property>
</Properties>
</file>