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56" r:id="rId6"/>
    <p:sldId id="369" r:id="rId7"/>
    <p:sldId id="372" r:id="rId8"/>
    <p:sldId id="371" r:id="rId9"/>
    <p:sldId id="400" r:id="rId10"/>
    <p:sldId id="401" r:id="rId11"/>
    <p:sldId id="390" r:id="rId12"/>
    <p:sldId id="395" r:id="rId13"/>
    <p:sldId id="389" r:id="rId14"/>
    <p:sldId id="392" r:id="rId15"/>
    <p:sldId id="388" r:id="rId16"/>
    <p:sldId id="396" r:id="rId17"/>
    <p:sldId id="397" r:id="rId18"/>
    <p:sldId id="391" r:id="rId19"/>
    <p:sldId id="394" r:id="rId20"/>
    <p:sldId id="387" r:id="rId21"/>
    <p:sldId id="375" r:id="rId22"/>
    <p:sldId id="377" r:id="rId23"/>
    <p:sldId id="386" r:id="rId24"/>
    <p:sldId id="359" r:id="rId25"/>
    <p:sldId id="399"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6E886-29FA-4DAA-A1BF-C4795A446D75}" v="2" dt="2022-09-13T09:45:51.01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CEBA4-CA42-49E4-B6A1-8903B1E478ED}" type="datetimeFigureOut">
              <a:rPr lang="sv-SE" smtClean="0"/>
              <a:t>2022-09-13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0FF4D-A73F-4108-B990-E8716E973AB4}" type="slidenum">
              <a:rPr lang="sv-SE" smtClean="0"/>
              <a:t>‹#›</a:t>
            </a:fld>
            <a:endParaRPr lang="sv-SE"/>
          </a:p>
        </p:txBody>
      </p:sp>
    </p:spTree>
    <p:extLst>
      <p:ext uri="{BB962C8B-B14F-4D97-AF65-F5344CB8AC3E}">
        <p14:creationId xmlns:p14="http://schemas.microsoft.com/office/powerpoint/2010/main" val="146003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2699755-38A9-42ED-AB94-827C2989BBC1}" type="datetimeFigureOut">
              <a:rPr lang="sv-SE" smtClean="0"/>
              <a:t>2022-09-13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151AC7-04A7-4F36-A088-C9CACF097391}" type="slidenum">
              <a:rPr lang="sv-SE" smtClean="0"/>
              <a:t>‹#›</a:t>
            </a:fld>
            <a:endParaRPr lang="sv-SE"/>
          </a:p>
        </p:txBody>
      </p:sp>
    </p:spTree>
    <p:extLst>
      <p:ext uri="{BB962C8B-B14F-4D97-AF65-F5344CB8AC3E}">
        <p14:creationId xmlns:p14="http://schemas.microsoft.com/office/powerpoint/2010/main" val="216367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699755-38A9-42ED-AB94-827C2989BBC1}" type="datetimeFigureOut">
              <a:rPr lang="sv-SE" smtClean="0"/>
              <a:t>2022-09-13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151AC7-04A7-4F36-A088-C9CACF097391}" type="slidenum">
              <a:rPr lang="sv-SE" smtClean="0"/>
              <a:t>‹#›</a:t>
            </a:fld>
            <a:endParaRPr lang="sv-SE"/>
          </a:p>
        </p:txBody>
      </p:sp>
    </p:spTree>
    <p:extLst>
      <p:ext uri="{BB962C8B-B14F-4D97-AF65-F5344CB8AC3E}">
        <p14:creationId xmlns:p14="http://schemas.microsoft.com/office/powerpoint/2010/main" val="226929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699755-38A9-42ED-AB94-827C2989BBC1}" type="datetimeFigureOut">
              <a:rPr lang="sv-SE" smtClean="0"/>
              <a:t>2022-09-13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151AC7-04A7-4F36-A088-C9CACF097391}" type="slidenum">
              <a:rPr lang="sv-SE" smtClean="0"/>
              <a:t>‹#›</a:t>
            </a:fld>
            <a:endParaRPr lang="sv-SE"/>
          </a:p>
        </p:txBody>
      </p:sp>
    </p:spTree>
    <p:extLst>
      <p:ext uri="{BB962C8B-B14F-4D97-AF65-F5344CB8AC3E}">
        <p14:creationId xmlns:p14="http://schemas.microsoft.com/office/powerpoint/2010/main" val="55689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a:extLst>
              <a:ext uri="{FF2B5EF4-FFF2-40B4-BE49-F238E27FC236}">
                <a16:creationId xmlns:a16="http://schemas.microsoft.com/office/drawing/2014/main" id="{0A4C1D68-E14C-421B-852D-5C26EF30A90E}"/>
              </a:ext>
            </a:extLst>
          </p:cNvPr>
          <p:cNvSpPr>
            <a:spLocks noGrp="1"/>
          </p:cNvSpPr>
          <p:nvPr>
            <p:ph type="dt" sz="half" idx="10"/>
          </p:nvPr>
        </p:nvSpPr>
        <p:spPr/>
        <p:txBody>
          <a:bodyPr/>
          <a:lstStyle>
            <a:lvl1pPr>
              <a:defRPr/>
            </a:lvl1pPr>
          </a:lstStyle>
          <a:p>
            <a:pPr>
              <a:defRPr/>
            </a:pPr>
            <a:fld id="{F89BCBC5-5A14-4A62-9BEA-EC99BD152831}" type="datetimeFigureOut">
              <a:rPr lang="sv-SE"/>
              <a:pPr>
                <a:defRPr/>
              </a:pPr>
              <a:t>2022-09-13</a:t>
            </a:fld>
            <a:endParaRPr lang="sv-SE"/>
          </a:p>
        </p:txBody>
      </p:sp>
      <p:sp>
        <p:nvSpPr>
          <p:cNvPr id="5" name="Platshållare för sidfot 4">
            <a:extLst>
              <a:ext uri="{FF2B5EF4-FFF2-40B4-BE49-F238E27FC236}">
                <a16:creationId xmlns:a16="http://schemas.microsoft.com/office/drawing/2014/main" id="{8829BDEE-290B-4522-BC12-287E3FCC5DB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174D695-B364-42B6-B360-61FC35F3D313}"/>
              </a:ext>
            </a:extLst>
          </p:cNvPr>
          <p:cNvSpPr>
            <a:spLocks noGrp="1"/>
          </p:cNvSpPr>
          <p:nvPr>
            <p:ph type="sldNum" sz="quarter" idx="12"/>
          </p:nvPr>
        </p:nvSpPr>
        <p:spPr/>
        <p:txBody>
          <a:bodyPr/>
          <a:lstStyle>
            <a:lvl1pPr>
              <a:defRPr/>
            </a:lvl1pPr>
          </a:lstStyle>
          <a:p>
            <a:pPr>
              <a:defRPr/>
            </a:pPr>
            <a:fld id="{DF4E3BD4-4309-485E-81A5-E90E7208B147}" type="slidenum">
              <a:rPr lang="sv-SE" altLang="sv-SE"/>
              <a:pPr>
                <a:defRPr/>
              </a:pPr>
              <a:t>‹#›</a:t>
            </a:fld>
            <a:endParaRPr lang="sv-SE" altLang="sv-SE"/>
          </a:p>
        </p:txBody>
      </p:sp>
    </p:spTree>
    <p:extLst>
      <p:ext uri="{BB962C8B-B14F-4D97-AF65-F5344CB8AC3E}">
        <p14:creationId xmlns:p14="http://schemas.microsoft.com/office/powerpoint/2010/main" val="985652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5C98307-7F53-4A78-BA22-B2D237CBB51C}"/>
              </a:ext>
            </a:extLst>
          </p:cNvPr>
          <p:cNvSpPr>
            <a:spLocks noGrp="1"/>
          </p:cNvSpPr>
          <p:nvPr>
            <p:ph type="dt" sz="half" idx="10"/>
          </p:nvPr>
        </p:nvSpPr>
        <p:spPr/>
        <p:txBody>
          <a:bodyPr/>
          <a:lstStyle>
            <a:lvl1pPr>
              <a:defRPr/>
            </a:lvl1pPr>
          </a:lstStyle>
          <a:p>
            <a:pPr>
              <a:defRPr/>
            </a:pPr>
            <a:fld id="{85CE7040-ECC5-44EE-A782-A1A07022F172}" type="datetimeFigureOut">
              <a:rPr lang="sv-SE"/>
              <a:pPr>
                <a:defRPr/>
              </a:pPr>
              <a:t>2022-09-13</a:t>
            </a:fld>
            <a:endParaRPr lang="sv-SE"/>
          </a:p>
        </p:txBody>
      </p:sp>
      <p:sp>
        <p:nvSpPr>
          <p:cNvPr id="5" name="Platshållare för sidfot 4">
            <a:extLst>
              <a:ext uri="{FF2B5EF4-FFF2-40B4-BE49-F238E27FC236}">
                <a16:creationId xmlns:a16="http://schemas.microsoft.com/office/drawing/2014/main" id="{499AD8CC-9A38-40A8-9FE3-1CDA74016AA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276AF07-2D1C-419E-B58E-583361540FA2}"/>
              </a:ext>
            </a:extLst>
          </p:cNvPr>
          <p:cNvSpPr>
            <a:spLocks noGrp="1"/>
          </p:cNvSpPr>
          <p:nvPr>
            <p:ph type="sldNum" sz="quarter" idx="12"/>
          </p:nvPr>
        </p:nvSpPr>
        <p:spPr/>
        <p:txBody>
          <a:bodyPr/>
          <a:lstStyle>
            <a:lvl1pPr>
              <a:defRPr/>
            </a:lvl1pPr>
          </a:lstStyle>
          <a:p>
            <a:pPr>
              <a:defRPr/>
            </a:pPr>
            <a:fld id="{0B839DA4-AEF2-497F-A3F9-34B449C4234E}" type="slidenum">
              <a:rPr lang="sv-SE" altLang="sv-SE"/>
              <a:pPr>
                <a:defRPr/>
              </a:pPr>
              <a:t>‹#›</a:t>
            </a:fld>
            <a:endParaRPr lang="sv-SE" altLang="sv-SE"/>
          </a:p>
        </p:txBody>
      </p:sp>
    </p:spTree>
    <p:extLst>
      <p:ext uri="{BB962C8B-B14F-4D97-AF65-F5344CB8AC3E}">
        <p14:creationId xmlns:p14="http://schemas.microsoft.com/office/powerpoint/2010/main" val="621370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C1651CD-7202-4FB2-9A45-2CA3A2DAFF5E}"/>
              </a:ext>
            </a:extLst>
          </p:cNvPr>
          <p:cNvSpPr>
            <a:spLocks noGrp="1"/>
          </p:cNvSpPr>
          <p:nvPr>
            <p:ph type="dt" sz="half" idx="10"/>
          </p:nvPr>
        </p:nvSpPr>
        <p:spPr/>
        <p:txBody>
          <a:bodyPr/>
          <a:lstStyle>
            <a:lvl1pPr>
              <a:defRPr/>
            </a:lvl1pPr>
          </a:lstStyle>
          <a:p>
            <a:pPr>
              <a:defRPr/>
            </a:pPr>
            <a:fld id="{36AA687C-22E9-4244-93D2-2F6E6A16D11A}" type="datetimeFigureOut">
              <a:rPr lang="sv-SE"/>
              <a:pPr>
                <a:defRPr/>
              </a:pPr>
              <a:t>2022-09-13</a:t>
            </a:fld>
            <a:endParaRPr lang="sv-SE"/>
          </a:p>
        </p:txBody>
      </p:sp>
      <p:sp>
        <p:nvSpPr>
          <p:cNvPr id="5" name="Platshållare för sidfot 4">
            <a:extLst>
              <a:ext uri="{FF2B5EF4-FFF2-40B4-BE49-F238E27FC236}">
                <a16:creationId xmlns:a16="http://schemas.microsoft.com/office/drawing/2014/main" id="{49778639-1664-4A25-B7ED-E55F56043F9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DE8FB28-E238-4E01-92BE-73CD2C9E1D01}"/>
              </a:ext>
            </a:extLst>
          </p:cNvPr>
          <p:cNvSpPr>
            <a:spLocks noGrp="1"/>
          </p:cNvSpPr>
          <p:nvPr>
            <p:ph type="sldNum" sz="quarter" idx="12"/>
          </p:nvPr>
        </p:nvSpPr>
        <p:spPr/>
        <p:txBody>
          <a:bodyPr/>
          <a:lstStyle>
            <a:lvl1pPr>
              <a:defRPr/>
            </a:lvl1pPr>
          </a:lstStyle>
          <a:p>
            <a:pPr>
              <a:defRPr/>
            </a:pPr>
            <a:fld id="{B46A4760-FF88-4C96-B4AF-53F9CA94867A}" type="slidenum">
              <a:rPr lang="sv-SE" altLang="sv-SE"/>
              <a:pPr>
                <a:defRPr/>
              </a:pPr>
              <a:t>‹#›</a:t>
            </a:fld>
            <a:endParaRPr lang="sv-SE" altLang="sv-SE"/>
          </a:p>
        </p:txBody>
      </p:sp>
    </p:spTree>
    <p:extLst>
      <p:ext uri="{BB962C8B-B14F-4D97-AF65-F5344CB8AC3E}">
        <p14:creationId xmlns:p14="http://schemas.microsoft.com/office/powerpoint/2010/main" val="195780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6F515ECF-CD74-4FBA-A6B2-DD7BA7041988}"/>
              </a:ext>
            </a:extLst>
          </p:cNvPr>
          <p:cNvSpPr>
            <a:spLocks noGrp="1"/>
          </p:cNvSpPr>
          <p:nvPr>
            <p:ph type="dt" sz="half" idx="10"/>
          </p:nvPr>
        </p:nvSpPr>
        <p:spPr/>
        <p:txBody>
          <a:bodyPr/>
          <a:lstStyle>
            <a:lvl1pPr>
              <a:defRPr/>
            </a:lvl1pPr>
          </a:lstStyle>
          <a:p>
            <a:pPr>
              <a:defRPr/>
            </a:pPr>
            <a:fld id="{F36B5165-B0A0-419B-A929-033DA6FAA3CB}" type="datetimeFigureOut">
              <a:rPr lang="sv-SE"/>
              <a:pPr>
                <a:defRPr/>
              </a:pPr>
              <a:t>2022-09-13</a:t>
            </a:fld>
            <a:endParaRPr lang="sv-SE"/>
          </a:p>
        </p:txBody>
      </p:sp>
      <p:sp>
        <p:nvSpPr>
          <p:cNvPr id="6" name="Platshållare för sidfot 4">
            <a:extLst>
              <a:ext uri="{FF2B5EF4-FFF2-40B4-BE49-F238E27FC236}">
                <a16:creationId xmlns:a16="http://schemas.microsoft.com/office/drawing/2014/main" id="{0C64BBEB-02D7-429D-87F4-4D3ABA885384}"/>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95353B6B-EC6C-4199-AB7E-A264BD556EA1}"/>
              </a:ext>
            </a:extLst>
          </p:cNvPr>
          <p:cNvSpPr>
            <a:spLocks noGrp="1"/>
          </p:cNvSpPr>
          <p:nvPr>
            <p:ph type="sldNum" sz="quarter" idx="12"/>
          </p:nvPr>
        </p:nvSpPr>
        <p:spPr/>
        <p:txBody>
          <a:bodyPr/>
          <a:lstStyle>
            <a:lvl1pPr>
              <a:defRPr/>
            </a:lvl1pPr>
          </a:lstStyle>
          <a:p>
            <a:pPr>
              <a:defRPr/>
            </a:pPr>
            <a:fld id="{0C1DD50D-FF00-4EC0-B610-1E8508BE1C70}" type="slidenum">
              <a:rPr lang="sv-SE" altLang="sv-SE"/>
              <a:pPr>
                <a:defRPr/>
              </a:pPr>
              <a:t>‹#›</a:t>
            </a:fld>
            <a:endParaRPr lang="sv-SE" altLang="sv-SE"/>
          </a:p>
        </p:txBody>
      </p:sp>
    </p:spTree>
    <p:extLst>
      <p:ext uri="{BB962C8B-B14F-4D97-AF65-F5344CB8AC3E}">
        <p14:creationId xmlns:p14="http://schemas.microsoft.com/office/powerpoint/2010/main" val="11774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B831C774-C02E-4C1C-AE23-4569A5F68788}"/>
              </a:ext>
            </a:extLst>
          </p:cNvPr>
          <p:cNvSpPr>
            <a:spLocks noGrp="1"/>
          </p:cNvSpPr>
          <p:nvPr>
            <p:ph type="dt" sz="half" idx="10"/>
          </p:nvPr>
        </p:nvSpPr>
        <p:spPr/>
        <p:txBody>
          <a:bodyPr/>
          <a:lstStyle>
            <a:lvl1pPr>
              <a:defRPr/>
            </a:lvl1pPr>
          </a:lstStyle>
          <a:p>
            <a:pPr>
              <a:defRPr/>
            </a:pPr>
            <a:fld id="{1FEF40B9-1B1F-431F-8EF1-81166E440875}" type="datetimeFigureOut">
              <a:rPr lang="sv-SE"/>
              <a:pPr>
                <a:defRPr/>
              </a:pPr>
              <a:t>2022-09-13</a:t>
            </a:fld>
            <a:endParaRPr lang="sv-SE"/>
          </a:p>
        </p:txBody>
      </p:sp>
      <p:sp>
        <p:nvSpPr>
          <p:cNvPr id="8" name="Platshållare för sidfot 4">
            <a:extLst>
              <a:ext uri="{FF2B5EF4-FFF2-40B4-BE49-F238E27FC236}">
                <a16:creationId xmlns:a16="http://schemas.microsoft.com/office/drawing/2014/main" id="{57267976-9EBF-434E-A2F9-B43EB876EEFF}"/>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C0984588-D6F5-4CDA-89BC-4D220C875317}"/>
              </a:ext>
            </a:extLst>
          </p:cNvPr>
          <p:cNvSpPr>
            <a:spLocks noGrp="1"/>
          </p:cNvSpPr>
          <p:nvPr>
            <p:ph type="sldNum" sz="quarter" idx="12"/>
          </p:nvPr>
        </p:nvSpPr>
        <p:spPr/>
        <p:txBody>
          <a:bodyPr/>
          <a:lstStyle>
            <a:lvl1pPr>
              <a:defRPr/>
            </a:lvl1pPr>
          </a:lstStyle>
          <a:p>
            <a:pPr>
              <a:defRPr/>
            </a:pPr>
            <a:fld id="{4C68C7AE-2CAF-4A91-8EF3-97263C0A2BEB}" type="slidenum">
              <a:rPr lang="sv-SE" altLang="sv-SE"/>
              <a:pPr>
                <a:defRPr/>
              </a:pPr>
              <a:t>‹#›</a:t>
            </a:fld>
            <a:endParaRPr lang="sv-SE" altLang="sv-SE"/>
          </a:p>
        </p:txBody>
      </p:sp>
    </p:spTree>
    <p:extLst>
      <p:ext uri="{BB962C8B-B14F-4D97-AF65-F5344CB8AC3E}">
        <p14:creationId xmlns:p14="http://schemas.microsoft.com/office/powerpoint/2010/main" val="1486344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a:extLst>
              <a:ext uri="{FF2B5EF4-FFF2-40B4-BE49-F238E27FC236}">
                <a16:creationId xmlns:a16="http://schemas.microsoft.com/office/drawing/2014/main" id="{65F91CF2-0B7E-4104-892D-8491A1A0DF10}"/>
              </a:ext>
            </a:extLst>
          </p:cNvPr>
          <p:cNvSpPr>
            <a:spLocks noGrp="1"/>
          </p:cNvSpPr>
          <p:nvPr>
            <p:ph type="dt" sz="half" idx="10"/>
          </p:nvPr>
        </p:nvSpPr>
        <p:spPr/>
        <p:txBody>
          <a:bodyPr/>
          <a:lstStyle>
            <a:lvl1pPr>
              <a:defRPr/>
            </a:lvl1pPr>
          </a:lstStyle>
          <a:p>
            <a:pPr>
              <a:defRPr/>
            </a:pPr>
            <a:fld id="{7DD0D052-FFD6-472B-8EBF-35221DF599D7}" type="datetimeFigureOut">
              <a:rPr lang="sv-SE"/>
              <a:pPr>
                <a:defRPr/>
              </a:pPr>
              <a:t>2022-09-13</a:t>
            </a:fld>
            <a:endParaRPr lang="sv-SE"/>
          </a:p>
        </p:txBody>
      </p:sp>
      <p:sp>
        <p:nvSpPr>
          <p:cNvPr id="4" name="Platshållare för sidfot 4">
            <a:extLst>
              <a:ext uri="{FF2B5EF4-FFF2-40B4-BE49-F238E27FC236}">
                <a16:creationId xmlns:a16="http://schemas.microsoft.com/office/drawing/2014/main" id="{4F487AFA-439E-4AAA-8484-F9E4256FBFF3}"/>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970D5376-727C-4AF0-B204-ED1B8535BEDB}"/>
              </a:ext>
            </a:extLst>
          </p:cNvPr>
          <p:cNvSpPr>
            <a:spLocks noGrp="1"/>
          </p:cNvSpPr>
          <p:nvPr>
            <p:ph type="sldNum" sz="quarter" idx="12"/>
          </p:nvPr>
        </p:nvSpPr>
        <p:spPr/>
        <p:txBody>
          <a:bodyPr/>
          <a:lstStyle>
            <a:lvl1pPr>
              <a:defRPr/>
            </a:lvl1pPr>
          </a:lstStyle>
          <a:p>
            <a:pPr>
              <a:defRPr/>
            </a:pPr>
            <a:fld id="{A95E1ADF-2FFE-4C6E-A1BB-B0A8051EC265}" type="slidenum">
              <a:rPr lang="sv-SE" altLang="sv-SE"/>
              <a:pPr>
                <a:defRPr/>
              </a:pPr>
              <a:t>‹#›</a:t>
            </a:fld>
            <a:endParaRPr lang="sv-SE" altLang="sv-SE"/>
          </a:p>
        </p:txBody>
      </p:sp>
    </p:spTree>
    <p:extLst>
      <p:ext uri="{BB962C8B-B14F-4D97-AF65-F5344CB8AC3E}">
        <p14:creationId xmlns:p14="http://schemas.microsoft.com/office/powerpoint/2010/main" val="31655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66D01E9C-E597-4F94-8AF8-086487BAAE6B}"/>
              </a:ext>
            </a:extLst>
          </p:cNvPr>
          <p:cNvSpPr>
            <a:spLocks noGrp="1"/>
          </p:cNvSpPr>
          <p:nvPr>
            <p:ph type="dt" sz="half" idx="10"/>
          </p:nvPr>
        </p:nvSpPr>
        <p:spPr/>
        <p:txBody>
          <a:bodyPr/>
          <a:lstStyle>
            <a:lvl1pPr>
              <a:defRPr/>
            </a:lvl1pPr>
          </a:lstStyle>
          <a:p>
            <a:pPr>
              <a:defRPr/>
            </a:pPr>
            <a:fld id="{2756DE05-9428-4C02-BBEF-B7D651D1975A}" type="datetimeFigureOut">
              <a:rPr lang="sv-SE"/>
              <a:pPr>
                <a:defRPr/>
              </a:pPr>
              <a:t>2022-09-13</a:t>
            </a:fld>
            <a:endParaRPr lang="sv-SE"/>
          </a:p>
        </p:txBody>
      </p:sp>
      <p:sp>
        <p:nvSpPr>
          <p:cNvPr id="3" name="Platshållare för sidfot 4">
            <a:extLst>
              <a:ext uri="{FF2B5EF4-FFF2-40B4-BE49-F238E27FC236}">
                <a16:creationId xmlns:a16="http://schemas.microsoft.com/office/drawing/2014/main" id="{2AE0703E-D268-47FF-907C-32A99D5E335E}"/>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5B0B5186-A30C-431F-84FE-37CB7B8FB19B}"/>
              </a:ext>
            </a:extLst>
          </p:cNvPr>
          <p:cNvSpPr>
            <a:spLocks noGrp="1"/>
          </p:cNvSpPr>
          <p:nvPr>
            <p:ph type="sldNum" sz="quarter" idx="12"/>
          </p:nvPr>
        </p:nvSpPr>
        <p:spPr/>
        <p:txBody>
          <a:bodyPr/>
          <a:lstStyle>
            <a:lvl1pPr>
              <a:defRPr/>
            </a:lvl1pPr>
          </a:lstStyle>
          <a:p>
            <a:pPr>
              <a:defRPr/>
            </a:pPr>
            <a:fld id="{2758F17C-5B08-45B3-90C8-23AB719D9A21}" type="slidenum">
              <a:rPr lang="sv-SE" altLang="sv-SE"/>
              <a:pPr>
                <a:defRPr/>
              </a:pPr>
              <a:t>‹#›</a:t>
            </a:fld>
            <a:endParaRPr lang="sv-SE" altLang="sv-SE"/>
          </a:p>
        </p:txBody>
      </p:sp>
    </p:spTree>
    <p:extLst>
      <p:ext uri="{BB962C8B-B14F-4D97-AF65-F5344CB8AC3E}">
        <p14:creationId xmlns:p14="http://schemas.microsoft.com/office/powerpoint/2010/main" val="3776610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BDFA2C2D-3772-4591-830B-A54697E09942}"/>
              </a:ext>
            </a:extLst>
          </p:cNvPr>
          <p:cNvSpPr>
            <a:spLocks noGrp="1"/>
          </p:cNvSpPr>
          <p:nvPr>
            <p:ph type="dt" sz="half" idx="10"/>
          </p:nvPr>
        </p:nvSpPr>
        <p:spPr/>
        <p:txBody>
          <a:bodyPr/>
          <a:lstStyle>
            <a:lvl1pPr>
              <a:defRPr/>
            </a:lvl1pPr>
          </a:lstStyle>
          <a:p>
            <a:pPr>
              <a:defRPr/>
            </a:pPr>
            <a:fld id="{B2A65029-248E-43CB-8C53-6C13D0A9A6A1}" type="datetimeFigureOut">
              <a:rPr lang="sv-SE"/>
              <a:pPr>
                <a:defRPr/>
              </a:pPr>
              <a:t>2022-09-13</a:t>
            </a:fld>
            <a:endParaRPr lang="sv-SE"/>
          </a:p>
        </p:txBody>
      </p:sp>
      <p:sp>
        <p:nvSpPr>
          <p:cNvPr id="6" name="Platshållare för sidfot 4">
            <a:extLst>
              <a:ext uri="{FF2B5EF4-FFF2-40B4-BE49-F238E27FC236}">
                <a16:creationId xmlns:a16="http://schemas.microsoft.com/office/drawing/2014/main" id="{2E9244E9-CBEC-4FFA-B0F8-61619F77A7B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D3578259-602B-4D67-B084-633367BBB39B}"/>
              </a:ext>
            </a:extLst>
          </p:cNvPr>
          <p:cNvSpPr>
            <a:spLocks noGrp="1"/>
          </p:cNvSpPr>
          <p:nvPr>
            <p:ph type="sldNum" sz="quarter" idx="12"/>
          </p:nvPr>
        </p:nvSpPr>
        <p:spPr/>
        <p:txBody>
          <a:bodyPr/>
          <a:lstStyle>
            <a:lvl1pPr>
              <a:defRPr/>
            </a:lvl1pPr>
          </a:lstStyle>
          <a:p>
            <a:pPr>
              <a:defRPr/>
            </a:pPr>
            <a:fld id="{AA7593B1-E8C6-4463-B9CC-61091A4761AE}" type="slidenum">
              <a:rPr lang="sv-SE" altLang="sv-SE"/>
              <a:pPr>
                <a:defRPr/>
              </a:pPr>
              <a:t>‹#›</a:t>
            </a:fld>
            <a:endParaRPr lang="sv-SE" altLang="sv-SE"/>
          </a:p>
        </p:txBody>
      </p:sp>
    </p:spTree>
    <p:extLst>
      <p:ext uri="{BB962C8B-B14F-4D97-AF65-F5344CB8AC3E}">
        <p14:creationId xmlns:p14="http://schemas.microsoft.com/office/powerpoint/2010/main" val="217263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699755-38A9-42ED-AB94-827C2989BBC1}" type="datetimeFigureOut">
              <a:rPr lang="sv-SE" smtClean="0"/>
              <a:t>2022-09-13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151AC7-04A7-4F36-A088-C9CACF097391}" type="slidenum">
              <a:rPr lang="sv-SE" smtClean="0"/>
              <a:t>‹#›</a:t>
            </a:fld>
            <a:endParaRPr lang="sv-SE"/>
          </a:p>
        </p:txBody>
      </p:sp>
    </p:spTree>
    <p:extLst>
      <p:ext uri="{BB962C8B-B14F-4D97-AF65-F5344CB8AC3E}">
        <p14:creationId xmlns:p14="http://schemas.microsoft.com/office/powerpoint/2010/main" val="2172012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8631B79-8703-42CD-80E1-AFE80E637F6E}"/>
              </a:ext>
            </a:extLst>
          </p:cNvPr>
          <p:cNvSpPr>
            <a:spLocks noGrp="1"/>
          </p:cNvSpPr>
          <p:nvPr>
            <p:ph type="dt" sz="half" idx="10"/>
          </p:nvPr>
        </p:nvSpPr>
        <p:spPr/>
        <p:txBody>
          <a:bodyPr/>
          <a:lstStyle>
            <a:lvl1pPr>
              <a:defRPr/>
            </a:lvl1pPr>
          </a:lstStyle>
          <a:p>
            <a:pPr>
              <a:defRPr/>
            </a:pPr>
            <a:fld id="{9F53C304-53D6-42A5-B87C-61169FADE726}" type="datetimeFigureOut">
              <a:rPr lang="sv-SE"/>
              <a:pPr>
                <a:defRPr/>
              </a:pPr>
              <a:t>2022-09-13</a:t>
            </a:fld>
            <a:endParaRPr lang="sv-SE"/>
          </a:p>
        </p:txBody>
      </p:sp>
      <p:sp>
        <p:nvSpPr>
          <p:cNvPr id="6" name="Platshållare för sidfot 4">
            <a:extLst>
              <a:ext uri="{FF2B5EF4-FFF2-40B4-BE49-F238E27FC236}">
                <a16:creationId xmlns:a16="http://schemas.microsoft.com/office/drawing/2014/main" id="{9587013C-7B75-4BCD-A76F-F73D8FF9DC8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EF34B2A-39D0-4E51-A2EB-A0030230635F}"/>
              </a:ext>
            </a:extLst>
          </p:cNvPr>
          <p:cNvSpPr>
            <a:spLocks noGrp="1"/>
          </p:cNvSpPr>
          <p:nvPr>
            <p:ph type="sldNum" sz="quarter" idx="12"/>
          </p:nvPr>
        </p:nvSpPr>
        <p:spPr/>
        <p:txBody>
          <a:bodyPr/>
          <a:lstStyle>
            <a:lvl1pPr>
              <a:defRPr/>
            </a:lvl1pPr>
          </a:lstStyle>
          <a:p>
            <a:pPr>
              <a:defRPr/>
            </a:pPr>
            <a:fld id="{EC6CFD73-1168-4104-B64F-F6EC223E8363}" type="slidenum">
              <a:rPr lang="sv-SE" altLang="sv-SE"/>
              <a:pPr>
                <a:defRPr/>
              </a:pPr>
              <a:t>‹#›</a:t>
            </a:fld>
            <a:endParaRPr lang="sv-SE" altLang="sv-SE"/>
          </a:p>
        </p:txBody>
      </p:sp>
    </p:spTree>
    <p:extLst>
      <p:ext uri="{BB962C8B-B14F-4D97-AF65-F5344CB8AC3E}">
        <p14:creationId xmlns:p14="http://schemas.microsoft.com/office/powerpoint/2010/main" val="1516886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8022E6-1D60-404D-8377-E89AC89020A7}"/>
              </a:ext>
            </a:extLst>
          </p:cNvPr>
          <p:cNvSpPr>
            <a:spLocks noGrp="1"/>
          </p:cNvSpPr>
          <p:nvPr>
            <p:ph type="dt" sz="half" idx="10"/>
          </p:nvPr>
        </p:nvSpPr>
        <p:spPr/>
        <p:txBody>
          <a:bodyPr/>
          <a:lstStyle>
            <a:lvl1pPr>
              <a:defRPr/>
            </a:lvl1pPr>
          </a:lstStyle>
          <a:p>
            <a:pPr>
              <a:defRPr/>
            </a:pPr>
            <a:fld id="{6DD5A9F5-7AF0-47AD-989D-0433BBA3A04D}" type="datetimeFigureOut">
              <a:rPr lang="sv-SE"/>
              <a:pPr>
                <a:defRPr/>
              </a:pPr>
              <a:t>2022-09-13</a:t>
            </a:fld>
            <a:endParaRPr lang="sv-SE"/>
          </a:p>
        </p:txBody>
      </p:sp>
      <p:sp>
        <p:nvSpPr>
          <p:cNvPr id="5" name="Platshållare för sidfot 4">
            <a:extLst>
              <a:ext uri="{FF2B5EF4-FFF2-40B4-BE49-F238E27FC236}">
                <a16:creationId xmlns:a16="http://schemas.microsoft.com/office/drawing/2014/main" id="{3A0097E4-85F5-4DCE-B05D-0A73C3D4097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08E86C9C-E7BA-45C6-A21C-07FC21204FDD}"/>
              </a:ext>
            </a:extLst>
          </p:cNvPr>
          <p:cNvSpPr>
            <a:spLocks noGrp="1"/>
          </p:cNvSpPr>
          <p:nvPr>
            <p:ph type="sldNum" sz="quarter" idx="12"/>
          </p:nvPr>
        </p:nvSpPr>
        <p:spPr/>
        <p:txBody>
          <a:bodyPr/>
          <a:lstStyle>
            <a:lvl1pPr>
              <a:defRPr/>
            </a:lvl1pPr>
          </a:lstStyle>
          <a:p>
            <a:pPr>
              <a:defRPr/>
            </a:pPr>
            <a:fld id="{6C441477-8B46-4811-B57C-874E0A700C1F}" type="slidenum">
              <a:rPr lang="sv-SE" altLang="sv-SE"/>
              <a:pPr>
                <a:defRPr/>
              </a:pPr>
              <a:t>‹#›</a:t>
            </a:fld>
            <a:endParaRPr lang="sv-SE" altLang="sv-SE"/>
          </a:p>
        </p:txBody>
      </p:sp>
    </p:spTree>
    <p:extLst>
      <p:ext uri="{BB962C8B-B14F-4D97-AF65-F5344CB8AC3E}">
        <p14:creationId xmlns:p14="http://schemas.microsoft.com/office/powerpoint/2010/main" val="1885377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89F5A0-FEA8-42FE-B424-CCE5A8C6EE0A}"/>
              </a:ext>
            </a:extLst>
          </p:cNvPr>
          <p:cNvSpPr>
            <a:spLocks noGrp="1"/>
          </p:cNvSpPr>
          <p:nvPr>
            <p:ph type="dt" sz="half" idx="10"/>
          </p:nvPr>
        </p:nvSpPr>
        <p:spPr/>
        <p:txBody>
          <a:bodyPr/>
          <a:lstStyle>
            <a:lvl1pPr>
              <a:defRPr/>
            </a:lvl1pPr>
          </a:lstStyle>
          <a:p>
            <a:pPr>
              <a:defRPr/>
            </a:pPr>
            <a:fld id="{9A3DA72C-AF0F-4F65-92A2-4C56409C334C}" type="datetimeFigureOut">
              <a:rPr lang="sv-SE"/>
              <a:pPr>
                <a:defRPr/>
              </a:pPr>
              <a:t>2022-09-13</a:t>
            </a:fld>
            <a:endParaRPr lang="sv-SE"/>
          </a:p>
        </p:txBody>
      </p:sp>
      <p:sp>
        <p:nvSpPr>
          <p:cNvPr id="5" name="Platshållare för sidfot 4">
            <a:extLst>
              <a:ext uri="{FF2B5EF4-FFF2-40B4-BE49-F238E27FC236}">
                <a16:creationId xmlns:a16="http://schemas.microsoft.com/office/drawing/2014/main" id="{74BA4042-D37A-4F5B-8248-E7FCF79A791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3566F14-2AA7-422E-8080-DB98BB785CF5}"/>
              </a:ext>
            </a:extLst>
          </p:cNvPr>
          <p:cNvSpPr>
            <a:spLocks noGrp="1"/>
          </p:cNvSpPr>
          <p:nvPr>
            <p:ph type="sldNum" sz="quarter" idx="12"/>
          </p:nvPr>
        </p:nvSpPr>
        <p:spPr/>
        <p:txBody>
          <a:bodyPr/>
          <a:lstStyle>
            <a:lvl1pPr>
              <a:defRPr/>
            </a:lvl1pPr>
          </a:lstStyle>
          <a:p>
            <a:pPr>
              <a:defRPr/>
            </a:pPr>
            <a:fld id="{2149E6A9-34F6-4B89-B874-3E9F27A2090C}" type="slidenum">
              <a:rPr lang="sv-SE" altLang="sv-SE"/>
              <a:pPr>
                <a:defRPr/>
              </a:pPr>
              <a:t>‹#›</a:t>
            </a:fld>
            <a:endParaRPr lang="sv-SE" altLang="sv-SE"/>
          </a:p>
        </p:txBody>
      </p:sp>
    </p:spTree>
    <p:extLst>
      <p:ext uri="{BB962C8B-B14F-4D97-AF65-F5344CB8AC3E}">
        <p14:creationId xmlns:p14="http://schemas.microsoft.com/office/powerpoint/2010/main" val="245765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2699755-38A9-42ED-AB94-827C2989BBC1}" type="datetimeFigureOut">
              <a:rPr lang="sv-SE" smtClean="0"/>
              <a:t>2022-09-13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151AC7-04A7-4F36-A088-C9CACF097391}" type="slidenum">
              <a:rPr lang="sv-SE" smtClean="0"/>
              <a:t>‹#›</a:t>
            </a:fld>
            <a:endParaRPr lang="sv-SE"/>
          </a:p>
        </p:txBody>
      </p:sp>
    </p:spTree>
    <p:extLst>
      <p:ext uri="{BB962C8B-B14F-4D97-AF65-F5344CB8AC3E}">
        <p14:creationId xmlns:p14="http://schemas.microsoft.com/office/powerpoint/2010/main" val="380094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2699755-38A9-42ED-AB94-827C2989BBC1}" type="datetimeFigureOut">
              <a:rPr lang="sv-SE" smtClean="0"/>
              <a:t>2022-09-13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A151AC7-04A7-4F36-A088-C9CACF097391}" type="slidenum">
              <a:rPr lang="sv-SE" smtClean="0"/>
              <a:t>‹#›</a:t>
            </a:fld>
            <a:endParaRPr lang="sv-SE"/>
          </a:p>
        </p:txBody>
      </p:sp>
    </p:spTree>
    <p:extLst>
      <p:ext uri="{BB962C8B-B14F-4D97-AF65-F5344CB8AC3E}">
        <p14:creationId xmlns:p14="http://schemas.microsoft.com/office/powerpoint/2010/main" val="301635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2699755-38A9-42ED-AB94-827C2989BBC1}" type="datetimeFigureOut">
              <a:rPr lang="sv-SE" smtClean="0"/>
              <a:t>2022-09-13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A151AC7-04A7-4F36-A088-C9CACF097391}" type="slidenum">
              <a:rPr lang="sv-SE" smtClean="0"/>
              <a:t>‹#›</a:t>
            </a:fld>
            <a:endParaRPr lang="sv-SE"/>
          </a:p>
        </p:txBody>
      </p:sp>
    </p:spTree>
    <p:extLst>
      <p:ext uri="{BB962C8B-B14F-4D97-AF65-F5344CB8AC3E}">
        <p14:creationId xmlns:p14="http://schemas.microsoft.com/office/powerpoint/2010/main" val="329645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2699755-38A9-42ED-AB94-827C2989BBC1}" type="datetimeFigureOut">
              <a:rPr lang="sv-SE" smtClean="0"/>
              <a:t>2022-09-13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A151AC7-04A7-4F36-A088-C9CACF097391}" type="slidenum">
              <a:rPr lang="sv-SE" smtClean="0"/>
              <a:t>‹#›</a:t>
            </a:fld>
            <a:endParaRPr lang="sv-SE"/>
          </a:p>
        </p:txBody>
      </p:sp>
    </p:spTree>
    <p:extLst>
      <p:ext uri="{BB962C8B-B14F-4D97-AF65-F5344CB8AC3E}">
        <p14:creationId xmlns:p14="http://schemas.microsoft.com/office/powerpoint/2010/main" val="53669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2699755-38A9-42ED-AB94-827C2989BBC1}" type="datetimeFigureOut">
              <a:rPr lang="sv-SE" smtClean="0"/>
              <a:t>2022-09-13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A151AC7-04A7-4F36-A088-C9CACF097391}" type="slidenum">
              <a:rPr lang="sv-SE" smtClean="0"/>
              <a:t>‹#›</a:t>
            </a:fld>
            <a:endParaRPr lang="sv-SE"/>
          </a:p>
        </p:txBody>
      </p:sp>
    </p:spTree>
    <p:extLst>
      <p:ext uri="{BB962C8B-B14F-4D97-AF65-F5344CB8AC3E}">
        <p14:creationId xmlns:p14="http://schemas.microsoft.com/office/powerpoint/2010/main" val="72024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2699755-38A9-42ED-AB94-827C2989BBC1}" type="datetimeFigureOut">
              <a:rPr lang="sv-SE" smtClean="0"/>
              <a:t>2022-09-13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A151AC7-04A7-4F36-A088-C9CACF097391}" type="slidenum">
              <a:rPr lang="sv-SE" smtClean="0"/>
              <a:t>‹#›</a:t>
            </a:fld>
            <a:endParaRPr lang="sv-SE"/>
          </a:p>
        </p:txBody>
      </p:sp>
    </p:spTree>
    <p:extLst>
      <p:ext uri="{BB962C8B-B14F-4D97-AF65-F5344CB8AC3E}">
        <p14:creationId xmlns:p14="http://schemas.microsoft.com/office/powerpoint/2010/main" val="246297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2699755-38A9-42ED-AB94-827C2989BBC1}" type="datetimeFigureOut">
              <a:rPr lang="sv-SE" smtClean="0"/>
              <a:t>2022-09-13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A151AC7-04A7-4F36-A088-C9CACF097391}" type="slidenum">
              <a:rPr lang="sv-SE" smtClean="0"/>
              <a:t>‹#›</a:t>
            </a:fld>
            <a:endParaRPr lang="sv-SE"/>
          </a:p>
        </p:txBody>
      </p:sp>
    </p:spTree>
    <p:extLst>
      <p:ext uri="{BB962C8B-B14F-4D97-AF65-F5344CB8AC3E}">
        <p14:creationId xmlns:p14="http://schemas.microsoft.com/office/powerpoint/2010/main" val="410608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99755-38A9-42ED-AB94-827C2989BBC1}" type="datetimeFigureOut">
              <a:rPr lang="sv-SE" smtClean="0"/>
              <a:t>2022-09-13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51AC7-04A7-4F36-A088-C9CACF097391}" type="slidenum">
              <a:rPr lang="sv-SE" smtClean="0"/>
              <a:t>‹#›</a:t>
            </a:fld>
            <a:endParaRPr lang="sv-SE"/>
          </a:p>
        </p:txBody>
      </p:sp>
    </p:spTree>
    <p:extLst>
      <p:ext uri="{BB962C8B-B14F-4D97-AF65-F5344CB8AC3E}">
        <p14:creationId xmlns:p14="http://schemas.microsoft.com/office/powerpoint/2010/main" val="6539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99597B18-33D1-407A-91D4-34BA040311E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7" name="Platshållare för text 2">
            <a:extLst>
              <a:ext uri="{FF2B5EF4-FFF2-40B4-BE49-F238E27FC236}">
                <a16:creationId xmlns:a16="http://schemas.microsoft.com/office/drawing/2014/main" id="{693C2E6A-1809-4C73-BD5D-439D383F9DE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1CE4650F-6F89-4E1E-B05A-87D83094B88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60E6422-8DCE-497B-B8F3-FC94E3F5A0F3}" type="datetimeFigureOut">
              <a:rPr lang="sv-SE"/>
              <a:pPr>
                <a:defRPr/>
              </a:pPr>
              <a:t>2022-09-13</a:t>
            </a:fld>
            <a:endParaRPr lang="sv-SE"/>
          </a:p>
        </p:txBody>
      </p:sp>
      <p:sp>
        <p:nvSpPr>
          <p:cNvPr id="5" name="Platshållare för sidfot 4">
            <a:extLst>
              <a:ext uri="{FF2B5EF4-FFF2-40B4-BE49-F238E27FC236}">
                <a16:creationId xmlns:a16="http://schemas.microsoft.com/office/drawing/2014/main" id="{00072896-553B-4DCC-9EA9-C88D26B796C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sv-SE"/>
          </a:p>
        </p:txBody>
      </p:sp>
      <p:sp>
        <p:nvSpPr>
          <p:cNvPr id="6" name="Platshållare för bildnummer 5">
            <a:extLst>
              <a:ext uri="{FF2B5EF4-FFF2-40B4-BE49-F238E27FC236}">
                <a16:creationId xmlns:a16="http://schemas.microsoft.com/office/drawing/2014/main" id="{B0104597-3927-4F06-A704-BF2EFB71794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75DC82F-D7A4-4758-986C-F767C83FA66A}" type="slidenum">
              <a:rPr lang="sv-SE" altLang="sv-SE"/>
              <a:pPr>
                <a:defRPr/>
              </a:pPr>
              <a:t>‹#›</a:t>
            </a:fld>
            <a:endParaRPr lang="sv-SE" altLang="sv-SE"/>
          </a:p>
        </p:txBody>
      </p:sp>
    </p:spTree>
    <p:extLst>
      <p:ext uri="{BB962C8B-B14F-4D97-AF65-F5344CB8AC3E}">
        <p14:creationId xmlns:p14="http://schemas.microsoft.com/office/powerpoint/2010/main" val="2926698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5wrIA4WTOaU" TargetMode="External"/><Relationship Id="rId2" Type="http://schemas.openxmlformats.org/officeDocument/2006/relationships/hyperlink" Target="https://www.youtube.com/watch?v=NYDLaWFdPe8" TargetMode="Externa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www.youtube.com/watch?v=98d-l_iefw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ktangel 6"/>
          <p:cNvSpPr/>
          <p:nvPr/>
        </p:nvSpPr>
        <p:spPr>
          <a:xfrm>
            <a:off x="7464614" y="1783959"/>
            <a:ext cx="4087306" cy="288911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5400" dirty="0">
                <a:solidFill>
                  <a:schemeClr val="tx1"/>
                </a:solidFill>
                <a:latin typeface="+mj-lt"/>
                <a:ea typeface="+mj-ea"/>
                <a:cs typeface="+mj-cs"/>
              </a:rPr>
              <a:t>Örebro </a:t>
            </a:r>
            <a:r>
              <a:rPr lang="en-US" sz="5400" dirty="0" err="1">
                <a:solidFill>
                  <a:schemeClr val="tx1"/>
                </a:solidFill>
                <a:latin typeface="+mj-lt"/>
                <a:ea typeface="+mj-ea"/>
                <a:cs typeface="+mj-cs"/>
              </a:rPr>
              <a:t>Innebandy</a:t>
            </a:r>
            <a:r>
              <a:rPr lang="en-US" sz="5400">
                <a:solidFill>
                  <a:schemeClr val="tx1"/>
                </a:solidFill>
                <a:latin typeface="+mj-lt"/>
                <a:ea typeface="+mj-ea"/>
                <a:cs typeface="+mj-cs"/>
              </a:rPr>
              <a:t> </a:t>
            </a:r>
          </a:p>
        </p:txBody>
      </p:sp>
      <p:sp>
        <p:nvSpPr>
          <p:cNvPr id="3" name="Underrubrik 2"/>
          <p:cNvSpPr>
            <a:spLocks noGrp="1"/>
          </p:cNvSpPr>
          <p:nvPr>
            <p:ph type="subTitle" idx="1"/>
          </p:nvPr>
        </p:nvSpPr>
        <p:spPr>
          <a:xfrm>
            <a:off x="7464612" y="4750893"/>
            <a:ext cx="4087305" cy="1147863"/>
          </a:xfrm>
        </p:spPr>
        <p:txBody>
          <a:bodyPr vert="horz" lIns="91440" tIns="45720" rIns="91440" bIns="45720" rtlCol="0" anchor="t">
            <a:normAutofit/>
          </a:bodyPr>
          <a:lstStyle/>
          <a:p>
            <a:pPr algn="l"/>
            <a:r>
              <a:rPr lang="sv-SE" sz="2000" dirty="0"/>
              <a:t>Spelarmöte </a:t>
            </a:r>
            <a:r>
              <a:rPr lang="en-US" sz="2000" dirty="0"/>
              <a:t>P08/09</a:t>
            </a:r>
          </a:p>
          <a:p>
            <a:pPr algn="l"/>
            <a:r>
              <a:rPr lang="en-US" sz="2000" dirty="0" err="1"/>
              <a:t>Säsongen</a:t>
            </a:r>
            <a:r>
              <a:rPr lang="en-US" sz="2000" dirty="0"/>
              <a:t> 2022/2023</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835921C0-6C36-4607-97AE-A0048FA264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01" r="12788"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849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61BEF-BAD1-4E24-A208-D8B19CD263A3}"/>
              </a:ext>
            </a:extLst>
          </p:cNvPr>
          <p:cNvSpPr>
            <a:spLocks noGrp="1"/>
          </p:cNvSpPr>
          <p:nvPr>
            <p:ph type="ctrTitle"/>
          </p:nvPr>
        </p:nvSpPr>
        <p:spPr>
          <a:xfrm>
            <a:off x="914400" y="105522"/>
            <a:ext cx="10363200" cy="1470025"/>
          </a:xfrm>
        </p:spPr>
        <p:txBody>
          <a:bodyPr/>
          <a:lstStyle/>
          <a:p>
            <a:r>
              <a:rPr lang="sv-SE" b="1" u="sng" dirty="0"/>
              <a:t>Samlingstider mm.</a:t>
            </a:r>
          </a:p>
        </p:txBody>
      </p:sp>
      <p:sp>
        <p:nvSpPr>
          <p:cNvPr id="3" name="Underrubrik 2">
            <a:extLst>
              <a:ext uri="{FF2B5EF4-FFF2-40B4-BE49-F238E27FC236}">
                <a16:creationId xmlns:a16="http://schemas.microsoft.com/office/drawing/2014/main" id="{48E58F64-1DB6-4610-A11F-576E65578DB9}"/>
              </a:ext>
            </a:extLst>
          </p:cNvPr>
          <p:cNvSpPr>
            <a:spLocks noGrp="1"/>
          </p:cNvSpPr>
          <p:nvPr>
            <p:ph type="subTitle" idx="1"/>
          </p:nvPr>
        </p:nvSpPr>
        <p:spPr>
          <a:xfrm>
            <a:off x="914400" y="1485900"/>
            <a:ext cx="8875059" cy="4117041"/>
          </a:xfrm>
        </p:spPr>
        <p:txBody>
          <a:bodyPr/>
          <a:lstStyle/>
          <a:p>
            <a:pPr marL="457200" indent="-457200" algn="l">
              <a:buFont typeface="Wingdings" panose="05000000000000000000" pitchFamily="2" charset="2"/>
              <a:buChar char="Ø"/>
            </a:pPr>
            <a:r>
              <a:rPr lang="sv-SE" dirty="0">
                <a:solidFill>
                  <a:schemeClr val="tx1"/>
                </a:solidFill>
              </a:rPr>
              <a:t>Träningssamling 25 min innan för ombyte och </a:t>
            </a:r>
            <a:r>
              <a:rPr lang="sv-SE" dirty="0" err="1">
                <a:solidFill>
                  <a:schemeClr val="tx1"/>
                </a:solidFill>
              </a:rPr>
              <a:t>fys</a:t>
            </a:r>
            <a:endParaRPr lang="sv-SE" dirty="0">
              <a:solidFill>
                <a:schemeClr val="tx1"/>
              </a:solidFill>
            </a:endParaRPr>
          </a:p>
          <a:p>
            <a:pPr marL="457200" indent="-457200" algn="l">
              <a:buFont typeface="Wingdings" panose="05000000000000000000" pitchFamily="2" charset="2"/>
              <a:buChar char="Ø"/>
            </a:pPr>
            <a:r>
              <a:rPr lang="sv-SE" dirty="0">
                <a:solidFill>
                  <a:schemeClr val="tx1"/>
                </a:solidFill>
              </a:rPr>
              <a:t>Övningar kommer skickas ut innan vissa träningar </a:t>
            </a:r>
          </a:p>
          <a:p>
            <a:pPr marL="457200" indent="-457200" algn="l">
              <a:buFont typeface="Wingdings" panose="05000000000000000000" pitchFamily="2" charset="2"/>
              <a:buChar char="Ø"/>
            </a:pPr>
            <a:r>
              <a:rPr lang="sv-SE" dirty="0">
                <a:solidFill>
                  <a:schemeClr val="tx1"/>
                </a:solidFill>
              </a:rPr>
              <a:t>Matchsamling 1 timme innan matchstart </a:t>
            </a:r>
          </a:p>
          <a:p>
            <a:pPr marL="457200" indent="-457200" algn="l">
              <a:buFont typeface="Wingdings" panose="05000000000000000000" pitchFamily="2" charset="2"/>
              <a:buChar char="Ø"/>
            </a:pPr>
            <a:r>
              <a:rPr lang="sv-SE" dirty="0">
                <a:solidFill>
                  <a:schemeClr val="tx1"/>
                </a:solidFill>
              </a:rPr>
              <a:t>Komma överens i gruppen om vilka</a:t>
            </a:r>
          </a:p>
          <a:p>
            <a:pPr algn="l"/>
            <a:r>
              <a:rPr lang="sv-SE" dirty="0">
                <a:solidFill>
                  <a:schemeClr val="tx1"/>
                </a:solidFill>
              </a:rPr>
              <a:t>förhållningsregler vi ska ha under säsongen</a:t>
            </a:r>
          </a:p>
        </p:txBody>
      </p:sp>
      <p:pic>
        <p:nvPicPr>
          <p:cNvPr id="4" name="Bildobjekt 1">
            <a:extLst>
              <a:ext uri="{FF2B5EF4-FFF2-40B4-BE49-F238E27FC236}">
                <a16:creationId xmlns:a16="http://schemas.microsoft.com/office/drawing/2014/main" id="{DB7BDACF-1CE5-4ECE-B3E0-B27367E32F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9459" y="375941"/>
            <a:ext cx="1711270" cy="129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88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EF7F03-BBBC-4555-BA27-1EEAEDCEB837}"/>
              </a:ext>
            </a:extLst>
          </p:cNvPr>
          <p:cNvSpPr>
            <a:spLocks noGrp="1"/>
          </p:cNvSpPr>
          <p:nvPr>
            <p:ph type="ctrTitle"/>
          </p:nvPr>
        </p:nvSpPr>
        <p:spPr>
          <a:xfrm>
            <a:off x="914400" y="484187"/>
            <a:ext cx="10363200" cy="1470025"/>
          </a:xfrm>
        </p:spPr>
        <p:txBody>
          <a:bodyPr/>
          <a:lstStyle/>
          <a:p>
            <a:r>
              <a:rPr lang="sv-SE" b="1" u="sng" dirty="0"/>
              <a:t>Träningsupplägg</a:t>
            </a:r>
          </a:p>
        </p:txBody>
      </p:sp>
      <p:sp>
        <p:nvSpPr>
          <p:cNvPr id="3" name="Underrubrik 2">
            <a:extLst>
              <a:ext uri="{FF2B5EF4-FFF2-40B4-BE49-F238E27FC236}">
                <a16:creationId xmlns:a16="http://schemas.microsoft.com/office/drawing/2014/main" id="{58AE9549-C2C9-410D-94C3-131FDAA0EF39}"/>
              </a:ext>
            </a:extLst>
          </p:cNvPr>
          <p:cNvSpPr>
            <a:spLocks noGrp="1"/>
          </p:cNvSpPr>
          <p:nvPr>
            <p:ph type="subTitle" idx="1"/>
          </p:nvPr>
        </p:nvSpPr>
        <p:spPr>
          <a:xfrm>
            <a:off x="-1210235" y="3532639"/>
            <a:ext cx="1048871" cy="952751"/>
          </a:xfrm>
        </p:spPr>
        <p:txBody>
          <a:bodyPr/>
          <a:lstStyle/>
          <a:p>
            <a:pPr algn="l"/>
            <a:endParaRPr lang="sv-SE" sz="1800" dirty="0">
              <a:solidFill>
                <a:schemeClr val="tx1"/>
              </a:solidFill>
            </a:endParaRPr>
          </a:p>
          <a:p>
            <a:pPr algn="l"/>
            <a:endParaRPr lang="sv-SE" sz="1800" dirty="0">
              <a:solidFill>
                <a:schemeClr val="tx1"/>
              </a:solidFill>
            </a:endParaRPr>
          </a:p>
          <a:p>
            <a:pPr marL="457200" indent="-457200" algn="l">
              <a:buFont typeface="Wingdings" panose="05000000000000000000" pitchFamily="2" charset="2"/>
              <a:buChar char="Ø"/>
            </a:pPr>
            <a:endParaRPr lang="sv-SE" dirty="0"/>
          </a:p>
          <a:p>
            <a:pPr algn="l"/>
            <a:endParaRPr lang="sv-SE" dirty="0"/>
          </a:p>
        </p:txBody>
      </p:sp>
      <p:pic>
        <p:nvPicPr>
          <p:cNvPr id="4" name="Bildobjekt 1">
            <a:extLst>
              <a:ext uri="{FF2B5EF4-FFF2-40B4-BE49-F238E27FC236}">
                <a16:creationId xmlns:a16="http://schemas.microsoft.com/office/drawing/2014/main" id="{42698104-809D-433A-8107-C560273965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8937" y="581306"/>
            <a:ext cx="12366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a:extLst>
              <a:ext uri="{FF2B5EF4-FFF2-40B4-BE49-F238E27FC236}">
                <a16:creationId xmlns:a16="http://schemas.microsoft.com/office/drawing/2014/main" id="{5305C4E3-A8BD-4F02-A3D7-FD7B9E4C0646}"/>
              </a:ext>
            </a:extLst>
          </p:cNvPr>
          <p:cNvSpPr txBox="1"/>
          <p:nvPr/>
        </p:nvSpPr>
        <p:spPr>
          <a:xfrm>
            <a:off x="914400" y="1685365"/>
            <a:ext cx="9400032" cy="4031873"/>
          </a:xfrm>
          <a:prstGeom prst="rect">
            <a:avLst/>
          </a:prstGeom>
          <a:noFill/>
        </p:spPr>
        <p:txBody>
          <a:bodyPr wrap="square" rtlCol="0">
            <a:spAutoFit/>
          </a:bodyPr>
          <a:lstStyle/>
          <a:p>
            <a:pPr marL="285750" indent="-285750">
              <a:buFont typeface="Wingdings" panose="05000000000000000000" pitchFamily="2" charset="2"/>
              <a:buChar char="Ø"/>
            </a:pPr>
            <a:r>
              <a:rPr lang="sv-SE" sz="3200" dirty="0"/>
              <a:t>Fokusområden 6-8 veckor på tisdags träningarna</a:t>
            </a:r>
          </a:p>
          <a:p>
            <a:r>
              <a:rPr lang="sv-SE" sz="3200" dirty="0">
                <a:solidFill>
                  <a:srgbClr val="FF0000"/>
                </a:solidFill>
              </a:rPr>
              <a:t>Passningsspel</a:t>
            </a:r>
          </a:p>
          <a:p>
            <a:r>
              <a:rPr lang="sv-SE" sz="3200" dirty="0">
                <a:solidFill>
                  <a:srgbClr val="FF0000"/>
                </a:solidFill>
              </a:rPr>
              <a:t>Spelförståelse </a:t>
            </a:r>
          </a:p>
          <a:p>
            <a:r>
              <a:rPr lang="sv-SE" sz="3200" dirty="0"/>
              <a:t>Teknik </a:t>
            </a:r>
          </a:p>
          <a:p>
            <a:r>
              <a:rPr lang="sv-SE" sz="3200" dirty="0"/>
              <a:t>Närkampsspel</a:t>
            </a:r>
          </a:p>
          <a:p>
            <a:r>
              <a:rPr lang="sv-SE" sz="3200" dirty="0"/>
              <a:t>Skott/Göra mål</a:t>
            </a:r>
          </a:p>
          <a:p>
            <a:pPr marL="457200" indent="-457200">
              <a:buFont typeface="Wingdings" panose="05000000000000000000" pitchFamily="2" charset="2"/>
              <a:buChar char="Ø"/>
            </a:pPr>
            <a:r>
              <a:rPr lang="sv-SE" sz="3200" dirty="0"/>
              <a:t>Mycket fokus på matchspel och spelövningar på torsdags träningarna</a:t>
            </a:r>
          </a:p>
        </p:txBody>
      </p:sp>
    </p:spTree>
    <p:extLst>
      <p:ext uri="{BB962C8B-B14F-4D97-AF65-F5344CB8AC3E}">
        <p14:creationId xmlns:p14="http://schemas.microsoft.com/office/powerpoint/2010/main" val="79515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39FC2B-A8A7-F940-3863-1FA0B3750A01}"/>
              </a:ext>
            </a:extLst>
          </p:cNvPr>
          <p:cNvSpPr>
            <a:spLocks noGrp="1"/>
          </p:cNvSpPr>
          <p:nvPr>
            <p:ph type="title"/>
          </p:nvPr>
        </p:nvSpPr>
        <p:spPr/>
        <p:txBody>
          <a:bodyPr/>
          <a:lstStyle/>
          <a:p>
            <a:r>
              <a:rPr lang="sv-SE" b="1" u="sng" dirty="0"/>
              <a:t>Serier</a:t>
            </a:r>
          </a:p>
        </p:txBody>
      </p:sp>
      <p:sp>
        <p:nvSpPr>
          <p:cNvPr id="3" name="Platshållare för innehåll 2">
            <a:extLst>
              <a:ext uri="{FF2B5EF4-FFF2-40B4-BE49-F238E27FC236}">
                <a16:creationId xmlns:a16="http://schemas.microsoft.com/office/drawing/2014/main" id="{35378769-1390-5419-14E6-38EF3CCE1A4F}"/>
              </a:ext>
            </a:extLst>
          </p:cNvPr>
          <p:cNvSpPr>
            <a:spLocks noGrp="1"/>
          </p:cNvSpPr>
          <p:nvPr>
            <p:ph idx="1"/>
          </p:nvPr>
        </p:nvSpPr>
        <p:spPr/>
        <p:txBody>
          <a:bodyPr/>
          <a:lstStyle/>
          <a:p>
            <a:r>
              <a:rPr lang="sv-SE" dirty="0"/>
              <a:t>PK2 tillsammans med IBF Örebro HJ och Ekeby </a:t>
            </a:r>
          </a:p>
          <a:p>
            <a:r>
              <a:rPr lang="sv-SE" dirty="0"/>
              <a:t>PK3 Svår </a:t>
            </a:r>
          </a:p>
          <a:p>
            <a:r>
              <a:rPr lang="sv-SE" dirty="0"/>
              <a:t>PK3 Lätt tillsammans med IBF Örebro P10</a:t>
            </a:r>
          </a:p>
          <a:p>
            <a:pPr marL="0" indent="0">
              <a:buNone/>
            </a:pPr>
            <a:endParaRPr lang="sv-SE" dirty="0"/>
          </a:p>
          <a:p>
            <a:pPr marL="0" indent="0">
              <a:buNone/>
            </a:pPr>
            <a:r>
              <a:rPr lang="sv-SE" dirty="0"/>
              <a:t>Målsättning på match 50% jämt motstånd, 25% lättare, 25% svårare</a:t>
            </a:r>
          </a:p>
          <a:p>
            <a:pPr marL="0" indent="0">
              <a:buNone/>
            </a:pPr>
            <a:endParaRPr lang="sv-SE" dirty="0"/>
          </a:p>
        </p:txBody>
      </p:sp>
      <p:pic>
        <p:nvPicPr>
          <p:cNvPr id="4" name="Bildobjekt 1">
            <a:extLst>
              <a:ext uri="{FF2B5EF4-FFF2-40B4-BE49-F238E27FC236}">
                <a16:creationId xmlns:a16="http://schemas.microsoft.com/office/drawing/2014/main" id="{D6335A6D-D955-3EF7-51F6-C8AD0D5F2D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5737" y="479426"/>
            <a:ext cx="12366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75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59FC9C-4878-913F-47D2-84E3E0B69D90}"/>
              </a:ext>
            </a:extLst>
          </p:cNvPr>
          <p:cNvSpPr>
            <a:spLocks noGrp="1"/>
          </p:cNvSpPr>
          <p:nvPr>
            <p:ph type="title"/>
          </p:nvPr>
        </p:nvSpPr>
        <p:spPr/>
        <p:txBody>
          <a:bodyPr/>
          <a:lstStyle/>
          <a:p>
            <a:r>
              <a:rPr lang="sv-SE" b="1" u="sng" dirty="0"/>
              <a:t>Närvaro</a:t>
            </a:r>
          </a:p>
        </p:txBody>
      </p:sp>
      <p:sp>
        <p:nvSpPr>
          <p:cNvPr id="3" name="Platshållare för innehåll 2">
            <a:extLst>
              <a:ext uri="{FF2B5EF4-FFF2-40B4-BE49-F238E27FC236}">
                <a16:creationId xmlns:a16="http://schemas.microsoft.com/office/drawing/2014/main" id="{63D79765-5843-5ACE-8B91-6DB30F674D2F}"/>
              </a:ext>
            </a:extLst>
          </p:cNvPr>
          <p:cNvSpPr>
            <a:spLocks noGrp="1"/>
          </p:cNvSpPr>
          <p:nvPr>
            <p:ph idx="1"/>
          </p:nvPr>
        </p:nvSpPr>
        <p:spPr>
          <a:xfrm>
            <a:off x="609600" y="1166018"/>
            <a:ext cx="10972800" cy="4525963"/>
          </a:xfrm>
        </p:spPr>
        <p:txBody>
          <a:bodyPr/>
          <a:lstStyle/>
          <a:p>
            <a:pPr marL="0" indent="0">
              <a:buNone/>
            </a:pPr>
            <a:r>
              <a:rPr lang="sv-SE" b="1" dirty="0"/>
              <a:t>Krav för att bli uttagen till match:</a:t>
            </a:r>
          </a:p>
          <a:p>
            <a:r>
              <a:rPr lang="sv-SE" dirty="0"/>
              <a:t>1 träning/vecka fram till fotbollssäsongens slut</a:t>
            </a:r>
          </a:p>
          <a:p>
            <a:r>
              <a:rPr lang="sv-SE" dirty="0"/>
              <a:t>Därefter 2 träningar/vecka inkl. </a:t>
            </a:r>
            <a:r>
              <a:rPr lang="sv-SE" dirty="0" err="1"/>
              <a:t>fyspasset</a:t>
            </a:r>
            <a:endParaRPr lang="sv-SE" dirty="0"/>
          </a:p>
          <a:p>
            <a:pPr marL="0" indent="0">
              <a:buNone/>
            </a:pPr>
            <a:r>
              <a:rPr lang="sv-SE" dirty="0"/>
              <a:t>(Självklart kan man bli uttagen till mach ändå)</a:t>
            </a:r>
          </a:p>
          <a:p>
            <a:r>
              <a:rPr lang="sv-SE" dirty="0"/>
              <a:t>Frånvaro från träning meddelas senast kl 12 samma dag via laget.se </a:t>
            </a:r>
          </a:p>
          <a:p>
            <a:r>
              <a:rPr lang="sv-SE" dirty="0"/>
              <a:t>Frånvaro från match meddelas senast 2 dagar innan via laget.se </a:t>
            </a:r>
          </a:p>
          <a:p>
            <a:r>
              <a:rPr lang="sv-SE" dirty="0"/>
              <a:t>Akut frånvaro meddelas via sms/samtal till någon av ledarna </a:t>
            </a:r>
          </a:p>
        </p:txBody>
      </p:sp>
    </p:spTree>
    <p:extLst>
      <p:ext uri="{BB962C8B-B14F-4D97-AF65-F5344CB8AC3E}">
        <p14:creationId xmlns:p14="http://schemas.microsoft.com/office/powerpoint/2010/main" val="80701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27A32A-9779-470D-955E-23B86BA1C215}"/>
              </a:ext>
            </a:extLst>
          </p:cNvPr>
          <p:cNvSpPr>
            <a:spLocks noGrp="1"/>
          </p:cNvSpPr>
          <p:nvPr>
            <p:ph type="ctrTitle"/>
          </p:nvPr>
        </p:nvSpPr>
        <p:spPr>
          <a:xfrm>
            <a:off x="537883" y="275057"/>
            <a:ext cx="10363200" cy="1470025"/>
          </a:xfrm>
        </p:spPr>
        <p:txBody>
          <a:bodyPr/>
          <a:lstStyle/>
          <a:p>
            <a:r>
              <a:rPr lang="sv-SE" b="1" u="sng" dirty="0"/>
              <a:t>Mål och IUP</a:t>
            </a:r>
          </a:p>
        </p:txBody>
      </p:sp>
      <p:sp>
        <p:nvSpPr>
          <p:cNvPr id="3" name="Underrubrik 2">
            <a:extLst>
              <a:ext uri="{FF2B5EF4-FFF2-40B4-BE49-F238E27FC236}">
                <a16:creationId xmlns:a16="http://schemas.microsoft.com/office/drawing/2014/main" id="{068048EF-B9CA-4C7E-982A-98FE6E464F41}"/>
              </a:ext>
            </a:extLst>
          </p:cNvPr>
          <p:cNvSpPr>
            <a:spLocks noGrp="1"/>
          </p:cNvSpPr>
          <p:nvPr>
            <p:ph type="subTitle" idx="1"/>
          </p:nvPr>
        </p:nvSpPr>
        <p:spPr>
          <a:xfrm>
            <a:off x="833717" y="1582270"/>
            <a:ext cx="8534400" cy="2631141"/>
          </a:xfrm>
        </p:spPr>
        <p:txBody>
          <a:bodyPr/>
          <a:lstStyle/>
          <a:p>
            <a:pPr marL="457200" indent="-457200" algn="l">
              <a:buFont typeface="Wingdings" panose="05000000000000000000" pitchFamily="2" charset="2"/>
              <a:buChar char="Ø"/>
            </a:pPr>
            <a:r>
              <a:rPr lang="sv-SE" dirty="0">
                <a:solidFill>
                  <a:schemeClr val="tx1"/>
                </a:solidFill>
              </a:rPr>
              <a:t>Vilka mål har vi som lag inför säsongen </a:t>
            </a:r>
          </a:p>
          <a:p>
            <a:pPr marL="457200" indent="-457200" algn="l">
              <a:buFont typeface="Wingdings" panose="05000000000000000000" pitchFamily="2" charset="2"/>
              <a:buChar char="Ø"/>
            </a:pPr>
            <a:r>
              <a:rPr lang="sv-SE" dirty="0">
                <a:solidFill>
                  <a:schemeClr val="tx1"/>
                </a:solidFill>
              </a:rPr>
              <a:t>Individuella mål inför säsongen</a:t>
            </a:r>
          </a:p>
          <a:p>
            <a:pPr marL="457200" indent="-457200" algn="l">
              <a:buFont typeface="Wingdings" panose="05000000000000000000" pitchFamily="2" charset="2"/>
              <a:buChar char="Ø"/>
            </a:pPr>
            <a:r>
              <a:rPr lang="sv-SE" dirty="0">
                <a:solidFill>
                  <a:schemeClr val="tx1"/>
                </a:solidFill>
              </a:rPr>
              <a:t>Individuell utvecklings planering = IUP</a:t>
            </a:r>
          </a:p>
          <a:p>
            <a:pPr marL="457200" indent="-457200" algn="l">
              <a:buFont typeface="Wingdings" panose="05000000000000000000" pitchFamily="2" charset="2"/>
              <a:buChar char="Ø"/>
            </a:pPr>
            <a:r>
              <a:rPr lang="sv-SE" dirty="0">
                <a:solidFill>
                  <a:schemeClr val="tx1"/>
                </a:solidFill>
              </a:rPr>
              <a:t>Resultat-, Prestation- och Process mål</a:t>
            </a:r>
          </a:p>
          <a:p>
            <a:pPr marL="457200" indent="-457200" algn="l">
              <a:buFont typeface="Wingdings" panose="05000000000000000000" pitchFamily="2" charset="2"/>
              <a:buChar char="Ø"/>
            </a:pPr>
            <a:r>
              <a:rPr lang="sv-SE" dirty="0">
                <a:solidFill>
                  <a:schemeClr val="tx1"/>
                </a:solidFill>
              </a:rPr>
              <a:t>IUP kommer följas upp under säsongens gång</a:t>
            </a:r>
          </a:p>
        </p:txBody>
      </p:sp>
      <p:pic>
        <p:nvPicPr>
          <p:cNvPr id="4" name="Bildobjekt 1">
            <a:extLst>
              <a:ext uri="{FF2B5EF4-FFF2-40B4-BE49-F238E27FC236}">
                <a16:creationId xmlns:a16="http://schemas.microsoft.com/office/drawing/2014/main" id="{FBD9798C-3849-4440-8EC1-C28A2FA542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8913" y="540964"/>
            <a:ext cx="12366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27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a:extLst>
              <a:ext uri="{FF2B5EF4-FFF2-40B4-BE49-F238E27FC236}">
                <a16:creationId xmlns:a16="http://schemas.microsoft.com/office/drawing/2014/main" id="{C455E598-2CC4-4277-AA38-5B81FC57B1A1}"/>
              </a:ext>
            </a:extLst>
          </p:cNvPr>
          <p:cNvSpPr>
            <a:spLocks noGrp="1"/>
          </p:cNvSpPr>
          <p:nvPr>
            <p:ph type="title"/>
          </p:nvPr>
        </p:nvSpPr>
        <p:spPr/>
        <p:txBody>
          <a:bodyPr/>
          <a:lstStyle/>
          <a:p>
            <a:r>
              <a:rPr lang="sv-SE" altLang="sv-SE" sz="4000" b="1" u="sng" dirty="0"/>
              <a:t>SPELET</a:t>
            </a:r>
          </a:p>
        </p:txBody>
      </p:sp>
      <p:pic>
        <p:nvPicPr>
          <p:cNvPr id="8195" name="Bildobjekt 1">
            <a:extLst>
              <a:ext uri="{FF2B5EF4-FFF2-40B4-BE49-F238E27FC236}">
                <a16:creationId xmlns:a16="http://schemas.microsoft.com/office/drawing/2014/main" id="{9ED9921F-9976-4D3B-BBC7-98FE55F50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501" y="1515828"/>
            <a:ext cx="3274998" cy="248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62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Bildobjekt 1">
            <a:extLst>
              <a:ext uri="{FF2B5EF4-FFF2-40B4-BE49-F238E27FC236}">
                <a16:creationId xmlns:a16="http://schemas.microsoft.com/office/drawing/2014/main" id="{9ED9921F-9976-4D3B-BBC7-98FE55F50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3625" y="289723"/>
            <a:ext cx="2005034" cy="152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7">
            <a:extLst>
              <a:ext uri="{FF2B5EF4-FFF2-40B4-BE49-F238E27FC236}">
                <a16:creationId xmlns:a16="http://schemas.microsoft.com/office/drawing/2014/main" id="{EF64FF1E-1CBF-4D6A-9B25-B4AADF8C92FE}"/>
              </a:ext>
            </a:extLst>
          </p:cNvPr>
          <p:cNvSpPr>
            <a:spLocks noGrp="1"/>
          </p:cNvSpPr>
          <p:nvPr>
            <p:ph type="title"/>
          </p:nvPr>
        </p:nvSpPr>
        <p:spPr>
          <a:xfrm rot="10800000" flipH="1" flipV="1">
            <a:off x="3442447" y="289724"/>
            <a:ext cx="5307105" cy="860612"/>
          </a:xfrm>
        </p:spPr>
        <p:txBody>
          <a:bodyPr/>
          <a:lstStyle/>
          <a:p>
            <a:r>
              <a:rPr lang="sv-SE" sz="4000" b="1" u="sng" dirty="0"/>
              <a:t>Vårt sätt att spela innebandy</a:t>
            </a:r>
          </a:p>
        </p:txBody>
      </p:sp>
      <p:sp>
        <p:nvSpPr>
          <p:cNvPr id="2" name="textruta 1">
            <a:extLst>
              <a:ext uri="{FF2B5EF4-FFF2-40B4-BE49-F238E27FC236}">
                <a16:creationId xmlns:a16="http://schemas.microsoft.com/office/drawing/2014/main" id="{AA683504-005E-476C-B161-13757FD7160E}"/>
              </a:ext>
            </a:extLst>
          </p:cNvPr>
          <p:cNvSpPr txBox="1"/>
          <p:nvPr/>
        </p:nvSpPr>
        <p:spPr>
          <a:xfrm>
            <a:off x="1113341" y="3705954"/>
            <a:ext cx="7590128" cy="2862322"/>
          </a:xfrm>
          <a:prstGeom prst="rect">
            <a:avLst/>
          </a:prstGeom>
          <a:noFill/>
        </p:spPr>
        <p:txBody>
          <a:bodyPr wrap="square" rtlCol="0">
            <a:spAutoFit/>
          </a:bodyPr>
          <a:lstStyle/>
          <a:p>
            <a:pPr marL="285750" indent="-285750">
              <a:buFont typeface="Wingdings" panose="05000000000000000000" pitchFamily="2" charset="2"/>
              <a:buChar char="Ø"/>
            </a:pPr>
            <a:r>
              <a:rPr lang="sv-SE" dirty="0"/>
              <a:t>2-1-2 med växelpress (vi står på ca 60%)</a:t>
            </a:r>
          </a:p>
          <a:p>
            <a:pPr marL="285750" indent="-285750">
              <a:buFont typeface="Wingdings" panose="05000000000000000000" pitchFamily="2" charset="2"/>
              <a:buChar char="Ø"/>
            </a:pPr>
            <a:r>
              <a:rPr lang="sv-SE" dirty="0"/>
              <a:t>Helplanspress vid läge/triggers som övergår till ett man </a:t>
            </a:r>
            <a:r>
              <a:rPr lang="sv-SE" dirty="0" err="1"/>
              <a:t>man</a:t>
            </a:r>
            <a:r>
              <a:rPr lang="sv-SE" dirty="0"/>
              <a:t> spel då varje spelare följer varsin motståndare över hela planen</a:t>
            </a:r>
          </a:p>
          <a:p>
            <a:endParaRPr lang="sv-SE" dirty="0"/>
          </a:p>
          <a:p>
            <a:r>
              <a:rPr lang="sv-SE" b="1" dirty="0">
                <a:solidFill>
                  <a:srgbClr val="FF0000"/>
                </a:solidFill>
              </a:rPr>
              <a:t>Viktiga punkter:</a:t>
            </a:r>
          </a:p>
          <a:p>
            <a:pPr marL="285750" indent="-285750">
              <a:buFont typeface="Wingdings" panose="05000000000000000000" pitchFamily="2" charset="2"/>
              <a:buChar char="Ø"/>
            </a:pPr>
            <a:r>
              <a:rPr lang="sv-SE" dirty="0">
                <a:solidFill>
                  <a:srgbClr val="FF0000"/>
                </a:solidFill>
              </a:rPr>
              <a:t>blad mot boll </a:t>
            </a:r>
          </a:p>
          <a:p>
            <a:pPr marL="285750" indent="-285750">
              <a:buFont typeface="Wingdings" panose="05000000000000000000" pitchFamily="2" charset="2"/>
              <a:buChar char="Ø"/>
            </a:pPr>
            <a:r>
              <a:rPr lang="sv-SE" dirty="0">
                <a:solidFill>
                  <a:srgbClr val="FF0000"/>
                </a:solidFill>
              </a:rPr>
              <a:t>ligga nära</a:t>
            </a:r>
          </a:p>
          <a:p>
            <a:pPr marL="285750" indent="-285750">
              <a:buFont typeface="Wingdings" panose="05000000000000000000" pitchFamily="2" charset="2"/>
              <a:buChar char="Ø"/>
            </a:pPr>
            <a:r>
              <a:rPr lang="sv-SE" dirty="0">
                <a:solidFill>
                  <a:srgbClr val="FF0000"/>
                </a:solidFill>
              </a:rPr>
              <a:t>mycket snack</a:t>
            </a:r>
          </a:p>
          <a:p>
            <a:pPr marL="285750" indent="-285750">
              <a:buFont typeface="Wingdings" panose="05000000000000000000" pitchFamily="2" charset="2"/>
              <a:buChar char="Ø"/>
            </a:pPr>
            <a:r>
              <a:rPr lang="sv-SE" dirty="0">
                <a:solidFill>
                  <a:srgbClr val="FF0000"/>
                </a:solidFill>
              </a:rPr>
              <a:t>agera inte reagera</a:t>
            </a:r>
          </a:p>
          <a:p>
            <a:endParaRPr lang="sv-SE" dirty="0"/>
          </a:p>
        </p:txBody>
      </p:sp>
      <p:sp>
        <p:nvSpPr>
          <p:cNvPr id="13" name="Rektangel: rundade hörn 12">
            <a:extLst>
              <a:ext uri="{FF2B5EF4-FFF2-40B4-BE49-F238E27FC236}">
                <a16:creationId xmlns:a16="http://schemas.microsoft.com/office/drawing/2014/main" id="{7C792D1C-C86C-4F36-94B9-308C40382700}"/>
              </a:ext>
            </a:extLst>
          </p:cNvPr>
          <p:cNvSpPr/>
          <p:nvPr/>
        </p:nvSpPr>
        <p:spPr>
          <a:xfrm>
            <a:off x="690007" y="1150337"/>
            <a:ext cx="4050331" cy="1284753"/>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eaLnBrk="0" fontAlgn="base" hangingPunct="0">
              <a:spcBef>
                <a:spcPct val="0"/>
              </a:spcBef>
              <a:spcAft>
                <a:spcPct val="0"/>
              </a:spcAft>
              <a:defRPr/>
            </a:pPr>
            <a:r>
              <a:rPr lang="sv-SE" sz="2000" b="1" dirty="0">
                <a:solidFill>
                  <a:prstClr val="white"/>
                </a:solidFill>
                <a:latin typeface="Calibri"/>
              </a:rPr>
              <a:t>Pojkar 08/09</a:t>
            </a:r>
          </a:p>
          <a:p>
            <a:pPr algn="ctr" eaLnBrk="0" fontAlgn="base" hangingPunct="0">
              <a:spcBef>
                <a:spcPct val="0"/>
              </a:spcBef>
              <a:spcAft>
                <a:spcPct val="0"/>
              </a:spcAft>
              <a:defRPr/>
            </a:pPr>
            <a:r>
              <a:rPr lang="sv-SE" dirty="0">
                <a:solidFill>
                  <a:prstClr val="white"/>
                </a:solidFill>
                <a:latin typeface="Calibri"/>
              </a:rPr>
              <a:t>Uppställt försvarsspel</a:t>
            </a:r>
          </a:p>
          <a:p>
            <a:pPr algn="ctr" eaLnBrk="0" fontAlgn="base" hangingPunct="0">
              <a:spcBef>
                <a:spcPct val="0"/>
              </a:spcBef>
              <a:spcAft>
                <a:spcPct val="0"/>
              </a:spcAft>
              <a:defRPr/>
            </a:pPr>
            <a:r>
              <a:rPr lang="sv-SE" sz="1200" dirty="0">
                <a:solidFill>
                  <a:prstClr val="white"/>
                </a:solidFill>
                <a:latin typeface="Calibri"/>
              </a:rPr>
              <a:t> (Motståndarna har bollen under kontroll på egen planhalva) </a:t>
            </a:r>
          </a:p>
        </p:txBody>
      </p:sp>
      <p:sp>
        <p:nvSpPr>
          <p:cNvPr id="5" name="textruta 4">
            <a:extLst>
              <a:ext uri="{FF2B5EF4-FFF2-40B4-BE49-F238E27FC236}">
                <a16:creationId xmlns:a16="http://schemas.microsoft.com/office/drawing/2014/main" id="{A9618528-E99F-4D46-AE33-781F17B1B16D}"/>
              </a:ext>
            </a:extLst>
          </p:cNvPr>
          <p:cNvSpPr txBox="1"/>
          <p:nvPr/>
        </p:nvSpPr>
        <p:spPr>
          <a:xfrm>
            <a:off x="1113341" y="2602948"/>
            <a:ext cx="8597153" cy="923330"/>
          </a:xfrm>
          <a:prstGeom prst="rect">
            <a:avLst/>
          </a:prstGeom>
          <a:noFill/>
        </p:spPr>
        <p:txBody>
          <a:bodyPr wrap="square" rtlCol="0">
            <a:spAutoFit/>
          </a:bodyPr>
          <a:lstStyle/>
          <a:p>
            <a:r>
              <a:rPr lang="sv-SE" dirty="0"/>
              <a:t>Vi kommer att spela ett försvarsspel som går ut på att vinna tillbaka bollen så snabbt som möjligt. Vi kommer hamna i många olika positioner och situationer som kommer vara utvecklande. </a:t>
            </a:r>
          </a:p>
        </p:txBody>
      </p:sp>
    </p:spTree>
    <p:extLst>
      <p:ext uri="{BB962C8B-B14F-4D97-AF65-F5344CB8AC3E}">
        <p14:creationId xmlns:p14="http://schemas.microsoft.com/office/powerpoint/2010/main" val="227268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a:extLst>
              <a:ext uri="{FF2B5EF4-FFF2-40B4-BE49-F238E27FC236}">
                <a16:creationId xmlns:a16="http://schemas.microsoft.com/office/drawing/2014/main" id="{C455E598-2CC4-4277-AA38-5B81FC57B1A1}"/>
              </a:ext>
            </a:extLst>
          </p:cNvPr>
          <p:cNvSpPr>
            <a:spLocks noGrp="1"/>
          </p:cNvSpPr>
          <p:nvPr>
            <p:ph type="title"/>
          </p:nvPr>
        </p:nvSpPr>
        <p:spPr>
          <a:xfrm>
            <a:off x="146426" y="-910293"/>
            <a:ext cx="6792928" cy="569825"/>
          </a:xfrm>
        </p:spPr>
        <p:txBody>
          <a:bodyPr/>
          <a:lstStyle/>
          <a:p>
            <a:endParaRPr lang="sv-SE" altLang="sv-SE" sz="4000" b="1" u="sng" dirty="0"/>
          </a:p>
        </p:txBody>
      </p:sp>
      <p:pic>
        <p:nvPicPr>
          <p:cNvPr id="8195" name="Bildobjekt 1">
            <a:extLst>
              <a:ext uri="{FF2B5EF4-FFF2-40B4-BE49-F238E27FC236}">
                <a16:creationId xmlns:a16="http://schemas.microsoft.com/office/drawing/2014/main" id="{9ED9921F-9976-4D3B-BBC7-98FE55F50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4539" y="755070"/>
            <a:ext cx="654627" cy="49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Bildobjekt 5" descr="plan.jpg">
            <a:extLst>
              <a:ext uri="{FF2B5EF4-FFF2-40B4-BE49-F238E27FC236}">
                <a16:creationId xmlns:a16="http://schemas.microsoft.com/office/drawing/2014/main" id="{C71EF7FA-A39F-440A-BF7B-56D623324A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6316" y="1364135"/>
            <a:ext cx="4003675"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 6">
            <a:extLst>
              <a:ext uri="{FF2B5EF4-FFF2-40B4-BE49-F238E27FC236}">
                <a16:creationId xmlns:a16="http://schemas.microsoft.com/office/drawing/2014/main" id="{401BFAA5-EF1D-46C3-B554-95F3DE94DCD0}"/>
              </a:ext>
            </a:extLst>
          </p:cNvPr>
          <p:cNvSpPr/>
          <p:nvPr/>
        </p:nvSpPr>
        <p:spPr bwMode="auto">
          <a:xfrm>
            <a:off x="9233021" y="2575108"/>
            <a:ext cx="216459"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9" name="Ellips 8">
            <a:extLst>
              <a:ext uri="{FF2B5EF4-FFF2-40B4-BE49-F238E27FC236}">
                <a16:creationId xmlns:a16="http://schemas.microsoft.com/office/drawing/2014/main" id="{93F205C3-D54C-4ECD-BEBA-AD6E9F4479C5}"/>
              </a:ext>
            </a:extLst>
          </p:cNvPr>
          <p:cNvSpPr/>
          <p:nvPr/>
        </p:nvSpPr>
        <p:spPr bwMode="auto">
          <a:xfrm>
            <a:off x="11143487" y="2201736"/>
            <a:ext cx="216459"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11" name="Ellips 10">
            <a:extLst>
              <a:ext uri="{FF2B5EF4-FFF2-40B4-BE49-F238E27FC236}">
                <a16:creationId xmlns:a16="http://schemas.microsoft.com/office/drawing/2014/main" id="{33CBD7A2-3865-4A66-8F23-500E413680E9}"/>
              </a:ext>
            </a:extLst>
          </p:cNvPr>
          <p:cNvSpPr/>
          <p:nvPr/>
        </p:nvSpPr>
        <p:spPr bwMode="auto">
          <a:xfrm>
            <a:off x="10186893" y="4465675"/>
            <a:ext cx="218051"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12" name="Ellips 11">
            <a:extLst>
              <a:ext uri="{FF2B5EF4-FFF2-40B4-BE49-F238E27FC236}">
                <a16:creationId xmlns:a16="http://schemas.microsoft.com/office/drawing/2014/main" id="{5E3E6AB3-1CC0-4D0C-82B8-DA719EAE83FF}"/>
              </a:ext>
            </a:extLst>
          </p:cNvPr>
          <p:cNvSpPr/>
          <p:nvPr/>
        </p:nvSpPr>
        <p:spPr bwMode="auto">
          <a:xfrm>
            <a:off x="9600832" y="3849322"/>
            <a:ext cx="218052"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13" name="Ellips 12">
            <a:extLst>
              <a:ext uri="{FF2B5EF4-FFF2-40B4-BE49-F238E27FC236}">
                <a16:creationId xmlns:a16="http://schemas.microsoft.com/office/drawing/2014/main" id="{E38666E5-788F-4A07-96D0-0D8EEFCAC35A}"/>
              </a:ext>
            </a:extLst>
          </p:cNvPr>
          <p:cNvSpPr/>
          <p:nvPr/>
        </p:nvSpPr>
        <p:spPr bwMode="auto">
          <a:xfrm>
            <a:off x="11034461" y="3788021"/>
            <a:ext cx="218051"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17" name="Ellips 16">
            <a:extLst>
              <a:ext uri="{FF2B5EF4-FFF2-40B4-BE49-F238E27FC236}">
                <a16:creationId xmlns:a16="http://schemas.microsoft.com/office/drawing/2014/main" id="{2F9D0676-18AB-44F3-9B67-39D18492BE2E}"/>
              </a:ext>
            </a:extLst>
          </p:cNvPr>
          <p:cNvSpPr/>
          <p:nvPr/>
        </p:nvSpPr>
        <p:spPr bwMode="auto">
          <a:xfrm>
            <a:off x="11114622" y="1979197"/>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18" name="Ellips 17">
            <a:extLst>
              <a:ext uri="{FF2B5EF4-FFF2-40B4-BE49-F238E27FC236}">
                <a16:creationId xmlns:a16="http://schemas.microsoft.com/office/drawing/2014/main" id="{3EF0F67B-98CC-463F-83F7-D21F98E30976}"/>
              </a:ext>
            </a:extLst>
          </p:cNvPr>
          <p:cNvSpPr/>
          <p:nvPr/>
        </p:nvSpPr>
        <p:spPr bwMode="auto">
          <a:xfrm>
            <a:off x="9625969" y="3664168"/>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19" name="Ellips 18">
            <a:extLst>
              <a:ext uri="{FF2B5EF4-FFF2-40B4-BE49-F238E27FC236}">
                <a16:creationId xmlns:a16="http://schemas.microsoft.com/office/drawing/2014/main" id="{8E26C398-8FA3-434B-85BF-DE95AD87AAF8}"/>
              </a:ext>
            </a:extLst>
          </p:cNvPr>
          <p:cNvSpPr/>
          <p:nvPr/>
        </p:nvSpPr>
        <p:spPr bwMode="auto">
          <a:xfrm>
            <a:off x="11106321" y="3602683"/>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20" name="Ellips 19">
            <a:extLst>
              <a:ext uri="{FF2B5EF4-FFF2-40B4-BE49-F238E27FC236}">
                <a16:creationId xmlns:a16="http://schemas.microsoft.com/office/drawing/2014/main" id="{9ECFCAAF-E6FB-4FE9-8D05-18B62F6218E3}"/>
              </a:ext>
            </a:extLst>
          </p:cNvPr>
          <p:cNvSpPr/>
          <p:nvPr/>
        </p:nvSpPr>
        <p:spPr bwMode="auto">
          <a:xfrm>
            <a:off x="10177861" y="4649816"/>
            <a:ext cx="218051"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21" name="Ellips 20">
            <a:extLst>
              <a:ext uri="{FF2B5EF4-FFF2-40B4-BE49-F238E27FC236}">
                <a16:creationId xmlns:a16="http://schemas.microsoft.com/office/drawing/2014/main" id="{1A027B0F-1419-4D83-B8F5-88A503703E7B}"/>
              </a:ext>
            </a:extLst>
          </p:cNvPr>
          <p:cNvSpPr/>
          <p:nvPr/>
        </p:nvSpPr>
        <p:spPr bwMode="auto">
          <a:xfrm>
            <a:off x="9259634" y="2378577"/>
            <a:ext cx="218051"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pic>
        <p:nvPicPr>
          <p:cNvPr id="28" name="Bildobjekt 5" descr="plan.jpg">
            <a:extLst>
              <a:ext uri="{FF2B5EF4-FFF2-40B4-BE49-F238E27FC236}">
                <a16:creationId xmlns:a16="http://schemas.microsoft.com/office/drawing/2014/main" id="{1A16240E-46FE-4B5E-9FB3-A04FDED10B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4813" y="1433919"/>
            <a:ext cx="4003675"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Ellips 28">
            <a:extLst>
              <a:ext uri="{FF2B5EF4-FFF2-40B4-BE49-F238E27FC236}">
                <a16:creationId xmlns:a16="http://schemas.microsoft.com/office/drawing/2014/main" id="{01D92FE9-7942-4000-9090-1BB4DE2B6CA8}"/>
              </a:ext>
            </a:extLst>
          </p:cNvPr>
          <p:cNvSpPr/>
          <p:nvPr/>
        </p:nvSpPr>
        <p:spPr bwMode="auto">
          <a:xfrm>
            <a:off x="5099331" y="3401635"/>
            <a:ext cx="216459"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30" name="Ellips 29">
            <a:extLst>
              <a:ext uri="{FF2B5EF4-FFF2-40B4-BE49-F238E27FC236}">
                <a16:creationId xmlns:a16="http://schemas.microsoft.com/office/drawing/2014/main" id="{902148B6-B616-424B-8024-13AA6CB213BA}"/>
              </a:ext>
            </a:extLst>
          </p:cNvPr>
          <p:cNvSpPr/>
          <p:nvPr/>
        </p:nvSpPr>
        <p:spPr bwMode="auto">
          <a:xfrm>
            <a:off x="6734125" y="3525004"/>
            <a:ext cx="216459"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31" name="Ellips 30">
            <a:extLst>
              <a:ext uri="{FF2B5EF4-FFF2-40B4-BE49-F238E27FC236}">
                <a16:creationId xmlns:a16="http://schemas.microsoft.com/office/drawing/2014/main" id="{29D2713F-09D5-4684-9B8D-487380650156}"/>
              </a:ext>
            </a:extLst>
          </p:cNvPr>
          <p:cNvSpPr/>
          <p:nvPr/>
        </p:nvSpPr>
        <p:spPr bwMode="auto">
          <a:xfrm>
            <a:off x="6464128" y="5313964"/>
            <a:ext cx="218051"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32" name="Ellips 31">
            <a:extLst>
              <a:ext uri="{FF2B5EF4-FFF2-40B4-BE49-F238E27FC236}">
                <a16:creationId xmlns:a16="http://schemas.microsoft.com/office/drawing/2014/main" id="{41428AB7-F5BF-4D14-89E9-A949FC3E198C}"/>
              </a:ext>
            </a:extLst>
          </p:cNvPr>
          <p:cNvSpPr/>
          <p:nvPr/>
        </p:nvSpPr>
        <p:spPr bwMode="auto">
          <a:xfrm>
            <a:off x="5507092" y="4986072"/>
            <a:ext cx="218052"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33" name="Ellips 32">
            <a:extLst>
              <a:ext uri="{FF2B5EF4-FFF2-40B4-BE49-F238E27FC236}">
                <a16:creationId xmlns:a16="http://schemas.microsoft.com/office/drawing/2014/main" id="{13EC6D62-0DB7-4AF6-B96F-1C1B768C753E}"/>
              </a:ext>
            </a:extLst>
          </p:cNvPr>
          <p:cNvSpPr/>
          <p:nvPr/>
        </p:nvSpPr>
        <p:spPr bwMode="auto">
          <a:xfrm>
            <a:off x="6370549" y="4547851"/>
            <a:ext cx="218051"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35" name="textruta 3">
            <a:extLst>
              <a:ext uri="{FF2B5EF4-FFF2-40B4-BE49-F238E27FC236}">
                <a16:creationId xmlns:a16="http://schemas.microsoft.com/office/drawing/2014/main" id="{7D69D78C-0847-432C-9809-91A6A08D5B3C}"/>
              </a:ext>
            </a:extLst>
          </p:cNvPr>
          <p:cNvSpPr txBox="1">
            <a:spLocks noChangeArrowheads="1"/>
          </p:cNvSpPr>
          <p:nvPr/>
        </p:nvSpPr>
        <p:spPr bwMode="auto">
          <a:xfrm>
            <a:off x="4100972" y="3637873"/>
            <a:ext cx="683720" cy="3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sv-SE" altLang="sv-SE" sz="1800" dirty="0">
                <a:solidFill>
                  <a:prstClr val="black"/>
                </a:solidFill>
                <a:latin typeface="Arial" panose="020B0604020202020204" pitchFamily="34" charset="0"/>
                <a:cs typeface="Arial" panose="020B0604020202020204" pitchFamily="34" charset="0"/>
              </a:rPr>
              <a:t>60%</a:t>
            </a:r>
          </a:p>
        </p:txBody>
      </p:sp>
      <p:sp>
        <p:nvSpPr>
          <p:cNvPr id="36" name="Ellips 35">
            <a:extLst>
              <a:ext uri="{FF2B5EF4-FFF2-40B4-BE49-F238E27FC236}">
                <a16:creationId xmlns:a16="http://schemas.microsoft.com/office/drawing/2014/main" id="{0F83EE72-5CAA-4998-B33E-D29EF0772B6A}"/>
              </a:ext>
            </a:extLst>
          </p:cNvPr>
          <p:cNvSpPr/>
          <p:nvPr/>
        </p:nvSpPr>
        <p:spPr bwMode="auto">
          <a:xfrm>
            <a:off x="6934271" y="2857876"/>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37" name="Ellips 36">
            <a:extLst>
              <a:ext uri="{FF2B5EF4-FFF2-40B4-BE49-F238E27FC236}">
                <a16:creationId xmlns:a16="http://schemas.microsoft.com/office/drawing/2014/main" id="{97563A93-C118-42D4-9392-9CDC2696CD40}"/>
              </a:ext>
            </a:extLst>
          </p:cNvPr>
          <p:cNvSpPr/>
          <p:nvPr/>
        </p:nvSpPr>
        <p:spPr bwMode="auto">
          <a:xfrm>
            <a:off x="5039989" y="4986073"/>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38" name="Ellips 37">
            <a:extLst>
              <a:ext uri="{FF2B5EF4-FFF2-40B4-BE49-F238E27FC236}">
                <a16:creationId xmlns:a16="http://schemas.microsoft.com/office/drawing/2014/main" id="{BCB0C31C-23ED-4634-9F4A-122B4820FC43}"/>
              </a:ext>
            </a:extLst>
          </p:cNvPr>
          <p:cNvSpPr/>
          <p:nvPr/>
        </p:nvSpPr>
        <p:spPr bwMode="auto">
          <a:xfrm>
            <a:off x="6049913" y="4171597"/>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39" name="Ellips 38">
            <a:extLst>
              <a:ext uri="{FF2B5EF4-FFF2-40B4-BE49-F238E27FC236}">
                <a16:creationId xmlns:a16="http://schemas.microsoft.com/office/drawing/2014/main" id="{663A3743-9280-44E5-93EB-7BA99B8B25AA}"/>
              </a:ext>
            </a:extLst>
          </p:cNvPr>
          <p:cNvSpPr/>
          <p:nvPr/>
        </p:nvSpPr>
        <p:spPr bwMode="auto">
          <a:xfrm>
            <a:off x="5940887" y="5344228"/>
            <a:ext cx="218051"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40" name="Ellips 39">
            <a:extLst>
              <a:ext uri="{FF2B5EF4-FFF2-40B4-BE49-F238E27FC236}">
                <a16:creationId xmlns:a16="http://schemas.microsoft.com/office/drawing/2014/main" id="{CE16B1DB-A5BB-4936-81D0-44DD49139D40}"/>
              </a:ext>
            </a:extLst>
          </p:cNvPr>
          <p:cNvSpPr/>
          <p:nvPr/>
        </p:nvSpPr>
        <p:spPr bwMode="auto">
          <a:xfrm>
            <a:off x="5093921" y="2890775"/>
            <a:ext cx="218051"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cxnSp>
        <p:nvCxnSpPr>
          <p:cNvPr id="4" name="Rak pilkoppling 3">
            <a:extLst>
              <a:ext uri="{FF2B5EF4-FFF2-40B4-BE49-F238E27FC236}">
                <a16:creationId xmlns:a16="http://schemas.microsoft.com/office/drawing/2014/main" id="{1DA67998-7B15-4755-9B7B-84095F160A26}"/>
              </a:ext>
            </a:extLst>
          </p:cNvPr>
          <p:cNvCxnSpPr/>
          <p:nvPr/>
        </p:nvCxnSpPr>
        <p:spPr>
          <a:xfrm flipV="1">
            <a:off x="5201325" y="3144344"/>
            <a:ext cx="0" cy="233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Rak pilkoppling 53">
            <a:extLst>
              <a:ext uri="{FF2B5EF4-FFF2-40B4-BE49-F238E27FC236}">
                <a16:creationId xmlns:a16="http://schemas.microsoft.com/office/drawing/2014/main" id="{2DE0C2E2-B72B-4AD9-AC20-5A5159BEEE9B}"/>
              </a:ext>
            </a:extLst>
          </p:cNvPr>
          <p:cNvCxnSpPr>
            <a:cxnSpLocks/>
          </p:cNvCxnSpPr>
          <p:nvPr/>
        </p:nvCxnSpPr>
        <p:spPr>
          <a:xfrm flipV="1">
            <a:off x="6887218" y="3137975"/>
            <a:ext cx="108230" cy="359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 name="Grupp 54">
            <a:extLst>
              <a:ext uri="{FF2B5EF4-FFF2-40B4-BE49-F238E27FC236}">
                <a16:creationId xmlns:a16="http://schemas.microsoft.com/office/drawing/2014/main" id="{DC2774FD-107A-4738-9945-2E02A4D2649E}"/>
              </a:ext>
            </a:extLst>
          </p:cNvPr>
          <p:cNvGrpSpPr/>
          <p:nvPr/>
        </p:nvGrpSpPr>
        <p:grpSpPr>
          <a:xfrm>
            <a:off x="92797" y="662361"/>
            <a:ext cx="4008175" cy="6075714"/>
            <a:chOff x="-228487" y="652518"/>
            <a:chExt cx="4113221" cy="6075714"/>
          </a:xfrm>
        </p:grpSpPr>
        <p:pic>
          <p:nvPicPr>
            <p:cNvPr id="41" name="Bildobjekt 5" descr="plan.jpg">
              <a:extLst>
                <a:ext uri="{FF2B5EF4-FFF2-40B4-BE49-F238E27FC236}">
                  <a16:creationId xmlns:a16="http://schemas.microsoft.com/office/drawing/2014/main" id="{5F8310FB-C9EA-421C-9FFA-0D5F64619E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487" y="1433919"/>
              <a:ext cx="4003675"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Ellips 41">
              <a:extLst>
                <a:ext uri="{FF2B5EF4-FFF2-40B4-BE49-F238E27FC236}">
                  <a16:creationId xmlns:a16="http://schemas.microsoft.com/office/drawing/2014/main" id="{D471C015-8658-4E5B-A22F-B49E8568C53B}"/>
                </a:ext>
              </a:extLst>
            </p:cNvPr>
            <p:cNvSpPr/>
            <p:nvPr/>
          </p:nvSpPr>
          <p:spPr bwMode="auto">
            <a:xfrm>
              <a:off x="1261271" y="3691734"/>
              <a:ext cx="216459"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43" name="Ellips 42">
              <a:extLst>
                <a:ext uri="{FF2B5EF4-FFF2-40B4-BE49-F238E27FC236}">
                  <a16:creationId xmlns:a16="http://schemas.microsoft.com/office/drawing/2014/main" id="{0DBA2A0B-B88F-498E-89D6-211B90D3244E}"/>
                </a:ext>
              </a:extLst>
            </p:cNvPr>
            <p:cNvSpPr/>
            <p:nvPr/>
          </p:nvSpPr>
          <p:spPr bwMode="auto">
            <a:xfrm>
              <a:off x="2816994" y="3669146"/>
              <a:ext cx="216459"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44" name="Ellips 43">
              <a:extLst>
                <a:ext uri="{FF2B5EF4-FFF2-40B4-BE49-F238E27FC236}">
                  <a16:creationId xmlns:a16="http://schemas.microsoft.com/office/drawing/2014/main" id="{DA61CAB1-B503-4992-BE2D-58227C1B480A}"/>
                </a:ext>
              </a:extLst>
            </p:cNvPr>
            <p:cNvSpPr/>
            <p:nvPr/>
          </p:nvSpPr>
          <p:spPr bwMode="auto">
            <a:xfrm>
              <a:off x="2635709" y="5114153"/>
              <a:ext cx="218051"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45" name="Ellips 44">
              <a:extLst>
                <a:ext uri="{FF2B5EF4-FFF2-40B4-BE49-F238E27FC236}">
                  <a16:creationId xmlns:a16="http://schemas.microsoft.com/office/drawing/2014/main" id="{258F6CE9-B4BB-47D9-8A1F-6E261747C3E8}"/>
                </a:ext>
              </a:extLst>
            </p:cNvPr>
            <p:cNvSpPr/>
            <p:nvPr/>
          </p:nvSpPr>
          <p:spPr bwMode="auto">
            <a:xfrm>
              <a:off x="1191271" y="5196857"/>
              <a:ext cx="218052"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46" name="Ellips 45">
              <a:extLst>
                <a:ext uri="{FF2B5EF4-FFF2-40B4-BE49-F238E27FC236}">
                  <a16:creationId xmlns:a16="http://schemas.microsoft.com/office/drawing/2014/main" id="{2659CBD8-B03C-4210-B57C-2A8F55EBD28B}"/>
                </a:ext>
              </a:extLst>
            </p:cNvPr>
            <p:cNvSpPr/>
            <p:nvPr/>
          </p:nvSpPr>
          <p:spPr bwMode="auto">
            <a:xfrm>
              <a:off x="1843197" y="4419740"/>
              <a:ext cx="218051"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cxnSp>
          <p:nvCxnSpPr>
            <p:cNvPr id="47" name="Rak koppling 46">
              <a:extLst>
                <a:ext uri="{FF2B5EF4-FFF2-40B4-BE49-F238E27FC236}">
                  <a16:creationId xmlns:a16="http://schemas.microsoft.com/office/drawing/2014/main" id="{7B4A2D24-6DD9-400B-B1EB-C02FDD9A8F25}"/>
                </a:ext>
              </a:extLst>
            </p:cNvPr>
            <p:cNvCxnSpPr/>
            <p:nvPr/>
          </p:nvCxnSpPr>
          <p:spPr bwMode="auto">
            <a:xfrm>
              <a:off x="419796" y="3801850"/>
              <a:ext cx="346493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48" name="textruta 3">
              <a:extLst>
                <a:ext uri="{FF2B5EF4-FFF2-40B4-BE49-F238E27FC236}">
                  <a16:creationId xmlns:a16="http://schemas.microsoft.com/office/drawing/2014/main" id="{1F4DF25B-634C-4D1E-BCE8-B3474BFB4B78}"/>
                </a:ext>
              </a:extLst>
            </p:cNvPr>
            <p:cNvSpPr txBox="1">
              <a:spLocks noChangeArrowheads="1"/>
            </p:cNvSpPr>
            <p:nvPr/>
          </p:nvSpPr>
          <p:spPr bwMode="auto">
            <a:xfrm>
              <a:off x="-209932" y="3624698"/>
              <a:ext cx="683720" cy="3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sv-SE" altLang="sv-SE" sz="1800" dirty="0">
                  <a:solidFill>
                    <a:prstClr val="black"/>
                  </a:solidFill>
                  <a:latin typeface="Arial" panose="020B0604020202020204" pitchFamily="34" charset="0"/>
                  <a:cs typeface="Arial" panose="020B0604020202020204" pitchFamily="34" charset="0"/>
                </a:rPr>
                <a:t>60%</a:t>
              </a:r>
            </a:p>
          </p:txBody>
        </p:sp>
        <p:sp>
          <p:nvSpPr>
            <p:cNvPr id="49" name="Ellips 48">
              <a:extLst>
                <a:ext uri="{FF2B5EF4-FFF2-40B4-BE49-F238E27FC236}">
                  <a16:creationId xmlns:a16="http://schemas.microsoft.com/office/drawing/2014/main" id="{71B3159D-5BF0-411D-9FB4-8F23DF8F645C}"/>
                </a:ext>
              </a:extLst>
            </p:cNvPr>
            <p:cNvSpPr/>
            <p:nvPr/>
          </p:nvSpPr>
          <p:spPr bwMode="auto">
            <a:xfrm>
              <a:off x="2958445" y="3027859"/>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50" name="Ellips 49">
              <a:extLst>
                <a:ext uri="{FF2B5EF4-FFF2-40B4-BE49-F238E27FC236}">
                  <a16:creationId xmlns:a16="http://schemas.microsoft.com/office/drawing/2014/main" id="{DA2BDEFB-9FDC-41EA-9A6D-2DF4C3C942F2}"/>
                </a:ext>
              </a:extLst>
            </p:cNvPr>
            <p:cNvSpPr/>
            <p:nvPr/>
          </p:nvSpPr>
          <p:spPr bwMode="auto">
            <a:xfrm>
              <a:off x="824886" y="4459555"/>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51" name="Ellips 50">
              <a:extLst>
                <a:ext uri="{FF2B5EF4-FFF2-40B4-BE49-F238E27FC236}">
                  <a16:creationId xmlns:a16="http://schemas.microsoft.com/office/drawing/2014/main" id="{AEA4DAF8-1207-4823-A61F-C8196C124E1A}"/>
                </a:ext>
              </a:extLst>
            </p:cNvPr>
            <p:cNvSpPr/>
            <p:nvPr/>
          </p:nvSpPr>
          <p:spPr bwMode="auto">
            <a:xfrm>
              <a:off x="2400254" y="4389238"/>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52" name="Ellips 51">
              <a:extLst>
                <a:ext uri="{FF2B5EF4-FFF2-40B4-BE49-F238E27FC236}">
                  <a16:creationId xmlns:a16="http://schemas.microsoft.com/office/drawing/2014/main" id="{2504F5FB-2EBF-426A-B7D7-F9F0D2DC00DC}"/>
                </a:ext>
              </a:extLst>
            </p:cNvPr>
            <p:cNvSpPr/>
            <p:nvPr/>
          </p:nvSpPr>
          <p:spPr bwMode="auto">
            <a:xfrm>
              <a:off x="1974956" y="5224269"/>
              <a:ext cx="218051"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53" name="Ellips 52">
              <a:extLst>
                <a:ext uri="{FF2B5EF4-FFF2-40B4-BE49-F238E27FC236}">
                  <a16:creationId xmlns:a16="http://schemas.microsoft.com/office/drawing/2014/main" id="{0C5D3332-F899-4BDC-BF78-E13AE66A10B7}"/>
                </a:ext>
              </a:extLst>
            </p:cNvPr>
            <p:cNvSpPr/>
            <p:nvPr/>
          </p:nvSpPr>
          <p:spPr bwMode="auto">
            <a:xfrm>
              <a:off x="1138939" y="3034228"/>
              <a:ext cx="218051"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cxnSp>
          <p:nvCxnSpPr>
            <p:cNvPr id="14" name="Rak pilkoppling 13">
              <a:extLst>
                <a:ext uri="{FF2B5EF4-FFF2-40B4-BE49-F238E27FC236}">
                  <a16:creationId xmlns:a16="http://schemas.microsoft.com/office/drawing/2014/main" id="{9BCEA96F-551F-4AC1-BD09-B4817E000D53}"/>
                </a:ext>
              </a:extLst>
            </p:cNvPr>
            <p:cNvCxnSpPr/>
            <p:nvPr/>
          </p:nvCxnSpPr>
          <p:spPr>
            <a:xfrm>
              <a:off x="1292987" y="3317482"/>
              <a:ext cx="52802" cy="3516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Rak pilkoppling 56">
              <a:extLst>
                <a:ext uri="{FF2B5EF4-FFF2-40B4-BE49-F238E27FC236}">
                  <a16:creationId xmlns:a16="http://schemas.microsoft.com/office/drawing/2014/main" id="{17107063-932C-429D-AA1B-144C89626BF0}"/>
                </a:ext>
              </a:extLst>
            </p:cNvPr>
            <p:cNvCxnSpPr>
              <a:cxnSpLocks/>
            </p:cNvCxnSpPr>
            <p:nvPr/>
          </p:nvCxnSpPr>
          <p:spPr>
            <a:xfrm flipH="1">
              <a:off x="2952017" y="3294246"/>
              <a:ext cx="95206" cy="3408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Rektangel: rundade hörn 59">
              <a:extLst>
                <a:ext uri="{FF2B5EF4-FFF2-40B4-BE49-F238E27FC236}">
                  <a16:creationId xmlns:a16="http://schemas.microsoft.com/office/drawing/2014/main" id="{090EF837-24DC-4DFF-A21F-DD73E9B50629}"/>
                </a:ext>
              </a:extLst>
            </p:cNvPr>
            <p:cNvSpPr/>
            <p:nvPr/>
          </p:nvSpPr>
          <p:spPr>
            <a:xfrm>
              <a:off x="755815" y="652518"/>
              <a:ext cx="2649564" cy="938212"/>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eaLnBrk="0" fontAlgn="base" hangingPunct="0">
                <a:spcBef>
                  <a:spcPct val="0"/>
                </a:spcBef>
                <a:spcAft>
                  <a:spcPct val="0"/>
                </a:spcAft>
                <a:defRPr/>
              </a:pPr>
              <a:r>
                <a:rPr lang="sv-SE" sz="2000" b="1" dirty="0">
                  <a:solidFill>
                    <a:prstClr val="white"/>
                  </a:solidFill>
                  <a:latin typeface="Calibri"/>
                </a:rPr>
                <a:t>Steg 1</a:t>
              </a:r>
            </a:p>
            <a:p>
              <a:pPr algn="ctr" eaLnBrk="0" fontAlgn="base" hangingPunct="0">
                <a:spcBef>
                  <a:spcPct val="0"/>
                </a:spcBef>
                <a:spcAft>
                  <a:spcPct val="0"/>
                </a:spcAft>
                <a:defRPr/>
              </a:pPr>
              <a:r>
                <a:rPr lang="sv-SE" sz="2000" dirty="0">
                  <a:solidFill>
                    <a:prstClr val="white"/>
                  </a:solidFill>
                  <a:latin typeface="Calibri"/>
                </a:rPr>
                <a:t>2-1-2 växelpress 60%</a:t>
              </a:r>
            </a:p>
          </p:txBody>
        </p:sp>
      </p:grpSp>
      <p:sp>
        <p:nvSpPr>
          <p:cNvPr id="61" name="Rektangel: rundade hörn 60">
            <a:extLst>
              <a:ext uri="{FF2B5EF4-FFF2-40B4-BE49-F238E27FC236}">
                <a16:creationId xmlns:a16="http://schemas.microsoft.com/office/drawing/2014/main" id="{1B74DF75-E158-40AB-9342-F99802D65B26}"/>
              </a:ext>
            </a:extLst>
          </p:cNvPr>
          <p:cNvSpPr/>
          <p:nvPr/>
        </p:nvSpPr>
        <p:spPr>
          <a:xfrm>
            <a:off x="8946060" y="554882"/>
            <a:ext cx="2649564" cy="938212"/>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eaLnBrk="0" fontAlgn="base" hangingPunct="0">
              <a:spcBef>
                <a:spcPct val="0"/>
              </a:spcBef>
              <a:spcAft>
                <a:spcPct val="0"/>
              </a:spcAft>
              <a:defRPr/>
            </a:pPr>
            <a:r>
              <a:rPr lang="sv-SE" sz="2000" b="1" dirty="0">
                <a:solidFill>
                  <a:prstClr val="white"/>
                </a:solidFill>
                <a:latin typeface="Calibri"/>
              </a:rPr>
              <a:t>Steg 3</a:t>
            </a:r>
          </a:p>
          <a:p>
            <a:pPr algn="ctr" eaLnBrk="0" fontAlgn="base" hangingPunct="0">
              <a:spcBef>
                <a:spcPct val="0"/>
              </a:spcBef>
              <a:spcAft>
                <a:spcPct val="0"/>
              </a:spcAft>
              <a:defRPr/>
            </a:pPr>
            <a:r>
              <a:rPr lang="sv-SE" sz="2000" dirty="0">
                <a:solidFill>
                  <a:prstClr val="white"/>
                </a:solidFill>
                <a:latin typeface="Calibri"/>
              </a:rPr>
              <a:t>Man-Man 100%</a:t>
            </a:r>
          </a:p>
        </p:txBody>
      </p:sp>
      <p:sp>
        <p:nvSpPr>
          <p:cNvPr id="62" name="Rektangel: rundade hörn 61">
            <a:extLst>
              <a:ext uri="{FF2B5EF4-FFF2-40B4-BE49-F238E27FC236}">
                <a16:creationId xmlns:a16="http://schemas.microsoft.com/office/drawing/2014/main" id="{1DEEE27F-7DA2-4AD8-98B3-CFB9D8EF68A2}"/>
              </a:ext>
            </a:extLst>
          </p:cNvPr>
          <p:cNvSpPr/>
          <p:nvPr/>
        </p:nvSpPr>
        <p:spPr>
          <a:xfrm>
            <a:off x="4878072" y="619443"/>
            <a:ext cx="2649564" cy="938212"/>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eaLnBrk="0" fontAlgn="base" hangingPunct="0">
              <a:spcBef>
                <a:spcPct val="0"/>
              </a:spcBef>
              <a:spcAft>
                <a:spcPct val="0"/>
              </a:spcAft>
              <a:defRPr/>
            </a:pPr>
            <a:r>
              <a:rPr lang="sv-SE" sz="2000" b="1" dirty="0">
                <a:solidFill>
                  <a:prstClr val="white"/>
                </a:solidFill>
                <a:latin typeface="Calibri"/>
              </a:rPr>
              <a:t>Steg 2</a:t>
            </a:r>
          </a:p>
          <a:p>
            <a:pPr algn="ctr" eaLnBrk="0" fontAlgn="base" hangingPunct="0">
              <a:spcBef>
                <a:spcPct val="0"/>
              </a:spcBef>
              <a:spcAft>
                <a:spcPct val="0"/>
              </a:spcAft>
              <a:defRPr/>
            </a:pPr>
            <a:r>
              <a:rPr lang="sv-SE" sz="2000" dirty="0">
                <a:solidFill>
                  <a:prstClr val="white"/>
                </a:solidFill>
                <a:latin typeface="Calibri"/>
              </a:rPr>
              <a:t>Helplanspress vid läge/trigger</a:t>
            </a:r>
          </a:p>
        </p:txBody>
      </p:sp>
      <p:pic>
        <p:nvPicPr>
          <p:cNvPr id="64" name="Bildobjekt 1">
            <a:extLst>
              <a:ext uri="{FF2B5EF4-FFF2-40B4-BE49-F238E27FC236}">
                <a16:creationId xmlns:a16="http://schemas.microsoft.com/office/drawing/2014/main" id="{1783927A-D59B-4A5B-9701-A669FA505E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8396" y="776610"/>
            <a:ext cx="654627" cy="49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ak pilkoppling 4">
            <a:extLst>
              <a:ext uri="{FF2B5EF4-FFF2-40B4-BE49-F238E27FC236}">
                <a16:creationId xmlns:a16="http://schemas.microsoft.com/office/drawing/2014/main" id="{53AA4240-496D-4382-A96D-A921FF35178D}"/>
              </a:ext>
            </a:extLst>
          </p:cNvPr>
          <p:cNvCxnSpPr>
            <a:stCxn id="33" idx="1"/>
          </p:cNvCxnSpPr>
          <p:nvPr/>
        </p:nvCxnSpPr>
        <p:spPr>
          <a:xfrm flipH="1" flipV="1">
            <a:off x="6258835" y="4399081"/>
            <a:ext cx="143647" cy="181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a:extLst>
              <a:ext uri="{FF2B5EF4-FFF2-40B4-BE49-F238E27FC236}">
                <a16:creationId xmlns:a16="http://schemas.microsoft.com/office/drawing/2014/main" id="{FD2109BA-7F72-4995-820A-48CDF259E3A2}"/>
              </a:ext>
            </a:extLst>
          </p:cNvPr>
          <p:cNvCxnSpPr>
            <a:stCxn id="31" idx="2"/>
          </p:cNvCxnSpPr>
          <p:nvPr/>
        </p:nvCxnSpPr>
        <p:spPr>
          <a:xfrm flipH="1">
            <a:off x="6234385" y="5424081"/>
            <a:ext cx="229743" cy="30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CEB5E435-300B-4FE9-9B59-328B0205922D}"/>
              </a:ext>
            </a:extLst>
          </p:cNvPr>
          <p:cNvCxnSpPr>
            <a:stCxn id="32" idx="2"/>
          </p:cNvCxnSpPr>
          <p:nvPr/>
        </p:nvCxnSpPr>
        <p:spPr>
          <a:xfrm flipH="1">
            <a:off x="5305700" y="5096189"/>
            <a:ext cx="201392" cy="27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109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Bildobjekt 1">
            <a:extLst>
              <a:ext uri="{FF2B5EF4-FFF2-40B4-BE49-F238E27FC236}">
                <a16:creationId xmlns:a16="http://schemas.microsoft.com/office/drawing/2014/main" id="{9ED9921F-9976-4D3B-BBC7-98FE55F50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1906" y="457620"/>
            <a:ext cx="1922789" cy="14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rundade hörn 5">
            <a:extLst>
              <a:ext uri="{FF2B5EF4-FFF2-40B4-BE49-F238E27FC236}">
                <a16:creationId xmlns:a16="http://schemas.microsoft.com/office/drawing/2014/main" id="{135C47B7-FB6D-4ABB-8B29-AF214E54BCF1}"/>
              </a:ext>
            </a:extLst>
          </p:cNvPr>
          <p:cNvSpPr/>
          <p:nvPr/>
        </p:nvSpPr>
        <p:spPr>
          <a:xfrm>
            <a:off x="847305" y="743744"/>
            <a:ext cx="3870138" cy="1008063"/>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eaLnBrk="0" fontAlgn="base" hangingPunct="0">
              <a:spcBef>
                <a:spcPct val="0"/>
              </a:spcBef>
              <a:spcAft>
                <a:spcPct val="0"/>
              </a:spcAft>
              <a:defRPr/>
            </a:pPr>
            <a:r>
              <a:rPr lang="sv-SE" sz="2000" b="1" dirty="0">
                <a:solidFill>
                  <a:prstClr val="white"/>
                </a:solidFill>
                <a:latin typeface="Calibri"/>
              </a:rPr>
              <a:t>Pojkar 08/09</a:t>
            </a:r>
          </a:p>
          <a:p>
            <a:pPr algn="ctr" eaLnBrk="0" fontAlgn="base" hangingPunct="0">
              <a:spcBef>
                <a:spcPct val="0"/>
              </a:spcBef>
              <a:spcAft>
                <a:spcPct val="0"/>
              </a:spcAft>
              <a:defRPr/>
            </a:pPr>
            <a:r>
              <a:rPr lang="sv-SE" dirty="0">
                <a:solidFill>
                  <a:prstClr val="white"/>
                </a:solidFill>
                <a:latin typeface="Calibri"/>
              </a:rPr>
              <a:t>Lågt försvarsspel</a:t>
            </a:r>
          </a:p>
          <a:p>
            <a:pPr algn="ctr" eaLnBrk="0" fontAlgn="base" hangingPunct="0">
              <a:spcBef>
                <a:spcPct val="0"/>
              </a:spcBef>
              <a:spcAft>
                <a:spcPct val="0"/>
              </a:spcAft>
              <a:defRPr/>
            </a:pPr>
            <a:r>
              <a:rPr lang="sv-SE" sz="1200" dirty="0">
                <a:solidFill>
                  <a:prstClr val="white"/>
                </a:solidFill>
                <a:latin typeface="Calibri"/>
              </a:rPr>
              <a:t>(Motståndarna har bollen under kontroll på vår planhalva) </a:t>
            </a:r>
          </a:p>
        </p:txBody>
      </p:sp>
      <p:sp>
        <p:nvSpPr>
          <p:cNvPr id="4" name="textruta 3">
            <a:extLst>
              <a:ext uri="{FF2B5EF4-FFF2-40B4-BE49-F238E27FC236}">
                <a16:creationId xmlns:a16="http://schemas.microsoft.com/office/drawing/2014/main" id="{2B0506B8-3753-4DF9-95B0-985D59289F7E}"/>
              </a:ext>
            </a:extLst>
          </p:cNvPr>
          <p:cNvSpPr txBox="1"/>
          <p:nvPr/>
        </p:nvSpPr>
        <p:spPr>
          <a:xfrm>
            <a:off x="847305" y="1911701"/>
            <a:ext cx="7938107" cy="3970318"/>
          </a:xfrm>
          <a:prstGeom prst="rect">
            <a:avLst/>
          </a:prstGeom>
          <a:noFill/>
        </p:spPr>
        <p:txBody>
          <a:bodyPr wrap="square" rtlCol="0">
            <a:spAutoFit/>
          </a:bodyPr>
          <a:lstStyle/>
          <a:p>
            <a:r>
              <a:rPr lang="sv-SE" dirty="0"/>
              <a:t>När motståndaren har fått ner bollen djupt och har den under kontroll på vår planhalva. Vi kommer även här spela ett försvarsspel som går ut på att vinna tillbaka bollen så snabbt som möjligt. </a:t>
            </a:r>
          </a:p>
          <a:p>
            <a:endParaRPr lang="sv-SE" dirty="0"/>
          </a:p>
          <a:p>
            <a:pPr marL="285750" indent="-285750">
              <a:buFont typeface="Wingdings" panose="05000000000000000000" pitchFamily="2" charset="2"/>
              <a:buChar char="Ø"/>
            </a:pPr>
            <a:r>
              <a:rPr lang="sv-SE" dirty="0"/>
              <a:t>2-1-2 där backar + center spelar man </a:t>
            </a:r>
            <a:r>
              <a:rPr lang="sv-SE" dirty="0" err="1"/>
              <a:t>man</a:t>
            </a:r>
            <a:r>
              <a:rPr lang="sv-SE" dirty="0"/>
              <a:t> mot motståndarnas tre offensiva spelare</a:t>
            </a:r>
          </a:p>
          <a:p>
            <a:pPr marL="285750" indent="-285750">
              <a:buFont typeface="Wingdings" panose="05000000000000000000" pitchFamily="2" charset="2"/>
              <a:buChar char="Ø"/>
            </a:pPr>
            <a:r>
              <a:rPr lang="sv-SE" dirty="0"/>
              <a:t>Forwards spelar ett zonförsvar på motståndarnas backar</a:t>
            </a:r>
          </a:p>
          <a:p>
            <a:pPr marL="285750" indent="-285750">
              <a:buFont typeface="Wingdings" panose="05000000000000000000" pitchFamily="2" charset="2"/>
              <a:buChar char="Ø"/>
            </a:pPr>
            <a:r>
              <a:rPr lang="sv-SE" dirty="0"/>
              <a:t>En forward skärmar av backen på ena sidan för att vi sedan ska vinna bollen i fickan (brytzon) på andra sidan</a:t>
            </a:r>
          </a:p>
          <a:p>
            <a:endParaRPr lang="sv-SE" dirty="0"/>
          </a:p>
          <a:p>
            <a:pPr marL="285750" indent="-285750">
              <a:buFont typeface="Wingdings" panose="05000000000000000000" pitchFamily="2" charset="2"/>
              <a:buChar char="Ø"/>
            </a:pPr>
            <a:r>
              <a:rPr lang="sv-SE" dirty="0">
                <a:solidFill>
                  <a:srgbClr val="FF0000"/>
                </a:solidFill>
              </a:rPr>
              <a:t>Alternativt: </a:t>
            </a:r>
            <a:r>
              <a:rPr lang="sv-SE" dirty="0"/>
              <a:t>2-1-2 zonförsvar där alla spelare markerar i sitt område. Detta kan användas vid o rytm eller trötthet (långt byte)</a:t>
            </a:r>
          </a:p>
          <a:p>
            <a:pPr marL="285750" indent="-285750">
              <a:buFont typeface="Wingdings" panose="05000000000000000000" pitchFamily="2" charset="2"/>
              <a:buChar char="Ø"/>
            </a:pPr>
            <a:endParaRPr lang="sv-SE" dirty="0">
              <a:solidFill>
                <a:srgbClr val="FF0000"/>
              </a:solidFill>
            </a:endParaRPr>
          </a:p>
          <a:p>
            <a:pPr marL="285750" indent="-285750">
              <a:buFont typeface="Wingdings" panose="05000000000000000000" pitchFamily="2" charset="2"/>
              <a:buChar char="Ø"/>
            </a:pPr>
            <a:endParaRPr lang="sv-SE" dirty="0">
              <a:solidFill>
                <a:srgbClr val="FF0000"/>
              </a:solidFill>
            </a:endParaRPr>
          </a:p>
        </p:txBody>
      </p:sp>
    </p:spTree>
    <p:extLst>
      <p:ext uri="{BB962C8B-B14F-4D97-AF65-F5344CB8AC3E}">
        <p14:creationId xmlns:p14="http://schemas.microsoft.com/office/powerpoint/2010/main" val="799103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85197FA-055C-45DA-BBDD-E90ED23A81C3}"/>
              </a:ext>
            </a:extLst>
          </p:cNvPr>
          <p:cNvSpPr/>
          <p:nvPr/>
        </p:nvSpPr>
        <p:spPr>
          <a:xfrm>
            <a:off x="991464" y="3429000"/>
            <a:ext cx="1150070" cy="1310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195" name="Bildobjekt 1">
            <a:extLst>
              <a:ext uri="{FF2B5EF4-FFF2-40B4-BE49-F238E27FC236}">
                <a16:creationId xmlns:a16="http://schemas.microsoft.com/office/drawing/2014/main" id="{9ED9921F-9976-4D3B-BBC7-98FE55F50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3862" y="782872"/>
            <a:ext cx="683721" cy="51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Bildobjekt 5" descr="plan.jpg">
            <a:extLst>
              <a:ext uri="{FF2B5EF4-FFF2-40B4-BE49-F238E27FC236}">
                <a16:creationId xmlns:a16="http://schemas.microsoft.com/office/drawing/2014/main" id="{5F8310FB-C9EA-421C-9FFA-0D5F64619E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58201"/>
            <a:ext cx="4003675"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Ellips 41">
            <a:extLst>
              <a:ext uri="{FF2B5EF4-FFF2-40B4-BE49-F238E27FC236}">
                <a16:creationId xmlns:a16="http://schemas.microsoft.com/office/drawing/2014/main" id="{D471C015-8658-4E5B-A22F-B49E8568C53B}"/>
              </a:ext>
            </a:extLst>
          </p:cNvPr>
          <p:cNvSpPr/>
          <p:nvPr/>
        </p:nvSpPr>
        <p:spPr bwMode="auto">
          <a:xfrm>
            <a:off x="1506059" y="4128001"/>
            <a:ext cx="216459" cy="2202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43" name="Ellips 42">
            <a:extLst>
              <a:ext uri="{FF2B5EF4-FFF2-40B4-BE49-F238E27FC236}">
                <a16:creationId xmlns:a16="http://schemas.microsoft.com/office/drawing/2014/main" id="{0DBA2A0B-B88F-498E-89D6-211B90D3244E}"/>
              </a:ext>
            </a:extLst>
          </p:cNvPr>
          <p:cNvSpPr/>
          <p:nvPr/>
        </p:nvSpPr>
        <p:spPr bwMode="auto">
          <a:xfrm>
            <a:off x="2992588" y="4128002"/>
            <a:ext cx="216459"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44" name="Ellips 43">
            <a:extLst>
              <a:ext uri="{FF2B5EF4-FFF2-40B4-BE49-F238E27FC236}">
                <a16:creationId xmlns:a16="http://schemas.microsoft.com/office/drawing/2014/main" id="{DA61CAB1-B503-4992-BE2D-58227C1B480A}"/>
              </a:ext>
            </a:extLst>
          </p:cNvPr>
          <p:cNvSpPr/>
          <p:nvPr/>
        </p:nvSpPr>
        <p:spPr bwMode="auto">
          <a:xfrm>
            <a:off x="3216283" y="4975975"/>
            <a:ext cx="218051"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45" name="Ellips 44">
            <a:extLst>
              <a:ext uri="{FF2B5EF4-FFF2-40B4-BE49-F238E27FC236}">
                <a16:creationId xmlns:a16="http://schemas.microsoft.com/office/drawing/2014/main" id="{258F6CE9-B4BB-47D9-8A1F-6E261747C3E8}"/>
              </a:ext>
            </a:extLst>
          </p:cNvPr>
          <p:cNvSpPr/>
          <p:nvPr/>
        </p:nvSpPr>
        <p:spPr bwMode="auto">
          <a:xfrm>
            <a:off x="1976580" y="5497047"/>
            <a:ext cx="218052"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46" name="Ellips 45">
            <a:extLst>
              <a:ext uri="{FF2B5EF4-FFF2-40B4-BE49-F238E27FC236}">
                <a16:creationId xmlns:a16="http://schemas.microsoft.com/office/drawing/2014/main" id="{2659CBD8-B03C-4210-B57C-2A8F55EBD28B}"/>
              </a:ext>
            </a:extLst>
          </p:cNvPr>
          <p:cNvSpPr/>
          <p:nvPr/>
        </p:nvSpPr>
        <p:spPr bwMode="auto">
          <a:xfrm>
            <a:off x="2194632" y="5005087"/>
            <a:ext cx="218051"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49" name="Ellips 48">
            <a:extLst>
              <a:ext uri="{FF2B5EF4-FFF2-40B4-BE49-F238E27FC236}">
                <a16:creationId xmlns:a16="http://schemas.microsoft.com/office/drawing/2014/main" id="{71B3159D-5BF0-411D-9FB4-8F23DF8F645C}"/>
              </a:ext>
            </a:extLst>
          </p:cNvPr>
          <p:cNvSpPr/>
          <p:nvPr/>
        </p:nvSpPr>
        <p:spPr bwMode="auto">
          <a:xfrm>
            <a:off x="3211990" y="3613326"/>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50" name="Ellips 49">
            <a:extLst>
              <a:ext uri="{FF2B5EF4-FFF2-40B4-BE49-F238E27FC236}">
                <a16:creationId xmlns:a16="http://schemas.microsoft.com/office/drawing/2014/main" id="{DA2BDEFB-9FDC-41EA-9A6D-2DF4C3C942F2}"/>
              </a:ext>
            </a:extLst>
          </p:cNvPr>
          <p:cNvSpPr/>
          <p:nvPr/>
        </p:nvSpPr>
        <p:spPr bwMode="auto">
          <a:xfrm>
            <a:off x="1825313" y="5386930"/>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51" name="Ellips 50">
            <a:extLst>
              <a:ext uri="{FF2B5EF4-FFF2-40B4-BE49-F238E27FC236}">
                <a16:creationId xmlns:a16="http://schemas.microsoft.com/office/drawing/2014/main" id="{AEA4DAF8-1207-4823-A61F-C8196C124E1A}"/>
              </a:ext>
            </a:extLst>
          </p:cNvPr>
          <p:cNvSpPr/>
          <p:nvPr/>
        </p:nvSpPr>
        <p:spPr bwMode="auto">
          <a:xfrm>
            <a:off x="3326105" y="4784854"/>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52" name="Ellips 51">
            <a:extLst>
              <a:ext uri="{FF2B5EF4-FFF2-40B4-BE49-F238E27FC236}">
                <a16:creationId xmlns:a16="http://schemas.microsoft.com/office/drawing/2014/main" id="{2504F5FB-2EBF-426A-B7D7-F9F0D2DC00DC}"/>
              </a:ext>
            </a:extLst>
          </p:cNvPr>
          <p:cNvSpPr/>
          <p:nvPr/>
        </p:nvSpPr>
        <p:spPr bwMode="auto">
          <a:xfrm>
            <a:off x="2148286" y="4806676"/>
            <a:ext cx="218051"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53" name="Ellips 52">
            <a:extLst>
              <a:ext uri="{FF2B5EF4-FFF2-40B4-BE49-F238E27FC236}">
                <a16:creationId xmlns:a16="http://schemas.microsoft.com/office/drawing/2014/main" id="{0C5D3332-F899-4BDC-BF78-E13AE66A10B7}"/>
              </a:ext>
            </a:extLst>
          </p:cNvPr>
          <p:cNvSpPr/>
          <p:nvPr/>
        </p:nvSpPr>
        <p:spPr bwMode="auto">
          <a:xfrm>
            <a:off x="1604937" y="3613326"/>
            <a:ext cx="218051"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60" name="Rektangel: rundade hörn 59">
            <a:extLst>
              <a:ext uri="{FF2B5EF4-FFF2-40B4-BE49-F238E27FC236}">
                <a16:creationId xmlns:a16="http://schemas.microsoft.com/office/drawing/2014/main" id="{090EF837-24DC-4DFF-A21F-DD73E9B50629}"/>
              </a:ext>
            </a:extLst>
          </p:cNvPr>
          <p:cNvSpPr/>
          <p:nvPr/>
        </p:nvSpPr>
        <p:spPr>
          <a:xfrm>
            <a:off x="1087425" y="537147"/>
            <a:ext cx="2649564" cy="938212"/>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eaLnBrk="0" fontAlgn="base" hangingPunct="0">
              <a:spcBef>
                <a:spcPct val="0"/>
              </a:spcBef>
              <a:spcAft>
                <a:spcPct val="0"/>
              </a:spcAft>
              <a:defRPr/>
            </a:pPr>
            <a:r>
              <a:rPr lang="sv-SE" sz="2000" b="1" dirty="0">
                <a:solidFill>
                  <a:prstClr val="white"/>
                </a:solidFill>
                <a:latin typeface="Calibri"/>
              </a:rPr>
              <a:t>Lågt försvarsspel</a:t>
            </a:r>
          </a:p>
          <a:p>
            <a:pPr algn="ctr" eaLnBrk="0" fontAlgn="base" hangingPunct="0">
              <a:spcBef>
                <a:spcPct val="0"/>
              </a:spcBef>
              <a:spcAft>
                <a:spcPct val="0"/>
              </a:spcAft>
              <a:defRPr/>
            </a:pPr>
            <a:r>
              <a:rPr lang="sv-SE" sz="2000" dirty="0">
                <a:solidFill>
                  <a:prstClr val="white"/>
                </a:solidFill>
                <a:latin typeface="Calibri"/>
              </a:rPr>
              <a:t>2-1-2 man </a:t>
            </a:r>
            <a:r>
              <a:rPr lang="sv-SE" sz="2000" dirty="0" err="1">
                <a:solidFill>
                  <a:prstClr val="white"/>
                </a:solidFill>
                <a:latin typeface="Calibri"/>
              </a:rPr>
              <a:t>man+zon</a:t>
            </a:r>
            <a:endParaRPr lang="sv-SE" sz="2000" dirty="0">
              <a:solidFill>
                <a:prstClr val="white"/>
              </a:solidFill>
              <a:latin typeface="Calibri"/>
            </a:endParaRPr>
          </a:p>
        </p:txBody>
      </p:sp>
      <p:sp>
        <p:nvSpPr>
          <p:cNvPr id="10" name="Rektangel 9">
            <a:extLst>
              <a:ext uri="{FF2B5EF4-FFF2-40B4-BE49-F238E27FC236}">
                <a16:creationId xmlns:a16="http://schemas.microsoft.com/office/drawing/2014/main" id="{61979FBE-993F-44BD-8297-A96B383D0B3A}"/>
              </a:ext>
            </a:extLst>
          </p:cNvPr>
          <p:cNvSpPr/>
          <p:nvPr/>
        </p:nvSpPr>
        <p:spPr>
          <a:xfrm>
            <a:off x="2528226" y="3489848"/>
            <a:ext cx="1145181" cy="105117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pic>
        <p:nvPicPr>
          <p:cNvPr id="76" name="Bildobjekt 75">
            <a:extLst>
              <a:ext uri="{FF2B5EF4-FFF2-40B4-BE49-F238E27FC236}">
                <a16:creationId xmlns:a16="http://schemas.microsoft.com/office/drawing/2014/main" id="{AF719E36-DD24-4D5B-8BD9-5FA133B9D963}"/>
              </a:ext>
            </a:extLst>
          </p:cNvPr>
          <p:cNvPicPr>
            <a:picLocks noChangeAspect="1"/>
          </p:cNvPicPr>
          <p:nvPr/>
        </p:nvPicPr>
        <p:blipFill>
          <a:blip r:embed="rId4"/>
          <a:stretch>
            <a:fillRect/>
          </a:stretch>
        </p:blipFill>
        <p:spPr>
          <a:xfrm>
            <a:off x="1103222" y="3561325"/>
            <a:ext cx="1150324" cy="918241"/>
          </a:xfrm>
          <a:prstGeom prst="rect">
            <a:avLst/>
          </a:prstGeom>
        </p:spPr>
      </p:pic>
      <p:sp>
        <p:nvSpPr>
          <p:cNvPr id="34" name="Rektangel: rundade hörn 33">
            <a:extLst>
              <a:ext uri="{FF2B5EF4-FFF2-40B4-BE49-F238E27FC236}">
                <a16:creationId xmlns:a16="http://schemas.microsoft.com/office/drawing/2014/main" id="{5A281960-0086-4478-AE6C-CFF28EC57885}"/>
              </a:ext>
            </a:extLst>
          </p:cNvPr>
          <p:cNvSpPr/>
          <p:nvPr/>
        </p:nvSpPr>
        <p:spPr>
          <a:xfrm>
            <a:off x="5175506" y="564887"/>
            <a:ext cx="2649564" cy="938212"/>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eaLnBrk="0" fontAlgn="base" hangingPunct="0">
              <a:spcBef>
                <a:spcPct val="0"/>
              </a:spcBef>
              <a:spcAft>
                <a:spcPct val="0"/>
              </a:spcAft>
              <a:defRPr/>
            </a:pPr>
            <a:r>
              <a:rPr lang="sv-SE" sz="2000" b="1" dirty="0">
                <a:solidFill>
                  <a:prstClr val="white"/>
                </a:solidFill>
                <a:latin typeface="Calibri"/>
              </a:rPr>
              <a:t>Lågt försvarsspel</a:t>
            </a:r>
          </a:p>
          <a:p>
            <a:pPr algn="ctr" eaLnBrk="0" fontAlgn="base" hangingPunct="0">
              <a:spcBef>
                <a:spcPct val="0"/>
              </a:spcBef>
              <a:spcAft>
                <a:spcPct val="0"/>
              </a:spcAft>
              <a:defRPr/>
            </a:pPr>
            <a:r>
              <a:rPr lang="sv-SE" sz="2000" dirty="0">
                <a:solidFill>
                  <a:srgbClr val="FF0000"/>
                </a:solidFill>
                <a:latin typeface="Calibri"/>
              </a:rPr>
              <a:t>Zonförsvar</a:t>
            </a:r>
          </a:p>
        </p:txBody>
      </p:sp>
      <p:sp>
        <p:nvSpPr>
          <p:cNvPr id="2" name="textruta 1">
            <a:extLst>
              <a:ext uri="{FF2B5EF4-FFF2-40B4-BE49-F238E27FC236}">
                <a16:creationId xmlns:a16="http://schemas.microsoft.com/office/drawing/2014/main" id="{309718A8-B8B6-4C24-96EB-7C07B3D5F03B}"/>
              </a:ext>
            </a:extLst>
          </p:cNvPr>
          <p:cNvSpPr txBox="1"/>
          <p:nvPr/>
        </p:nvSpPr>
        <p:spPr>
          <a:xfrm>
            <a:off x="8765194" y="2078600"/>
            <a:ext cx="2900451" cy="3416320"/>
          </a:xfrm>
          <a:prstGeom prst="rect">
            <a:avLst/>
          </a:prstGeom>
          <a:noFill/>
        </p:spPr>
        <p:txBody>
          <a:bodyPr wrap="square" rtlCol="0">
            <a:spAutoFit/>
          </a:bodyPr>
          <a:lstStyle/>
          <a:p>
            <a:r>
              <a:rPr lang="sv-SE" b="1" dirty="0">
                <a:solidFill>
                  <a:srgbClr val="FF0000"/>
                </a:solidFill>
              </a:rPr>
              <a:t>Viktiga punkter:</a:t>
            </a:r>
          </a:p>
          <a:p>
            <a:pPr marL="285750" indent="-285750">
              <a:buFont typeface="Wingdings" panose="05000000000000000000" pitchFamily="2" charset="2"/>
              <a:buChar char="Ø"/>
            </a:pPr>
            <a:r>
              <a:rPr lang="sv-SE" dirty="0">
                <a:solidFill>
                  <a:srgbClr val="FF0000"/>
                </a:solidFill>
              </a:rPr>
              <a:t>Stäng bakom målet och styr upp motståndaren</a:t>
            </a:r>
          </a:p>
          <a:p>
            <a:endParaRPr lang="sv-SE" dirty="0">
              <a:solidFill>
                <a:srgbClr val="FF0000"/>
              </a:solidFill>
            </a:endParaRPr>
          </a:p>
          <a:p>
            <a:pPr marL="285750" indent="-285750">
              <a:buFont typeface="Wingdings" panose="05000000000000000000" pitchFamily="2" charset="2"/>
              <a:buChar char="Ø"/>
            </a:pPr>
            <a:r>
              <a:rPr lang="sv-SE" dirty="0">
                <a:solidFill>
                  <a:srgbClr val="FF0000"/>
                </a:solidFill>
              </a:rPr>
              <a:t>Skydda alltid slottet (mitten)</a:t>
            </a:r>
          </a:p>
          <a:p>
            <a:endParaRPr lang="sv-SE" dirty="0">
              <a:solidFill>
                <a:srgbClr val="FF0000"/>
              </a:solidFill>
            </a:endParaRPr>
          </a:p>
          <a:p>
            <a:pPr marL="285750" indent="-285750">
              <a:buFont typeface="Wingdings" panose="05000000000000000000" pitchFamily="2" charset="2"/>
              <a:buChar char="Ø"/>
            </a:pPr>
            <a:r>
              <a:rPr lang="sv-SE" dirty="0">
                <a:solidFill>
                  <a:srgbClr val="FF0000"/>
                </a:solidFill>
              </a:rPr>
              <a:t>Jobba tillbaka till utgångsposition vid tapp av motståndare för att sedan söka upp motståndaren igen</a:t>
            </a:r>
          </a:p>
        </p:txBody>
      </p:sp>
      <p:cxnSp>
        <p:nvCxnSpPr>
          <p:cNvPr id="5" name="Rak pilkoppling 4">
            <a:extLst>
              <a:ext uri="{FF2B5EF4-FFF2-40B4-BE49-F238E27FC236}">
                <a16:creationId xmlns:a16="http://schemas.microsoft.com/office/drawing/2014/main" id="{06BFF133-6647-4670-BD9C-38BCD911F8A5}"/>
              </a:ext>
            </a:extLst>
          </p:cNvPr>
          <p:cNvCxnSpPr>
            <a:cxnSpLocks/>
            <a:endCxn id="53" idx="4"/>
          </p:cNvCxnSpPr>
          <p:nvPr/>
        </p:nvCxnSpPr>
        <p:spPr>
          <a:xfrm flipV="1">
            <a:off x="1614288" y="3833559"/>
            <a:ext cx="99675" cy="2925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C565DB06-0DEF-4688-9183-07BF75C93553}"/>
              </a:ext>
            </a:extLst>
          </p:cNvPr>
          <p:cNvCxnSpPr>
            <a:cxnSpLocks/>
          </p:cNvCxnSpPr>
          <p:nvPr/>
        </p:nvCxnSpPr>
        <p:spPr>
          <a:xfrm flipV="1">
            <a:off x="3153460" y="3855500"/>
            <a:ext cx="111173" cy="2505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7" name="Bildobjekt 1">
            <a:extLst>
              <a:ext uri="{FF2B5EF4-FFF2-40B4-BE49-F238E27FC236}">
                <a16:creationId xmlns:a16="http://schemas.microsoft.com/office/drawing/2014/main" id="{BC3BA0BA-F5B1-415B-A117-B49D9948A2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9046" y="281655"/>
            <a:ext cx="2005034" cy="152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 name="Grupp 53">
            <a:extLst>
              <a:ext uri="{FF2B5EF4-FFF2-40B4-BE49-F238E27FC236}">
                <a16:creationId xmlns:a16="http://schemas.microsoft.com/office/drawing/2014/main" id="{D45FE668-1D7C-4E53-8485-3569DD7A94E8}"/>
              </a:ext>
            </a:extLst>
          </p:cNvPr>
          <p:cNvGrpSpPr/>
          <p:nvPr/>
        </p:nvGrpSpPr>
        <p:grpSpPr>
          <a:xfrm>
            <a:off x="4005794" y="1563687"/>
            <a:ext cx="4259665" cy="5294313"/>
            <a:chOff x="-94743" y="1385669"/>
            <a:chExt cx="4003675" cy="5294313"/>
          </a:xfrm>
        </p:grpSpPr>
        <p:pic>
          <p:nvPicPr>
            <p:cNvPr id="55" name="Bildobjekt 5" descr="plan.jpg">
              <a:extLst>
                <a:ext uri="{FF2B5EF4-FFF2-40B4-BE49-F238E27FC236}">
                  <a16:creationId xmlns:a16="http://schemas.microsoft.com/office/drawing/2014/main" id="{E7F3496B-E80F-4450-BD70-21F9850B71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43" y="1385669"/>
              <a:ext cx="4003675"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Ellips 55">
              <a:extLst>
                <a:ext uri="{FF2B5EF4-FFF2-40B4-BE49-F238E27FC236}">
                  <a16:creationId xmlns:a16="http://schemas.microsoft.com/office/drawing/2014/main" id="{C96F51C4-C1D1-4B24-95C2-EAF0232F3D71}"/>
                </a:ext>
              </a:extLst>
            </p:cNvPr>
            <p:cNvSpPr/>
            <p:nvPr/>
          </p:nvSpPr>
          <p:spPr bwMode="auto">
            <a:xfrm>
              <a:off x="1300297" y="3933318"/>
              <a:ext cx="216459"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57" name="Ellips 56">
              <a:extLst>
                <a:ext uri="{FF2B5EF4-FFF2-40B4-BE49-F238E27FC236}">
                  <a16:creationId xmlns:a16="http://schemas.microsoft.com/office/drawing/2014/main" id="{47B4341D-F452-4782-9F42-985D5FCEBD3D}"/>
                </a:ext>
              </a:extLst>
            </p:cNvPr>
            <p:cNvSpPr/>
            <p:nvPr/>
          </p:nvSpPr>
          <p:spPr bwMode="auto">
            <a:xfrm>
              <a:off x="2883398" y="3933319"/>
              <a:ext cx="216459"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58" name="Ellips 57">
              <a:extLst>
                <a:ext uri="{FF2B5EF4-FFF2-40B4-BE49-F238E27FC236}">
                  <a16:creationId xmlns:a16="http://schemas.microsoft.com/office/drawing/2014/main" id="{2D4F96F6-C277-49AC-8715-ECDFE5D14274}"/>
                </a:ext>
              </a:extLst>
            </p:cNvPr>
            <p:cNvSpPr/>
            <p:nvPr/>
          </p:nvSpPr>
          <p:spPr bwMode="auto">
            <a:xfrm>
              <a:off x="2457498" y="5342077"/>
              <a:ext cx="218051"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59" name="Ellips 58">
              <a:extLst>
                <a:ext uri="{FF2B5EF4-FFF2-40B4-BE49-F238E27FC236}">
                  <a16:creationId xmlns:a16="http://schemas.microsoft.com/office/drawing/2014/main" id="{5F314C00-AECC-4E29-80A8-932638DAE9C3}"/>
                </a:ext>
              </a:extLst>
            </p:cNvPr>
            <p:cNvSpPr/>
            <p:nvPr/>
          </p:nvSpPr>
          <p:spPr bwMode="auto">
            <a:xfrm>
              <a:off x="1436933" y="5305759"/>
              <a:ext cx="218052"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61" name="Ellips 60">
              <a:extLst>
                <a:ext uri="{FF2B5EF4-FFF2-40B4-BE49-F238E27FC236}">
                  <a16:creationId xmlns:a16="http://schemas.microsoft.com/office/drawing/2014/main" id="{463E422A-A6E6-4A68-9AC4-F34A34447884}"/>
                </a:ext>
              </a:extLst>
            </p:cNvPr>
            <p:cNvSpPr/>
            <p:nvPr/>
          </p:nvSpPr>
          <p:spPr bwMode="auto">
            <a:xfrm>
              <a:off x="2026503" y="4581857"/>
              <a:ext cx="218051" cy="220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latin typeface="Calibri"/>
              </a:endParaRPr>
            </a:p>
          </p:txBody>
        </p:sp>
        <p:sp>
          <p:nvSpPr>
            <p:cNvPr id="62" name="Ellips 61">
              <a:extLst>
                <a:ext uri="{FF2B5EF4-FFF2-40B4-BE49-F238E27FC236}">
                  <a16:creationId xmlns:a16="http://schemas.microsoft.com/office/drawing/2014/main" id="{2CBCD33A-ED5E-4AE4-8075-25FD6AF309A3}"/>
                </a:ext>
              </a:extLst>
            </p:cNvPr>
            <p:cNvSpPr/>
            <p:nvPr/>
          </p:nvSpPr>
          <p:spPr bwMode="auto">
            <a:xfrm>
              <a:off x="2987460" y="3498626"/>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63" name="Ellips 62">
              <a:extLst>
                <a:ext uri="{FF2B5EF4-FFF2-40B4-BE49-F238E27FC236}">
                  <a16:creationId xmlns:a16="http://schemas.microsoft.com/office/drawing/2014/main" id="{81AA4A1E-25B3-4716-8F20-5E55C2F2F76D}"/>
                </a:ext>
              </a:extLst>
            </p:cNvPr>
            <p:cNvSpPr/>
            <p:nvPr/>
          </p:nvSpPr>
          <p:spPr bwMode="auto">
            <a:xfrm>
              <a:off x="988081" y="4751695"/>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64" name="Ellips 63">
              <a:extLst>
                <a:ext uri="{FF2B5EF4-FFF2-40B4-BE49-F238E27FC236}">
                  <a16:creationId xmlns:a16="http://schemas.microsoft.com/office/drawing/2014/main" id="{A26E1D12-CC66-4DE5-A6AF-E8F003F7CF82}"/>
                </a:ext>
              </a:extLst>
            </p:cNvPr>
            <p:cNvSpPr/>
            <p:nvPr/>
          </p:nvSpPr>
          <p:spPr bwMode="auto">
            <a:xfrm>
              <a:off x="2229646" y="5121844"/>
              <a:ext cx="216459"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65" name="Ellips 64">
              <a:extLst>
                <a:ext uri="{FF2B5EF4-FFF2-40B4-BE49-F238E27FC236}">
                  <a16:creationId xmlns:a16="http://schemas.microsoft.com/office/drawing/2014/main" id="{598BB887-B304-4CD2-B396-2B26590069EA}"/>
                </a:ext>
              </a:extLst>
            </p:cNvPr>
            <p:cNvSpPr/>
            <p:nvPr/>
          </p:nvSpPr>
          <p:spPr bwMode="auto">
            <a:xfrm>
              <a:off x="2014638" y="4261952"/>
              <a:ext cx="218051"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sp>
          <p:nvSpPr>
            <p:cNvPr id="66" name="Ellips 65">
              <a:extLst>
                <a:ext uri="{FF2B5EF4-FFF2-40B4-BE49-F238E27FC236}">
                  <a16:creationId xmlns:a16="http://schemas.microsoft.com/office/drawing/2014/main" id="{7C8DF97B-D428-47AB-A654-F4B5361B5504}"/>
                </a:ext>
              </a:extLst>
            </p:cNvPr>
            <p:cNvSpPr/>
            <p:nvPr/>
          </p:nvSpPr>
          <p:spPr bwMode="auto">
            <a:xfrm>
              <a:off x="1337333" y="3491129"/>
              <a:ext cx="218051" cy="220233"/>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highlight>
                  <a:srgbClr val="000080"/>
                </a:highlight>
                <a:latin typeface="Calibri"/>
              </a:endParaRPr>
            </a:p>
          </p:txBody>
        </p:sp>
      </p:grpSp>
      <p:sp>
        <p:nvSpPr>
          <p:cNvPr id="12" name="Rektangel 11">
            <a:extLst>
              <a:ext uri="{FF2B5EF4-FFF2-40B4-BE49-F238E27FC236}">
                <a16:creationId xmlns:a16="http://schemas.microsoft.com/office/drawing/2014/main" id="{8AADDCD7-BB8C-4A28-8EBC-5C491455D872}"/>
              </a:ext>
            </a:extLst>
          </p:cNvPr>
          <p:cNvSpPr/>
          <p:nvPr/>
        </p:nvSpPr>
        <p:spPr>
          <a:xfrm>
            <a:off x="5149376" y="3509368"/>
            <a:ext cx="956114" cy="10505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ektangel 66">
            <a:extLst>
              <a:ext uri="{FF2B5EF4-FFF2-40B4-BE49-F238E27FC236}">
                <a16:creationId xmlns:a16="http://schemas.microsoft.com/office/drawing/2014/main" id="{24A85CD3-E2FA-4D68-B972-5711D7411B41}"/>
              </a:ext>
            </a:extLst>
          </p:cNvPr>
          <p:cNvSpPr/>
          <p:nvPr/>
        </p:nvSpPr>
        <p:spPr>
          <a:xfrm>
            <a:off x="6136254" y="4272994"/>
            <a:ext cx="632849" cy="732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67">
            <a:extLst>
              <a:ext uri="{FF2B5EF4-FFF2-40B4-BE49-F238E27FC236}">
                <a16:creationId xmlns:a16="http://schemas.microsoft.com/office/drawing/2014/main" id="{89E1B7E5-902A-4A64-9E69-D082F0ABC70D}"/>
              </a:ext>
            </a:extLst>
          </p:cNvPr>
          <p:cNvSpPr/>
          <p:nvPr/>
        </p:nvSpPr>
        <p:spPr>
          <a:xfrm>
            <a:off x="6400010" y="5079780"/>
            <a:ext cx="781292" cy="870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ektangel 68">
            <a:extLst>
              <a:ext uri="{FF2B5EF4-FFF2-40B4-BE49-F238E27FC236}">
                <a16:creationId xmlns:a16="http://schemas.microsoft.com/office/drawing/2014/main" id="{6CF90CAF-5F43-4BF4-9D8A-10336783EDEC}"/>
              </a:ext>
            </a:extLst>
          </p:cNvPr>
          <p:cNvSpPr/>
          <p:nvPr/>
        </p:nvSpPr>
        <p:spPr>
          <a:xfrm>
            <a:off x="5051378" y="4846232"/>
            <a:ext cx="956114" cy="10505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Rektangel 69">
            <a:extLst>
              <a:ext uri="{FF2B5EF4-FFF2-40B4-BE49-F238E27FC236}">
                <a16:creationId xmlns:a16="http://schemas.microsoft.com/office/drawing/2014/main" id="{EFD151DE-2486-43ED-8F3C-82D9D170089C}"/>
              </a:ext>
            </a:extLst>
          </p:cNvPr>
          <p:cNvSpPr/>
          <p:nvPr/>
        </p:nvSpPr>
        <p:spPr>
          <a:xfrm>
            <a:off x="6810740" y="3499520"/>
            <a:ext cx="956114" cy="10505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Ellips 70">
            <a:extLst>
              <a:ext uri="{FF2B5EF4-FFF2-40B4-BE49-F238E27FC236}">
                <a16:creationId xmlns:a16="http://schemas.microsoft.com/office/drawing/2014/main" id="{34A0740C-B26B-458E-B1CA-784D1798846D}"/>
              </a:ext>
            </a:extLst>
          </p:cNvPr>
          <p:cNvSpPr/>
          <p:nvPr/>
        </p:nvSpPr>
        <p:spPr>
          <a:xfrm>
            <a:off x="7400218" y="4603265"/>
            <a:ext cx="688886" cy="8472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13" name="Ellips 12">
            <a:extLst>
              <a:ext uri="{FF2B5EF4-FFF2-40B4-BE49-F238E27FC236}">
                <a16:creationId xmlns:a16="http://schemas.microsoft.com/office/drawing/2014/main" id="{D786C431-ABC5-4BE3-9EF2-50C7EA97F31E}"/>
              </a:ext>
            </a:extLst>
          </p:cNvPr>
          <p:cNvSpPr/>
          <p:nvPr/>
        </p:nvSpPr>
        <p:spPr>
          <a:xfrm>
            <a:off x="886560" y="4603265"/>
            <a:ext cx="688886" cy="8472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14" name="textruta 13">
            <a:extLst>
              <a:ext uri="{FF2B5EF4-FFF2-40B4-BE49-F238E27FC236}">
                <a16:creationId xmlns:a16="http://schemas.microsoft.com/office/drawing/2014/main" id="{347856AB-D76F-4F57-9857-6F1CAF96FA93}"/>
              </a:ext>
            </a:extLst>
          </p:cNvPr>
          <p:cNvSpPr txBox="1"/>
          <p:nvPr/>
        </p:nvSpPr>
        <p:spPr>
          <a:xfrm>
            <a:off x="933139" y="4888336"/>
            <a:ext cx="793829" cy="261610"/>
          </a:xfrm>
          <a:prstGeom prst="rect">
            <a:avLst/>
          </a:prstGeom>
          <a:noFill/>
        </p:spPr>
        <p:txBody>
          <a:bodyPr wrap="square" rtlCol="0">
            <a:spAutoFit/>
          </a:bodyPr>
          <a:lstStyle/>
          <a:p>
            <a:r>
              <a:rPr lang="sv-SE" sz="1100" dirty="0"/>
              <a:t>Brytzon</a:t>
            </a:r>
          </a:p>
        </p:txBody>
      </p:sp>
      <p:sp>
        <p:nvSpPr>
          <p:cNvPr id="72" name="textruta 71">
            <a:extLst>
              <a:ext uri="{FF2B5EF4-FFF2-40B4-BE49-F238E27FC236}">
                <a16:creationId xmlns:a16="http://schemas.microsoft.com/office/drawing/2014/main" id="{A5EC0AFB-604B-4AD8-84A0-D116A180E533}"/>
              </a:ext>
            </a:extLst>
          </p:cNvPr>
          <p:cNvSpPr txBox="1"/>
          <p:nvPr/>
        </p:nvSpPr>
        <p:spPr>
          <a:xfrm>
            <a:off x="7421509" y="4869991"/>
            <a:ext cx="793829" cy="261610"/>
          </a:xfrm>
          <a:prstGeom prst="rect">
            <a:avLst/>
          </a:prstGeom>
          <a:noFill/>
        </p:spPr>
        <p:txBody>
          <a:bodyPr wrap="square" rtlCol="0">
            <a:spAutoFit/>
          </a:bodyPr>
          <a:lstStyle/>
          <a:p>
            <a:r>
              <a:rPr lang="sv-SE" sz="1100" dirty="0"/>
              <a:t>Brytzon</a:t>
            </a:r>
          </a:p>
        </p:txBody>
      </p:sp>
    </p:spTree>
    <p:extLst>
      <p:ext uri="{BB962C8B-B14F-4D97-AF65-F5344CB8AC3E}">
        <p14:creationId xmlns:p14="http://schemas.microsoft.com/office/powerpoint/2010/main" val="97561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p:cNvSpPr/>
          <p:nvPr/>
        </p:nvSpPr>
        <p:spPr>
          <a:xfrm>
            <a:off x="674237" y="914400"/>
            <a:ext cx="3657600" cy="288757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4800" kern="1200">
                <a:solidFill>
                  <a:srgbClr val="FFFFFF"/>
                </a:solidFill>
                <a:latin typeface="+mj-lt"/>
                <a:ea typeface="+mj-ea"/>
                <a:cs typeface="+mj-cs"/>
              </a:rPr>
              <a:t>Örebro Innebandy </a:t>
            </a:r>
          </a:p>
        </p:txBody>
      </p:sp>
      <p:cxnSp>
        <p:nvCxnSpPr>
          <p:cNvPr id="26" name="Straight Connector 2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extruta 1">
            <a:extLst>
              <a:ext uri="{FF2B5EF4-FFF2-40B4-BE49-F238E27FC236}">
                <a16:creationId xmlns:a16="http://schemas.microsoft.com/office/drawing/2014/main" id="{3D8A8F6F-6F6C-461A-9F1A-EB3721BEDFC1}"/>
              </a:ext>
            </a:extLst>
          </p:cNvPr>
          <p:cNvSpPr txBox="1"/>
          <p:nvPr/>
        </p:nvSpPr>
        <p:spPr>
          <a:xfrm>
            <a:off x="4937760" y="741610"/>
            <a:ext cx="6313713" cy="1600438"/>
          </a:xfrm>
          <a:prstGeom prst="rect">
            <a:avLst/>
          </a:prstGeom>
          <a:noFill/>
        </p:spPr>
        <p:txBody>
          <a:bodyPr wrap="square" rtlCol="0">
            <a:spAutoFit/>
          </a:bodyPr>
          <a:lstStyle/>
          <a:p>
            <a:endParaRPr lang="sv-SE" sz="1400" b="1" dirty="0"/>
          </a:p>
          <a:p>
            <a:endParaRPr lang="sv-SE" sz="1400" b="1" dirty="0"/>
          </a:p>
          <a:p>
            <a:endParaRPr lang="sv-SE" sz="1400" dirty="0"/>
          </a:p>
          <a:p>
            <a:endParaRPr lang="sv-SE" sz="1400" dirty="0"/>
          </a:p>
          <a:p>
            <a:endParaRPr lang="sv-SE" sz="1400" dirty="0"/>
          </a:p>
          <a:p>
            <a:endParaRPr lang="sv-SE" sz="1400" b="1" dirty="0"/>
          </a:p>
          <a:p>
            <a:endParaRPr lang="sv-SE" sz="1400" dirty="0"/>
          </a:p>
        </p:txBody>
      </p:sp>
      <p:sp>
        <p:nvSpPr>
          <p:cNvPr id="8" name="textruta 7">
            <a:extLst>
              <a:ext uri="{FF2B5EF4-FFF2-40B4-BE49-F238E27FC236}">
                <a16:creationId xmlns:a16="http://schemas.microsoft.com/office/drawing/2014/main" id="{2FE85949-919C-4938-B7D0-DD7611DE9CB1}"/>
              </a:ext>
            </a:extLst>
          </p:cNvPr>
          <p:cNvSpPr txBox="1"/>
          <p:nvPr/>
        </p:nvSpPr>
        <p:spPr>
          <a:xfrm>
            <a:off x="1284577" y="4210536"/>
            <a:ext cx="6094520" cy="646331"/>
          </a:xfrm>
          <a:prstGeom prst="rect">
            <a:avLst/>
          </a:prstGeom>
          <a:noFill/>
        </p:spPr>
        <p:txBody>
          <a:bodyPr wrap="square">
            <a:spAutoFit/>
          </a:bodyPr>
          <a:lstStyle/>
          <a:p>
            <a:r>
              <a:rPr lang="sv-SE" dirty="0">
                <a:solidFill>
                  <a:schemeClr val="bg1"/>
                </a:solidFill>
              </a:rPr>
              <a:t>Organisation </a:t>
            </a:r>
          </a:p>
          <a:p>
            <a:endParaRPr lang="sv-SE" dirty="0">
              <a:solidFill>
                <a:schemeClr val="bg1"/>
              </a:solidFill>
            </a:endParaRPr>
          </a:p>
        </p:txBody>
      </p:sp>
      <p:pic>
        <p:nvPicPr>
          <p:cNvPr id="3" name="Bildobjekt 2">
            <a:extLst>
              <a:ext uri="{FF2B5EF4-FFF2-40B4-BE49-F238E27FC236}">
                <a16:creationId xmlns:a16="http://schemas.microsoft.com/office/drawing/2014/main" id="{7E73CA0F-3376-4578-99F6-4DA325C0B66B}"/>
              </a:ext>
            </a:extLst>
          </p:cNvPr>
          <p:cNvPicPr>
            <a:picLocks noChangeAspect="1"/>
          </p:cNvPicPr>
          <p:nvPr/>
        </p:nvPicPr>
        <p:blipFill>
          <a:blip r:embed="rId2"/>
          <a:stretch>
            <a:fillRect/>
          </a:stretch>
        </p:blipFill>
        <p:spPr>
          <a:xfrm>
            <a:off x="5186079" y="2067534"/>
            <a:ext cx="6769554" cy="3622066"/>
          </a:xfrm>
          <a:prstGeom prst="rect">
            <a:avLst/>
          </a:prstGeom>
        </p:spPr>
      </p:pic>
    </p:spTree>
    <p:extLst>
      <p:ext uri="{BB962C8B-B14F-4D97-AF65-F5344CB8AC3E}">
        <p14:creationId xmlns:p14="http://schemas.microsoft.com/office/powerpoint/2010/main" val="257464483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Bildobjekt 1">
            <a:extLst>
              <a:ext uri="{FF2B5EF4-FFF2-40B4-BE49-F238E27FC236}">
                <a16:creationId xmlns:a16="http://schemas.microsoft.com/office/drawing/2014/main" id="{5B924048-1F9A-44E8-B716-FA35021B05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1172" y="398899"/>
            <a:ext cx="1902537" cy="14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rundade hörn 7">
            <a:extLst>
              <a:ext uri="{FF2B5EF4-FFF2-40B4-BE49-F238E27FC236}">
                <a16:creationId xmlns:a16="http://schemas.microsoft.com/office/drawing/2014/main" id="{5BEB4EE7-2C53-4896-B1CC-84141AD52B4F}"/>
              </a:ext>
            </a:extLst>
          </p:cNvPr>
          <p:cNvSpPr/>
          <p:nvPr/>
        </p:nvSpPr>
        <p:spPr>
          <a:xfrm>
            <a:off x="1212850" y="701862"/>
            <a:ext cx="3305361" cy="1073150"/>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eaLnBrk="0" fontAlgn="base" hangingPunct="0">
              <a:spcBef>
                <a:spcPct val="0"/>
              </a:spcBef>
              <a:spcAft>
                <a:spcPct val="0"/>
              </a:spcAft>
              <a:defRPr/>
            </a:pPr>
            <a:r>
              <a:rPr lang="sv-SE" sz="2000" b="1" dirty="0">
                <a:solidFill>
                  <a:prstClr val="white"/>
                </a:solidFill>
                <a:latin typeface="Calibri"/>
              </a:rPr>
              <a:t>Pojkar 08/09</a:t>
            </a:r>
          </a:p>
          <a:p>
            <a:pPr algn="ctr" eaLnBrk="0" fontAlgn="base" hangingPunct="0">
              <a:spcBef>
                <a:spcPct val="0"/>
              </a:spcBef>
              <a:spcAft>
                <a:spcPct val="0"/>
              </a:spcAft>
              <a:defRPr/>
            </a:pPr>
            <a:r>
              <a:rPr lang="sv-SE" dirty="0">
                <a:solidFill>
                  <a:prstClr val="white"/>
                </a:solidFill>
                <a:latin typeface="Calibri"/>
              </a:rPr>
              <a:t>Anfallsspel </a:t>
            </a:r>
          </a:p>
        </p:txBody>
      </p:sp>
      <p:sp>
        <p:nvSpPr>
          <p:cNvPr id="9" name="textruta 8">
            <a:extLst>
              <a:ext uri="{FF2B5EF4-FFF2-40B4-BE49-F238E27FC236}">
                <a16:creationId xmlns:a16="http://schemas.microsoft.com/office/drawing/2014/main" id="{FC84C5B3-069B-46AC-9156-482FB6349A2A}"/>
              </a:ext>
            </a:extLst>
          </p:cNvPr>
          <p:cNvSpPr txBox="1"/>
          <p:nvPr/>
        </p:nvSpPr>
        <p:spPr>
          <a:xfrm>
            <a:off x="1200709" y="1985722"/>
            <a:ext cx="7980364" cy="3693319"/>
          </a:xfrm>
          <a:prstGeom prst="rect">
            <a:avLst/>
          </a:prstGeom>
          <a:noFill/>
        </p:spPr>
        <p:txBody>
          <a:bodyPr wrap="square">
            <a:spAutoFit/>
          </a:bodyPr>
          <a:lstStyle/>
          <a:p>
            <a:pPr eaLnBrk="0" fontAlgn="base" hangingPunct="0">
              <a:spcBef>
                <a:spcPct val="0"/>
              </a:spcBef>
              <a:spcAft>
                <a:spcPct val="0"/>
              </a:spcAft>
              <a:defRPr/>
            </a:pPr>
            <a:r>
              <a:rPr lang="sv-SE" dirty="0">
                <a:solidFill>
                  <a:prstClr val="black"/>
                </a:solidFill>
                <a:latin typeface="Arial" panose="020B0604020202020204" pitchFamily="34" charset="0"/>
                <a:cs typeface="Arial" panose="020B0604020202020204" pitchFamily="34" charset="0"/>
              </a:rPr>
              <a:t>I anfall skapar vi målchanser genom hög spelintensitet, hög spelintensitet skapar vi genom att ständigt vara i rörelse.</a:t>
            </a:r>
          </a:p>
          <a:p>
            <a:pPr eaLnBrk="0" fontAlgn="base" hangingPunct="0">
              <a:spcBef>
                <a:spcPct val="0"/>
              </a:spcBef>
              <a:spcAft>
                <a:spcPct val="0"/>
              </a:spcAft>
              <a:defRPr/>
            </a:pPr>
            <a:endParaRPr lang="sv-SE" dirty="0">
              <a:solidFill>
                <a:prstClr val="black"/>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defRPr/>
            </a:pPr>
            <a:r>
              <a:rPr lang="sv-SE" dirty="0">
                <a:solidFill>
                  <a:prstClr val="black"/>
                </a:solidFill>
                <a:latin typeface="Arial" panose="020B0604020202020204" pitchFamily="34" charset="0"/>
                <a:cs typeface="Arial" panose="020B0604020202020204" pitchFamily="34" charset="0"/>
              </a:rPr>
              <a:t>Spring med bollen eller passa bollen</a:t>
            </a:r>
          </a:p>
          <a:p>
            <a:pPr eaLnBrk="0" fontAlgn="base" hangingPunct="0">
              <a:spcBef>
                <a:spcPct val="0"/>
              </a:spcBef>
              <a:spcAft>
                <a:spcPct val="0"/>
              </a:spcAft>
              <a:defRPr/>
            </a:pPr>
            <a:endParaRPr lang="sv-SE" dirty="0">
              <a:solidFill>
                <a:prstClr val="black"/>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defRPr/>
            </a:pPr>
            <a:r>
              <a:rPr lang="sv-SE" dirty="0">
                <a:solidFill>
                  <a:prstClr val="black"/>
                </a:solidFill>
                <a:latin typeface="Arial" panose="020B0604020202020204" pitchFamily="34" charset="0"/>
                <a:cs typeface="Arial" panose="020B0604020202020204" pitchFamily="34" charset="0"/>
              </a:rPr>
              <a:t>Först framåt och snabb första pass</a:t>
            </a:r>
          </a:p>
          <a:p>
            <a:pPr eaLnBrk="0" fontAlgn="base" hangingPunct="0">
              <a:spcBef>
                <a:spcPct val="0"/>
              </a:spcBef>
              <a:spcAft>
                <a:spcPct val="0"/>
              </a:spcAft>
              <a:defRPr/>
            </a:pPr>
            <a:endParaRPr lang="sv-SE" dirty="0">
              <a:solidFill>
                <a:prstClr val="black"/>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defRPr/>
            </a:pPr>
            <a:r>
              <a:rPr lang="sv-SE" dirty="0">
                <a:solidFill>
                  <a:prstClr val="black"/>
                </a:solidFill>
                <a:latin typeface="Arial" panose="020B0604020202020204" pitchFamily="34" charset="0"/>
                <a:cs typeface="Arial" panose="020B0604020202020204" pitchFamily="34" charset="0"/>
              </a:rPr>
              <a:t>Stå aldrig still efter spelad boll</a:t>
            </a:r>
          </a:p>
          <a:p>
            <a:pPr eaLnBrk="0" fontAlgn="base" hangingPunct="0">
              <a:spcBef>
                <a:spcPct val="0"/>
              </a:spcBef>
              <a:spcAft>
                <a:spcPct val="0"/>
              </a:spcAft>
              <a:defRPr/>
            </a:pPr>
            <a:endParaRPr lang="sv-SE" dirty="0">
              <a:solidFill>
                <a:prstClr val="black"/>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defRPr/>
            </a:pPr>
            <a:r>
              <a:rPr lang="sv-SE" dirty="0">
                <a:solidFill>
                  <a:prstClr val="black"/>
                </a:solidFill>
                <a:latin typeface="Arial" panose="020B0604020202020204" pitchFamily="34" charset="0"/>
                <a:cs typeface="Arial" panose="020B0604020202020204" pitchFamily="34" charset="0"/>
              </a:rPr>
              <a:t>Våga utmana, hitta lösningar och kombinationer för att lösa situationer</a:t>
            </a:r>
          </a:p>
          <a:p>
            <a:pPr eaLnBrk="0" fontAlgn="base" hangingPunct="0">
              <a:spcBef>
                <a:spcPct val="0"/>
              </a:spcBef>
              <a:spcAft>
                <a:spcPct val="0"/>
              </a:spcAft>
              <a:defRPr/>
            </a:pPr>
            <a:endParaRPr lang="sv-SE" dirty="0">
              <a:solidFill>
                <a:prstClr val="black"/>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defRPr/>
            </a:pPr>
            <a:r>
              <a:rPr lang="sv-SE" dirty="0">
                <a:solidFill>
                  <a:prstClr val="black"/>
                </a:solidFill>
                <a:latin typeface="Arial" panose="020B0604020202020204" pitchFamily="34" charset="0"/>
                <a:cs typeface="Arial" panose="020B0604020202020204" pitchFamily="34" charset="0"/>
              </a:rPr>
              <a:t>Ta bollen till mål och gör mål</a:t>
            </a:r>
          </a:p>
          <a:p>
            <a:pPr eaLnBrk="0" fontAlgn="base" hangingPunct="0">
              <a:spcBef>
                <a:spcPct val="0"/>
              </a:spcBef>
              <a:spcAft>
                <a:spcPct val="0"/>
              </a:spcAft>
              <a:defRPr/>
            </a:pPr>
            <a:endParaRPr lang="sv-SE"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FA85A0-8DBD-EA29-A273-1A9B7CE9841E}"/>
              </a:ext>
            </a:extLst>
          </p:cNvPr>
          <p:cNvSpPr>
            <a:spLocks noGrp="1"/>
          </p:cNvSpPr>
          <p:nvPr>
            <p:ph type="ctrTitle"/>
          </p:nvPr>
        </p:nvSpPr>
        <p:spPr>
          <a:xfrm>
            <a:off x="272153" y="338514"/>
            <a:ext cx="10363200" cy="1470025"/>
          </a:xfrm>
        </p:spPr>
        <p:txBody>
          <a:bodyPr/>
          <a:lstStyle/>
          <a:p>
            <a:r>
              <a:rPr lang="sv-SE" b="1" u="sng" dirty="0"/>
              <a:t>Animationer</a:t>
            </a:r>
          </a:p>
        </p:txBody>
      </p:sp>
      <p:sp>
        <p:nvSpPr>
          <p:cNvPr id="3" name="Underrubrik 2">
            <a:extLst>
              <a:ext uri="{FF2B5EF4-FFF2-40B4-BE49-F238E27FC236}">
                <a16:creationId xmlns:a16="http://schemas.microsoft.com/office/drawing/2014/main" id="{35A06684-08C8-0680-E362-5C6214E7294C}"/>
              </a:ext>
            </a:extLst>
          </p:cNvPr>
          <p:cNvSpPr>
            <a:spLocks noGrp="1"/>
          </p:cNvSpPr>
          <p:nvPr>
            <p:ph type="subTitle" idx="1"/>
          </p:nvPr>
        </p:nvSpPr>
        <p:spPr>
          <a:xfrm>
            <a:off x="1186553" y="1808539"/>
            <a:ext cx="8534400" cy="1752600"/>
          </a:xfrm>
        </p:spPr>
        <p:txBody>
          <a:bodyPr/>
          <a:lstStyle/>
          <a:p>
            <a:pPr>
              <a:lnSpc>
                <a:spcPct val="107000"/>
              </a:lnSpc>
              <a:spcAft>
                <a:spcPts val="800"/>
              </a:spcAft>
            </a:pPr>
            <a:r>
              <a:rPr lang="sv-S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https://www.youtube.com/watch?v=NYDLaWFdPe8</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https://www.youtube.com/watch?v=5wrIA4WTOaU</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https://www.youtube.com/watch?v=98d-l_iefws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pic>
        <p:nvPicPr>
          <p:cNvPr id="4" name="Bildobjekt 1">
            <a:extLst>
              <a:ext uri="{FF2B5EF4-FFF2-40B4-BE49-F238E27FC236}">
                <a16:creationId xmlns:a16="http://schemas.microsoft.com/office/drawing/2014/main" id="{D55C248A-C4D8-1B62-DF43-22D724FDC7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4085" y="338514"/>
            <a:ext cx="1902537" cy="14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75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p:cNvSpPr/>
          <p:nvPr/>
        </p:nvSpPr>
        <p:spPr>
          <a:xfrm>
            <a:off x="0" y="6268995"/>
            <a:ext cx="12192000" cy="5890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Aft>
                <a:spcPts val="600"/>
              </a:spcAft>
            </a:pPr>
            <a:r>
              <a:rPr lang="sv-SE" dirty="0"/>
              <a:t>Örebro Innebandy  </a:t>
            </a:r>
          </a:p>
        </p:txBody>
      </p:sp>
      <p:pic>
        <p:nvPicPr>
          <p:cNvPr id="8" name="Picture 2">
            <a:extLst>
              <a:ext uri="{FF2B5EF4-FFF2-40B4-BE49-F238E27FC236}">
                <a16:creationId xmlns:a16="http://schemas.microsoft.com/office/drawing/2014/main" id="{674AD11D-6C39-48EA-892F-D8FA75A4CA67}"/>
              </a:ext>
            </a:extLst>
          </p:cNvPr>
          <p:cNvPicPr>
            <a:picLocks noChangeAspect="1"/>
          </p:cNvPicPr>
          <p:nvPr/>
        </p:nvPicPr>
        <p:blipFill>
          <a:blip r:embed="rId2" cstate="print"/>
          <a:stretch>
            <a:fillRect/>
          </a:stretch>
        </p:blipFill>
        <p:spPr>
          <a:xfrm>
            <a:off x="170635" y="988190"/>
            <a:ext cx="7538847" cy="5070227"/>
          </a:xfrm>
          <a:prstGeom prst="rect">
            <a:avLst/>
          </a:prstGeom>
        </p:spPr>
      </p:pic>
      <p:sp>
        <p:nvSpPr>
          <p:cNvPr id="9" name="Title 1">
            <a:extLst>
              <a:ext uri="{FF2B5EF4-FFF2-40B4-BE49-F238E27FC236}">
                <a16:creationId xmlns:a16="http://schemas.microsoft.com/office/drawing/2014/main" id="{F25517BE-9922-4D8E-A320-ADB60B911090}"/>
              </a:ext>
            </a:extLst>
          </p:cNvPr>
          <p:cNvSpPr txBox="1">
            <a:spLocks/>
          </p:cNvSpPr>
          <p:nvPr/>
        </p:nvSpPr>
        <p:spPr>
          <a:xfrm>
            <a:off x="170635" y="363625"/>
            <a:ext cx="12191999" cy="479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latin typeface="Calibri" panose="020F0502020204030204" pitchFamily="34" charset="0"/>
                <a:cs typeface="Calibri" panose="020F0502020204030204" pitchFamily="34" charset="0"/>
              </a:rPr>
              <a:t>SIU </a:t>
            </a:r>
            <a:r>
              <a:rPr lang="en-US" sz="2800" b="1" dirty="0" err="1">
                <a:latin typeface="Calibri" panose="020F0502020204030204" pitchFamily="34" charset="0"/>
                <a:cs typeface="Calibri" panose="020F0502020204030204" pitchFamily="34" charset="0"/>
              </a:rPr>
              <a:t>Modellen</a:t>
            </a:r>
            <a:r>
              <a:rPr lang="en-US" sz="2800" b="1" dirty="0">
                <a:latin typeface="Calibri" panose="020F0502020204030204" pitchFamily="34" charset="0"/>
                <a:cs typeface="Calibri" panose="020F0502020204030204" pitchFamily="34" charset="0"/>
              </a:rPr>
              <a:t> =&gt; </a:t>
            </a:r>
            <a:r>
              <a:rPr lang="en-US" sz="2800" b="1" dirty="0" err="1">
                <a:latin typeface="Calibri" panose="020F0502020204030204" pitchFamily="34" charset="0"/>
                <a:cs typeface="Calibri" panose="020F0502020204030204" pitchFamily="34" charset="0"/>
              </a:rPr>
              <a:t>Svensk</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Innebandys</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Utvecklingsmodell</a:t>
            </a:r>
            <a:endParaRPr lang="en-US" sz="2800" b="1" dirty="0">
              <a:latin typeface="Calibri" panose="020F0502020204030204" pitchFamily="34" charset="0"/>
              <a:cs typeface="Calibri" panose="020F0502020204030204" pitchFamily="34" charset="0"/>
            </a:endParaRPr>
          </a:p>
        </p:txBody>
      </p:sp>
      <p:sp>
        <p:nvSpPr>
          <p:cNvPr id="10" name="Rectangle 4">
            <a:extLst>
              <a:ext uri="{FF2B5EF4-FFF2-40B4-BE49-F238E27FC236}">
                <a16:creationId xmlns:a16="http://schemas.microsoft.com/office/drawing/2014/main" id="{F0DAF508-7CE8-47CD-8434-10111C7CBE45}"/>
              </a:ext>
            </a:extLst>
          </p:cNvPr>
          <p:cNvSpPr/>
          <p:nvPr/>
        </p:nvSpPr>
        <p:spPr>
          <a:xfrm>
            <a:off x="7895338" y="1052517"/>
            <a:ext cx="4039783" cy="879637"/>
          </a:xfrm>
          <a:prstGeom prst="rect">
            <a:avLst/>
          </a:prstGeom>
          <a:solidFill>
            <a:srgbClr val="FFFF0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800" b="1" dirty="0">
                <a:solidFill>
                  <a:srgbClr val="00B050"/>
                </a:solidFill>
              </a:rPr>
              <a:t>Färdighetsnivå före ålder</a:t>
            </a:r>
          </a:p>
        </p:txBody>
      </p:sp>
      <p:sp>
        <p:nvSpPr>
          <p:cNvPr id="2" name="textruta 1">
            <a:extLst>
              <a:ext uri="{FF2B5EF4-FFF2-40B4-BE49-F238E27FC236}">
                <a16:creationId xmlns:a16="http://schemas.microsoft.com/office/drawing/2014/main" id="{609450D2-3061-4D07-AB5F-3E74504A8F24}"/>
              </a:ext>
            </a:extLst>
          </p:cNvPr>
          <p:cNvSpPr txBox="1"/>
          <p:nvPr/>
        </p:nvSpPr>
        <p:spPr>
          <a:xfrm>
            <a:off x="7809094" y="2141785"/>
            <a:ext cx="4212270" cy="3139321"/>
          </a:xfrm>
          <a:prstGeom prst="rect">
            <a:avLst/>
          </a:prstGeom>
          <a:noFill/>
        </p:spPr>
        <p:txBody>
          <a:bodyPr wrap="square" rtlCol="0">
            <a:spAutoFit/>
          </a:bodyPr>
          <a:lstStyle/>
          <a:p>
            <a:r>
              <a:rPr lang="sv-SE" dirty="0"/>
              <a:t>Alla som är kallade till match spelar ingen toppning under seriespel = utbildning före vinster. </a:t>
            </a:r>
          </a:p>
          <a:p>
            <a:r>
              <a:rPr lang="sv-SE" dirty="0"/>
              <a:t>Vi tävlar i SM, DM &amp; vissa cuper 18+2 </a:t>
            </a:r>
          </a:p>
          <a:p>
            <a:endParaRPr lang="sv-SE" dirty="0"/>
          </a:p>
          <a:p>
            <a:r>
              <a:rPr lang="sv-SE" dirty="0"/>
              <a:t>Nu tävlar vi som lag, tabeller, poängliga mm. </a:t>
            </a:r>
          </a:p>
          <a:p>
            <a:endParaRPr lang="sv-SE" dirty="0"/>
          </a:p>
          <a:p>
            <a:r>
              <a:rPr lang="sv-SE" dirty="0"/>
              <a:t>Det året man börjar gymnasiet går man från röd nivå till vår juniorverksamhet eller till bredd/motionsidrott. </a:t>
            </a:r>
          </a:p>
        </p:txBody>
      </p:sp>
    </p:spTree>
    <p:extLst>
      <p:ext uri="{BB962C8B-B14F-4D97-AF65-F5344CB8AC3E}">
        <p14:creationId xmlns:p14="http://schemas.microsoft.com/office/powerpoint/2010/main" val="324670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p:cNvSpPr/>
          <p:nvPr/>
        </p:nvSpPr>
        <p:spPr>
          <a:xfrm>
            <a:off x="674237" y="914400"/>
            <a:ext cx="3657600" cy="288757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a:ln>
                  <a:noFill/>
                </a:ln>
                <a:solidFill>
                  <a:srgbClr val="FFFFFF"/>
                </a:solidFill>
                <a:effectLst/>
                <a:uLnTx/>
                <a:uFillTx/>
                <a:latin typeface="Calibri Light" panose="020F0302020204030204"/>
                <a:ea typeface="+mn-ea"/>
                <a:cs typeface="+mn-cs"/>
              </a:rPr>
              <a:t>Örebro Innebandy </a:t>
            </a:r>
          </a:p>
        </p:txBody>
      </p:sp>
      <p:cxnSp>
        <p:nvCxnSpPr>
          <p:cNvPr id="26" name="Straight Connector 2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extruta 1">
            <a:extLst>
              <a:ext uri="{FF2B5EF4-FFF2-40B4-BE49-F238E27FC236}">
                <a16:creationId xmlns:a16="http://schemas.microsoft.com/office/drawing/2014/main" id="{3D8A8F6F-6F6C-461A-9F1A-EB3721BEDFC1}"/>
              </a:ext>
            </a:extLst>
          </p:cNvPr>
          <p:cNvSpPr txBox="1"/>
          <p:nvPr/>
        </p:nvSpPr>
        <p:spPr>
          <a:xfrm>
            <a:off x="4937760" y="741610"/>
            <a:ext cx="6313713"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ruta 7">
            <a:extLst>
              <a:ext uri="{FF2B5EF4-FFF2-40B4-BE49-F238E27FC236}">
                <a16:creationId xmlns:a16="http://schemas.microsoft.com/office/drawing/2014/main" id="{2FE85949-919C-4938-B7D0-DD7611DE9CB1}"/>
              </a:ext>
            </a:extLst>
          </p:cNvPr>
          <p:cNvSpPr txBox="1"/>
          <p:nvPr/>
        </p:nvSpPr>
        <p:spPr>
          <a:xfrm>
            <a:off x="1284577" y="4210536"/>
            <a:ext cx="609452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Juniorverksamhet pojk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ruta 3">
            <a:extLst>
              <a:ext uri="{FF2B5EF4-FFF2-40B4-BE49-F238E27FC236}">
                <a16:creationId xmlns:a16="http://schemas.microsoft.com/office/drawing/2014/main" id="{A5FB3736-FB4B-4E24-965F-7CEEC5B4DF19}"/>
              </a:ext>
            </a:extLst>
          </p:cNvPr>
          <p:cNvSpPr txBox="1"/>
          <p:nvPr/>
        </p:nvSpPr>
        <p:spPr>
          <a:xfrm>
            <a:off x="5085639" y="741610"/>
            <a:ext cx="57557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Budget 2022/2023</a:t>
            </a:r>
          </a:p>
        </p:txBody>
      </p:sp>
      <p:pic>
        <p:nvPicPr>
          <p:cNvPr id="5" name="Bildobjekt 4">
            <a:extLst>
              <a:ext uri="{FF2B5EF4-FFF2-40B4-BE49-F238E27FC236}">
                <a16:creationId xmlns:a16="http://schemas.microsoft.com/office/drawing/2014/main" id="{F642EA56-2C2D-43D8-BA33-EB3CD520570D}"/>
              </a:ext>
            </a:extLst>
          </p:cNvPr>
          <p:cNvPicPr>
            <a:picLocks noChangeAspect="1"/>
          </p:cNvPicPr>
          <p:nvPr/>
        </p:nvPicPr>
        <p:blipFill>
          <a:blip r:embed="rId2"/>
          <a:stretch>
            <a:fillRect/>
          </a:stretch>
        </p:blipFill>
        <p:spPr>
          <a:xfrm>
            <a:off x="4937760" y="1272906"/>
            <a:ext cx="3415700" cy="4843484"/>
          </a:xfrm>
          <a:prstGeom prst="rect">
            <a:avLst/>
          </a:prstGeom>
        </p:spPr>
      </p:pic>
    </p:spTree>
    <p:extLst>
      <p:ext uri="{BB962C8B-B14F-4D97-AF65-F5344CB8AC3E}">
        <p14:creationId xmlns:p14="http://schemas.microsoft.com/office/powerpoint/2010/main" val="429166023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1BFD8-3AF0-F2F8-61FC-1BE779B1F729}"/>
              </a:ext>
            </a:extLst>
          </p:cNvPr>
          <p:cNvSpPr>
            <a:spLocks noGrp="1"/>
          </p:cNvSpPr>
          <p:nvPr>
            <p:ph type="title"/>
          </p:nvPr>
        </p:nvSpPr>
        <p:spPr/>
        <p:txBody>
          <a:bodyPr/>
          <a:lstStyle/>
          <a:p>
            <a:r>
              <a:rPr lang="sv-SE" b="1" u="sng" dirty="0"/>
              <a:t>Cuper</a:t>
            </a:r>
          </a:p>
        </p:txBody>
      </p:sp>
      <p:sp>
        <p:nvSpPr>
          <p:cNvPr id="3" name="Platshållare för innehåll 2">
            <a:extLst>
              <a:ext uri="{FF2B5EF4-FFF2-40B4-BE49-F238E27FC236}">
                <a16:creationId xmlns:a16="http://schemas.microsoft.com/office/drawing/2014/main" id="{250A8E1D-3D71-1596-8B77-FBD3657C594D}"/>
              </a:ext>
            </a:extLst>
          </p:cNvPr>
          <p:cNvSpPr>
            <a:spLocks noGrp="1"/>
          </p:cNvSpPr>
          <p:nvPr>
            <p:ph idx="1"/>
          </p:nvPr>
        </p:nvSpPr>
        <p:spPr/>
        <p:txBody>
          <a:bodyPr/>
          <a:lstStyle/>
          <a:p>
            <a:r>
              <a:rPr lang="sv-SE" dirty="0"/>
              <a:t>Falun </a:t>
            </a:r>
            <a:r>
              <a:rPr lang="sv-SE" dirty="0" err="1"/>
              <a:t>Floorball</a:t>
            </a:r>
            <a:r>
              <a:rPr lang="sv-SE" dirty="0"/>
              <a:t> Cup 27-29 dec </a:t>
            </a:r>
          </a:p>
          <a:p>
            <a:pPr marL="0" indent="0">
              <a:buNone/>
            </a:pPr>
            <a:r>
              <a:rPr lang="sv-SE" dirty="0"/>
              <a:t>Anmälningsavgift 2500 kr, Deltagaravgift 850 kr (</a:t>
            </a:r>
            <a:r>
              <a:rPr lang="sv-SE" dirty="0" err="1"/>
              <a:t>boende+mat</a:t>
            </a:r>
            <a:r>
              <a:rPr lang="sv-SE" dirty="0"/>
              <a:t>)</a:t>
            </a:r>
          </a:p>
          <a:p>
            <a:r>
              <a:rPr lang="sv-SE" dirty="0"/>
              <a:t>Storvreta Cupen 27-29 dec</a:t>
            </a:r>
          </a:p>
        </p:txBody>
      </p:sp>
    </p:spTree>
    <p:extLst>
      <p:ext uri="{BB962C8B-B14F-4D97-AF65-F5344CB8AC3E}">
        <p14:creationId xmlns:p14="http://schemas.microsoft.com/office/powerpoint/2010/main" val="219890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CF7D56-D2B7-6B34-AB08-67F3ADA01009}"/>
              </a:ext>
            </a:extLst>
          </p:cNvPr>
          <p:cNvSpPr>
            <a:spLocks noGrp="1"/>
          </p:cNvSpPr>
          <p:nvPr>
            <p:ph type="title"/>
          </p:nvPr>
        </p:nvSpPr>
        <p:spPr/>
        <p:txBody>
          <a:bodyPr/>
          <a:lstStyle/>
          <a:p>
            <a:r>
              <a:rPr lang="sv-SE" b="1" u="sng" dirty="0"/>
              <a:t>Ansvarområden kring laget</a:t>
            </a:r>
          </a:p>
        </p:txBody>
      </p:sp>
      <p:sp>
        <p:nvSpPr>
          <p:cNvPr id="3" name="Platshållare för innehåll 2">
            <a:extLst>
              <a:ext uri="{FF2B5EF4-FFF2-40B4-BE49-F238E27FC236}">
                <a16:creationId xmlns:a16="http://schemas.microsoft.com/office/drawing/2014/main" id="{1AA0DD5D-B887-6A8D-29B0-4685F32880A1}"/>
              </a:ext>
            </a:extLst>
          </p:cNvPr>
          <p:cNvSpPr>
            <a:spLocks noGrp="1"/>
          </p:cNvSpPr>
          <p:nvPr>
            <p:ph idx="1"/>
          </p:nvPr>
        </p:nvSpPr>
        <p:spPr/>
        <p:txBody>
          <a:bodyPr/>
          <a:lstStyle/>
          <a:p>
            <a:r>
              <a:rPr lang="sv-SE" dirty="0">
                <a:solidFill>
                  <a:srgbClr val="FF0000"/>
                </a:solidFill>
              </a:rPr>
              <a:t>Ansvarig förälder/föräldrar för lagets försäljningar </a:t>
            </a:r>
          </a:p>
          <a:p>
            <a:pPr marL="0" indent="0">
              <a:buNone/>
            </a:pPr>
            <a:r>
              <a:rPr lang="sv-SE" dirty="0"/>
              <a:t>Sportlotten, RC, bingolotter, ägg mm. </a:t>
            </a:r>
          </a:p>
          <a:p>
            <a:r>
              <a:rPr lang="sv-SE" dirty="0"/>
              <a:t>Kiosk/Sek – Marcus Zetterlund</a:t>
            </a:r>
          </a:p>
          <a:p>
            <a:r>
              <a:rPr lang="sv-SE" dirty="0"/>
              <a:t>Ekonomi – Mattias Pettersson</a:t>
            </a:r>
          </a:p>
        </p:txBody>
      </p:sp>
    </p:spTree>
    <p:extLst>
      <p:ext uri="{BB962C8B-B14F-4D97-AF65-F5344CB8AC3E}">
        <p14:creationId xmlns:p14="http://schemas.microsoft.com/office/powerpoint/2010/main" val="1833389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18CA47-5F56-4DF2-AE67-8AFFE9C06CD1}"/>
              </a:ext>
            </a:extLst>
          </p:cNvPr>
          <p:cNvSpPr>
            <a:spLocks noGrp="1"/>
          </p:cNvSpPr>
          <p:nvPr>
            <p:ph type="ctrTitle"/>
          </p:nvPr>
        </p:nvSpPr>
        <p:spPr>
          <a:xfrm>
            <a:off x="528918" y="314327"/>
            <a:ext cx="10363200" cy="1470025"/>
          </a:xfrm>
        </p:spPr>
        <p:txBody>
          <a:bodyPr/>
          <a:lstStyle/>
          <a:p>
            <a:r>
              <a:rPr lang="sv-SE" b="1" u="sng" dirty="0"/>
              <a:t>Ledarstaben</a:t>
            </a:r>
          </a:p>
        </p:txBody>
      </p:sp>
      <p:sp>
        <p:nvSpPr>
          <p:cNvPr id="3" name="Underrubrik 2">
            <a:extLst>
              <a:ext uri="{FF2B5EF4-FFF2-40B4-BE49-F238E27FC236}">
                <a16:creationId xmlns:a16="http://schemas.microsoft.com/office/drawing/2014/main" id="{79D1BA02-6E27-4866-B1CC-F30B3894B084}"/>
              </a:ext>
            </a:extLst>
          </p:cNvPr>
          <p:cNvSpPr>
            <a:spLocks noGrp="1"/>
          </p:cNvSpPr>
          <p:nvPr>
            <p:ph type="subTitle" idx="1"/>
          </p:nvPr>
        </p:nvSpPr>
        <p:spPr>
          <a:xfrm>
            <a:off x="528918" y="1518446"/>
            <a:ext cx="8534400" cy="1752600"/>
          </a:xfrm>
        </p:spPr>
        <p:txBody>
          <a:bodyPr/>
          <a:lstStyle/>
          <a:p>
            <a:pPr marL="457200" indent="-457200" algn="l">
              <a:buFont typeface="Wingdings" panose="05000000000000000000" pitchFamily="2" charset="2"/>
              <a:buChar char="Ø"/>
            </a:pPr>
            <a:r>
              <a:rPr lang="sv-SE" dirty="0">
                <a:solidFill>
                  <a:schemeClr val="tx1"/>
                </a:solidFill>
              </a:rPr>
              <a:t>Oscar Ruud - Huvudtränare</a:t>
            </a:r>
          </a:p>
          <a:p>
            <a:pPr marL="457200" indent="-457200" algn="l">
              <a:buFont typeface="Wingdings" panose="05000000000000000000" pitchFamily="2" charset="2"/>
              <a:buChar char="Ø"/>
            </a:pPr>
            <a:r>
              <a:rPr lang="sv-SE" dirty="0">
                <a:solidFill>
                  <a:schemeClr val="tx1"/>
                </a:solidFill>
              </a:rPr>
              <a:t>Henrik </a:t>
            </a:r>
            <a:r>
              <a:rPr lang="sv-SE" dirty="0" err="1">
                <a:solidFill>
                  <a:schemeClr val="tx1"/>
                </a:solidFill>
              </a:rPr>
              <a:t>Axling</a:t>
            </a:r>
            <a:r>
              <a:rPr lang="sv-SE" dirty="0">
                <a:solidFill>
                  <a:schemeClr val="tx1"/>
                </a:solidFill>
              </a:rPr>
              <a:t> – Ass tränare </a:t>
            </a:r>
          </a:p>
          <a:p>
            <a:pPr marL="457200" indent="-457200" algn="l">
              <a:buFont typeface="Wingdings" panose="05000000000000000000" pitchFamily="2" charset="2"/>
              <a:buChar char="Ø"/>
            </a:pPr>
            <a:r>
              <a:rPr lang="sv-SE" dirty="0">
                <a:solidFill>
                  <a:schemeClr val="tx1"/>
                </a:solidFill>
              </a:rPr>
              <a:t>Tommy Wallin – Ass Tränare</a:t>
            </a:r>
          </a:p>
          <a:p>
            <a:pPr marL="457200" indent="-457200" algn="l">
              <a:buFont typeface="Wingdings" panose="05000000000000000000" pitchFamily="2" charset="2"/>
              <a:buChar char="Ø"/>
            </a:pPr>
            <a:r>
              <a:rPr lang="sv-SE" dirty="0">
                <a:solidFill>
                  <a:schemeClr val="tx1"/>
                </a:solidFill>
              </a:rPr>
              <a:t>Niklas Larsson – Ass Tränare/</a:t>
            </a:r>
            <a:r>
              <a:rPr lang="sv-SE" dirty="0" err="1">
                <a:solidFill>
                  <a:schemeClr val="tx1"/>
                </a:solidFill>
              </a:rPr>
              <a:t>fys</a:t>
            </a:r>
            <a:r>
              <a:rPr lang="sv-SE" dirty="0">
                <a:solidFill>
                  <a:schemeClr val="tx1"/>
                </a:solidFill>
              </a:rPr>
              <a:t> ansvarig</a:t>
            </a:r>
          </a:p>
          <a:p>
            <a:pPr marL="457200" indent="-457200" algn="l">
              <a:buFont typeface="Wingdings" panose="05000000000000000000" pitchFamily="2" charset="2"/>
              <a:buChar char="Ø"/>
            </a:pPr>
            <a:r>
              <a:rPr lang="sv-SE" dirty="0">
                <a:solidFill>
                  <a:schemeClr val="tx1"/>
                </a:solidFill>
              </a:rPr>
              <a:t>MV Tränare – Erik Redman och Max (A-laget) </a:t>
            </a:r>
          </a:p>
          <a:p>
            <a:pPr marL="457200" indent="-457200" algn="l">
              <a:buFont typeface="Wingdings" panose="05000000000000000000" pitchFamily="2" charset="2"/>
              <a:buChar char="Ø"/>
            </a:pPr>
            <a:r>
              <a:rPr lang="sv-SE" dirty="0">
                <a:solidFill>
                  <a:schemeClr val="tx1"/>
                </a:solidFill>
              </a:rPr>
              <a:t>Övriga ledare kommer hjälpa till där och när det behövs</a:t>
            </a:r>
          </a:p>
          <a:p>
            <a:pPr algn="l"/>
            <a:endParaRPr lang="sv-SE" dirty="0">
              <a:solidFill>
                <a:schemeClr val="tx1"/>
              </a:solidFill>
            </a:endParaRPr>
          </a:p>
        </p:txBody>
      </p:sp>
      <p:pic>
        <p:nvPicPr>
          <p:cNvPr id="4" name="Bildobjekt 1">
            <a:extLst>
              <a:ext uri="{FF2B5EF4-FFF2-40B4-BE49-F238E27FC236}">
                <a16:creationId xmlns:a16="http://schemas.microsoft.com/office/drawing/2014/main" id="{31E5F0DA-F14E-43CF-AE5D-2789B8956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0937" y="580234"/>
            <a:ext cx="12366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547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B916FB-9EC9-9DB3-6184-7DFFBA7EFEF2}"/>
              </a:ext>
            </a:extLst>
          </p:cNvPr>
          <p:cNvSpPr>
            <a:spLocks noGrp="1"/>
          </p:cNvSpPr>
          <p:nvPr>
            <p:ph type="title"/>
          </p:nvPr>
        </p:nvSpPr>
        <p:spPr/>
        <p:txBody>
          <a:bodyPr/>
          <a:lstStyle/>
          <a:p>
            <a:r>
              <a:rPr lang="sv-SE" b="1" u="sng" dirty="0"/>
              <a:t>Truppen</a:t>
            </a:r>
          </a:p>
        </p:txBody>
      </p:sp>
      <p:sp>
        <p:nvSpPr>
          <p:cNvPr id="3" name="Platshållare för innehåll 2">
            <a:extLst>
              <a:ext uri="{FF2B5EF4-FFF2-40B4-BE49-F238E27FC236}">
                <a16:creationId xmlns:a16="http://schemas.microsoft.com/office/drawing/2014/main" id="{D72D1BE4-D0C9-A224-07E4-F4173349084C}"/>
              </a:ext>
            </a:extLst>
          </p:cNvPr>
          <p:cNvSpPr>
            <a:spLocks noGrp="1"/>
          </p:cNvSpPr>
          <p:nvPr>
            <p:ph idx="1"/>
          </p:nvPr>
        </p:nvSpPr>
        <p:spPr/>
        <p:txBody>
          <a:bodyPr/>
          <a:lstStyle/>
          <a:p>
            <a:r>
              <a:rPr lang="sv-SE" dirty="0"/>
              <a:t>Runt 30 utespelare och 2 målvakter</a:t>
            </a:r>
          </a:p>
          <a:p>
            <a:pPr marL="0" indent="0">
              <a:buNone/>
            </a:pPr>
            <a:endParaRPr lang="sv-SE" dirty="0"/>
          </a:p>
        </p:txBody>
      </p:sp>
      <p:pic>
        <p:nvPicPr>
          <p:cNvPr id="4" name="Bildobjekt 1">
            <a:extLst>
              <a:ext uri="{FF2B5EF4-FFF2-40B4-BE49-F238E27FC236}">
                <a16:creationId xmlns:a16="http://schemas.microsoft.com/office/drawing/2014/main" id="{88A5CD79-D81B-55E6-E583-1FB096D4C9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1209" y="479426"/>
            <a:ext cx="12366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a:extLst>
              <a:ext uri="{FF2B5EF4-FFF2-40B4-BE49-F238E27FC236}">
                <a16:creationId xmlns:a16="http://schemas.microsoft.com/office/drawing/2014/main" id="{1A430EA7-76A3-F981-55A7-7FDEC473B34D}"/>
              </a:ext>
            </a:extLst>
          </p:cNvPr>
          <p:cNvPicPr>
            <a:picLocks noChangeAspect="1"/>
          </p:cNvPicPr>
          <p:nvPr/>
        </p:nvPicPr>
        <p:blipFill>
          <a:blip r:embed="rId3"/>
          <a:stretch>
            <a:fillRect/>
          </a:stretch>
        </p:blipFill>
        <p:spPr>
          <a:xfrm>
            <a:off x="3620997" y="2749960"/>
            <a:ext cx="4950005" cy="3300003"/>
          </a:xfrm>
          <a:prstGeom prst="rect">
            <a:avLst/>
          </a:prstGeom>
        </p:spPr>
      </p:pic>
    </p:spTree>
    <p:extLst>
      <p:ext uri="{BB962C8B-B14F-4D97-AF65-F5344CB8AC3E}">
        <p14:creationId xmlns:p14="http://schemas.microsoft.com/office/powerpoint/2010/main" val="412152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C11454-4E27-47EA-86E3-9B7DC8965DB6}"/>
              </a:ext>
            </a:extLst>
          </p:cNvPr>
          <p:cNvSpPr>
            <a:spLocks noGrp="1"/>
          </p:cNvSpPr>
          <p:nvPr>
            <p:ph type="ctrTitle"/>
          </p:nvPr>
        </p:nvSpPr>
        <p:spPr>
          <a:xfrm>
            <a:off x="824753" y="418167"/>
            <a:ext cx="10363200" cy="1470025"/>
          </a:xfrm>
        </p:spPr>
        <p:txBody>
          <a:bodyPr/>
          <a:lstStyle/>
          <a:p>
            <a:r>
              <a:rPr lang="sv-SE" b="1" u="sng" dirty="0"/>
              <a:t>Träningar</a:t>
            </a:r>
          </a:p>
        </p:txBody>
      </p:sp>
      <p:sp>
        <p:nvSpPr>
          <p:cNvPr id="3" name="Underrubrik 2">
            <a:extLst>
              <a:ext uri="{FF2B5EF4-FFF2-40B4-BE49-F238E27FC236}">
                <a16:creationId xmlns:a16="http://schemas.microsoft.com/office/drawing/2014/main" id="{EC52B0A9-B551-45BE-A45C-9C648A5A9EEF}"/>
              </a:ext>
            </a:extLst>
          </p:cNvPr>
          <p:cNvSpPr>
            <a:spLocks noGrp="1"/>
          </p:cNvSpPr>
          <p:nvPr>
            <p:ph type="subTitle" idx="1"/>
          </p:nvPr>
        </p:nvSpPr>
        <p:spPr>
          <a:xfrm>
            <a:off x="727130" y="1153179"/>
            <a:ext cx="8534400" cy="4386072"/>
          </a:xfrm>
        </p:spPr>
        <p:txBody>
          <a:bodyPr/>
          <a:lstStyle/>
          <a:p>
            <a:pPr algn="l"/>
            <a:r>
              <a:rPr lang="sv-SE" b="1" dirty="0">
                <a:solidFill>
                  <a:schemeClr val="tx1"/>
                </a:solidFill>
              </a:rPr>
              <a:t>INNEBANDY</a:t>
            </a:r>
            <a:endParaRPr lang="sv-SE" dirty="0">
              <a:solidFill>
                <a:schemeClr val="tx1"/>
              </a:solidFill>
            </a:endParaRPr>
          </a:p>
          <a:p>
            <a:pPr marL="457200" indent="-457200" algn="l">
              <a:buFont typeface="Arial" panose="020B0604020202020204" pitchFamily="34" charset="0"/>
              <a:buChar char="•"/>
            </a:pPr>
            <a:r>
              <a:rPr lang="sv-SE" dirty="0">
                <a:solidFill>
                  <a:schemeClr val="tx1"/>
                </a:solidFill>
              </a:rPr>
              <a:t>Tisdag 18.15-19.30 </a:t>
            </a:r>
            <a:r>
              <a:rPr lang="sv-SE" dirty="0" err="1">
                <a:solidFill>
                  <a:schemeClr val="tx1"/>
                </a:solidFill>
              </a:rPr>
              <a:t>Tybblelundshallen</a:t>
            </a:r>
            <a:r>
              <a:rPr lang="sv-SE" dirty="0">
                <a:solidFill>
                  <a:schemeClr val="tx1"/>
                </a:solidFill>
              </a:rPr>
              <a:t> </a:t>
            </a:r>
          </a:p>
          <a:p>
            <a:pPr marL="457200" indent="-457200" algn="l">
              <a:buFont typeface="Arial" panose="020B0604020202020204" pitchFamily="34" charset="0"/>
              <a:buChar char="•"/>
            </a:pPr>
            <a:r>
              <a:rPr lang="sv-SE" dirty="0">
                <a:solidFill>
                  <a:schemeClr val="tx1"/>
                </a:solidFill>
              </a:rPr>
              <a:t>Onsdag 18.00-19.00 </a:t>
            </a:r>
            <a:r>
              <a:rPr lang="sv-SE" dirty="0" err="1">
                <a:solidFill>
                  <a:schemeClr val="tx1"/>
                </a:solidFill>
              </a:rPr>
              <a:t>Mellringehallen</a:t>
            </a:r>
            <a:r>
              <a:rPr lang="sv-SE" dirty="0">
                <a:solidFill>
                  <a:schemeClr val="tx1"/>
                </a:solidFill>
              </a:rPr>
              <a:t> (PK2)</a:t>
            </a:r>
          </a:p>
          <a:p>
            <a:pPr marL="457200" indent="-457200" algn="l">
              <a:buFont typeface="Arial" panose="020B0604020202020204" pitchFamily="34" charset="0"/>
              <a:buChar char="•"/>
            </a:pPr>
            <a:r>
              <a:rPr lang="sv-SE" dirty="0">
                <a:solidFill>
                  <a:schemeClr val="tx1"/>
                </a:solidFill>
              </a:rPr>
              <a:t>Onsdag 19.30-20.45 Rosta hallarna</a:t>
            </a:r>
          </a:p>
          <a:p>
            <a:pPr marL="457200" indent="-457200" algn="l">
              <a:buFont typeface="Arial" panose="020B0604020202020204" pitchFamily="34" charset="0"/>
              <a:buChar char="•"/>
            </a:pPr>
            <a:r>
              <a:rPr lang="sv-SE" dirty="0">
                <a:solidFill>
                  <a:schemeClr val="tx1"/>
                </a:solidFill>
              </a:rPr>
              <a:t>Torsdag 19.30-20.45 </a:t>
            </a:r>
            <a:r>
              <a:rPr lang="sv-SE" dirty="0" err="1">
                <a:solidFill>
                  <a:schemeClr val="tx1"/>
                </a:solidFill>
              </a:rPr>
              <a:t>Tybblelundshallen</a:t>
            </a:r>
            <a:endParaRPr lang="sv-SE" dirty="0">
              <a:solidFill>
                <a:schemeClr val="tx1"/>
              </a:solidFill>
            </a:endParaRPr>
          </a:p>
          <a:p>
            <a:pPr algn="l"/>
            <a:r>
              <a:rPr lang="sv-SE" dirty="0">
                <a:solidFill>
                  <a:schemeClr val="tx1"/>
                </a:solidFill>
              </a:rPr>
              <a:t>Kortare </a:t>
            </a:r>
            <a:r>
              <a:rPr lang="sv-SE" dirty="0" err="1">
                <a:solidFill>
                  <a:schemeClr val="tx1"/>
                </a:solidFill>
              </a:rPr>
              <a:t>fyspass</a:t>
            </a:r>
            <a:r>
              <a:rPr lang="sv-SE" dirty="0">
                <a:solidFill>
                  <a:schemeClr val="tx1"/>
                </a:solidFill>
              </a:rPr>
              <a:t> inför varje träning</a:t>
            </a:r>
          </a:p>
          <a:p>
            <a:pPr algn="l"/>
            <a:r>
              <a:rPr lang="sv-SE" b="1" dirty="0">
                <a:solidFill>
                  <a:schemeClr val="tx1"/>
                </a:solidFill>
              </a:rPr>
              <a:t>FYS</a:t>
            </a:r>
          </a:p>
          <a:p>
            <a:pPr marL="457200" indent="-457200" algn="l">
              <a:buFont typeface="Arial" panose="020B0604020202020204" pitchFamily="34" charset="0"/>
              <a:buChar char="•"/>
            </a:pPr>
            <a:r>
              <a:rPr lang="sv-SE" dirty="0">
                <a:solidFill>
                  <a:schemeClr val="tx1"/>
                </a:solidFill>
              </a:rPr>
              <a:t>Måndag 18.00-19.15 Vinnarspåret Örebro med Linda </a:t>
            </a:r>
          </a:p>
        </p:txBody>
      </p:sp>
      <p:pic>
        <p:nvPicPr>
          <p:cNvPr id="4" name="Bildobjekt 1">
            <a:extLst>
              <a:ext uri="{FF2B5EF4-FFF2-40B4-BE49-F238E27FC236}">
                <a16:creationId xmlns:a16="http://schemas.microsoft.com/office/drawing/2014/main" id="{D980B258-459E-4199-B0C4-385C416F5C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8913" y="540964"/>
            <a:ext cx="12366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11918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2D15C200800484C89085A1104B573C6" ma:contentTypeVersion="8" ma:contentTypeDescription="Skapa ett nytt dokument." ma:contentTypeScope="" ma:versionID="793d177682ac00bf0a59406ba0fe8e51">
  <xsd:schema xmlns:xsd="http://www.w3.org/2001/XMLSchema" xmlns:xs="http://www.w3.org/2001/XMLSchema" xmlns:p="http://schemas.microsoft.com/office/2006/metadata/properties" xmlns:ns3="e5085f99-56d1-424d-88b1-01e8d9a8f78d" targetNamespace="http://schemas.microsoft.com/office/2006/metadata/properties" ma:root="true" ma:fieldsID="bf6d7eaf93fafa31491a03d65c08d926" ns3:_="">
    <xsd:import namespace="e5085f99-56d1-424d-88b1-01e8d9a8f78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085f99-56d1-424d-88b1-01e8d9a8f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74B42F-5EC8-4860-BFEE-277EBC044D9C}">
  <ds:schemaRefs>
    <ds:schemaRef ds:uri="http://schemas.microsoft.com/sharepoint/v3/contenttype/forms"/>
  </ds:schemaRefs>
</ds:datastoreItem>
</file>

<file path=customXml/itemProps2.xml><?xml version="1.0" encoding="utf-8"?>
<ds:datastoreItem xmlns:ds="http://schemas.openxmlformats.org/officeDocument/2006/customXml" ds:itemID="{96EBCB9E-6F3E-4EEC-8C72-3B6391A4ED53}">
  <ds:schemaRefs>
    <ds:schemaRef ds:uri="http://schemas.microsoft.com/office/2006/metadata/contentType"/>
    <ds:schemaRef ds:uri="http://schemas.microsoft.com/office/2006/metadata/properties/metaAttributes"/>
    <ds:schemaRef ds:uri="http://www.w3.org/2000/xmlns/"/>
    <ds:schemaRef ds:uri="http://www.w3.org/2001/XMLSchema"/>
    <ds:schemaRef ds:uri="e5085f99-56d1-424d-88b1-01e8d9a8f78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FE5A7-875D-4D45-AAD0-EACCE89F283D}">
  <ds:schemaRefs>
    <ds:schemaRef ds:uri="http://purl.org/dc/dcmitype/"/>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e5085f99-56d1-424d-88b1-01e8d9a8f78d"/>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7457</TotalTime>
  <Words>790</Words>
  <Application>Microsoft Office PowerPoint</Application>
  <PresentationFormat>Bredbild</PresentationFormat>
  <Paragraphs>153</Paragraphs>
  <Slides>21</Slides>
  <Notes>0</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21</vt:i4>
      </vt:variant>
    </vt:vector>
  </HeadingPairs>
  <TitlesOfParts>
    <vt:vector size="27" baseType="lpstr">
      <vt:lpstr>Arial</vt:lpstr>
      <vt:lpstr>Calibri</vt:lpstr>
      <vt:lpstr>Calibri Light</vt:lpstr>
      <vt:lpstr>Wingdings</vt:lpstr>
      <vt:lpstr>Office-tema</vt:lpstr>
      <vt:lpstr>1_Office-tema</vt:lpstr>
      <vt:lpstr>PowerPoint-presentation</vt:lpstr>
      <vt:lpstr>PowerPoint-presentation</vt:lpstr>
      <vt:lpstr>PowerPoint-presentation</vt:lpstr>
      <vt:lpstr>PowerPoint-presentation</vt:lpstr>
      <vt:lpstr>Cuper</vt:lpstr>
      <vt:lpstr>Ansvarområden kring laget</vt:lpstr>
      <vt:lpstr>Ledarstaben</vt:lpstr>
      <vt:lpstr>Truppen</vt:lpstr>
      <vt:lpstr>Träningar</vt:lpstr>
      <vt:lpstr>Samlingstider mm.</vt:lpstr>
      <vt:lpstr>Träningsupplägg</vt:lpstr>
      <vt:lpstr>Serier</vt:lpstr>
      <vt:lpstr>Närvaro</vt:lpstr>
      <vt:lpstr>Mål och IUP</vt:lpstr>
      <vt:lpstr>SPELET</vt:lpstr>
      <vt:lpstr>Vårt sätt att spela innebandy</vt:lpstr>
      <vt:lpstr>PowerPoint-presentation</vt:lpstr>
      <vt:lpstr>PowerPoint-presentation</vt:lpstr>
      <vt:lpstr>PowerPoint-presentation</vt:lpstr>
      <vt:lpstr>PowerPoint-presentation</vt:lpstr>
      <vt:lpstr>Animationer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Henrik Axling (Örebro)</dc:creator>
  <cp:lastModifiedBy>Oscar Rud</cp:lastModifiedBy>
  <cp:revision>68</cp:revision>
  <dcterms:created xsi:type="dcterms:W3CDTF">2020-05-18T10:28:15Z</dcterms:created>
  <dcterms:modified xsi:type="dcterms:W3CDTF">2022-09-13T09:58:03Z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0x010100A2D15C200800484C89085A1104B573C6</vt:lpwstr>
  </property>
</Properties>
</file>