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62" r:id="rId6"/>
    <p:sldId id="269" r:id="rId7"/>
    <p:sldId id="264" r:id="rId8"/>
    <p:sldId id="265" r:id="rId9"/>
    <p:sldId id="266" r:id="rId10"/>
    <p:sldId id="272" r:id="rId11"/>
    <p:sldId id="274" r:id="rId12"/>
    <p:sldId id="267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A354F-A1B7-F4CE-BD73-C58798F7EFA1}" v="47" dt="2026-02-25T16:34:16.553"/>
    <p1510:client id="{F577CD5B-5F3F-A22A-5040-62E23549DDE5}" v="167" dt="2026-02-24T21:24:54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D5028B-ECA0-7EEF-9C2F-68BF017D4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23B8A4-50F5-17F4-A131-F3475A6AE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D81659-BF6C-E1D0-0099-A25CDCB1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C6FA-0AA7-47D2-B804-941DA751C83F}" type="datetimeFigureOut">
              <a:rPr lang="sv-SE" smtClean="0"/>
              <a:t>2026-02-26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229637-98BF-123F-B2AF-7BB74F7F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1223C0-81ED-29D6-8DE2-4B61A79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6A6A-ED54-456F-B589-1EED7371A9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99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E97AC1-D5C8-D3EB-2489-4526D155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66CD1D8-33A1-3A40-4E1A-0677DBC57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29F996-2DD4-B7B0-D4F0-72D5178E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C6FA-0AA7-47D2-B804-941DA751C83F}" type="datetimeFigureOut">
              <a:rPr lang="sv-SE" smtClean="0"/>
              <a:t>2026-02-26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912BC2-1DA3-744B-6D8D-DEEC5EAF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9BD899-A004-627D-7D49-54C9CB69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6A6A-ED54-456F-B589-1EED7371A9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70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7D9817B-0572-1BCE-9F83-3B9163843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44803AF-6BC3-C247-8160-364FC8F2C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47E8EB-7F88-993A-2964-9884D7DE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C6FA-0AA7-47D2-B804-941DA751C83F}" type="datetimeFigureOut">
              <a:rPr lang="sv-SE" smtClean="0"/>
              <a:t>2026-02-26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70CDBB-DC7D-27DF-007E-52E0156E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113E18-66C5-3924-640E-2A12F55D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6A6A-ED54-456F-B589-1EED7371A9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93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CD832D-D4DB-4C28-B6C0-C43CEEEB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7D75D2-7528-BDF9-05BF-DC9BA2714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A1D834-97C6-1015-942A-291E356F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C6FA-0AA7-47D2-B804-941DA751C83F}" type="datetimeFigureOut">
              <a:rPr lang="sv-SE" smtClean="0"/>
              <a:t>2026-02-26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4AE4E9-B793-76E9-AAB2-B276DE15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6DC55B-19F0-44C9-4F8A-E122266B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6A6A-ED54-456F-B589-1EED7371A9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025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724EED-A6BE-BF75-8210-8E069098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284309-420B-3621-20C1-D74041C8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C6DF1E-667B-8E7D-5C28-37E40DE7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C6FA-0AA7-47D2-B804-941DA751C83F}" type="datetimeFigureOut">
              <a:rPr lang="sv-SE" smtClean="0"/>
              <a:t>2026-02-26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4E0C4C-9446-1BBC-C0A7-B56B5B32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CD98F1-0953-32AF-9A93-9F77894D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6A6A-ED54-456F-B589-1EED7371A9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91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E4EE8-5047-597A-245C-9F4DE6A8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7521E3-F50D-2BB1-9376-2A481FF8C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DF61365-9F82-686C-1EB6-A2D442D54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51B6777-C4F2-1E46-4ABE-77F23940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C6FA-0AA7-47D2-B804-941DA751C83F}" type="datetimeFigureOut">
              <a:rPr lang="sv-SE" smtClean="0"/>
              <a:t>2026-02-26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2859FF-F683-0581-22EE-569836E8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A1E5771-FCA2-5AA4-209F-08160D9C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6A6A-ED54-456F-B589-1EED7371A9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966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242BC2-B549-418C-38B1-13FF078C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5AD9F1-E7C7-424C-BB0B-0129F513D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2C7C2F-94C2-97FE-D3FC-F5F0F7AD2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ABF34C2-DBE6-160A-37D9-AC5773C46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B9FE02C-3047-2498-BE7E-D3188E512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938FA9E-5BD1-37E6-13DF-BC2A3D4E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C6FA-0AA7-47D2-B804-941DA751C83F}" type="datetimeFigureOut">
              <a:rPr lang="sv-SE" smtClean="0"/>
              <a:t>2026-02-26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740E855-EB5B-D5D7-B9F1-4E3ED8A1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5F0DEBE-86C8-F4A7-D122-3C0EB09C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6A6A-ED54-456F-B589-1EED7371A9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45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61BF6F-87B8-3F7D-6C33-D3F5BA23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766A0DC-55AE-1533-6CDC-AAB60D8D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C6FA-0AA7-47D2-B804-941DA751C83F}" type="datetimeFigureOut">
              <a:rPr lang="sv-SE" smtClean="0"/>
              <a:t>2026-02-26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44612F4-C217-C793-E399-FC081FE7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0D1B4BA-9393-9EB8-CD8F-BDCB5586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6A6A-ED54-456F-B589-1EED7371A9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087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0C57D0C-3D44-132C-7172-DDDBD960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C6FA-0AA7-47D2-B804-941DA751C83F}" type="datetimeFigureOut">
              <a:rPr lang="sv-SE" smtClean="0"/>
              <a:t>2026-02-26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E27FD0F-3CA7-9BC6-AA7E-9B173942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7122DD-01C7-9D2C-0E2E-A0F3EDC2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6A6A-ED54-456F-B589-1EED7371A9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16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D0A9A6-C6C7-BB5B-0B31-B93CAD65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0F5157-C727-9EC6-32CD-3D53808E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808B5E-8EB7-2D0C-0306-78BC45DAD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B8A79C2-9040-85A8-423B-E62B6C51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C6FA-0AA7-47D2-B804-941DA751C83F}" type="datetimeFigureOut">
              <a:rPr lang="sv-SE" smtClean="0"/>
              <a:t>2026-02-26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E07A90E-BA64-51B0-7B5C-DBFCE50B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F5D01D-B3FB-59A0-E324-1E79873C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6A6A-ED54-456F-B589-1EED7371A9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80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015DB6-53B4-8350-1663-A5F6AC20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92B86B7-9ACE-6850-F744-FB00086A7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15344B-FA2D-FC7F-263E-B2750C456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24F8802-DAC7-E925-8362-F5D36A28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C6FA-0AA7-47D2-B804-941DA751C83F}" type="datetimeFigureOut">
              <a:rPr lang="sv-SE" smtClean="0"/>
              <a:t>2026-02-26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134B72-1EEE-46D2-6A0E-E6D929D5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B996B0D-3C2F-76F2-04E3-ADBA2CCC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6A6A-ED54-456F-B589-1EED7371A9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044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2515D0F-F6D0-65CB-ABB5-B4E19F63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D2BC38-2FFE-095B-ADE6-D302A5D8A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6A16330-A7AD-AC19-0795-29F07D49A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6DC6FA-0AA7-47D2-B804-941DA751C83F}" type="datetimeFigureOut">
              <a:rPr lang="sv-SE" smtClean="0"/>
              <a:t>2026-02-26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DB52EA-4CCB-7732-A346-B2E0C7C67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EA5785-7258-8135-6744-491A875C0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AD6A6A-ED54-456F-B589-1EED7371A9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4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ebandy.se/ovningsbanken" TargetMode="External"/><Relationship Id="rId2" Type="http://schemas.openxmlformats.org/officeDocument/2006/relationships/hyperlink" Target="https://www.innebandy.se/utveckling/svensk-innebandys-utvecklingsmodell-si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DBC30318-60C0-73E7-5C3A-4B368F7B9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348" y="1124262"/>
            <a:ext cx="8017652" cy="2690413"/>
          </a:xfrm>
        </p:spPr>
        <p:txBody>
          <a:bodyPr anchor="t">
            <a:normAutofit/>
          </a:bodyPr>
          <a:lstStyle/>
          <a:p>
            <a:pPr algn="l"/>
            <a:r>
              <a:rPr lang="sv-SE" sz="5400">
                <a:solidFill>
                  <a:srgbClr val="FFFFFF"/>
                </a:solidFill>
              </a:rPr>
              <a:t>Ledarträff </a:t>
            </a:r>
            <a:br>
              <a:rPr lang="sv-SE" sz="5400">
                <a:solidFill>
                  <a:srgbClr val="FFFFFF"/>
                </a:solidFill>
              </a:rPr>
            </a:br>
            <a:r>
              <a:rPr lang="sv-SE" sz="5400">
                <a:solidFill>
                  <a:srgbClr val="FFFFFF"/>
                </a:solidFill>
              </a:rPr>
              <a:t>IBF Örebro Ungdom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029278-435B-3EE4-809B-611FDFB64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348" y="5099566"/>
            <a:ext cx="6481746" cy="1199733"/>
          </a:xfrm>
        </p:spPr>
        <p:txBody>
          <a:bodyPr anchor="ctr">
            <a:normAutofit/>
          </a:bodyPr>
          <a:lstStyle/>
          <a:p>
            <a:pPr algn="l"/>
            <a:r>
              <a:rPr lang="sv-SE" sz="2000"/>
              <a:t>23 februari 2026</a:t>
            </a:r>
          </a:p>
        </p:txBody>
      </p:sp>
      <p:pic>
        <p:nvPicPr>
          <p:cNvPr id="5" name="Picture 4" descr="A black logo with a crown&#10;&#10;AI-generated content may be incorrect.">
            <a:extLst>
              <a:ext uri="{FF2B5EF4-FFF2-40B4-BE49-F238E27FC236}">
                <a16:creationId xmlns:a16="http://schemas.microsoft.com/office/drawing/2014/main" id="{1CFC46B1-24D4-93C2-EF4A-77B825BBA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640" y="5061057"/>
            <a:ext cx="1569744" cy="11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3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B2BAC3-CA1D-6DA2-5993-FFB918F8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sv-SE" sz="32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Dagens agenda </a:t>
            </a:r>
            <a:br>
              <a:rPr lang="sv-SE" sz="32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sv-SE" sz="3200"/>
          </a:p>
        </p:txBody>
      </p:sp>
      <p:pic>
        <p:nvPicPr>
          <p:cNvPr id="14" name="Picture 13" descr="Sticky notes on a wall">
            <a:extLst>
              <a:ext uri="{FF2B5EF4-FFF2-40B4-BE49-F238E27FC236}">
                <a16:creationId xmlns:a16="http://schemas.microsoft.com/office/drawing/2014/main" id="{0D72A6CB-F74D-37F4-7ED8-BB2E75F361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87" r="12551" b="2"/>
          <a:stretch>
            <a:fillRect/>
          </a:stretch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0668A7-92A7-6415-4EF8-07C9EC90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rmAutofit/>
          </a:bodyPr>
          <a:lstStyle/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sv-SE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Kort presentation läget i IBF Örebro Ungdom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sv-SE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Vad är på gång under våren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sv-SE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Fokus: SIU-modellen och nivåanpassning, 25/50/25</a:t>
            </a:r>
          </a:p>
          <a:p>
            <a:pPr marL="342900" lvl="0" indent="-342900"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sv-SE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Inför arbetet med Värdegrund: Vad ska vi ha för krav på ledare? </a:t>
            </a:r>
          </a:p>
          <a:p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334193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2134CC-771A-39D1-AA46-F38A795DA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73DBDBA-F5D1-5012-FF11-6EC6281A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5400"/>
              <a:t>Kort presentation – läget i IBF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92539D-D003-F105-0B81-305ED644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endParaRPr lang="sv-SE" sz="2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SM-finaler ca 24 platser kvar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22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 ekonomi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22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Startat upp lag i Mosås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Slutspel A-lag</a:t>
            </a:r>
          </a:p>
          <a:p>
            <a:endParaRPr lang="sv-SE" sz="2200"/>
          </a:p>
        </p:txBody>
      </p:sp>
    </p:spTree>
    <p:extLst>
      <p:ext uri="{BB962C8B-B14F-4D97-AF65-F5344CB8AC3E}">
        <p14:creationId xmlns:p14="http://schemas.microsoft.com/office/powerpoint/2010/main" val="405865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90381F1-C547-102A-3838-58FC75AA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5400"/>
              <a:t>Vad är på gång under våren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DB6B7E-A71A-66A5-6662-AB213282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179"/>
            <a:ext cx="10515600" cy="46277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endParaRPr lang="sv-SE" sz="2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Jobbar med texten ”Vilka vi är och vad vi står för” – där denna träff är en del för att stärka oss och jobba med SIU-modellen och delen individuell utveckling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Påsklovet </a:t>
            </a:r>
          </a:p>
          <a:p>
            <a:pPr lvl="2">
              <a:buFont typeface="Wingdings" panose="05000000000000000000" pitchFamily="2" charset="2"/>
              <a:buChar char=""/>
            </a:pPr>
            <a:r>
              <a:rPr lang="sv-SE" sz="18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Prova på innebandy</a:t>
            </a:r>
          </a:p>
          <a:p>
            <a:pPr lvl="2">
              <a:buFont typeface="Wingdings" panose="05000000000000000000" pitchFamily="2" charset="2"/>
              <a:buChar char=""/>
            </a:pPr>
            <a:r>
              <a:rPr lang="sv-SE" sz="18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Spelarutveckling fortsättning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Starta nya lag. Ålder 20/21.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22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Klädansvarig behövs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22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Styrelserepresentant (Ledamot och Suppleant)</a:t>
            </a:r>
            <a:endParaRPr lang="sv-SE" sz="2200" kern="100">
              <a:ea typeface="+mn-lt"/>
              <a:cs typeface="Times New Roman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2200" kern="100">
                <a:ea typeface="+mn-lt"/>
                <a:cs typeface="+mn-lt"/>
              </a:rPr>
              <a:t>Örebro Floorball Camp tillsammans med ÖSK och Lillån</a:t>
            </a:r>
            <a:endParaRPr lang="sv-SE">
              <a:ea typeface="+mn-lt"/>
              <a:cs typeface="+mn-lt"/>
            </a:endParaRPr>
          </a:p>
          <a:p>
            <a:pPr marL="1200150" lvl="2">
              <a:buFont typeface="Wingdings" panose="02070309020205020404" pitchFamily="49" charset="0"/>
              <a:buChar char=""/>
            </a:pPr>
            <a:r>
              <a:rPr lang="sv-SE" sz="1800" kern="100">
                <a:latin typeface="Aptos"/>
                <a:cs typeface="Times New Roman"/>
              </a:rPr>
              <a:t>3-5 augusti </a:t>
            </a:r>
          </a:p>
          <a:p>
            <a:pPr marL="1200150" lvl="2">
              <a:buFont typeface="Wingdings" panose="02070309020205020404" pitchFamily="49" charset="0"/>
              <a:buChar char=""/>
            </a:pPr>
            <a:r>
              <a:rPr lang="sv-SE" sz="1800" kern="100">
                <a:latin typeface="Aptos"/>
                <a:cs typeface="Times New Roman"/>
              </a:rPr>
              <a:t>Spelare födda 2010-14 </a:t>
            </a:r>
          </a:p>
          <a:p>
            <a:pPr marL="1200150" lvl="2">
              <a:buFont typeface="Wingdings" panose="02070309020205020404" pitchFamily="49" charset="0"/>
              <a:buChar char=""/>
            </a:pPr>
            <a:r>
              <a:rPr lang="sv-SE" sz="1800" kern="100">
                <a:latin typeface="Aptos"/>
                <a:cs typeface="Times New Roman"/>
              </a:rPr>
              <a:t>Tjejer och killar. </a:t>
            </a:r>
            <a:br>
              <a:rPr lang="en-US"/>
            </a:br>
            <a:endParaRPr lang="en-US"/>
          </a:p>
          <a:p>
            <a:endParaRPr lang="sv-SE" sz="2200"/>
          </a:p>
        </p:txBody>
      </p:sp>
    </p:spTree>
    <p:extLst>
      <p:ext uri="{BB962C8B-B14F-4D97-AF65-F5344CB8AC3E}">
        <p14:creationId xmlns:p14="http://schemas.microsoft.com/office/powerpoint/2010/main" val="425851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F91E6B-4D3E-333E-A87B-E4F23977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600"/>
              <a:t>FOKUS: SIU-modellen och Nivåanpassning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9652C8-7ABC-5CDB-7133-B69DCD4A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endParaRPr lang="sv-SE" sz="2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22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Henrik </a:t>
            </a:r>
            <a:r>
              <a:rPr lang="sv-SE" sz="2200" kern="100" err="1">
                <a:effectLst/>
                <a:latin typeface="Aptos"/>
                <a:ea typeface="Aptos" panose="020B0004020202020204" pitchFamily="34" charset="0"/>
                <a:cs typeface="Times New Roman"/>
              </a:rPr>
              <a:t>Axling</a:t>
            </a:r>
            <a:r>
              <a:rPr lang="sv-SE" sz="2200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 presenterar SIU samt kopplar till hur vi säger att vi ska bedriva verksamhet.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sv-SE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Grupp diskussion: Hur gör vi i våra lag?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sv-SE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Fråga: Hur tar vi med nya i laget som inte har någon innebandy erfarenhet? </a:t>
            </a:r>
          </a:p>
          <a:p>
            <a:pPr marL="0" indent="0">
              <a:buNone/>
            </a:pPr>
            <a:r>
              <a:rPr lang="sv-SE" sz="2200">
                <a:ea typeface="+mn-lt"/>
                <a:cs typeface="+mn-lt"/>
                <a:hlinkClick r:id="rId2"/>
              </a:rPr>
              <a:t>Svensk Innebandys Utvecklingsmodell – SIU - Svenska IBF</a:t>
            </a:r>
          </a:p>
          <a:p>
            <a:pPr marL="0" indent="0">
              <a:buNone/>
            </a:pPr>
            <a:endParaRPr lang="sv-SE" sz="2200"/>
          </a:p>
          <a:p>
            <a:pPr marL="0" indent="0">
              <a:buNone/>
            </a:pPr>
            <a:r>
              <a:rPr lang="sv-SE" sz="2200"/>
              <a:t>Övningsbanken</a:t>
            </a:r>
          </a:p>
          <a:p>
            <a:pPr marL="0" indent="0">
              <a:buNone/>
            </a:pPr>
            <a:r>
              <a:rPr lang="sv-SE" sz="2200">
                <a:ea typeface="+mn-lt"/>
                <a:cs typeface="+mn-lt"/>
                <a:hlinkClick r:id="rId3"/>
              </a:rPr>
              <a:t>Övningsbanken - Svenska IBF</a:t>
            </a:r>
            <a:endParaRPr lang="sv-SE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93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C5A7C6C-1360-1B41-DB3E-92AF1A6B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sv-SE" sz="5400"/>
              <a:t>Förväntningar på ledare</a:t>
            </a:r>
          </a:p>
        </p:txBody>
      </p:sp>
      <p:pic>
        <p:nvPicPr>
          <p:cNvPr id="5" name="Picture 4" descr="Röd leksaks person framför två rader med vita siffror">
            <a:extLst>
              <a:ext uri="{FF2B5EF4-FFF2-40B4-BE49-F238E27FC236}">
                <a16:creationId xmlns:a16="http://schemas.microsoft.com/office/drawing/2014/main" id="{9F201564-5114-0562-EF04-076D499694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02" r="25746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3AEEB6-710B-262D-1C54-4F14E0912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200"/>
              <a:t>Innebandybakgrund från viss ålder</a:t>
            </a:r>
            <a:r>
              <a:rPr lang="en-GB" sz="2200">
                <a:ea typeface="+mn-lt"/>
                <a:cs typeface="+mn-lt"/>
              </a:rPr>
              <a:t> </a:t>
            </a:r>
          </a:p>
          <a:p>
            <a:r>
              <a:rPr lang="en-GB" sz="2200" err="1">
                <a:ea typeface="+mn-lt"/>
                <a:cs typeface="+mn-lt"/>
              </a:rPr>
              <a:t>Pedagogisk</a:t>
            </a:r>
            <a:endParaRPr lang="sv-SE" sz="2200" err="1">
              <a:ea typeface="+mn-lt"/>
              <a:cs typeface="+mn-lt"/>
            </a:endParaRPr>
          </a:p>
          <a:p>
            <a:r>
              <a:rPr lang="en-GB" sz="2200" err="1">
                <a:ea typeface="+mn-lt"/>
                <a:cs typeface="+mn-lt"/>
              </a:rPr>
              <a:t>Bemöta</a:t>
            </a:r>
            <a:r>
              <a:rPr lang="en-GB" sz="2200">
                <a:ea typeface="+mn-lt"/>
                <a:cs typeface="+mn-lt"/>
              </a:rPr>
              <a:t> </a:t>
            </a:r>
            <a:r>
              <a:rPr lang="en-GB" sz="2200" err="1">
                <a:ea typeface="+mn-lt"/>
                <a:cs typeface="+mn-lt"/>
              </a:rPr>
              <a:t>barnen</a:t>
            </a:r>
            <a:r>
              <a:rPr lang="en-GB" sz="2200">
                <a:ea typeface="+mn-lt"/>
                <a:cs typeface="+mn-lt"/>
              </a:rPr>
              <a:t> </a:t>
            </a:r>
            <a:r>
              <a:rPr lang="en-GB" sz="2200" err="1">
                <a:ea typeface="+mn-lt"/>
                <a:cs typeface="+mn-lt"/>
              </a:rPr>
              <a:t>på</a:t>
            </a:r>
            <a:r>
              <a:rPr lang="en-GB" sz="2200">
                <a:ea typeface="+mn-lt"/>
                <a:cs typeface="+mn-lt"/>
              </a:rPr>
              <a:t> bra </a:t>
            </a:r>
            <a:r>
              <a:rPr lang="en-GB" sz="2200" err="1">
                <a:ea typeface="+mn-lt"/>
                <a:cs typeface="+mn-lt"/>
              </a:rPr>
              <a:t>nivå</a:t>
            </a:r>
            <a:endParaRPr lang="sv-SE" sz="2200" err="1">
              <a:ea typeface="+mn-lt"/>
              <a:cs typeface="+mn-lt"/>
            </a:endParaRPr>
          </a:p>
          <a:p>
            <a:r>
              <a:rPr lang="en-GB" sz="2200" err="1">
                <a:ea typeface="+mn-lt"/>
                <a:cs typeface="+mn-lt"/>
              </a:rPr>
              <a:t>Ledare</a:t>
            </a:r>
            <a:r>
              <a:rPr lang="en-GB" sz="2200">
                <a:ea typeface="+mn-lt"/>
                <a:cs typeface="+mn-lt"/>
              </a:rPr>
              <a:t> </a:t>
            </a:r>
            <a:r>
              <a:rPr lang="en-GB" sz="2200" err="1">
                <a:ea typeface="+mn-lt"/>
                <a:cs typeface="+mn-lt"/>
              </a:rPr>
              <a:t>åt</a:t>
            </a:r>
            <a:r>
              <a:rPr lang="en-GB" sz="2200">
                <a:ea typeface="+mn-lt"/>
                <a:cs typeface="+mn-lt"/>
              </a:rPr>
              <a:t> alla barn</a:t>
            </a:r>
            <a:endParaRPr lang="sv-SE" sz="2200">
              <a:ea typeface="+mn-lt"/>
              <a:cs typeface="+mn-lt"/>
            </a:endParaRPr>
          </a:p>
          <a:p>
            <a:r>
              <a:rPr lang="en-GB" sz="2200">
                <a:ea typeface="+mn-lt"/>
                <a:cs typeface="+mn-lt"/>
              </a:rPr>
              <a:t>Skapa </a:t>
            </a:r>
            <a:r>
              <a:rPr lang="en-GB" sz="2200" err="1">
                <a:ea typeface="+mn-lt"/>
                <a:cs typeface="+mn-lt"/>
              </a:rPr>
              <a:t>struktur-ordning</a:t>
            </a:r>
            <a:r>
              <a:rPr lang="en-GB" sz="2200">
                <a:ea typeface="+mn-lt"/>
                <a:cs typeface="+mn-lt"/>
              </a:rPr>
              <a:t> och </a:t>
            </a:r>
            <a:r>
              <a:rPr lang="en-GB" sz="2200" err="1">
                <a:ea typeface="+mn-lt"/>
                <a:cs typeface="+mn-lt"/>
              </a:rPr>
              <a:t>reda</a:t>
            </a:r>
            <a:r>
              <a:rPr lang="en-GB" sz="2200">
                <a:ea typeface="+mn-lt"/>
                <a:cs typeface="+mn-lt"/>
              </a:rPr>
              <a:t>, </a:t>
            </a:r>
            <a:r>
              <a:rPr lang="en-GB" sz="2200" err="1">
                <a:ea typeface="+mn-lt"/>
                <a:cs typeface="+mn-lt"/>
              </a:rPr>
              <a:t>förberedd</a:t>
            </a:r>
            <a:endParaRPr lang="sv-SE" sz="2200" err="1">
              <a:ea typeface="+mn-lt"/>
              <a:cs typeface="+mn-lt"/>
            </a:endParaRPr>
          </a:p>
          <a:p>
            <a:r>
              <a:rPr lang="en-GB" sz="2200">
                <a:ea typeface="+mn-lt"/>
                <a:cs typeface="+mn-lt"/>
              </a:rPr>
              <a:t>Vi </a:t>
            </a:r>
            <a:r>
              <a:rPr lang="en-GB" sz="2200" err="1">
                <a:ea typeface="+mn-lt"/>
                <a:cs typeface="+mn-lt"/>
              </a:rPr>
              <a:t>som</a:t>
            </a:r>
            <a:r>
              <a:rPr lang="en-GB" sz="2200">
                <a:ea typeface="+mn-lt"/>
                <a:cs typeface="+mn-lt"/>
              </a:rPr>
              <a:t> </a:t>
            </a:r>
            <a:r>
              <a:rPr lang="en-GB" sz="2200" err="1">
                <a:ea typeface="+mn-lt"/>
                <a:cs typeface="+mn-lt"/>
              </a:rPr>
              <a:t>leder</a:t>
            </a:r>
            <a:r>
              <a:rPr lang="en-GB" sz="2200">
                <a:ea typeface="+mn-lt"/>
                <a:cs typeface="+mn-lt"/>
              </a:rPr>
              <a:t> </a:t>
            </a:r>
            <a:r>
              <a:rPr lang="en-GB" sz="2200" err="1">
                <a:ea typeface="+mn-lt"/>
                <a:cs typeface="+mn-lt"/>
              </a:rPr>
              <a:t>följer</a:t>
            </a:r>
            <a:r>
              <a:rPr lang="en-GB" sz="2200">
                <a:ea typeface="+mn-lt"/>
                <a:cs typeface="+mn-lt"/>
              </a:rPr>
              <a:t> </a:t>
            </a:r>
            <a:r>
              <a:rPr lang="en-GB" sz="2200" err="1">
                <a:ea typeface="+mn-lt"/>
                <a:cs typeface="+mn-lt"/>
              </a:rPr>
              <a:t>föreningens</a:t>
            </a:r>
            <a:r>
              <a:rPr lang="en-GB" sz="2200">
                <a:ea typeface="+mn-lt"/>
                <a:cs typeface="+mn-lt"/>
              </a:rPr>
              <a:t> strategi</a:t>
            </a:r>
            <a:endParaRPr lang="sv-SE" sz="2200">
              <a:ea typeface="+mn-lt"/>
              <a:cs typeface="+mn-lt"/>
            </a:endParaRPr>
          </a:p>
          <a:p>
            <a:r>
              <a:rPr lang="en-GB" sz="2200">
                <a:ea typeface="+mn-lt"/>
                <a:cs typeface="+mn-lt"/>
              </a:rPr>
              <a:t>Bra </a:t>
            </a:r>
            <a:r>
              <a:rPr lang="en-GB" sz="2200" err="1">
                <a:ea typeface="+mn-lt"/>
                <a:cs typeface="+mn-lt"/>
              </a:rPr>
              <a:t>förebild</a:t>
            </a:r>
            <a:r>
              <a:rPr lang="en-GB" sz="2200">
                <a:ea typeface="+mn-lt"/>
                <a:cs typeface="+mn-lt"/>
              </a:rPr>
              <a:t>, </a:t>
            </a:r>
            <a:r>
              <a:rPr lang="en-GB" sz="2200" err="1">
                <a:ea typeface="+mn-lt"/>
                <a:cs typeface="+mn-lt"/>
              </a:rPr>
              <a:t>schysst</a:t>
            </a:r>
            <a:r>
              <a:rPr lang="en-GB" sz="2200">
                <a:ea typeface="+mn-lt"/>
                <a:cs typeface="+mn-lt"/>
              </a:rPr>
              <a:t> </a:t>
            </a:r>
            <a:r>
              <a:rPr lang="en-GB" sz="2200" err="1">
                <a:ea typeface="+mn-lt"/>
                <a:cs typeface="+mn-lt"/>
              </a:rPr>
              <a:t>förening</a:t>
            </a:r>
            <a:endParaRPr lang="sv-SE" sz="2200" err="1">
              <a:ea typeface="+mn-lt"/>
              <a:cs typeface="+mn-lt"/>
            </a:endParaRPr>
          </a:p>
          <a:p>
            <a:endParaRPr lang="sv-SE" sz="2200"/>
          </a:p>
        </p:txBody>
      </p:sp>
    </p:spTree>
    <p:extLst>
      <p:ext uri="{BB962C8B-B14F-4D97-AF65-F5344CB8AC3E}">
        <p14:creationId xmlns:p14="http://schemas.microsoft.com/office/powerpoint/2010/main" val="183367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3B330C-ED37-E571-C226-2CC723698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E3897D-509A-84BD-04C8-79EEE469F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BEE2F1-6276-AE1B-5B8D-467E41BE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5400"/>
              <a:t>För uppföljning..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EA06A417-BADA-B105-02FB-5B2B15D39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39B115-785F-B37F-FF6A-276E72CAF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buNone/>
            </a:pPr>
            <a:r>
              <a:rPr lang="en-GB" sz="2600" kern="100" err="1">
                <a:ea typeface="+mn-lt"/>
                <a:cs typeface="+mn-lt"/>
              </a:rPr>
              <a:t>Att</a:t>
            </a:r>
            <a:r>
              <a:rPr lang="en-GB" sz="2600" kern="100">
                <a:ea typeface="+mn-lt"/>
                <a:cs typeface="+mn-lt"/>
              </a:rPr>
              <a:t> </a:t>
            </a:r>
            <a:r>
              <a:rPr lang="en-GB" sz="2600" kern="100" err="1">
                <a:ea typeface="+mn-lt"/>
                <a:cs typeface="+mn-lt"/>
              </a:rPr>
              <a:t>göra</a:t>
            </a:r>
            <a:r>
              <a:rPr lang="en-GB" sz="2600" kern="100">
                <a:ea typeface="+mn-lt"/>
                <a:cs typeface="+mn-lt"/>
              </a:rPr>
              <a:t>:</a:t>
            </a:r>
            <a:endParaRPr lang="sv-SE" sz="2600" kern="100">
              <a:ea typeface="+mn-lt"/>
              <a:cs typeface="+mn-lt"/>
            </a:endParaRPr>
          </a:p>
          <a:p>
            <a:pPr>
              <a:buFont typeface="Arial" panose="02070309020205020404" pitchFamily="49" charset="0"/>
            </a:pPr>
            <a:r>
              <a:rPr lang="en-GB" sz="2200" kern="100" err="1">
                <a:ea typeface="+mn-lt"/>
                <a:cs typeface="+mn-lt"/>
              </a:rPr>
              <a:t>Lägga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upp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länk</a:t>
            </a:r>
            <a:r>
              <a:rPr lang="en-GB" sz="2200" kern="100">
                <a:ea typeface="+mn-lt"/>
                <a:cs typeface="+mn-lt"/>
              </a:rPr>
              <a:t> till SIU </a:t>
            </a:r>
            <a:r>
              <a:rPr lang="en-GB" sz="2200" kern="100" err="1">
                <a:ea typeface="+mn-lt"/>
                <a:cs typeface="+mn-lt"/>
              </a:rPr>
              <a:t>på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hemsidan</a:t>
            </a:r>
            <a:r>
              <a:rPr lang="en-GB" sz="2200" kern="100">
                <a:ea typeface="+mn-lt"/>
                <a:cs typeface="+mn-lt"/>
              </a:rPr>
              <a:t> </a:t>
            </a:r>
          </a:p>
          <a:p>
            <a:pPr>
              <a:buFont typeface="Arial" panose="02070309020205020404" pitchFamily="49" charset="0"/>
            </a:pPr>
            <a:r>
              <a:rPr lang="en-GB" sz="2200" kern="100" err="1">
                <a:ea typeface="+mn-lt"/>
                <a:cs typeface="+mn-lt"/>
              </a:rPr>
              <a:t>Avslutning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både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spelare</a:t>
            </a:r>
            <a:r>
              <a:rPr lang="en-GB" sz="2200" kern="100">
                <a:ea typeface="+mn-lt"/>
                <a:cs typeface="+mn-lt"/>
              </a:rPr>
              <a:t> och </a:t>
            </a:r>
            <a:r>
              <a:rPr lang="en-GB" sz="2200" kern="100" err="1">
                <a:ea typeface="+mn-lt"/>
                <a:cs typeface="+mn-lt"/>
              </a:rPr>
              <a:t>ledare</a:t>
            </a:r>
            <a:r>
              <a:rPr lang="en-GB" sz="2200" kern="100">
                <a:ea typeface="+mn-lt"/>
                <a:cs typeface="+mn-lt"/>
              </a:rPr>
              <a:t> (</a:t>
            </a:r>
            <a:r>
              <a:rPr lang="en-GB" sz="2200" kern="100" err="1">
                <a:ea typeface="+mn-lt"/>
                <a:cs typeface="+mn-lt"/>
              </a:rPr>
              <a:t>Styrelsen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återkommer</a:t>
            </a:r>
            <a:r>
              <a:rPr lang="en-GB" sz="2200" kern="100">
                <a:ea typeface="+mn-lt"/>
                <a:cs typeface="+mn-lt"/>
              </a:rPr>
              <a:t> med </a:t>
            </a:r>
            <a:r>
              <a:rPr lang="en-GB" sz="2200" kern="100" err="1">
                <a:ea typeface="+mn-lt"/>
                <a:cs typeface="+mn-lt"/>
              </a:rPr>
              <a:t>datumförslag</a:t>
            </a:r>
            <a:r>
              <a:rPr lang="en-GB" sz="2200" kern="100">
                <a:ea typeface="+mn-lt"/>
                <a:cs typeface="+mn-lt"/>
              </a:rPr>
              <a:t>)</a:t>
            </a:r>
          </a:p>
          <a:p>
            <a:pPr>
              <a:buFont typeface="Arial" panose="02070309020205020404" pitchFamily="49" charset="0"/>
            </a:pPr>
            <a:r>
              <a:rPr lang="en-GB" sz="2200" kern="100" err="1">
                <a:ea typeface="+mn-lt"/>
                <a:cs typeface="+mn-lt"/>
              </a:rPr>
              <a:t>Regelboken</a:t>
            </a:r>
            <a:r>
              <a:rPr lang="en-GB" sz="2200" kern="100">
                <a:ea typeface="+mn-lt"/>
                <a:cs typeface="+mn-lt"/>
              </a:rPr>
              <a:t>: 2 </a:t>
            </a:r>
            <a:r>
              <a:rPr lang="en-GB" sz="2200" kern="100" err="1">
                <a:ea typeface="+mn-lt"/>
                <a:cs typeface="+mn-lt"/>
              </a:rPr>
              <a:t>timmars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kurs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efter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sommaren</a:t>
            </a:r>
            <a:r>
              <a:rPr lang="en-GB" sz="2200" kern="100">
                <a:ea typeface="+mn-lt"/>
                <a:cs typeface="+mn-lt"/>
              </a:rPr>
              <a:t> (August)</a:t>
            </a:r>
            <a:endParaRPr lang="sv-SE" sz="2200" kern="100">
              <a:ea typeface="+mn-lt"/>
              <a:cs typeface="+mn-lt"/>
            </a:endParaRPr>
          </a:p>
          <a:p>
            <a:pPr>
              <a:buFont typeface="Arial" panose="02070309020205020404" pitchFamily="49" charset="0"/>
            </a:pPr>
            <a:endParaRPr lang="sv-SE" sz="2200" kern="100">
              <a:ea typeface="+mn-lt"/>
              <a:cs typeface="+mn-lt"/>
            </a:endParaRPr>
          </a:p>
          <a:p>
            <a:pPr marL="0" indent="0">
              <a:buNone/>
            </a:pPr>
            <a:endParaRPr lang="en-GB" sz="2200" b="1" kern="1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200" b="1" kern="100">
                <a:ea typeface="+mn-lt"/>
                <a:cs typeface="+mn-lt"/>
              </a:rPr>
              <a:t>Om vi </a:t>
            </a:r>
            <a:r>
              <a:rPr lang="en-GB" sz="2200" b="1" kern="100" err="1">
                <a:ea typeface="+mn-lt"/>
                <a:cs typeface="+mn-lt"/>
              </a:rPr>
              <a:t>skall</a:t>
            </a:r>
            <a:r>
              <a:rPr lang="en-GB" sz="2200" b="1" kern="100">
                <a:ea typeface="+mn-lt"/>
                <a:cs typeface="+mn-lt"/>
              </a:rPr>
              <a:t> </a:t>
            </a:r>
            <a:r>
              <a:rPr lang="en-GB" sz="2200" b="1" kern="100" err="1">
                <a:ea typeface="+mn-lt"/>
                <a:cs typeface="+mn-lt"/>
              </a:rPr>
              <a:t>vara</a:t>
            </a:r>
            <a:r>
              <a:rPr lang="en-GB" sz="2200" b="1" kern="100">
                <a:ea typeface="+mn-lt"/>
                <a:cs typeface="+mn-lt"/>
              </a:rPr>
              <a:t> </a:t>
            </a:r>
            <a:r>
              <a:rPr lang="en-GB" sz="2200" b="1" kern="100" err="1">
                <a:ea typeface="+mn-lt"/>
                <a:cs typeface="+mn-lt"/>
              </a:rPr>
              <a:t>bäst</a:t>
            </a:r>
            <a:r>
              <a:rPr lang="en-GB" sz="2200" b="1" kern="100">
                <a:ea typeface="+mn-lt"/>
                <a:cs typeface="+mn-lt"/>
              </a:rPr>
              <a:t>, </a:t>
            </a:r>
            <a:r>
              <a:rPr lang="en-GB" sz="2200" b="1" kern="100" err="1">
                <a:ea typeface="+mn-lt"/>
                <a:cs typeface="+mn-lt"/>
              </a:rPr>
              <a:t>vad</a:t>
            </a:r>
            <a:r>
              <a:rPr lang="en-GB" sz="2200" b="1" kern="100">
                <a:ea typeface="+mn-lt"/>
                <a:cs typeface="+mn-lt"/>
              </a:rPr>
              <a:t> ska vi </a:t>
            </a:r>
            <a:r>
              <a:rPr lang="en-GB" sz="2200" b="1" kern="100" err="1">
                <a:ea typeface="+mn-lt"/>
                <a:cs typeface="+mn-lt"/>
              </a:rPr>
              <a:t>göra</a:t>
            </a:r>
            <a:r>
              <a:rPr lang="en-GB" sz="2200" b="1" kern="100">
                <a:ea typeface="+mn-lt"/>
                <a:cs typeface="+mn-lt"/>
              </a:rPr>
              <a:t> </a:t>
            </a:r>
            <a:r>
              <a:rPr lang="en-GB" sz="2200" b="1" kern="100" err="1">
                <a:ea typeface="+mn-lt"/>
                <a:cs typeface="+mn-lt"/>
              </a:rPr>
              <a:t>som</a:t>
            </a:r>
            <a:r>
              <a:rPr lang="en-GB" sz="2200" b="1" kern="100">
                <a:ea typeface="+mn-lt"/>
                <a:cs typeface="+mn-lt"/>
              </a:rPr>
              <a:t> </a:t>
            </a:r>
            <a:r>
              <a:rPr lang="en-GB" sz="2200" b="1" kern="100" err="1">
                <a:ea typeface="+mn-lt"/>
                <a:cs typeface="+mn-lt"/>
              </a:rPr>
              <a:t>förening</a:t>
            </a:r>
            <a:r>
              <a:rPr lang="en-GB" sz="2200" b="1" kern="100">
                <a:ea typeface="+mn-lt"/>
                <a:cs typeface="+mn-lt"/>
              </a:rPr>
              <a:t>? </a:t>
            </a:r>
            <a:endParaRPr lang="sv-SE" sz="2200" kern="100">
              <a:ea typeface="+mn-lt"/>
              <a:cs typeface="+mn-lt"/>
            </a:endParaRPr>
          </a:p>
          <a:p>
            <a:pPr>
              <a:buFont typeface="Arial" panose="02070309020205020404" pitchFamily="49" charset="0"/>
            </a:pPr>
            <a:r>
              <a:rPr lang="en-GB" sz="2200" kern="100" err="1">
                <a:ea typeface="+mn-lt"/>
                <a:cs typeface="+mn-lt"/>
              </a:rPr>
              <a:t>Något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att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fundera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vidare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på</a:t>
            </a:r>
            <a:r>
              <a:rPr lang="en-GB" sz="2200" kern="100">
                <a:ea typeface="+mn-lt"/>
                <a:cs typeface="+mn-lt"/>
              </a:rPr>
              <a:t>...</a:t>
            </a:r>
            <a:endParaRPr lang="sv-SE" sz="2200" kern="100">
              <a:ea typeface="+mn-lt"/>
              <a:cs typeface="+mn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sv-SE" sz="2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v-SE" sz="2200"/>
          </a:p>
        </p:txBody>
      </p:sp>
    </p:spTree>
    <p:extLst>
      <p:ext uri="{BB962C8B-B14F-4D97-AF65-F5344CB8AC3E}">
        <p14:creationId xmlns:p14="http://schemas.microsoft.com/office/powerpoint/2010/main" val="273419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9C6B64-972C-2E2F-8EA6-BCD3EDCEE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CCB21D4-437C-2228-8922-9D2BCB3F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F3B149-1D4D-7A73-4BEB-5F6C7642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5400"/>
              <a:t>För uppföljning..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632DF5F-E348-9B04-8349-8C6FDCC8B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4C4E82-7CC2-2013-36F6-DE732764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179"/>
            <a:ext cx="10515600" cy="425196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endParaRPr lang="sv-SE" sz="2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kern="100" err="1">
                <a:ea typeface="+mn-lt"/>
                <a:cs typeface="+mn-lt"/>
              </a:rPr>
              <a:t>Önskemål</a:t>
            </a:r>
            <a:r>
              <a:rPr lang="en-GB" sz="2200" kern="100">
                <a:ea typeface="+mn-lt"/>
                <a:cs typeface="+mn-lt"/>
              </a:rPr>
              <a:t>:</a:t>
            </a:r>
            <a:endParaRPr lang="sv-SE" sz="2200" kern="100">
              <a:ea typeface="+mn-lt"/>
              <a:cs typeface="+mn-lt"/>
            </a:endParaRPr>
          </a:p>
          <a:p>
            <a:pPr>
              <a:buFont typeface="Arial" panose="02070309020205020404" pitchFamily="49" charset="0"/>
            </a:pPr>
            <a:r>
              <a:rPr lang="en-GB" sz="2200" kern="100" err="1">
                <a:ea typeface="+mn-lt"/>
                <a:cs typeface="+mn-lt"/>
              </a:rPr>
              <a:t>Spelarutveckling</a:t>
            </a:r>
            <a:r>
              <a:rPr lang="en-GB" sz="2200" kern="100">
                <a:ea typeface="+mn-lt"/>
                <a:cs typeface="+mn-lt"/>
              </a:rPr>
              <a:t>/Camp för de </a:t>
            </a:r>
            <a:r>
              <a:rPr lang="en-GB" sz="2200" kern="100" err="1">
                <a:ea typeface="+mn-lt"/>
                <a:cs typeface="+mn-lt"/>
              </a:rPr>
              <a:t>yngre</a:t>
            </a:r>
            <a:r>
              <a:rPr lang="en-GB" sz="2200" kern="100">
                <a:ea typeface="+mn-lt"/>
                <a:cs typeface="+mn-lt"/>
              </a:rPr>
              <a:t> under </a:t>
            </a:r>
            <a:r>
              <a:rPr lang="en-GB" sz="2200" kern="100" err="1">
                <a:ea typeface="+mn-lt"/>
                <a:cs typeface="+mn-lt"/>
              </a:rPr>
              <a:t>sommaren</a:t>
            </a:r>
            <a:endParaRPr lang="sv-SE" sz="2200" kern="100" err="1">
              <a:ea typeface="+mn-lt"/>
              <a:cs typeface="+mn-lt"/>
            </a:endParaRPr>
          </a:p>
          <a:p>
            <a:pPr>
              <a:buFont typeface="Arial" panose="02070309020205020404" pitchFamily="49" charset="0"/>
            </a:pPr>
            <a:r>
              <a:rPr lang="en-GB" sz="2200" kern="100" err="1">
                <a:ea typeface="+mn-lt"/>
                <a:cs typeface="+mn-lt"/>
              </a:rPr>
              <a:t>Bjuda</a:t>
            </a:r>
            <a:r>
              <a:rPr lang="en-GB" sz="2200" kern="100">
                <a:ea typeface="+mn-lt"/>
                <a:cs typeface="+mn-lt"/>
              </a:rPr>
              <a:t> in </a:t>
            </a:r>
            <a:r>
              <a:rPr lang="en-GB" sz="2200" kern="100" err="1">
                <a:ea typeface="+mn-lt"/>
                <a:cs typeface="+mn-lt"/>
              </a:rPr>
              <a:t>Axling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eller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någon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annan</a:t>
            </a:r>
            <a:r>
              <a:rPr lang="en-GB" sz="2200" kern="100">
                <a:ea typeface="+mn-lt"/>
                <a:cs typeface="+mn-lt"/>
              </a:rPr>
              <a:t> “expert” </a:t>
            </a:r>
            <a:r>
              <a:rPr lang="en-GB" sz="2200" kern="100" err="1">
                <a:ea typeface="+mn-lt"/>
                <a:cs typeface="+mn-lt"/>
              </a:rPr>
              <a:t>på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träning</a:t>
            </a:r>
            <a:r>
              <a:rPr lang="en-GB" sz="2200" kern="100">
                <a:ea typeface="+mn-lt"/>
                <a:cs typeface="+mn-lt"/>
              </a:rPr>
              <a:t> för tips</a:t>
            </a:r>
            <a:endParaRPr lang="sv-SE" sz="2200" kern="100">
              <a:ea typeface="+mn-lt"/>
              <a:cs typeface="+mn-lt"/>
            </a:endParaRPr>
          </a:p>
          <a:p>
            <a:pPr>
              <a:buFont typeface="Arial" panose="02070309020205020404" pitchFamily="49" charset="0"/>
            </a:pPr>
            <a:r>
              <a:rPr lang="en-GB" sz="2200" kern="100" err="1">
                <a:ea typeface="+mn-lt"/>
                <a:cs typeface="+mn-lt"/>
              </a:rPr>
              <a:t>Få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nya</a:t>
            </a:r>
            <a:r>
              <a:rPr lang="en-GB" sz="2200" kern="100">
                <a:ea typeface="+mn-lt"/>
                <a:cs typeface="+mn-lt"/>
              </a:rPr>
              <a:t> </a:t>
            </a:r>
            <a:r>
              <a:rPr lang="en-GB" sz="2200" kern="100" err="1">
                <a:ea typeface="+mn-lt"/>
                <a:cs typeface="+mn-lt"/>
              </a:rPr>
              <a:t>ledare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ur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föreningen</a:t>
            </a:r>
            <a:r>
              <a:rPr lang="en-GB" sz="2200" kern="100">
                <a:ea typeface="+mn-lt"/>
                <a:cs typeface="+mn-lt"/>
              </a:rPr>
              <a:t>, </a:t>
            </a:r>
            <a:r>
              <a:rPr lang="en-GB" sz="2200" kern="100" err="1">
                <a:ea typeface="+mn-lt"/>
                <a:cs typeface="+mn-lt"/>
              </a:rPr>
              <a:t>spelare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som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slutat</a:t>
            </a:r>
            <a:r>
              <a:rPr lang="en-GB" sz="2200" kern="100">
                <a:ea typeface="+mn-lt"/>
                <a:cs typeface="+mn-lt"/>
              </a:rPr>
              <a:t>. 3 roller: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200" kern="100" err="1">
                <a:ea typeface="+mn-lt"/>
                <a:cs typeface="+mn-lt"/>
              </a:rPr>
              <a:t>Spelare</a:t>
            </a:r>
            <a:endParaRPr lang="sv-SE" sz="2200" kern="100" err="1">
              <a:ea typeface="+mn-lt"/>
              <a:cs typeface="+mn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200" kern="100" err="1">
                <a:ea typeface="+mn-lt"/>
                <a:cs typeface="+mn-lt"/>
              </a:rPr>
              <a:t>Ledare</a:t>
            </a:r>
            <a:r>
              <a:rPr lang="en-GB" sz="2200" kern="100">
                <a:ea typeface="+mn-lt"/>
                <a:cs typeface="+mn-lt"/>
              </a:rPr>
              <a:t> – </a:t>
            </a:r>
            <a:r>
              <a:rPr lang="en-GB" sz="2200" kern="100" err="1">
                <a:ea typeface="+mn-lt"/>
                <a:cs typeface="+mn-lt"/>
              </a:rPr>
              <a:t>unga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ledare</a:t>
            </a:r>
            <a:endParaRPr lang="sv-SE" sz="2200" kern="100" err="1">
              <a:ea typeface="+mn-lt"/>
              <a:cs typeface="+mn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200" kern="100" err="1">
                <a:ea typeface="+mn-lt"/>
                <a:cs typeface="+mn-lt"/>
              </a:rPr>
              <a:t>Domare</a:t>
            </a:r>
            <a:endParaRPr lang="sv-SE" sz="2200" kern="100" err="1">
              <a:ea typeface="+mn-lt"/>
              <a:cs typeface="+mn-lt"/>
            </a:endParaRPr>
          </a:p>
          <a:p>
            <a:pPr>
              <a:buFont typeface="Arial" panose="02070309020205020404" pitchFamily="49" charset="0"/>
            </a:pPr>
            <a:r>
              <a:rPr lang="en-GB" sz="2200" kern="100" err="1">
                <a:ea typeface="+mn-lt"/>
                <a:cs typeface="+mn-lt"/>
              </a:rPr>
              <a:t>Sammanfattande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i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punktform</a:t>
            </a:r>
            <a:r>
              <a:rPr lang="en-GB" sz="2200" kern="100">
                <a:ea typeface="+mn-lt"/>
                <a:cs typeface="+mn-lt"/>
              </a:rPr>
              <a:t> de </a:t>
            </a:r>
            <a:r>
              <a:rPr lang="en-GB" sz="2200" kern="100" err="1">
                <a:ea typeface="+mn-lt"/>
                <a:cs typeface="+mn-lt"/>
              </a:rPr>
              <a:t>viktigaste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reglerna</a:t>
            </a:r>
            <a:r>
              <a:rPr lang="en-GB" sz="2200" kern="100">
                <a:ea typeface="+mn-lt"/>
                <a:cs typeface="+mn-lt"/>
              </a:rPr>
              <a:t> och </a:t>
            </a:r>
            <a:r>
              <a:rPr lang="en-GB" sz="2200" kern="100" err="1">
                <a:ea typeface="+mn-lt"/>
                <a:cs typeface="+mn-lt"/>
              </a:rPr>
              <a:t>punkter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från</a:t>
            </a:r>
            <a:r>
              <a:rPr lang="en-GB" sz="2200" kern="100">
                <a:ea typeface="+mn-lt"/>
                <a:cs typeface="+mn-lt"/>
              </a:rPr>
              <a:t> SIU </a:t>
            </a:r>
            <a:r>
              <a:rPr lang="en-GB" sz="2200" kern="100" err="1">
                <a:ea typeface="+mn-lt"/>
                <a:cs typeface="+mn-lt"/>
              </a:rPr>
              <a:t>nivåer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på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hemsidan</a:t>
            </a:r>
            <a:endParaRPr lang="sv-SE" sz="2200" kern="100" err="1">
              <a:ea typeface="+mn-lt"/>
              <a:cs typeface="+mn-lt"/>
            </a:endParaRPr>
          </a:p>
          <a:p>
            <a:pPr>
              <a:buFont typeface="Arial" panose="02070309020205020404" pitchFamily="49" charset="0"/>
              <a:buChar char="•"/>
            </a:pPr>
            <a:endParaRPr lang="en-GB" sz="2200" kern="1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200" kern="100">
                <a:ea typeface="+mn-lt"/>
                <a:cs typeface="+mn-lt"/>
              </a:rPr>
              <a:t>Teman för </a:t>
            </a:r>
            <a:r>
              <a:rPr lang="en-GB" sz="2200" kern="100" err="1">
                <a:ea typeface="+mn-lt"/>
                <a:cs typeface="+mn-lt"/>
              </a:rPr>
              <a:t>kommande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träffar</a:t>
            </a:r>
            <a:r>
              <a:rPr lang="en-GB" sz="2200" kern="100">
                <a:ea typeface="+mn-lt"/>
                <a:cs typeface="+mn-lt"/>
              </a:rPr>
              <a:t>:</a:t>
            </a:r>
            <a:endParaRPr lang="sv-SE" sz="2200" kern="100">
              <a:ea typeface="+mn-lt"/>
              <a:cs typeface="+mn-lt"/>
            </a:endParaRPr>
          </a:p>
          <a:p>
            <a:pPr>
              <a:buFont typeface="Arial" panose="02070309020205020404" pitchFamily="49" charset="0"/>
            </a:pPr>
            <a:r>
              <a:rPr lang="en-GB" sz="2200" kern="100">
                <a:ea typeface="+mn-lt"/>
                <a:cs typeface="+mn-lt"/>
              </a:rPr>
              <a:t>Ny </a:t>
            </a:r>
            <a:r>
              <a:rPr lang="en-GB" sz="2200" kern="100" err="1">
                <a:ea typeface="+mn-lt"/>
                <a:cs typeface="+mn-lt"/>
              </a:rPr>
              <a:t>träff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kring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nivåanpassning</a:t>
            </a:r>
            <a:r>
              <a:rPr lang="en-GB" sz="2200" kern="100">
                <a:ea typeface="+mn-lt"/>
                <a:cs typeface="+mn-lt"/>
              </a:rPr>
              <a:t> och </a:t>
            </a:r>
            <a:r>
              <a:rPr lang="en-GB" sz="2200" kern="100" err="1">
                <a:ea typeface="+mn-lt"/>
                <a:cs typeface="+mn-lt"/>
              </a:rPr>
              <a:t>toppning</a:t>
            </a:r>
            <a:endParaRPr lang="sv-SE" sz="2200" kern="100" err="1">
              <a:ea typeface="+mn-lt"/>
              <a:cs typeface="+mn-lt"/>
            </a:endParaRPr>
          </a:p>
          <a:p>
            <a:pPr>
              <a:buFont typeface="Arial" panose="02070309020205020404" pitchFamily="49" charset="0"/>
            </a:pPr>
            <a:r>
              <a:rPr lang="en-GB" sz="2200" kern="100" err="1">
                <a:ea typeface="+mn-lt"/>
                <a:cs typeface="+mn-lt"/>
              </a:rPr>
              <a:t>Rätt</a:t>
            </a:r>
            <a:r>
              <a:rPr lang="en-GB" sz="2200" kern="100">
                <a:ea typeface="+mn-lt"/>
                <a:cs typeface="+mn-lt"/>
              </a:rPr>
              <a:t> </a:t>
            </a:r>
            <a:r>
              <a:rPr lang="en-GB" sz="2200" kern="100" err="1">
                <a:ea typeface="+mn-lt"/>
                <a:cs typeface="+mn-lt"/>
              </a:rPr>
              <a:t>träningsnivå</a:t>
            </a:r>
            <a:endParaRPr lang="sv-SE" sz="2200" kern="100" err="1">
              <a:ea typeface="+mn-lt"/>
              <a:cs typeface="+mn-lt"/>
            </a:endParaRPr>
          </a:p>
          <a:p>
            <a:pPr>
              <a:buFont typeface="Arial" panose="02070309020205020404" pitchFamily="49" charset="0"/>
            </a:pPr>
            <a:endParaRPr lang="en-GB" sz="2200" kern="100">
              <a:ea typeface="+mn-lt"/>
              <a:cs typeface="+mn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sv-SE" sz="2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v-SE" sz="2200"/>
          </a:p>
        </p:txBody>
      </p:sp>
    </p:spTree>
    <p:extLst>
      <p:ext uri="{BB962C8B-B14F-4D97-AF65-F5344CB8AC3E}">
        <p14:creationId xmlns:p14="http://schemas.microsoft.com/office/powerpoint/2010/main" val="144755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1F67B61-B086-2B95-D3CE-7844F70B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sv-SE" sz="5400"/>
              <a:t>Nästa ledarträff!! </a:t>
            </a:r>
          </a:p>
        </p:txBody>
      </p:sp>
      <p:pic>
        <p:nvPicPr>
          <p:cNvPr id="5" name="Picture 4" descr="Vita pilar som målats på asfalten">
            <a:extLst>
              <a:ext uri="{FF2B5EF4-FFF2-40B4-BE49-F238E27FC236}">
                <a16:creationId xmlns:a16="http://schemas.microsoft.com/office/drawing/2014/main" id="{DCAB01D6-7760-A144-EA57-5D36157518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86" r="28023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F21B4-0215-AE99-23F3-C805D059E809}"/>
              </a:ext>
            </a:extLst>
          </p:cNvPr>
          <p:cNvSpPr txBox="1"/>
          <p:nvPr/>
        </p:nvSpPr>
        <p:spPr>
          <a:xfrm>
            <a:off x="5302685" y="3074096"/>
            <a:ext cx="6096000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200"/>
              <a:t>Säsongsavslutning på lokal i maj, återkommer med datum!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60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6e762b-d7ee-4b1a-abcd-c0a546df1328" xsi:nil="true"/>
    <lcf76f155ced4ddcb4097134ff3c332f xmlns="9a7d1cc5-0992-48a0-b0ea-0f4f328ba88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8C7B7333D5F843AA6EC8815D3BBD33" ma:contentTypeVersion="13" ma:contentTypeDescription="Skapa ett nytt dokument." ma:contentTypeScope="" ma:versionID="736352a12539647e6d1466cbb94c42b8">
  <xsd:schema xmlns:xsd="http://www.w3.org/2001/XMLSchema" xmlns:xs="http://www.w3.org/2001/XMLSchema" xmlns:p="http://schemas.microsoft.com/office/2006/metadata/properties" xmlns:ns2="9a7d1cc5-0992-48a0-b0ea-0f4f328ba88d" xmlns:ns3="da6e762b-d7ee-4b1a-abcd-c0a546df1328" targetNamespace="http://schemas.microsoft.com/office/2006/metadata/properties" ma:root="true" ma:fieldsID="52ff0715588ed49ab31dd953ec689b71" ns2:_="" ns3:_="">
    <xsd:import namespace="9a7d1cc5-0992-48a0-b0ea-0f4f328ba88d"/>
    <xsd:import namespace="da6e762b-d7ee-4b1a-abcd-c0a546df13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d1cc5-0992-48a0-b0ea-0f4f328ba8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ildmarkeringar" ma:readOnly="false" ma:fieldId="{5cf76f15-5ced-4ddc-b409-7134ff3c332f}" ma:taxonomyMulti="true" ma:sspId="ee3bb5b8-a732-4880-889f-d872f35df4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e762b-d7ee-4b1a-abcd-c0a546df13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87fe9ad-e28b-453f-b32f-42c91645311b}" ma:internalName="TaxCatchAll" ma:showField="CatchAllData" ma:web="da6e762b-d7ee-4b1a-abcd-c0a546df13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E77C3D-62B8-4532-8262-E30A71730F64}">
  <ds:schemaRefs>
    <ds:schemaRef ds:uri="9a7d1cc5-0992-48a0-b0ea-0f4f328ba88d"/>
    <ds:schemaRef ds:uri="da6e762b-d7ee-4b1a-abcd-c0a546df132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697A9A-2A85-4DDC-81B0-96E6E7C11EBE}">
  <ds:schemaRefs>
    <ds:schemaRef ds:uri="9a7d1cc5-0992-48a0-b0ea-0f4f328ba88d"/>
    <ds:schemaRef ds:uri="da6e762b-d7ee-4b1a-abcd-c0a546df13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AF03B60-3D0E-452D-8AA8-E2489AC03A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Office-tema</vt:lpstr>
      <vt:lpstr>Ledarträff  IBF Örebro Ungdom</vt:lpstr>
      <vt:lpstr>Dagens agenda  </vt:lpstr>
      <vt:lpstr>Kort presentation – läget i IBF</vt:lpstr>
      <vt:lpstr>Vad är på gång under våren</vt:lpstr>
      <vt:lpstr>FOKUS: SIU-modellen och Nivåanpassning</vt:lpstr>
      <vt:lpstr>Förväntningar på ledare</vt:lpstr>
      <vt:lpstr>För uppföljning..</vt:lpstr>
      <vt:lpstr>För uppföljning..</vt:lpstr>
      <vt:lpstr>Nästa ledarträff!!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Dahl</dc:creator>
  <cp:revision>2</cp:revision>
  <dcterms:created xsi:type="dcterms:W3CDTF">2026-02-23T14:58:41Z</dcterms:created>
  <dcterms:modified xsi:type="dcterms:W3CDTF">2026-02-26T09:40:22Z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0x0101001B8C7B7333D5F843AA6EC8815D3BBD33</vt:lpwstr>
  </property>
  <property fmtid="{D5CDD505-2E9C-101B-9397-08002B2CF9AE}" pid="3" name="Order">
    <vt:r8>54400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