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9" r:id="rId1"/>
  </p:sldMasterIdLst>
  <p:notesMasterIdLst>
    <p:notesMasterId r:id="rId19"/>
  </p:notesMasterIdLst>
  <p:sldIdLst>
    <p:sldId id="256" r:id="rId2"/>
    <p:sldId id="283" r:id="rId3"/>
    <p:sldId id="282" r:id="rId4"/>
    <p:sldId id="286" r:id="rId5"/>
    <p:sldId id="278" r:id="rId6"/>
    <p:sldId id="257" r:id="rId7"/>
    <p:sldId id="274" r:id="rId8"/>
    <p:sldId id="264" r:id="rId9"/>
    <p:sldId id="258" r:id="rId10"/>
    <p:sldId id="259" r:id="rId11"/>
    <p:sldId id="285" r:id="rId12"/>
    <p:sldId id="260" r:id="rId13"/>
    <p:sldId id="275" r:id="rId14"/>
    <p:sldId id="272" r:id="rId15"/>
    <p:sldId id="273" r:id="rId16"/>
    <p:sldId id="261" r:id="rId17"/>
    <p:sldId id="26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l-Oskar Wallin" userId="60f5fc71-02c5-475f-bbf0-fd21fe428caf" providerId="ADAL" clId="{E772BC14-F4FF-46AB-B4D6-38EEE6DF8CF3}"/>
    <pc:docChg chg="custSel delSld modSld">
      <pc:chgData name="Karl-Oskar Wallin" userId="60f5fc71-02c5-475f-bbf0-fd21fe428caf" providerId="ADAL" clId="{E772BC14-F4FF-46AB-B4D6-38EEE6DF8CF3}" dt="2026-03-11T12:55:50.386" v="3146" actId="20577"/>
      <pc:docMkLst>
        <pc:docMk/>
      </pc:docMkLst>
      <pc:sldChg chg="modSp mod">
        <pc:chgData name="Karl-Oskar Wallin" userId="60f5fc71-02c5-475f-bbf0-fd21fe428caf" providerId="ADAL" clId="{E772BC14-F4FF-46AB-B4D6-38EEE6DF8CF3}" dt="2026-03-11T10:24:12.195" v="1116" actId="20577"/>
        <pc:sldMkLst>
          <pc:docMk/>
          <pc:sldMk cId="3022337956" sldId="257"/>
        </pc:sldMkLst>
        <pc:spChg chg="mod">
          <ac:chgData name="Karl-Oskar Wallin" userId="60f5fc71-02c5-475f-bbf0-fd21fe428caf" providerId="ADAL" clId="{E772BC14-F4FF-46AB-B4D6-38EEE6DF8CF3}" dt="2026-03-11T10:24:12.195" v="1116" actId="20577"/>
          <ac:spMkLst>
            <pc:docMk/>
            <pc:sldMk cId="3022337956" sldId="257"/>
            <ac:spMk id="3" creationId="{8C86BFA5-F9F1-B474-93BD-21BBB0BA2874}"/>
          </ac:spMkLst>
        </pc:spChg>
      </pc:sldChg>
      <pc:sldChg chg="modSp mod">
        <pc:chgData name="Karl-Oskar Wallin" userId="60f5fc71-02c5-475f-bbf0-fd21fe428caf" providerId="ADAL" clId="{E772BC14-F4FF-46AB-B4D6-38EEE6DF8CF3}" dt="2026-03-11T12:51:32.649" v="2903" actId="20577"/>
        <pc:sldMkLst>
          <pc:docMk/>
          <pc:sldMk cId="2523303109" sldId="258"/>
        </pc:sldMkLst>
        <pc:spChg chg="mod">
          <ac:chgData name="Karl-Oskar Wallin" userId="60f5fc71-02c5-475f-bbf0-fd21fe428caf" providerId="ADAL" clId="{E772BC14-F4FF-46AB-B4D6-38EEE6DF8CF3}" dt="2026-03-11T12:51:32.649" v="2903" actId="20577"/>
          <ac:spMkLst>
            <pc:docMk/>
            <pc:sldMk cId="2523303109" sldId="258"/>
            <ac:spMk id="3" creationId="{0A3D5DDF-0DF3-41A1-8ADA-9574B345B17B}"/>
          </ac:spMkLst>
        </pc:spChg>
      </pc:sldChg>
      <pc:sldChg chg="modSp mod">
        <pc:chgData name="Karl-Oskar Wallin" userId="60f5fc71-02c5-475f-bbf0-fd21fe428caf" providerId="ADAL" clId="{E772BC14-F4FF-46AB-B4D6-38EEE6DF8CF3}" dt="2026-03-11T10:32:37.010" v="1839" actId="20577"/>
        <pc:sldMkLst>
          <pc:docMk/>
          <pc:sldMk cId="2653937254" sldId="259"/>
        </pc:sldMkLst>
        <pc:spChg chg="mod">
          <ac:chgData name="Karl-Oskar Wallin" userId="60f5fc71-02c5-475f-bbf0-fd21fe428caf" providerId="ADAL" clId="{E772BC14-F4FF-46AB-B4D6-38EEE6DF8CF3}" dt="2026-03-11T10:32:37.010" v="1839" actId="20577"/>
          <ac:spMkLst>
            <pc:docMk/>
            <pc:sldMk cId="2653937254" sldId="259"/>
            <ac:spMk id="3" creationId="{7C81015A-9A2C-431D-9F4D-8A8BA2A51C92}"/>
          </ac:spMkLst>
        </pc:spChg>
      </pc:sldChg>
      <pc:sldChg chg="modSp mod">
        <pc:chgData name="Karl-Oskar Wallin" userId="60f5fc71-02c5-475f-bbf0-fd21fe428caf" providerId="ADAL" clId="{E772BC14-F4FF-46AB-B4D6-38EEE6DF8CF3}" dt="2026-03-11T10:39:18.884" v="2347" actId="20577"/>
        <pc:sldMkLst>
          <pc:docMk/>
          <pc:sldMk cId="2877086660" sldId="261"/>
        </pc:sldMkLst>
        <pc:spChg chg="mod">
          <ac:chgData name="Karl-Oskar Wallin" userId="60f5fc71-02c5-475f-bbf0-fd21fe428caf" providerId="ADAL" clId="{E772BC14-F4FF-46AB-B4D6-38EEE6DF8CF3}" dt="2026-03-11T10:39:18.884" v="2347" actId="20577"/>
          <ac:spMkLst>
            <pc:docMk/>
            <pc:sldMk cId="2877086660" sldId="261"/>
            <ac:spMk id="3" creationId="{6E4852A6-CEBF-4DC1-914F-41F85DA73F2C}"/>
          </ac:spMkLst>
        </pc:spChg>
      </pc:sldChg>
      <pc:sldChg chg="modSp mod">
        <pc:chgData name="Karl-Oskar Wallin" userId="60f5fc71-02c5-475f-bbf0-fd21fe428caf" providerId="ADAL" clId="{E772BC14-F4FF-46AB-B4D6-38EEE6DF8CF3}" dt="2026-03-11T12:55:50.386" v="3146" actId="20577"/>
        <pc:sldMkLst>
          <pc:docMk/>
          <pc:sldMk cId="2557189346" sldId="264"/>
        </pc:sldMkLst>
        <pc:spChg chg="mod">
          <ac:chgData name="Karl-Oskar Wallin" userId="60f5fc71-02c5-475f-bbf0-fd21fe428caf" providerId="ADAL" clId="{E772BC14-F4FF-46AB-B4D6-38EEE6DF8CF3}" dt="2026-03-11T12:55:50.386" v="3146" actId="20577"/>
          <ac:spMkLst>
            <pc:docMk/>
            <pc:sldMk cId="2557189346" sldId="264"/>
            <ac:spMk id="3" creationId="{B7853313-AB3C-4102-B4AB-A72B78F45C9D}"/>
          </ac:spMkLst>
        </pc:spChg>
      </pc:sldChg>
      <pc:sldChg chg="modSp mod">
        <pc:chgData name="Karl-Oskar Wallin" userId="60f5fc71-02c5-475f-bbf0-fd21fe428caf" providerId="ADAL" clId="{E772BC14-F4FF-46AB-B4D6-38EEE6DF8CF3}" dt="2026-03-11T12:45:55.825" v="2359" actId="20577"/>
        <pc:sldMkLst>
          <pc:docMk/>
          <pc:sldMk cId="292905419" sldId="274"/>
        </pc:sldMkLst>
        <pc:spChg chg="mod">
          <ac:chgData name="Karl-Oskar Wallin" userId="60f5fc71-02c5-475f-bbf0-fd21fe428caf" providerId="ADAL" clId="{E772BC14-F4FF-46AB-B4D6-38EEE6DF8CF3}" dt="2026-03-11T12:45:55.825" v="2359" actId="20577"/>
          <ac:spMkLst>
            <pc:docMk/>
            <pc:sldMk cId="292905419" sldId="274"/>
            <ac:spMk id="3" creationId="{39252051-3A87-B290-7782-3AFCA0F30404}"/>
          </ac:spMkLst>
        </pc:spChg>
      </pc:sldChg>
      <pc:sldChg chg="modSp mod">
        <pc:chgData name="Karl-Oskar Wallin" userId="60f5fc71-02c5-475f-bbf0-fd21fe428caf" providerId="ADAL" clId="{E772BC14-F4FF-46AB-B4D6-38EEE6DF8CF3}" dt="2026-03-11T10:34:45.502" v="1996" actId="20577"/>
        <pc:sldMkLst>
          <pc:docMk/>
          <pc:sldMk cId="2210011465" sldId="275"/>
        </pc:sldMkLst>
        <pc:spChg chg="mod">
          <ac:chgData name="Karl-Oskar Wallin" userId="60f5fc71-02c5-475f-bbf0-fd21fe428caf" providerId="ADAL" clId="{E772BC14-F4FF-46AB-B4D6-38EEE6DF8CF3}" dt="2026-03-11T10:34:45.502" v="1996" actId="20577"/>
          <ac:spMkLst>
            <pc:docMk/>
            <pc:sldMk cId="2210011465" sldId="275"/>
            <ac:spMk id="3" creationId="{B13176D5-21DA-8D57-A6A5-52A16A7A8912}"/>
          </ac:spMkLst>
        </pc:spChg>
      </pc:sldChg>
      <pc:sldChg chg="modSp mod">
        <pc:chgData name="Karl-Oskar Wallin" userId="60f5fc71-02c5-475f-bbf0-fd21fe428caf" providerId="ADAL" clId="{E772BC14-F4FF-46AB-B4D6-38EEE6DF8CF3}" dt="2026-03-11T10:21:21.897" v="770" actId="20577"/>
        <pc:sldMkLst>
          <pc:docMk/>
          <pc:sldMk cId="3237765531" sldId="278"/>
        </pc:sldMkLst>
        <pc:spChg chg="mod">
          <ac:chgData name="Karl-Oskar Wallin" userId="60f5fc71-02c5-475f-bbf0-fd21fe428caf" providerId="ADAL" clId="{E772BC14-F4FF-46AB-B4D6-38EEE6DF8CF3}" dt="2026-03-11T10:21:21.897" v="770" actId="20577"/>
          <ac:spMkLst>
            <pc:docMk/>
            <pc:sldMk cId="3237765531" sldId="278"/>
            <ac:spMk id="4" creationId="{D782906E-5279-30DD-821A-CC9A1137A59D}"/>
          </ac:spMkLst>
        </pc:spChg>
      </pc:sldChg>
      <pc:sldChg chg="modSp del mod">
        <pc:chgData name="Karl-Oskar Wallin" userId="60f5fc71-02c5-475f-bbf0-fd21fe428caf" providerId="ADAL" clId="{E772BC14-F4FF-46AB-B4D6-38EEE6DF8CF3}" dt="2026-03-11T10:40:44.054" v="2348" actId="2696"/>
        <pc:sldMkLst>
          <pc:docMk/>
          <pc:sldMk cId="2790697340" sldId="284"/>
        </pc:sldMkLst>
        <pc:spChg chg="mod">
          <ac:chgData name="Karl-Oskar Wallin" userId="60f5fc71-02c5-475f-bbf0-fd21fe428caf" providerId="ADAL" clId="{E772BC14-F4FF-46AB-B4D6-38EEE6DF8CF3}" dt="2026-03-10T14:55:51.300" v="347" actId="6549"/>
          <ac:spMkLst>
            <pc:docMk/>
            <pc:sldMk cId="2790697340" sldId="284"/>
            <ac:spMk id="3" creationId="{15FC60D6-7B12-0438-05F6-41A8F0B5C941}"/>
          </ac:spMkLst>
        </pc:spChg>
      </pc:sldChg>
      <pc:sldChg chg="modSp mod">
        <pc:chgData name="Karl-Oskar Wallin" userId="60f5fc71-02c5-475f-bbf0-fd21fe428caf" providerId="ADAL" clId="{E772BC14-F4FF-46AB-B4D6-38EEE6DF8CF3}" dt="2026-03-11T10:33:29.080" v="1867" actId="20577"/>
        <pc:sldMkLst>
          <pc:docMk/>
          <pc:sldMk cId="1686339166" sldId="285"/>
        </pc:sldMkLst>
        <pc:spChg chg="mod">
          <ac:chgData name="Karl-Oskar Wallin" userId="60f5fc71-02c5-475f-bbf0-fd21fe428caf" providerId="ADAL" clId="{E772BC14-F4FF-46AB-B4D6-38EEE6DF8CF3}" dt="2026-03-11T10:33:29.080" v="1867" actId="20577"/>
          <ac:spMkLst>
            <pc:docMk/>
            <pc:sldMk cId="1686339166" sldId="285"/>
            <ac:spMk id="3" creationId="{C9642ECE-9D71-59C1-9F1E-C5B94D7B965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C5CD61-304E-4B31-A404-6769FC013F21}" type="datetimeFigureOut">
              <a:rPr lang="sv-SE" smtClean="0"/>
              <a:t>2026-03-11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521FD-ADFB-433A-B5F7-7F0F0660CAC3}" type="slidenum">
              <a:rPr lang="sv-SE" smtClean="0"/>
              <a:t>‹#›</a:t>
            </a:fld>
            <a:endParaRPr lang="sv-SE"/>
          </a:p>
        </p:txBody>
      </p:sp>
    </p:spTree>
    <p:extLst>
      <p:ext uri="{BB962C8B-B14F-4D97-AF65-F5344CB8AC3E}">
        <p14:creationId xmlns:p14="http://schemas.microsoft.com/office/powerpoint/2010/main" val="245115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42DBF818-DA5D-4A6A-959D-5E56439A7D7A}" type="slidenum">
              <a:rPr lang="sv-SE" smtClean="0"/>
              <a:t>2</a:t>
            </a:fld>
            <a:endParaRPr lang="sv-SE"/>
          </a:p>
        </p:txBody>
      </p:sp>
    </p:spTree>
    <p:extLst>
      <p:ext uri="{BB962C8B-B14F-4D97-AF65-F5344CB8AC3E}">
        <p14:creationId xmlns:p14="http://schemas.microsoft.com/office/powerpoint/2010/main" val="2383706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a:p>
            <a:endParaRPr lang="sv-SE" dirty="0"/>
          </a:p>
        </p:txBody>
      </p:sp>
      <p:sp>
        <p:nvSpPr>
          <p:cNvPr id="4" name="Platshållare för bildnummer 3"/>
          <p:cNvSpPr>
            <a:spLocks noGrp="1"/>
          </p:cNvSpPr>
          <p:nvPr>
            <p:ph type="sldNum" sz="quarter" idx="5"/>
          </p:nvPr>
        </p:nvSpPr>
        <p:spPr/>
        <p:txBody>
          <a:bodyPr/>
          <a:lstStyle/>
          <a:p>
            <a:fld id="{42DBF818-DA5D-4A6A-959D-5E56439A7D7A}" type="slidenum">
              <a:rPr lang="sv-SE" smtClean="0"/>
              <a:t>3</a:t>
            </a:fld>
            <a:endParaRPr lang="sv-SE"/>
          </a:p>
        </p:txBody>
      </p:sp>
    </p:spTree>
    <p:extLst>
      <p:ext uri="{BB962C8B-B14F-4D97-AF65-F5344CB8AC3E}">
        <p14:creationId xmlns:p14="http://schemas.microsoft.com/office/powerpoint/2010/main" val="4523620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3BEAA-2F51-25BB-AEEF-28A78A4EC67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5E61BAF-A686-2437-6FEE-6D03FBC8907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BD92D15-1633-F962-EE50-C31771CE35C9}"/>
              </a:ext>
            </a:extLst>
          </p:cNvPr>
          <p:cNvSpPr>
            <a:spLocks noGrp="1"/>
          </p:cNvSpPr>
          <p:nvPr>
            <p:ph type="body" idx="1"/>
          </p:nvPr>
        </p:nvSpPr>
        <p:spPr/>
        <p:txBody>
          <a:bodyPr/>
          <a:lstStyle/>
          <a:p>
            <a:endParaRPr lang="sv-SE" dirty="0"/>
          </a:p>
          <a:p>
            <a:endParaRPr lang="sv-SE" dirty="0"/>
          </a:p>
        </p:txBody>
      </p:sp>
      <p:sp>
        <p:nvSpPr>
          <p:cNvPr id="4" name="Platshållare för bildnummer 3">
            <a:extLst>
              <a:ext uri="{FF2B5EF4-FFF2-40B4-BE49-F238E27FC236}">
                <a16:creationId xmlns:a16="http://schemas.microsoft.com/office/drawing/2014/main" id="{DD8D8F6B-AEDB-B5EC-EE96-0F2BE6B7CC65}"/>
              </a:ext>
            </a:extLst>
          </p:cNvPr>
          <p:cNvSpPr>
            <a:spLocks noGrp="1"/>
          </p:cNvSpPr>
          <p:nvPr>
            <p:ph type="sldNum" sz="quarter" idx="5"/>
          </p:nvPr>
        </p:nvSpPr>
        <p:spPr/>
        <p:txBody>
          <a:bodyPr/>
          <a:lstStyle/>
          <a:p>
            <a:fld id="{42DBF818-DA5D-4A6A-959D-5E56439A7D7A}" type="slidenum">
              <a:rPr lang="sv-SE" smtClean="0"/>
              <a:t>4</a:t>
            </a:fld>
            <a:endParaRPr lang="sv-SE"/>
          </a:p>
        </p:txBody>
      </p:sp>
    </p:spTree>
    <p:extLst>
      <p:ext uri="{BB962C8B-B14F-4D97-AF65-F5344CB8AC3E}">
        <p14:creationId xmlns:p14="http://schemas.microsoft.com/office/powerpoint/2010/main" val="1573121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u="sng" dirty="0"/>
              <a:t>Inga försäljningar –</a:t>
            </a:r>
          </a:p>
          <a:p>
            <a:r>
              <a:rPr lang="sv-SE" dirty="0"/>
              <a:t>Stort motstånd bland föräldrar</a:t>
            </a:r>
          </a:p>
          <a:p>
            <a:r>
              <a:rPr lang="sv-SE" dirty="0"/>
              <a:t>Tråkiga attityder/kommentarer bland föräldrar</a:t>
            </a:r>
          </a:p>
          <a:p>
            <a:endParaRPr lang="sv-SE" dirty="0"/>
          </a:p>
        </p:txBody>
      </p:sp>
      <p:sp>
        <p:nvSpPr>
          <p:cNvPr id="4" name="Platshållare för bildnummer 3"/>
          <p:cNvSpPr>
            <a:spLocks noGrp="1"/>
          </p:cNvSpPr>
          <p:nvPr>
            <p:ph type="sldNum" sz="quarter" idx="5"/>
          </p:nvPr>
        </p:nvSpPr>
        <p:spPr/>
        <p:txBody>
          <a:bodyPr/>
          <a:lstStyle/>
          <a:p>
            <a:fld id="{42DBF818-DA5D-4A6A-959D-5E56439A7D7A}" type="slidenum">
              <a:rPr lang="sv-SE" smtClean="0"/>
              <a:t>5</a:t>
            </a:fld>
            <a:endParaRPr lang="sv-SE"/>
          </a:p>
        </p:txBody>
      </p:sp>
    </p:spTree>
    <p:extLst>
      <p:ext uri="{BB962C8B-B14F-4D97-AF65-F5344CB8AC3E}">
        <p14:creationId xmlns:p14="http://schemas.microsoft.com/office/powerpoint/2010/main" val="452362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v-SE"/>
              <a:t>Klicka här för att ändra mall för rubrikformat</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2026-03-11</a:t>
            </a:fld>
            <a:endParaRPr lang="sv-SE"/>
          </a:p>
        </p:txBody>
      </p:sp>
      <p:sp>
        <p:nvSpPr>
          <p:cNvPr id="5" name="Footer Placeholder 4"/>
          <p:cNvSpPr>
            <a:spLocks noGrp="1"/>
          </p:cNvSpPr>
          <p:nvPr>
            <p:ph type="ftr" sz="quarter" idx="11"/>
          </p:nvPr>
        </p:nvSpPr>
        <p:spPr/>
        <p:txBody>
          <a:bodyPr/>
          <a:lstStyle/>
          <a:p>
            <a:endParaRPr lang="sv-S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sv-SE"/>
          </a:p>
        </p:txBody>
      </p:sp>
      <p:sp>
        <p:nvSpPr>
          <p:cNvPr id="6" name="Slide Number Placeholder 5"/>
          <p:cNvSpPr>
            <a:spLocks noGrp="1"/>
          </p:cNvSpPr>
          <p:nvPr>
            <p:ph type="sldNum" sz="quarter" idx="12"/>
          </p:nvPr>
        </p:nvSpPr>
        <p:spPr>
          <a:xfrm>
            <a:off x="531812" y="4529540"/>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3228421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4D2C30BB-113E-4F4A-B644-E2E054833BA6}" type="datetimeFigureOut">
              <a:rPr lang="sv-SE" smtClean="0"/>
              <a:t>2026-03-11</a:t>
            </a:fld>
            <a:endParaRPr lang="sv-SE"/>
          </a:p>
        </p:txBody>
      </p:sp>
      <p:sp>
        <p:nvSpPr>
          <p:cNvPr id="5" name="Footer Placeholder 4"/>
          <p:cNvSpPr>
            <a:spLocks noGrp="1"/>
          </p:cNvSpPr>
          <p:nvPr>
            <p:ph type="ftr" sz="quarter" idx="11"/>
          </p:nvPr>
        </p:nvSpPr>
        <p:spPr/>
        <p:txBody>
          <a:bodyPr/>
          <a:lstStyle/>
          <a:p>
            <a:endParaRPr lang="sv-S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569033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v-SE"/>
              <a:t>Klicka här för att ändra mall för rubrikformat</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4D2C30BB-113E-4F4A-B644-E2E054833BA6}" type="datetimeFigureOut">
              <a:rPr lang="sv-SE" smtClean="0"/>
              <a:t>2026-03-11</a:t>
            </a:fld>
            <a:endParaRPr lang="sv-SE"/>
          </a:p>
        </p:txBody>
      </p:sp>
      <p:sp>
        <p:nvSpPr>
          <p:cNvPr id="5" name="Footer Placeholder 4"/>
          <p:cNvSpPr>
            <a:spLocks noGrp="1"/>
          </p:cNvSpPr>
          <p:nvPr>
            <p:ph type="ftr" sz="quarter" idx="11"/>
          </p:nvPr>
        </p:nvSpPr>
        <p:spPr/>
        <p:txBody>
          <a:bodyPr/>
          <a:lstStyle/>
          <a:p>
            <a:endParaRPr lang="sv-S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44D2FD-14A5-4D92-8FFE-806787763536}" type="slidenum">
              <a:rPr lang="sv-SE" smtClean="0"/>
              <a:t>‹#›</a:t>
            </a:fld>
            <a:endParaRPr lang="sv-S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71084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v-SE"/>
              <a:t>Klicka här för att ändra mall för rubrikformat</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2026-03-11</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2355278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v-SE"/>
              <a:t>Klicka här för att ändra mall för rubrikformat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2026-03-11</a:t>
            </a:fld>
            <a:endParaRPr lang="sv-SE"/>
          </a:p>
        </p:txBody>
      </p:sp>
      <p:sp>
        <p:nvSpPr>
          <p:cNvPr id="6" name="Footer Placeholder 5"/>
          <p:cNvSpPr>
            <a:spLocks noGrp="1"/>
          </p:cNvSpPr>
          <p:nvPr>
            <p:ph type="ftr" sz="quarter" idx="11"/>
          </p:nvPr>
        </p:nvSpPr>
        <p:spPr/>
        <p:txBody>
          <a:bodyPr/>
          <a:lstStyle/>
          <a:p>
            <a:endParaRPr lang="sv-S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4D2FD-14A5-4D92-8FFE-806787763536}" type="slidenum">
              <a:rPr lang="sv-SE" smtClean="0"/>
              <a:t>‹#›</a:t>
            </a:fld>
            <a:endParaRPr lang="sv-S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68008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v-SE"/>
              <a:t>Klicka här för att ändra mall för rubrikformat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2026-03-11</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2802444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2026-03-11</a:t>
            </a:fld>
            <a:endParaRPr lang="sv-SE"/>
          </a:p>
        </p:txBody>
      </p:sp>
      <p:sp>
        <p:nvSpPr>
          <p:cNvPr id="5" name="Footer Placeholder 4"/>
          <p:cNvSpPr>
            <a:spLocks noGrp="1"/>
          </p:cNvSpPr>
          <p:nvPr>
            <p:ph type="ftr" sz="quarter" idx="11"/>
          </p:nvPr>
        </p:nvSpPr>
        <p:spPr/>
        <p:txBody>
          <a:bodyPr/>
          <a:lstStyle/>
          <a:p>
            <a:endParaRPr lang="sv-S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1186757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2026-03-11</a:t>
            </a:fld>
            <a:endParaRPr lang="sv-SE"/>
          </a:p>
        </p:txBody>
      </p:sp>
      <p:sp>
        <p:nvSpPr>
          <p:cNvPr id="5" name="Footer Placeholder 4"/>
          <p:cNvSpPr>
            <a:spLocks noGrp="1"/>
          </p:cNvSpPr>
          <p:nvPr>
            <p:ph type="ftr" sz="quarter" idx="11"/>
          </p:nvPr>
        </p:nvSpPr>
        <p:spPr/>
        <p:txBody>
          <a:bodyPr/>
          <a:lstStyle/>
          <a:p>
            <a:endParaRPr lang="sv-S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155407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v-SE"/>
              <a:t>Klicka här för att ändra mall för rubrikformat</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2026-03-11</a:t>
            </a:fld>
            <a:endParaRPr lang="sv-SE"/>
          </a:p>
        </p:txBody>
      </p:sp>
      <p:sp>
        <p:nvSpPr>
          <p:cNvPr id="5" name="Footer Placeholder 4"/>
          <p:cNvSpPr>
            <a:spLocks noGrp="1"/>
          </p:cNvSpPr>
          <p:nvPr>
            <p:ph type="ftr" sz="quarter" idx="11"/>
          </p:nvPr>
        </p:nvSpPr>
        <p:spPr/>
        <p:txBody>
          <a:bodyPr/>
          <a:lstStyle/>
          <a:p>
            <a:endParaRPr lang="sv-S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sv-SE"/>
          </a:p>
        </p:txBody>
      </p:sp>
      <p:sp>
        <p:nvSpPr>
          <p:cNvPr id="6" name="Slide Number Placeholder 5"/>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3197064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4D2C30BB-113E-4F4A-B644-E2E054833BA6}" type="datetimeFigureOut">
              <a:rPr lang="sv-SE" smtClean="0"/>
              <a:t>2026-03-11</a:t>
            </a:fld>
            <a:endParaRPr lang="sv-SE"/>
          </a:p>
        </p:txBody>
      </p:sp>
      <p:sp>
        <p:nvSpPr>
          <p:cNvPr id="5" name="Footer Placeholder 4"/>
          <p:cNvSpPr>
            <a:spLocks noGrp="1"/>
          </p:cNvSpPr>
          <p:nvPr>
            <p:ph type="ftr" sz="quarter" idx="11"/>
          </p:nvPr>
        </p:nvSpPr>
        <p:spPr/>
        <p:txBody>
          <a:bodyPr/>
          <a:lstStyle/>
          <a:p>
            <a:endParaRPr lang="sv-S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1639688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4D2C30BB-113E-4F4A-B644-E2E054833BA6}" type="datetimeFigureOut">
              <a:rPr lang="sv-SE" smtClean="0"/>
              <a:t>2026-03-11</a:t>
            </a:fld>
            <a:endParaRPr lang="sv-SE"/>
          </a:p>
        </p:txBody>
      </p:sp>
      <p:sp>
        <p:nvSpPr>
          <p:cNvPr id="6" name="Footer Placeholder 5"/>
          <p:cNvSpPr>
            <a:spLocks noGrp="1"/>
          </p:cNvSpPr>
          <p:nvPr>
            <p:ph type="ftr" sz="quarter" idx="11"/>
          </p:nvPr>
        </p:nvSpPr>
        <p:spPr/>
        <p:txBody>
          <a:bodyPr/>
          <a:lstStyle/>
          <a:p>
            <a:endParaRPr lang="sv-S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4005780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4D2C30BB-113E-4F4A-B644-E2E054833BA6}" type="datetimeFigureOut">
              <a:rPr lang="sv-SE" smtClean="0"/>
              <a:t>2026-03-11</a:t>
            </a:fld>
            <a:endParaRPr lang="sv-SE"/>
          </a:p>
        </p:txBody>
      </p:sp>
      <p:sp>
        <p:nvSpPr>
          <p:cNvPr id="8" name="Footer Placeholder 7"/>
          <p:cNvSpPr>
            <a:spLocks noGrp="1"/>
          </p:cNvSpPr>
          <p:nvPr>
            <p:ph type="ftr" sz="quarter" idx="11"/>
          </p:nvPr>
        </p:nvSpPr>
        <p:spPr/>
        <p:txBody>
          <a:bodyPr/>
          <a:lstStyle/>
          <a:p>
            <a:endParaRPr lang="sv-S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3804398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4D2C30BB-113E-4F4A-B644-E2E054833BA6}" type="datetimeFigureOut">
              <a:rPr lang="sv-SE" smtClean="0"/>
              <a:t>2026-03-11</a:t>
            </a:fld>
            <a:endParaRPr lang="sv-SE"/>
          </a:p>
        </p:txBody>
      </p:sp>
      <p:sp>
        <p:nvSpPr>
          <p:cNvPr id="4" name="Footer Placeholder 3"/>
          <p:cNvSpPr>
            <a:spLocks noGrp="1"/>
          </p:cNvSpPr>
          <p:nvPr>
            <p:ph type="ftr" sz="quarter" idx="11"/>
          </p:nvPr>
        </p:nvSpPr>
        <p:spPr/>
        <p:txBody>
          <a:bodyPr/>
          <a:lstStyle/>
          <a:p>
            <a:endParaRPr lang="sv-S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808231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2C30BB-113E-4F4A-B644-E2E054833BA6}" type="datetimeFigureOut">
              <a:rPr lang="sv-SE" smtClean="0"/>
              <a:t>2026-03-11</a:t>
            </a:fld>
            <a:endParaRPr lang="sv-SE"/>
          </a:p>
        </p:txBody>
      </p:sp>
      <p:sp>
        <p:nvSpPr>
          <p:cNvPr id="3" name="Footer Placeholder 2"/>
          <p:cNvSpPr>
            <a:spLocks noGrp="1"/>
          </p:cNvSpPr>
          <p:nvPr>
            <p:ph type="ftr" sz="quarter" idx="11"/>
          </p:nvPr>
        </p:nvSpPr>
        <p:spPr/>
        <p:txBody>
          <a:bodyPr/>
          <a:lstStyle/>
          <a:p>
            <a:endParaRPr lang="sv-S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259032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v-SE"/>
              <a:t>Klicka här för att ändra mall för rubrikformat</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2026-03-11</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3724573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2026-03-11</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4195488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sv-SE"/>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sv-SE"/>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sv-SE"/>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sv-SE"/>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sv-SE"/>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sv-SE"/>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sv-SE"/>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sv-SE"/>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sv-SE"/>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sv-SE"/>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sv-SE"/>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sv-SE"/>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sv-SE"/>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sv-SE"/>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sv-SE"/>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sv-SE"/>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sv-SE"/>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sv-SE"/>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sv-SE"/>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sv-SE"/>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sv-SE"/>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sv-SE"/>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sv-SE"/>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sv-SE"/>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D2C30BB-113E-4F4A-B644-E2E054833BA6}" type="datetimeFigureOut">
              <a:rPr lang="sv-SE" smtClean="0"/>
              <a:t>2026-03-11</a:t>
            </a:fld>
            <a:endParaRPr lang="sv-S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644D2FD-14A5-4D92-8FFE-806787763536}" type="slidenum">
              <a:rPr lang="sv-SE" smtClean="0"/>
              <a:t>‹#›</a:t>
            </a:fld>
            <a:endParaRPr lang="sv-SE"/>
          </a:p>
        </p:txBody>
      </p:sp>
    </p:spTree>
    <p:extLst>
      <p:ext uri="{BB962C8B-B14F-4D97-AF65-F5344CB8AC3E}">
        <p14:creationId xmlns:p14="http://schemas.microsoft.com/office/powerpoint/2010/main" val="2046544913"/>
      </p:ext>
    </p:extLst>
  </p:cSld>
  <p:clrMap bg1="lt1" tx1="dk1" bg2="lt2" tx2="dk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 id="2147483935" r:id="rId6"/>
    <p:sldLayoutId id="2147483936" r:id="rId7"/>
    <p:sldLayoutId id="2147483937" r:id="rId8"/>
    <p:sldLayoutId id="2147483938" r:id="rId9"/>
    <p:sldLayoutId id="2147483939" r:id="rId10"/>
    <p:sldLayoutId id="2147483940" r:id="rId11"/>
    <p:sldLayoutId id="2147483941" r:id="rId12"/>
    <p:sldLayoutId id="2147483942" r:id="rId13"/>
    <p:sldLayoutId id="2147483943" r:id="rId14"/>
    <p:sldLayoutId id="2147483944" r:id="rId15"/>
    <p:sldLayoutId id="214748394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A550D8-D6E6-4E34-8A2C-42432BD9E207}"/>
              </a:ext>
            </a:extLst>
          </p:cNvPr>
          <p:cNvSpPr>
            <a:spLocks noGrp="1"/>
          </p:cNvSpPr>
          <p:nvPr>
            <p:ph type="ctrTitle"/>
          </p:nvPr>
        </p:nvSpPr>
        <p:spPr/>
        <p:txBody>
          <a:bodyPr/>
          <a:lstStyle/>
          <a:p>
            <a:r>
              <a:rPr lang="sv-SE" dirty="0"/>
              <a:t>Informationsmöte IBFF/ÖIF</a:t>
            </a:r>
            <a:br>
              <a:rPr lang="sv-SE" dirty="0"/>
            </a:br>
            <a:endParaRPr lang="sv-SE" dirty="0"/>
          </a:p>
        </p:txBody>
      </p:sp>
      <p:sp>
        <p:nvSpPr>
          <p:cNvPr id="3" name="Underrubrik 2">
            <a:extLst>
              <a:ext uri="{FF2B5EF4-FFF2-40B4-BE49-F238E27FC236}">
                <a16:creationId xmlns:a16="http://schemas.microsoft.com/office/drawing/2014/main" id="{326D7E6A-FF2F-413F-9F70-C85703B48BCE}"/>
              </a:ext>
            </a:extLst>
          </p:cNvPr>
          <p:cNvSpPr>
            <a:spLocks noGrp="1"/>
          </p:cNvSpPr>
          <p:nvPr>
            <p:ph type="subTitle" idx="1"/>
          </p:nvPr>
        </p:nvSpPr>
        <p:spPr/>
        <p:txBody>
          <a:bodyPr/>
          <a:lstStyle/>
          <a:p>
            <a:r>
              <a:rPr lang="sv-SE" dirty="0"/>
              <a:t>Inför säsongen 2026</a:t>
            </a:r>
          </a:p>
        </p:txBody>
      </p:sp>
    </p:spTree>
    <p:extLst>
      <p:ext uri="{BB962C8B-B14F-4D97-AF65-F5344CB8AC3E}">
        <p14:creationId xmlns:p14="http://schemas.microsoft.com/office/powerpoint/2010/main" val="4187367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D622FC-2D51-43EC-8A6B-5A6E3CE8FF18}"/>
              </a:ext>
            </a:extLst>
          </p:cNvPr>
          <p:cNvSpPr>
            <a:spLocks noGrp="1"/>
          </p:cNvSpPr>
          <p:nvPr>
            <p:ph type="title"/>
          </p:nvPr>
        </p:nvSpPr>
        <p:spPr/>
        <p:txBody>
          <a:bodyPr/>
          <a:lstStyle/>
          <a:p>
            <a:r>
              <a:rPr lang="sv-SE" dirty="0"/>
              <a:t>Aktiviteter - Cuper</a:t>
            </a:r>
          </a:p>
        </p:txBody>
      </p:sp>
      <p:sp>
        <p:nvSpPr>
          <p:cNvPr id="3" name="Platshållare för innehåll 2">
            <a:extLst>
              <a:ext uri="{FF2B5EF4-FFF2-40B4-BE49-F238E27FC236}">
                <a16:creationId xmlns:a16="http://schemas.microsoft.com/office/drawing/2014/main" id="{7C81015A-9A2C-431D-9F4D-8A8BA2A51C92}"/>
              </a:ext>
            </a:extLst>
          </p:cNvPr>
          <p:cNvSpPr>
            <a:spLocks noGrp="1"/>
          </p:cNvSpPr>
          <p:nvPr>
            <p:ph idx="1"/>
          </p:nvPr>
        </p:nvSpPr>
        <p:spPr>
          <a:xfrm>
            <a:off x="2396836" y="1357745"/>
            <a:ext cx="9107776" cy="4553477"/>
          </a:xfrm>
        </p:spPr>
        <p:txBody>
          <a:bodyPr>
            <a:normAutofit/>
          </a:bodyPr>
          <a:lstStyle/>
          <a:p>
            <a:r>
              <a:rPr lang="sv-SE" b="0" i="0" dirty="0">
                <a:solidFill>
                  <a:srgbClr val="000000"/>
                </a:solidFill>
                <a:effectLst/>
              </a:rPr>
              <a:t>Vi är anmälda till Piteå Summer Games (</a:t>
            </a:r>
            <a:r>
              <a:rPr lang="sv-SE" dirty="0">
                <a:solidFill>
                  <a:srgbClr val="000000"/>
                </a:solidFill>
              </a:rPr>
              <a:t>26-28</a:t>
            </a:r>
            <a:r>
              <a:rPr lang="sv-SE" b="0" i="0" dirty="0">
                <a:solidFill>
                  <a:srgbClr val="000000"/>
                </a:solidFill>
                <a:effectLst/>
              </a:rPr>
              <a:t>/6) 11manna </a:t>
            </a:r>
            <a:r>
              <a:rPr lang="sv-SE" b="0" i="0" dirty="0" err="1">
                <a:solidFill>
                  <a:srgbClr val="000000"/>
                </a:solidFill>
                <a:effectLst/>
              </a:rPr>
              <a:t>pga</a:t>
            </a:r>
            <a:r>
              <a:rPr lang="sv-SE" b="0" i="0" dirty="0">
                <a:solidFill>
                  <a:srgbClr val="000000"/>
                </a:solidFill>
                <a:effectLst/>
              </a:rPr>
              <a:t> vi inte bedömer att vi har antalet för 2st 9mannalag. Detta för att fler ska få spela.</a:t>
            </a:r>
          </a:p>
          <a:p>
            <a:r>
              <a:rPr lang="sv-SE" dirty="0">
                <a:solidFill>
                  <a:srgbClr val="000000"/>
                </a:solidFill>
              </a:rPr>
              <a:t>A</a:t>
            </a:r>
            <a:r>
              <a:rPr lang="sv-SE" b="0" i="0" dirty="0">
                <a:solidFill>
                  <a:srgbClr val="000000"/>
                </a:solidFill>
                <a:effectLst/>
              </a:rPr>
              <a:t>nmälan till COOP Norrbotten cup kommer att genomföras.(1 lag) (Distriktsmästerskap, DM)</a:t>
            </a:r>
          </a:p>
          <a:p>
            <a:r>
              <a:rPr lang="sv-SE" b="0" i="0" dirty="0">
                <a:solidFill>
                  <a:srgbClr val="000000"/>
                </a:solidFill>
                <a:effectLst/>
              </a:rPr>
              <a:t>Vi kommer genomföra kallelser till PSG där ni får tid att fundera om deltagandet. </a:t>
            </a:r>
          </a:p>
          <a:p>
            <a:r>
              <a:rPr lang="sv-SE" b="0" i="0" dirty="0">
                <a:solidFill>
                  <a:srgbClr val="000000"/>
                </a:solidFill>
                <a:effectLst/>
              </a:rPr>
              <a:t>Vi kommer att heta Öjebyn av ekonomiska skäl</a:t>
            </a:r>
            <a:r>
              <a:rPr lang="sv-SE" dirty="0">
                <a:solidFill>
                  <a:srgbClr val="000000"/>
                </a:solidFill>
              </a:rPr>
              <a:t> på</a:t>
            </a:r>
            <a:r>
              <a:rPr lang="sv-SE" b="0" i="0" dirty="0">
                <a:solidFill>
                  <a:srgbClr val="000000"/>
                </a:solidFill>
                <a:effectLst/>
              </a:rPr>
              <a:t> Piteå Summer Games (gratis).</a:t>
            </a:r>
            <a:endParaRPr lang="sv-SE" dirty="0">
              <a:solidFill>
                <a:srgbClr val="000000"/>
              </a:solidFill>
            </a:endParaRPr>
          </a:p>
          <a:p>
            <a:r>
              <a:rPr lang="sv-SE" dirty="0">
                <a:solidFill>
                  <a:srgbClr val="000000"/>
                </a:solidFill>
              </a:rPr>
              <a:t>Intresseanmälan Gammelstad cup (31/7-2/8)? – Vi ska undersöka möjligheter till annan cup istället om det fungerar utifrån serieindelningar, kan bli många matcher </a:t>
            </a:r>
            <a:r>
              <a:rPr lang="sv-SE" dirty="0" err="1">
                <a:solidFill>
                  <a:srgbClr val="000000"/>
                </a:solidFill>
              </a:rPr>
              <a:t>iaf</a:t>
            </a:r>
            <a:r>
              <a:rPr lang="sv-SE" dirty="0">
                <a:solidFill>
                  <a:srgbClr val="000000"/>
                </a:solidFill>
              </a:rPr>
              <a:t>.</a:t>
            </a:r>
          </a:p>
          <a:p>
            <a:r>
              <a:rPr lang="sv-SE" dirty="0">
                <a:solidFill>
                  <a:srgbClr val="000000"/>
                </a:solidFill>
              </a:rPr>
              <a:t>Gothia? – Togs beslut om att vi åker nästa säsong.</a:t>
            </a:r>
          </a:p>
        </p:txBody>
      </p:sp>
    </p:spTree>
    <p:extLst>
      <p:ext uri="{BB962C8B-B14F-4D97-AF65-F5344CB8AC3E}">
        <p14:creationId xmlns:p14="http://schemas.microsoft.com/office/powerpoint/2010/main" val="2653937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C5E9BE-E869-44FD-781B-7EB5352294CC}"/>
              </a:ext>
            </a:extLst>
          </p:cNvPr>
          <p:cNvSpPr>
            <a:spLocks noGrp="1"/>
          </p:cNvSpPr>
          <p:nvPr>
            <p:ph type="title"/>
          </p:nvPr>
        </p:nvSpPr>
        <p:spPr/>
        <p:txBody>
          <a:bodyPr/>
          <a:lstStyle/>
          <a:p>
            <a:r>
              <a:rPr lang="sv-SE" dirty="0"/>
              <a:t>Träning kontra match</a:t>
            </a:r>
          </a:p>
        </p:txBody>
      </p:sp>
      <p:sp>
        <p:nvSpPr>
          <p:cNvPr id="3" name="Platshållare för innehåll 2">
            <a:extLst>
              <a:ext uri="{FF2B5EF4-FFF2-40B4-BE49-F238E27FC236}">
                <a16:creationId xmlns:a16="http://schemas.microsoft.com/office/drawing/2014/main" id="{C9642ECE-9D71-59C1-9F1E-C5B94D7B965E}"/>
              </a:ext>
            </a:extLst>
          </p:cNvPr>
          <p:cNvSpPr>
            <a:spLocks noGrp="1"/>
          </p:cNvSpPr>
          <p:nvPr>
            <p:ph idx="1"/>
          </p:nvPr>
        </p:nvSpPr>
        <p:spPr/>
        <p:txBody>
          <a:bodyPr/>
          <a:lstStyle/>
          <a:p>
            <a:r>
              <a:rPr lang="sv-SE" dirty="0"/>
              <a:t>Önskan om deltagande vid sista träningen före match. Finns naturligtvis undantag men det ska vara en bra orsak, vi vill inte en gruppkallelsen ”garanterar” match.</a:t>
            </a:r>
          </a:p>
          <a:p>
            <a:r>
              <a:rPr lang="sv-SE" dirty="0"/>
              <a:t>Vid skada/sjukdom är det önskvärt att man bör tränat en gång innan match oavsett kallelse enligt grupp. Undantag kommer naturligtvis också ske.</a:t>
            </a:r>
          </a:p>
          <a:p>
            <a:r>
              <a:rPr lang="sv-SE" dirty="0"/>
              <a:t>Meddela frånvaro så tidigt som möjligt. Exempelvis, vänta inte till lördag morgon om man är osäker fredag eftermiddag/kväll trots att både barn och </a:t>
            </a:r>
            <a:r>
              <a:rPr lang="sv-SE" dirty="0" err="1"/>
              <a:t>vh</a:t>
            </a:r>
            <a:r>
              <a:rPr lang="sv-SE" dirty="0"/>
              <a:t> hoppas på spel.</a:t>
            </a:r>
          </a:p>
        </p:txBody>
      </p:sp>
    </p:spTree>
    <p:extLst>
      <p:ext uri="{BB962C8B-B14F-4D97-AF65-F5344CB8AC3E}">
        <p14:creationId xmlns:p14="http://schemas.microsoft.com/office/powerpoint/2010/main" val="1686339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BAC3D7-4263-4F68-824C-C4E739D97473}"/>
              </a:ext>
            </a:extLst>
          </p:cNvPr>
          <p:cNvSpPr>
            <a:spLocks noGrp="1"/>
          </p:cNvSpPr>
          <p:nvPr>
            <p:ph type="title"/>
          </p:nvPr>
        </p:nvSpPr>
        <p:spPr/>
        <p:txBody>
          <a:bodyPr/>
          <a:lstStyle/>
          <a:p>
            <a:r>
              <a:rPr lang="sv-SE" dirty="0"/>
              <a:t>Avgifter/Åtaganden mot </a:t>
            </a:r>
            <a:r>
              <a:rPr lang="sv-SE" dirty="0" err="1"/>
              <a:t>hemförening</a:t>
            </a:r>
            <a:endParaRPr lang="sv-SE" dirty="0"/>
          </a:p>
        </p:txBody>
      </p:sp>
      <p:sp>
        <p:nvSpPr>
          <p:cNvPr id="3" name="Platshållare för innehåll 2">
            <a:extLst>
              <a:ext uri="{FF2B5EF4-FFF2-40B4-BE49-F238E27FC236}">
                <a16:creationId xmlns:a16="http://schemas.microsoft.com/office/drawing/2014/main" id="{96067FEC-3A00-4E25-A8E8-1190D07F4117}"/>
              </a:ext>
            </a:extLst>
          </p:cNvPr>
          <p:cNvSpPr>
            <a:spLocks noGrp="1"/>
          </p:cNvSpPr>
          <p:nvPr>
            <p:ph idx="1"/>
          </p:nvPr>
        </p:nvSpPr>
        <p:spPr/>
        <p:txBody>
          <a:bodyPr>
            <a:normAutofit fontScale="92500" lnSpcReduction="10000"/>
          </a:bodyPr>
          <a:lstStyle/>
          <a:p>
            <a:r>
              <a:rPr lang="sv-SE" dirty="0"/>
              <a:t>Kom ihåg att betala respektive förenings medlemsavgift för detta kalenderår. Boende i Lillpite betalar till Lillpite IF, osv.</a:t>
            </a:r>
          </a:p>
          <a:p>
            <a:r>
              <a:rPr lang="sv-SE" dirty="0"/>
              <a:t>Detta är viktigt för att killarna ska vara försäkrade under träning och match ifall olyckan skulle vara framme.</a:t>
            </a:r>
          </a:p>
          <a:p>
            <a:r>
              <a:rPr lang="sv-SE" dirty="0"/>
              <a:t>Var och ens ansvar att ta reda på, och betala medlemsavgift, det kan skilja på priserna i de olika föreningarna.</a:t>
            </a:r>
          </a:p>
          <a:p>
            <a:r>
              <a:rPr lang="sv-SE" dirty="0"/>
              <a:t>Åtaganden ni vårdnadshavare måste göra i respektive </a:t>
            </a:r>
            <a:r>
              <a:rPr lang="sv-SE" dirty="0" err="1"/>
              <a:t>hemförening</a:t>
            </a:r>
            <a:r>
              <a:rPr lang="sv-SE" dirty="0"/>
              <a:t>. Exempel: BSK - Thor Sjöbergs Cup, ISK – Hundutställning, ÖIF – Piteå summer games.</a:t>
            </a:r>
          </a:p>
          <a:p>
            <a:r>
              <a:rPr lang="sv-SE" dirty="0"/>
              <a:t>De pengar som genereras vid dessa arbetsinsatser går till sin </a:t>
            </a:r>
            <a:r>
              <a:rPr lang="sv-SE" dirty="0" err="1"/>
              <a:t>hemförening</a:t>
            </a:r>
            <a:r>
              <a:rPr lang="sv-SE" dirty="0"/>
              <a:t>, inte något som vårt lag tar del av. Detta är </a:t>
            </a:r>
            <a:r>
              <a:rPr lang="sv-SE" dirty="0" err="1"/>
              <a:t>hemföreningarnas</a:t>
            </a:r>
            <a:r>
              <a:rPr lang="sv-SE" dirty="0"/>
              <a:t> inkomst för att sköta drift av sina anläggningar bland annat.</a:t>
            </a:r>
          </a:p>
          <a:p>
            <a:r>
              <a:rPr lang="sv-SE" dirty="0"/>
              <a:t>Sök på respektive </a:t>
            </a:r>
            <a:r>
              <a:rPr lang="sv-SE" dirty="0" err="1"/>
              <a:t>hemförening</a:t>
            </a:r>
            <a:r>
              <a:rPr lang="sv-SE" dirty="0"/>
              <a:t> via laget.se är vårt råd för att hitta rätt.</a:t>
            </a:r>
          </a:p>
        </p:txBody>
      </p:sp>
    </p:spTree>
    <p:extLst>
      <p:ext uri="{BB962C8B-B14F-4D97-AF65-F5344CB8AC3E}">
        <p14:creationId xmlns:p14="http://schemas.microsoft.com/office/powerpoint/2010/main" val="3699644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2124DA-C855-14D3-D9EE-6E6EDD49BB86}"/>
              </a:ext>
            </a:extLst>
          </p:cNvPr>
          <p:cNvSpPr>
            <a:spLocks noGrp="1"/>
          </p:cNvSpPr>
          <p:nvPr>
            <p:ph type="title"/>
          </p:nvPr>
        </p:nvSpPr>
        <p:spPr/>
        <p:txBody>
          <a:bodyPr/>
          <a:lstStyle/>
          <a:p>
            <a:r>
              <a:rPr lang="sv-SE" dirty="0"/>
              <a:t>Avgifter/Arbetsinsatser till laget</a:t>
            </a:r>
          </a:p>
        </p:txBody>
      </p:sp>
      <p:sp>
        <p:nvSpPr>
          <p:cNvPr id="3" name="Platshållare för innehåll 2">
            <a:extLst>
              <a:ext uri="{FF2B5EF4-FFF2-40B4-BE49-F238E27FC236}">
                <a16:creationId xmlns:a16="http://schemas.microsoft.com/office/drawing/2014/main" id="{B13176D5-21DA-8D57-A6A5-52A16A7A8912}"/>
              </a:ext>
            </a:extLst>
          </p:cNvPr>
          <p:cNvSpPr>
            <a:spLocks noGrp="1"/>
          </p:cNvSpPr>
          <p:nvPr>
            <p:ph idx="1"/>
          </p:nvPr>
        </p:nvSpPr>
        <p:spPr/>
        <p:txBody>
          <a:bodyPr/>
          <a:lstStyle/>
          <a:p>
            <a:r>
              <a:rPr lang="sv-SE" dirty="0"/>
              <a:t>Träningsavgift, 300 sek för både IBFF och ÖIF. Detta enligt vårt samarbetsavtal</a:t>
            </a:r>
          </a:p>
          <a:p>
            <a:r>
              <a:rPr lang="sv-SE" dirty="0"/>
              <a:t>Genomförande av fikalotteri.</a:t>
            </a:r>
          </a:p>
          <a:p>
            <a:r>
              <a:rPr lang="sv-SE" dirty="0"/>
              <a:t>Bakning och försäljning på hemmamatcher vid seriespel.</a:t>
            </a:r>
          </a:p>
          <a:p>
            <a:r>
              <a:rPr lang="sv-SE" dirty="0"/>
              <a:t>Matchvärdar? – Vi fortsätter likt ifjol, lite oklart formerna men det bestämmer föräldragrupp.</a:t>
            </a:r>
          </a:p>
          <a:p>
            <a:r>
              <a:rPr lang="sv-SE" dirty="0"/>
              <a:t>Försäljningar. (Se tidigare blad för info)</a:t>
            </a:r>
          </a:p>
          <a:p>
            <a:r>
              <a:rPr lang="sv-SE" dirty="0"/>
              <a:t>Arbetsåtaganden. (Se tidigare blad för info)</a:t>
            </a:r>
          </a:p>
          <a:p>
            <a:pPr marL="0" indent="0">
              <a:buNone/>
            </a:pPr>
            <a:endParaRPr lang="sv-SE" dirty="0"/>
          </a:p>
        </p:txBody>
      </p:sp>
    </p:spTree>
    <p:extLst>
      <p:ext uri="{BB962C8B-B14F-4D97-AF65-F5344CB8AC3E}">
        <p14:creationId xmlns:p14="http://schemas.microsoft.com/office/powerpoint/2010/main" val="2210011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0A47FC-D3A5-FF7F-8AB1-5378DD8742A3}"/>
              </a:ext>
            </a:extLst>
          </p:cNvPr>
          <p:cNvSpPr>
            <a:spLocks noGrp="1"/>
          </p:cNvSpPr>
          <p:nvPr>
            <p:ph type="title"/>
          </p:nvPr>
        </p:nvSpPr>
        <p:spPr/>
        <p:txBody>
          <a:bodyPr/>
          <a:lstStyle/>
          <a:p>
            <a:r>
              <a:rPr lang="sv-SE" dirty="0" err="1"/>
              <a:t>Pitemodellen</a:t>
            </a:r>
            <a:endParaRPr lang="sv-SE" dirty="0"/>
          </a:p>
        </p:txBody>
      </p:sp>
      <p:sp>
        <p:nvSpPr>
          <p:cNvPr id="3" name="Platshållare för innehåll 2">
            <a:extLst>
              <a:ext uri="{FF2B5EF4-FFF2-40B4-BE49-F238E27FC236}">
                <a16:creationId xmlns:a16="http://schemas.microsoft.com/office/drawing/2014/main" id="{15E1692F-A914-5599-3375-516B9C5CCBC0}"/>
              </a:ext>
            </a:extLst>
          </p:cNvPr>
          <p:cNvSpPr>
            <a:spLocks noGrp="1"/>
          </p:cNvSpPr>
          <p:nvPr>
            <p:ph idx="1"/>
          </p:nvPr>
        </p:nvSpPr>
        <p:spPr/>
        <p:txBody>
          <a:bodyPr>
            <a:normAutofit/>
          </a:bodyPr>
          <a:lstStyle/>
          <a:p>
            <a:r>
              <a:rPr lang="sv-SE" dirty="0" err="1"/>
              <a:t>Pitemodellen</a:t>
            </a:r>
            <a:r>
              <a:rPr lang="sv-SE" dirty="0"/>
              <a:t> är ett samverkansprojekt mellan fotbollsklubbarna i Piteå kommun. Det är en riktlinje för hur Piteås fotbollsklubbar ska utbilda sina ledare och spelare på ett tryggt, samordnat och glädjefyllt sätt. Som grund ligger Svenska Fotbollförbundets spelarutbildningsplan. Finns att ladda ned och läsa på </a:t>
            </a:r>
            <a:r>
              <a:rPr lang="sv-SE" dirty="0" err="1"/>
              <a:t>IBFFs</a:t>
            </a:r>
            <a:r>
              <a:rPr lang="sv-SE" dirty="0"/>
              <a:t> laget sida. </a:t>
            </a:r>
          </a:p>
          <a:p>
            <a:r>
              <a:rPr lang="sv-SE" dirty="0"/>
              <a:t>”Så många som möjligt, så länge som möjligt, i så bra verksamhet som möjligt” är ledorden i detta dokument.</a:t>
            </a:r>
          </a:p>
          <a:p>
            <a:r>
              <a:rPr lang="sv-SE" dirty="0"/>
              <a:t>Denna modell är därmed också riktlinjerna även för vårt lag och som vi ska försöka följa så gott vi kan. Bland annat för hur vi tänker kring</a:t>
            </a:r>
            <a:r>
              <a:rPr lang="sv-SE" sz="1800" dirty="0">
                <a:effectLst/>
                <a:ea typeface="Calibri" panose="020F0502020204030204" pitchFamily="34" charset="0"/>
                <a:cs typeface="Times New Roman" panose="02020603050405020304" pitchFamily="18" charset="0"/>
              </a:rPr>
              <a:t> träningsmängd, träningsplanering, matchspel, antal deltagare/match,  spelares positioner och målvakter.</a:t>
            </a:r>
          </a:p>
        </p:txBody>
      </p:sp>
    </p:spTree>
    <p:extLst>
      <p:ext uri="{BB962C8B-B14F-4D97-AF65-F5344CB8AC3E}">
        <p14:creationId xmlns:p14="http://schemas.microsoft.com/office/powerpoint/2010/main" val="2331517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48F745-C0E1-AE88-0511-37594E00EB7C}"/>
              </a:ext>
            </a:extLst>
          </p:cNvPr>
          <p:cNvSpPr>
            <a:spLocks noGrp="1"/>
          </p:cNvSpPr>
          <p:nvPr>
            <p:ph type="title"/>
          </p:nvPr>
        </p:nvSpPr>
        <p:spPr/>
        <p:txBody>
          <a:bodyPr/>
          <a:lstStyle/>
          <a:p>
            <a:r>
              <a:rPr lang="sv-SE" dirty="0"/>
              <a:t>Värdegrund</a:t>
            </a:r>
          </a:p>
        </p:txBody>
      </p:sp>
      <p:sp>
        <p:nvSpPr>
          <p:cNvPr id="3" name="Platshållare för innehåll 2">
            <a:extLst>
              <a:ext uri="{FF2B5EF4-FFF2-40B4-BE49-F238E27FC236}">
                <a16:creationId xmlns:a16="http://schemas.microsoft.com/office/drawing/2014/main" id="{72B2A71B-1B5C-B204-AB26-FB4FE2CCEB6D}"/>
              </a:ext>
            </a:extLst>
          </p:cNvPr>
          <p:cNvSpPr>
            <a:spLocks noGrp="1"/>
          </p:cNvSpPr>
          <p:nvPr>
            <p:ph idx="1"/>
          </p:nvPr>
        </p:nvSpPr>
        <p:spPr>
          <a:xfrm>
            <a:off x="2133600" y="1122218"/>
            <a:ext cx="9371012" cy="4789004"/>
          </a:xfrm>
        </p:spPr>
        <p:txBody>
          <a:bodyPr>
            <a:noAutofit/>
          </a:bodyPr>
          <a:lstStyle/>
          <a:p>
            <a:pPr marL="342900" lvl="0" indent="-342900">
              <a:lnSpc>
                <a:spcPct val="107000"/>
              </a:lnSpc>
              <a:buFont typeface="Calibri" panose="020F0502020204030204" pitchFamily="34" charset="0"/>
              <a:buChar char="-"/>
            </a:pPr>
            <a:endParaRPr lang="sv-SE" sz="1200" dirty="0"/>
          </a:p>
          <a:p>
            <a:pPr marL="457200">
              <a:lnSpc>
                <a:spcPct val="107000"/>
              </a:lnSpc>
              <a:spcAft>
                <a:spcPts val="800"/>
              </a:spcAft>
            </a:pPr>
            <a:r>
              <a:rPr lang="sv-SE" sz="1200" dirty="0">
                <a:effectLst/>
                <a:ea typeface="Calibri" panose="020F0502020204030204" pitchFamily="34" charset="0"/>
                <a:cs typeface="Times New Roman" panose="02020603050405020304" pitchFamily="18" charset="0"/>
              </a:rPr>
              <a:t>Vid våra aktiviteter kommer vi eftersträva:</a:t>
            </a:r>
          </a:p>
          <a:p>
            <a:pPr marL="457200">
              <a:lnSpc>
                <a:spcPct val="107000"/>
              </a:lnSpc>
              <a:spcAft>
                <a:spcPts val="800"/>
              </a:spcAft>
            </a:pPr>
            <a:r>
              <a:rPr lang="sv-SE" sz="1200" dirty="0"/>
              <a:t>En miljö där alla tilltalar och behandlar varandra på ett bra sätt. Vi ska uppmuntra och hjälpa varandra.</a:t>
            </a:r>
            <a:endParaRPr lang="sv-SE" sz="1200" dirty="0">
              <a:ea typeface="Calibri" panose="020F0502020204030204" pitchFamily="34" charset="0"/>
              <a:cs typeface="Times New Roman" panose="02020603050405020304" pitchFamily="18" charset="0"/>
            </a:endParaRPr>
          </a:p>
          <a:p>
            <a:pPr marL="457200">
              <a:lnSpc>
                <a:spcPct val="107000"/>
              </a:lnSpc>
              <a:spcAft>
                <a:spcPts val="800"/>
              </a:spcAft>
            </a:pPr>
            <a:r>
              <a:rPr lang="sv-SE" sz="1200" dirty="0">
                <a:ea typeface="Calibri" panose="020F0502020204030204" pitchFamily="34" charset="0"/>
                <a:cs typeface="Times New Roman" panose="02020603050405020304" pitchFamily="18" charset="0"/>
              </a:rPr>
              <a:t>Ett språk utan svordomar, könsord eller andra uttryck som kan uppfattas som nedsättande eller kränkande.</a:t>
            </a:r>
          </a:p>
          <a:p>
            <a:pPr marL="457200">
              <a:lnSpc>
                <a:spcPct val="107000"/>
              </a:lnSpc>
              <a:spcAft>
                <a:spcPts val="800"/>
              </a:spcAft>
            </a:pPr>
            <a:r>
              <a:rPr lang="sv-SE" sz="1200" dirty="0">
                <a:ea typeface="Calibri" panose="020F0502020204030204" pitchFamily="34" charset="0"/>
                <a:cs typeface="Times New Roman" panose="02020603050405020304" pitchFamily="18" charset="0"/>
              </a:rPr>
              <a:t>Ett kroppsspråk som tillåter misstag och som inte anspelar till något negativt.</a:t>
            </a:r>
          </a:p>
          <a:p>
            <a:pPr marL="457200">
              <a:lnSpc>
                <a:spcPct val="107000"/>
              </a:lnSpc>
              <a:spcAft>
                <a:spcPts val="800"/>
              </a:spcAft>
            </a:pPr>
            <a:r>
              <a:rPr lang="sv-SE" sz="1200" dirty="0">
                <a:solidFill>
                  <a:srgbClr val="000000"/>
                </a:solidFill>
              </a:rPr>
              <a:t>Det kommer att bli fel, och då hjälper vi varandra, både barn, ledare och vårdnadshavare.</a:t>
            </a:r>
          </a:p>
          <a:p>
            <a:pPr marL="457200">
              <a:lnSpc>
                <a:spcPct val="107000"/>
              </a:lnSpc>
              <a:spcAft>
                <a:spcPts val="800"/>
              </a:spcAft>
            </a:pPr>
            <a:r>
              <a:rPr lang="sv-SE" sz="1200" dirty="0">
                <a:ea typeface="Calibri" panose="020F0502020204030204" pitchFamily="34" charset="0"/>
                <a:cs typeface="Times New Roman" panose="02020603050405020304" pitchFamily="18" charset="0"/>
              </a:rPr>
              <a:t>Respekteras inte dessa överenskommelser kan det bli konsekvenser.</a:t>
            </a:r>
            <a:endParaRPr lang="sv-SE" sz="1200" dirty="0">
              <a:effectLst/>
              <a:ea typeface="Calibri" panose="020F0502020204030204" pitchFamily="34" charset="0"/>
              <a:cs typeface="Times New Roman" panose="02020603050405020304" pitchFamily="18" charset="0"/>
            </a:endParaRPr>
          </a:p>
          <a:p>
            <a:pPr marL="457200">
              <a:lnSpc>
                <a:spcPct val="107000"/>
              </a:lnSpc>
              <a:spcAft>
                <a:spcPts val="800"/>
              </a:spcAft>
            </a:pPr>
            <a:r>
              <a:rPr lang="sv-SE" sz="1200" dirty="0">
                <a:effectLst/>
                <a:ea typeface="Calibri" panose="020F0502020204030204" pitchFamily="34" charset="0"/>
                <a:cs typeface="Times New Roman" panose="02020603050405020304" pitchFamily="18" charset="0"/>
              </a:rPr>
              <a:t>Exempelvis: Kliva av träningen/matchen &gt; samtal om vad som hänt &gt; När spelaren är redo att be ursäkt/tagit lärdom &gt; Välkommen tillbaka till träningen/matchen.</a:t>
            </a:r>
          </a:p>
          <a:p>
            <a:pPr marL="457200">
              <a:lnSpc>
                <a:spcPct val="107000"/>
              </a:lnSpc>
              <a:spcAft>
                <a:spcPts val="800"/>
              </a:spcAft>
            </a:pPr>
            <a:r>
              <a:rPr lang="sv-SE" sz="1200" dirty="0">
                <a:effectLst/>
                <a:ea typeface="Calibri" panose="020F0502020204030204" pitchFamily="34" charset="0"/>
                <a:cs typeface="Times New Roman" panose="02020603050405020304" pitchFamily="18" charset="0"/>
              </a:rPr>
              <a:t>Andra svårigheter kommer </a:t>
            </a:r>
            <a:r>
              <a:rPr lang="sv-SE" sz="1200" dirty="0">
                <a:ea typeface="Calibri" panose="020F0502020204030204" pitchFamily="34" charset="0"/>
                <a:cs typeface="Times New Roman" panose="02020603050405020304" pitchFamily="18" charset="0"/>
              </a:rPr>
              <a:t>också f</a:t>
            </a:r>
            <a:r>
              <a:rPr lang="sv-SE" sz="1200" dirty="0">
                <a:effectLst/>
                <a:ea typeface="Calibri" panose="020F0502020204030204" pitchFamily="34" charset="0"/>
                <a:cs typeface="Times New Roman" panose="02020603050405020304" pitchFamily="18" charset="0"/>
              </a:rPr>
              <a:t>örekomma, Gissningsvis komma till/lyssna vid samlingar och då kan andra lösningar att användas, vi kommer att öka krav och förväntningar på detta i stigande ålder.</a:t>
            </a:r>
          </a:p>
        </p:txBody>
      </p:sp>
    </p:spTree>
    <p:extLst>
      <p:ext uri="{BB962C8B-B14F-4D97-AF65-F5344CB8AC3E}">
        <p14:creationId xmlns:p14="http://schemas.microsoft.com/office/powerpoint/2010/main" val="3588866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777B1E-420D-419E-82B8-9D2E2E29747E}"/>
              </a:ext>
            </a:extLst>
          </p:cNvPr>
          <p:cNvSpPr>
            <a:spLocks noGrp="1"/>
          </p:cNvSpPr>
          <p:nvPr>
            <p:ph type="title"/>
          </p:nvPr>
        </p:nvSpPr>
        <p:spPr/>
        <p:txBody>
          <a:bodyPr/>
          <a:lstStyle/>
          <a:p>
            <a:r>
              <a:rPr lang="sv-SE" dirty="0"/>
              <a:t>Sponsring</a:t>
            </a:r>
          </a:p>
        </p:txBody>
      </p:sp>
      <p:sp>
        <p:nvSpPr>
          <p:cNvPr id="3" name="Platshållare för innehåll 2">
            <a:extLst>
              <a:ext uri="{FF2B5EF4-FFF2-40B4-BE49-F238E27FC236}">
                <a16:creationId xmlns:a16="http://schemas.microsoft.com/office/drawing/2014/main" id="{6E4852A6-CEBF-4DC1-914F-41F85DA73F2C}"/>
              </a:ext>
            </a:extLst>
          </p:cNvPr>
          <p:cNvSpPr>
            <a:spLocks noGrp="1"/>
          </p:cNvSpPr>
          <p:nvPr>
            <p:ph idx="1"/>
          </p:nvPr>
        </p:nvSpPr>
        <p:spPr/>
        <p:txBody>
          <a:bodyPr>
            <a:normAutofit/>
          </a:bodyPr>
          <a:lstStyle/>
          <a:p>
            <a:r>
              <a:rPr lang="sv-SE" dirty="0"/>
              <a:t>En sponsringsgrupp antogs. Peter Strand och Mathias Lidström tog kommandot. Vi samtalade om att köpa in jackor liknade som vi gjorde för någon säsong sedan. Försök via era kontakter sälja in detta. Meddela/informera ovan nämnda herrar vid positiva besked så vi kan hjälpa pojkarna så mycket som möjligt.</a:t>
            </a:r>
          </a:p>
          <a:p>
            <a:r>
              <a:rPr lang="sv-SE" dirty="0"/>
              <a:t>All sponsring är välkommen, kom ihåg att sponsra smått också, att bjuda på ett kaffepaket, pappmuggar eller andra saker vid exempelvis matchförsäljning är också bidrag.</a:t>
            </a:r>
          </a:p>
        </p:txBody>
      </p:sp>
    </p:spTree>
    <p:extLst>
      <p:ext uri="{BB962C8B-B14F-4D97-AF65-F5344CB8AC3E}">
        <p14:creationId xmlns:p14="http://schemas.microsoft.com/office/powerpoint/2010/main" val="2877086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BFFA61-3B58-4BF5-8E97-14D26E095B50}"/>
              </a:ext>
            </a:extLst>
          </p:cNvPr>
          <p:cNvSpPr>
            <a:spLocks noGrp="1"/>
          </p:cNvSpPr>
          <p:nvPr>
            <p:ph type="title"/>
          </p:nvPr>
        </p:nvSpPr>
        <p:spPr/>
        <p:txBody>
          <a:bodyPr/>
          <a:lstStyle/>
          <a:p>
            <a:r>
              <a:rPr lang="sv-SE" dirty="0"/>
              <a:t>Förväntningar</a:t>
            </a:r>
          </a:p>
        </p:txBody>
      </p:sp>
      <p:sp>
        <p:nvSpPr>
          <p:cNvPr id="3" name="Platshållare för innehåll 2">
            <a:extLst>
              <a:ext uri="{FF2B5EF4-FFF2-40B4-BE49-F238E27FC236}">
                <a16:creationId xmlns:a16="http://schemas.microsoft.com/office/drawing/2014/main" id="{35AC4F7C-5B9C-4A00-BE54-0F41EB84D580}"/>
              </a:ext>
            </a:extLst>
          </p:cNvPr>
          <p:cNvSpPr>
            <a:spLocks noGrp="1"/>
          </p:cNvSpPr>
          <p:nvPr>
            <p:ph idx="1"/>
          </p:nvPr>
        </p:nvSpPr>
        <p:spPr/>
        <p:txBody>
          <a:bodyPr/>
          <a:lstStyle/>
          <a:p>
            <a:r>
              <a:rPr lang="sv-SE" dirty="0"/>
              <a:t>Vårdnadshavare ställer upp på de överenskommelser som bestäms utan att i efterhand kritisera.</a:t>
            </a:r>
          </a:p>
          <a:p>
            <a:r>
              <a:rPr lang="sv-SE" dirty="0"/>
              <a:t>Besvara kallelser!</a:t>
            </a:r>
          </a:p>
          <a:p>
            <a:r>
              <a:rPr lang="sv-SE" dirty="0"/>
              <a:t>Närvaro på träningar.</a:t>
            </a:r>
          </a:p>
        </p:txBody>
      </p:sp>
    </p:spTree>
    <p:extLst>
      <p:ext uri="{BB962C8B-B14F-4D97-AF65-F5344CB8AC3E}">
        <p14:creationId xmlns:p14="http://schemas.microsoft.com/office/powerpoint/2010/main" val="3285586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61328-D8FE-F681-90AC-9D18A2D65D6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0ADB41B-1FC1-5480-1C8A-459C3EB6C276}"/>
              </a:ext>
            </a:extLst>
          </p:cNvPr>
          <p:cNvSpPr>
            <a:spLocks noGrp="1"/>
          </p:cNvSpPr>
          <p:nvPr>
            <p:ph type="title"/>
          </p:nvPr>
        </p:nvSpPr>
        <p:spPr>
          <a:xfrm>
            <a:off x="1577801" y="593049"/>
            <a:ext cx="7145866" cy="778933"/>
          </a:xfrm>
        </p:spPr>
        <p:txBody>
          <a:bodyPr anchor="ctr">
            <a:normAutofit/>
          </a:bodyPr>
          <a:lstStyle/>
          <a:p>
            <a:r>
              <a:rPr lang="sv-SE" sz="3000" dirty="0">
                <a:solidFill>
                  <a:schemeClr val="tx1"/>
                </a:solidFill>
              </a:rPr>
              <a:t>Föräldragrupp</a:t>
            </a:r>
          </a:p>
        </p:txBody>
      </p:sp>
      <p:sp>
        <p:nvSpPr>
          <p:cNvPr id="3" name="Platshållare för innehåll 2">
            <a:extLst>
              <a:ext uri="{FF2B5EF4-FFF2-40B4-BE49-F238E27FC236}">
                <a16:creationId xmlns:a16="http://schemas.microsoft.com/office/drawing/2014/main" id="{783C0459-8F58-928B-DC99-08D96821A623}"/>
              </a:ext>
            </a:extLst>
          </p:cNvPr>
          <p:cNvSpPr>
            <a:spLocks noGrp="1"/>
          </p:cNvSpPr>
          <p:nvPr>
            <p:ph idx="1"/>
          </p:nvPr>
        </p:nvSpPr>
        <p:spPr>
          <a:xfrm>
            <a:off x="1577801" y="1704109"/>
            <a:ext cx="9895845" cy="4171375"/>
          </a:xfrm>
        </p:spPr>
        <p:txBody>
          <a:bodyPr>
            <a:normAutofit/>
          </a:bodyPr>
          <a:lstStyle/>
          <a:p>
            <a:pPr>
              <a:lnSpc>
                <a:spcPct val="90000"/>
              </a:lnSpc>
            </a:pPr>
            <a:r>
              <a:rPr lang="sv-SE" dirty="0">
                <a:solidFill>
                  <a:schemeClr val="tx1">
                    <a:lumMod val="95000"/>
                    <a:lumOff val="5000"/>
                  </a:schemeClr>
                </a:solidFill>
              </a:rPr>
              <a:t>Ann, Kicki och Jennie fortsätter.</a:t>
            </a:r>
          </a:p>
          <a:p>
            <a:pPr>
              <a:lnSpc>
                <a:spcPct val="90000"/>
              </a:lnSpc>
            </a:pPr>
            <a:r>
              <a:rPr lang="sv-SE" dirty="0">
                <a:solidFill>
                  <a:schemeClr val="tx1">
                    <a:lumMod val="95000"/>
                    <a:lumOff val="5000"/>
                  </a:schemeClr>
                </a:solidFill>
              </a:rPr>
              <a:t>Arbetsuppgifterna består av att planera och genomföra försäljningar/aktiviteter för att samla in pengar till laget. Översikt av ekonomin. Behjälpliga att planera avslutning. Samplanera med ledarna.</a:t>
            </a:r>
          </a:p>
          <a:p>
            <a:pPr>
              <a:lnSpc>
                <a:spcPct val="90000"/>
              </a:lnSpc>
            </a:pPr>
            <a:r>
              <a:rPr lang="sv-SE" dirty="0">
                <a:solidFill>
                  <a:schemeClr val="tx1">
                    <a:lumMod val="95000"/>
                    <a:lumOff val="5000"/>
                  </a:schemeClr>
                </a:solidFill>
              </a:rPr>
              <a:t>Kicki ansvarar för </a:t>
            </a:r>
            <a:r>
              <a:rPr lang="sv-SE" dirty="0" err="1">
                <a:solidFill>
                  <a:schemeClr val="tx1">
                    <a:lumMod val="95000"/>
                    <a:lumOff val="5000"/>
                  </a:schemeClr>
                </a:solidFill>
              </a:rPr>
              <a:t>IBFFs</a:t>
            </a:r>
            <a:r>
              <a:rPr lang="sv-SE" dirty="0">
                <a:solidFill>
                  <a:schemeClr val="tx1">
                    <a:lumMod val="95000"/>
                    <a:lumOff val="5000"/>
                  </a:schemeClr>
                </a:solidFill>
              </a:rPr>
              <a:t> och Öjebyns lagkassa.</a:t>
            </a:r>
          </a:p>
          <a:p>
            <a:pPr>
              <a:lnSpc>
                <a:spcPct val="90000"/>
              </a:lnSpc>
            </a:pPr>
            <a:r>
              <a:rPr lang="sv-SE" sz="1800" dirty="0"/>
              <a:t>Föräldragruppen har mandat att ge uppgifter, övrigas uppgift att fullfölja tilldelade uppgifter, utan ifrågasättande eller kritik.</a:t>
            </a:r>
            <a:endParaRPr lang="sv-SE" sz="1700" dirty="0">
              <a:solidFill>
                <a:schemeClr val="tx1">
                  <a:lumMod val="95000"/>
                  <a:lumOff val="5000"/>
                </a:schemeClr>
              </a:solidFill>
            </a:endParaRPr>
          </a:p>
          <a:p>
            <a:pPr marL="0" indent="0">
              <a:lnSpc>
                <a:spcPct val="90000"/>
              </a:lnSpc>
              <a:buNone/>
            </a:pPr>
            <a:endParaRPr lang="sv-SE" sz="1700" dirty="0">
              <a:solidFill>
                <a:schemeClr val="tx1">
                  <a:lumMod val="95000"/>
                  <a:lumOff val="5000"/>
                </a:schemeClr>
              </a:solidFill>
            </a:endParaRPr>
          </a:p>
        </p:txBody>
      </p:sp>
    </p:spTree>
    <p:extLst>
      <p:ext uri="{BB962C8B-B14F-4D97-AF65-F5344CB8AC3E}">
        <p14:creationId xmlns:p14="http://schemas.microsoft.com/office/powerpoint/2010/main" val="2462870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90A03C-A796-B1B3-2D3B-327365EEF4A2}"/>
              </a:ext>
            </a:extLst>
          </p:cNvPr>
          <p:cNvSpPr>
            <a:spLocks noGrp="1"/>
          </p:cNvSpPr>
          <p:nvPr>
            <p:ph type="title"/>
          </p:nvPr>
        </p:nvSpPr>
        <p:spPr>
          <a:xfrm>
            <a:off x="2300591" y="127612"/>
            <a:ext cx="9383408" cy="802370"/>
          </a:xfrm>
        </p:spPr>
        <p:txBody>
          <a:bodyPr>
            <a:normAutofit/>
          </a:bodyPr>
          <a:lstStyle/>
          <a:p>
            <a:r>
              <a:rPr lang="sv-SE" dirty="0">
                <a:solidFill>
                  <a:schemeClr val="tx1"/>
                </a:solidFill>
              </a:rPr>
              <a:t> Ekonomi föregående säsong</a:t>
            </a:r>
          </a:p>
        </p:txBody>
      </p:sp>
      <p:sp>
        <p:nvSpPr>
          <p:cNvPr id="4" name="Platshållare för innehåll 3">
            <a:extLst>
              <a:ext uri="{FF2B5EF4-FFF2-40B4-BE49-F238E27FC236}">
                <a16:creationId xmlns:a16="http://schemas.microsoft.com/office/drawing/2014/main" id="{D782906E-5279-30DD-821A-CC9A1137A59D}"/>
              </a:ext>
            </a:extLst>
          </p:cNvPr>
          <p:cNvSpPr>
            <a:spLocks noGrp="1"/>
          </p:cNvSpPr>
          <p:nvPr>
            <p:ph idx="1"/>
          </p:nvPr>
        </p:nvSpPr>
        <p:spPr>
          <a:xfrm>
            <a:off x="1843391" y="1725546"/>
            <a:ext cx="9383408" cy="4130107"/>
          </a:xfrm>
        </p:spPr>
        <p:txBody>
          <a:bodyPr>
            <a:normAutofit/>
          </a:bodyPr>
          <a:lstStyle/>
          <a:p>
            <a:pPr marL="0" indent="0">
              <a:buNone/>
            </a:pPr>
            <a:endParaRPr lang="sv-SE" sz="2000" b="1" u="sng" dirty="0"/>
          </a:p>
          <a:p>
            <a:endParaRPr lang="sv-SE" dirty="0"/>
          </a:p>
          <a:p>
            <a:pPr marL="0" indent="0">
              <a:buNone/>
            </a:pPr>
            <a:endParaRPr lang="sv-SE" dirty="0"/>
          </a:p>
          <a:p>
            <a:pPr marL="0" indent="0">
              <a:buNone/>
            </a:pPr>
            <a:endParaRPr lang="sv-SE" dirty="0"/>
          </a:p>
          <a:p>
            <a:pPr marL="0" indent="0">
              <a:buNone/>
            </a:pPr>
            <a:endParaRPr lang="sv-SE" dirty="0"/>
          </a:p>
          <a:p>
            <a:pPr marL="0" indent="0">
              <a:buNone/>
            </a:pPr>
            <a:endParaRPr lang="sv-SE" dirty="0"/>
          </a:p>
          <a:p>
            <a:pPr marL="0" indent="0">
              <a:buNone/>
            </a:pPr>
            <a:endParaRPr lang="sv-SE" dirty="0"/>
          </a:p>
          <a:p>
            <a:endParaRPr lang="sv-SE" dirty="0"/>
          </a:p>
        </p:txBody>
      </p:sp>
      <p:pic>
        <p:nvPicPr>
          <p:cNvPr id="7" name="Bildobjekt 6">
            <a:extLst>
              <a:ext uri="{FF2B5EF4-FFF2-40B4-BE49-F238E27FC236}">
                <a16:creationId xmlns:a16="http://schemas.microsoft.com/office/drawing/2014/main" id="{FD79EB54-C441-BA72-1DA3-D8793C73D19A}"/>
              </a:ext>
            </a:extLst>
          </p:cNvPr>
          <p:cNvPicPr>
            <a:picLocks noChangeAspect="1"/>
          </p:cNvPicPr>
          <p:nvPr/>
        </p:nvPicPr>
        <p:blipFill>
          <a:blip r:embed="rId3"/>
          <a:stretch>
            <a:fillRect/>
          </a:stretch>
        </p:blipFill>
        <p:spPr>
          <a:xfrm>
            <a:off x="4367211" y="809624"/>
            <a:ext cx="3071813" cy="5671039"/>
          </a:xfrm>
          <a:prstGeom prst="rect">
            <a:avLst/>
          </a:prstGeom>
        </p:spPr>
      </p:pic>
    </p:spTree>
    <p:extLst>
      <p:ext uri="{BB962C8B-B14F-4D97-AF65-F5344CB8AC3E}">
        <p14:creationId xmlns:p14="http://schemas.microsoft.com/office/powerpoint/2010/main" val="208101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AC5C8-0942-ADD2-B13D-43DC4E5C3DD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F533CE7-3E10-38AE-BCE6-18D59353D8DC}"/>
              </a:ext>
            </a:extLst>
          </p:cNvPr>
          <p:cNvSpPr>
            <a:spLocks noGrp="1"/>
          </p:cNvSpPr>
          <p:nvPr>
            <p:ph type="title"/>
          </p:nvPr>
        </p:nvSpPr>
        <p:spPr>
          <a:xfrm>
            <a:off x="1548116" y="293005"/>
            <a:ext cx="9383408" cy="802370"/>
          </a:xfrm>
        </p:spPr>
        <p:txBody>
          <a:bodyPr>
            <a:normAutofit/>
          </a:bodyPr>
          <a:lstStyle/>
          <a:p>
            <a:r>
              <a:rPr lang="sv-SE" dirty="0">
                <a:solidFill>
                  <a:schemeClr val="tx1"/>
                </a:solidFill>
              </a:rPr>
              <a:t> Ekonomi föregående säsong</a:t>
            </a:r>
          </a:p>
        </p:txBody>
      </p:sp>
      <p:sp>
        <p:nvSpPr>
          <p:cNvPr id="4" name="Platshållare för innehåll 3">
            <a:extLst>
              <a:ext uri="{FF2B5EF4-FFF2-40B4-BE49-F238E27FC236}">
                <a16:creationId xmlns:a16="http://schemas.microsoft.com/office/drawing/2014/main" id="{3F573DE1-F552-79A1-2DDE-195C04B2F562}"/>
              </a:ext>
            </a:extLst>
          </p:cNvPr>
          <p:cNvSpPr>
            <a:spLocks noGrp="1"/>
          </p:cNvSpPr>
          <p:nvPr>
            <p:ph idx="1"/>
          </p:nvPr>
        </p:nvSpPr>
        <p:spPr>
          <a:xfrm>
            <a:off x="1843391" y="1725546"/>
            <a:ext cx="9383408" cy="4130107"/>
          </a:xfrm>
        </p:spPr>
        <p:txBody>
          <a:bodyPr>
            <a:normAutofit/>
          </a:bodyPr>
          <a:lstStyle/>
          <a:p>
            <a:pPr marL="0" indent="0">
              <a:buNone/>
            </a:pPr>
            <a:endParaRPr lang="sv-SE" sz="2000" b="1" u="sng" dirty="0"/>
          </a:p>
          <a:p>
            <a:endParaRPr lang="sv-SE" dirty="0"/>
          </a:p>
          <a:p>
            <a:pPr marL="0" indent="0">
              <a:buNone/>
            </a:pPr>
            <a:endParaRPr lang="sv-SE" dirty="0"/>
          </a:p>
          <a:p>
            <a:pPr marL="0" indent="0">
              <a:buNone/>
            </a:pPr>
            <a:endParaRPr lang="sv-SE" dirty="0"/>
          </a:p>
          <a:p>
            <a:pPr marL="0" indent="0">
              <a:buNone/>
            </a:pPr>
            <a:endParaRPr lang="sv-SE" dirty="0"/>
          </a:p>
          <a:p>
            <a:pPr marL="0" indent="0">
              <a:buNone/>
            </a:pPr>
            <a:endParaRPr lang="sv-SE" dirty="0"/>
          </a:p>
          <a:p>
            <a:pPr marL="0" indent="0">
              <a:buNone/>
            </a:pPr>
            <a:endParaRPr lang="sv-SE" dirty="0"/>
          </a:p>
          <a:p>
            <a:endParaRPr lang="sv-SE" dirty="0"/>
          </a:p>
        </p:txBody>
      </p:sp>
      <p:pic>
        <p:nvPicPr>
          <p:cNvPr id="9" name="Bildobjekt 8">
            <a:extLst>
              <a:ext uri="{FF2B5EF4-FFF2-40B4-BE49-F238E27FC236}">
                <a16:creationId xmlns:a16="http://schemas.microsoft.com/office/drawing/2014/main" id="{84C2A7EA-F6CD-D5E5-4F83-EC81933C7AEF}"/>
              </a:ext>
            </a:extLst>
          </p:cNvPr>
          <p:cNvPicPr>
            <a:picLocks noChangeAspect="1"/>
          </p:cNvPicPr>
          <p:nvPr/>
        </p:nvPicPr>
        <p:blipFill>
          <a:blip r:embed="rId3"/>
          <a:stretch>
            <a:fillRect/>
          </a:stretch>
        </p:blipFill>
        <p:spPr>
          <a:xfrm>
            <a:off x="3462337" y="1552575"/>
            <a:ext cx="4284290" cy="3483928"/>
          </a:xfrm>
          <a:prstGeom prst="rect">
            <a:avLst/>
          </a:prstGeom>
        </p:spPr>
      </p:pic>
    </p:spTree>
    <p:extLst>
      <p:ext uri="{BB962C8B-B14F-4D97-AF65-F5344CB8AC3E}">
        <p14:creationId xmlns:p14="http://schemas.microsoft.com/office/powerpoint/2010/main" val="3412661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90A03C-A796-B1B3-2D3B-327365EEF4A2}"/>
              </a:ext>
            </a:extLst>
          </p:cNvPr>
          <p:cNvSpPr>
            <a:spLocks noGrp="1"/>
          </p:cNvSpPr>
          <p:nvPr>
            <p:ph type="title"/>
          </p:nvPr>
        </p:nvSpPr>
        <p:spPr>
          <a:xfrm>
            <a:off x="1843391" y="624110"/>
            <a:ext cx="9383408" cy="1280890"/>
          </a:xfrm>
        </p:spPr>
        <p:txBody>
          <a:bodyPr>
            <a:normAutofit/>
          </a:bodyPr>
          <a:lstStyle/>
          <a:p>
            <a:r>
              <a:rPr lang="sv-SE" dirty="0">
                <a:solidFill>
                  <a:schemeClr val="tx1"/>
                </a:solidFill>
              </a:rPr>
              <a:t>Ekonomi </a:t>
            </a:r>
          </a:p>
        </p:txBody>
      </p:sp>
      <p:sp>
        <p:nvSpPr>
          <p:cNvPr id="4" name="Platshållare för innehåll 3">
            <a:extLst>
              <a:ext uri="{FF2B5EF4-FFF2-40B4-BE49-F238E27FC236}">
                <a16:creationId xmlns:a16="http://schemas.microsoft.com/office/drawing/2014/main" id="{D782906E-5279-30DD-821A-CC9A1137A59D}"/>
              </a:ext>
            </a:extLst>
          </p:cNvPr>
          <p:cNvSpPr>
            <a:spLocks noGrp="1"/>
          </p:cNvSpPr>
          <p:nvPr>
            <p:ph idx="1"/>
          </p:nvPr>
        </p:nvSpPr>
        <p:spPr>
          <a:xfrm>
            <a:off x="1843392" y="1385455"/>
            <a:ext cx="9383408" cy="5273761"/>
          </a:xfrm>
        </p:spPr>
        <p:txBody>
          <a:bodyPr>
            <a:normAutofit fontScale="77500" lnSpcReduction="20000"/>
          </a:bodyPr>
          <a:lstStyle/>
          <a:p>
            <a:r>
              <a:rPr lang="sv-SE" sz="2800" dirty="0"/>
              <a:t>Intäkter säsongen 2026</a:t>
            </a:r>
          </a:p>
          <a:p>
            <a:pPr marL="0" indent="0">
              <a:buNone/>
            </a:pPr>
            <a:r>
              <a:rPr lang="sv-SE" sz="2800" dirty="0"/>
              <a:t>Fikaförsäljning hemmamatcher ca 25 000 kronor (baserat på tidigare säsonger, beror på hur många hemmamatcher. Vi pratade om att vid vissa utvalda matcher även försöka sälja hamburgare.)</a:t>
            </a:r>
          </a:p>
          <a:p>
            <a:pPr marL="0" indent="0">
              <a:buNone/>
            </a:pPr>
            <a:r>
              <a:rPr lang="sv-SE" sz="2800" dirty="0"/>
              <a:t>Fikalotteri? Det kommer att genomföras. (tidigare ca 20 000 kronor, 2 omgångar, 2024)</a:t>
            </a:r>
          </a:p>
          <a:p>
            <a:pPr marL="0" indent="0">
              <a:buNone/>
            </a:pPr>
            <a:r>
              <a:rPr lang="sv-SE" sz="2800" dirty="0"/>
              <a:t>Arbetsinsatser? - Inget klart men vi får se om något dyker upp. Valborgs Öjebyn kommer pojkar p.11 sköta detta år.</a:t>
            </a:r>
          </a:p>
          <a:p>
            <a:pPr marL="0" indent="0">
              <a:buNone/>
            </a:pPr>
            <a:r>
              <a:rPr lang="sv-SE" sz="2800" dirty="0"/>
              <a:t>Försäljningar? Kommer att bli aktuellt längre fram.</a:t>
            </a:r>
          </a:p>
          <a:p>
            <a:r>
              <a:rPr lang="sv-SE" sz="2800" dirty="0"/>
              <a:t>Uppskattade utgifter säsongen 2026 – utifrån fjolårets kostnader.</a:t>
            </a:r>
          </a:p>
          <a:p>
            <a:pPr marL="0" indent="0">
              <a:buNone/>
            </a:pPr>
            <a:r>
              <a:rPr lang="sv-SE" sz="2800" dirty="0"/>
              <a:t>Domaravgifter fjolåret serie, HD 335:-, 2*AD 210:- / match (755:-/match) lägg därtill DM, ca 15 &gt; 11-12 000:-</a:t>
            </a:r>
          </a:p>
          <a:p>
            <a:pPr marL="0" indent="0">
              <a:buNone/>
            </a:pPr>
            <a:r>
              <a:rPr lang="sv-SE" sz="2800" dirty="0"/>
              <a:t>Serieavgifter 1800:- (900/lag, 2 lag)</a:t>
            </a:r>
          </a:p>
          <a:p>
            <a:pPr marL="0" indent="0">
              <a:buNone/>
            </a:pPr>
            <a:r>
              <a:rPr lang="sv-SE" sz="2800" dirty="0"/>
              <a:t>COOP Norrbotten cup (DM) 500:- (1 lag)</a:t>
            </a:r>
            <a:endParaRPr lang="sv-SE" dirty="0"/>
          </a:p>
          <a:p>
            <a:pPr marL="0" indent="0">
              <a:buNone/>
            </a:pPr>
            <a:endParaRPr lang="sv-SE" dirty="0"/>
          </a:p>
          <a:p>
            <a:pPr marL="0" indent="0">
              <a:buNone/>
            </a:pPr>
            <a:endParaRPr lang="sv-SE" dirty="0"/>
          </a:p>
          <a:p>
            <a:pPr marL="0" indent="0">
              <a:buNone/>
            </a:pPr>
            <a:endParaRPr lang="sv-SE" dirty="0"/>
          </a:p>
          <a:p>
            <a:endParaRPr lang="sv-SE" dirty="0"/>
          </a:p>
        </p:txBody>
      </p:sp>
    </p:spTree>
    <p:extLst>
      <p:ext uri="{BB962C8B-B14F-4D97-AF65-F5344CB8AC3E}">
        <p14:creationId xmlns:p14="http://schemas.microsoft.com/office/powerpoint/2010/main" val="3237765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39E3174-4EDB-DA1B-4922-E0DFA6E5F9DC}"/>
              </a:ext>
            </a:extLst>
          </p:cNvPr>
          <p:cNvSpPr>
            <a:spLocks noGrp="1"/>
          </p:cNvSpPr>
          <p:nvPr>
            <p:ph type="title"/>
          </p:nvPr>
        </p:nvSpPr>
        <p:spPr/>
        <p:txBody>
          <a:bodyPr/>
          <a:lstStyle/>
          <a:p>
            <a:r>
              <a:rPr lang="sv-SE" dirty="0"/>
              <a:t>Målsättningar ekonomi 2026?</a:t>
            </a:r>
          </a:p>
        </p:txBody>
      </p:sp>
      <p:sp>
        <p:nvSpPr>
          <p:cNvPr id="3" name="Platshållare för innehåll 2">
            <a:extLst>
              <a:ext uri="{FF2B5EF4-FFF2-40B4-BE49-F238E27FC236}">
                <a16:creationId xmlns:a16="http://schemas.microsoft.com/office/drawing/2014/main" id="{8C86BFA5-F9F1-B474-93BD-21BBB0BA2874}"/>
              </a:ext>
            </a:extLst>
          </p:cNvPr>
          <p:cNvSpPr>
            <a:spLocks noGrp="1"/>
          </p:cNvSpPr>
          <p:nvPr>
            <p:ph idx="1"/>
          </p:nvPr>
        </p:nvSpPr>
        <p:spPr>
          <a:xfrm>
            <a:off x="2589212" y="1669775"/>
            <a:ext cx="8915400" cy="4760842"/>
          </a:xfrm>
        </p:spPr>
        <p:txBody>
          <a:bodyPr>
            <a:normAutofit/>
          </a:bodyPr>
          <a:lstStyle/>
          <a:p>
            <a:r>
              <a:rPr lang="sv-SE" dirty="0"/>
              <a:t>(2024)</a:t>
            </a:r>
          </a:p>
          <a:p>
            <a:pPr marL="0" indent="0">
              <a:buNone/>
            </a:pPr>
            <a:r>
              <a:rPr lang="sv-SE" dirty="0"/>
              <a:t>- Delta i flera mindre cuper, istället för en stor cup (Gothia)</a:t>
            </a:r>
          </a:p>
          <a:p>
            <a:pPr marL="0" indent="0">
              <a:buNone/>
            </a:pPr>
            <a:r>
              <a:rPr lang="sv-SE" dirty="0"/>
              <a:t>Kräver en vinst om ca 20 000 - 30 000 kronor per år </a:t>
            </a:r>
          </a:p>
          <a:p>
            <a:r>
              <a:rPr lang="sv-SE" dirty="0"/>
              <a:t>Utöver detta behöver vi samla in pengar för säsongens utgifter såsom cupavgifter, domaravgifter och serieavgifter (ca 10 000 – 15 000 kronor)</a:t>
            </a:r>
          </a:p>
          <a:p>
            <a:r>
              <a:rPr lang="sv-SE" dirty="0"/>
              <a:t>Totalt krävs intäkter om ca 30 000 - 40 000 kronor per år</a:t>
            </a:r>
          </a:p>
          <a:p>
            <a:r>
              <a:rPr lang="sv-SE" dirty="0"/>
              <a:t>Finns inga tydliga målsättningar längre planerat än för denna säsong.</a:t>
            </a:r>
          </a:p>
          <a:p>
            <a:r>
              <a:rPr lang="sv-SE" dirty="0"/>
              <a:t>Långsiktigt mål – Gothia? – Vi beslöt att vi åker på Gothia nästa säsong och därför bör vi försöka fortsätta samla pengar likt föregående säsong. När vi får serieindelningen (anmäler 2 lag) har vi bättre vetskap om hur många matcher det kommer att bli och då tas beslut om att eventuellt åka på en cup även denna sommar.</a:t>
            </a:r>
          </a:p>
          <a:p>
            <a:pPr marL="0" indent="0">
              <a:buNone/>
            </a:pPr>
            <a:endParaRPr lang="sv-SE" dirty="0"/>
          </a:p>
        </p:txBody>
      </p:sp>
    </p:spTree>
    <p:extLst>
      <p:ext uri="{BB962C8B-B14F-4D97-AF65-F5344CB8AC3E}">
        <p14:creationId xmlns:p14="http://schemas.microsoft.com/office/powerpoint/2010/main" val="3022337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73819-D47D-BD04-3DCE-295D7853894A}"/>
              </a:ext>
            </a:extLst>
          </p:cNvPr>
          <p:cNvSpPr>
            <a:spLocks noGrp="1"/>
          </p:cNvSpPr>
          <p:nvPr>
            <p:ph type="title"/>
          </p:nvPr>
        </p:nvSpPr>
        <p:spPr/>
        <p:txBody>
          <a:bodyPr/>
          <a:lstStyle/>
          <a:p>
            <a:r>
              <a:rPr lang="sv-SE" dirty="0"/>
              <a:t>Information</a:t>
            </a:r>
          </a:p>
        </p:txBody>
      </p:sp>
      <p:sp>
        <p:nvSpPr>
          <p:cNvPr id="3" name="Platshållare för innehåll 2">
            <a:extLst>
              <a:ext uri="{FF2B5EF4-FFF2-40B4-BE49-F238E27FC236}">
                <a16:creationId xmlns:a16="http://schemas.microsoft.com/office/drawing/2014/main" id="{39252051-3A87-B290-7782-3AFCA0F30404}"/>
              </a:ext>
            </a:extLst>
          </p:cNvPr>
          <p:cNvSpPr>
            <a:spLocks noGrp="1"/>
          </p:cNvSpPr>
          <p:nvPr>
            <p:ph idx="1"/>
          </p:nvPr>
        </p:nvSpPr>
        <p:spPr/>
        <p:txBody>
          <a:bodyPr>
            <a:normAutofit fontScale="92500"/>
          </a:bodyPr>
          <a:lstStyle/>
          <a:p>
            <a:pPr>
              <a:lnSpc>
                <a:spcPct val="90000"/>
              </a:lnSpc>
            </a:pPr>
            <a:r>
              <a:rPr lang="sv-SE" sz="1800" dirty="0"/>
              <a:t>Ledarna från ifjol fortsätter. </a:t>
            </a:r>
          </a:p>
          <a:p>
            <a:pPr>
              <a:lnSpc>
                <a:spcPct val="90000"/>
              </a:lnSpc>
            </a:pPr>
            <a:r>
              <a:rPr lang="sv-SE" dirty="0"/>
              <a:t>Kallelser kommer även detta år att komma ut via mail för våra aktiviteter. Viktigt att alltid besvara dessa i tid så vi vet vilka som kommer så att vi kan planera träningar och matcher/cuper.</a:t>
            </a:r>
          </a:p>
          <a:p>
            <a:pPr>
              <a:lnSpc>
                <a:spcPct val="90000"/>
              </a:lnSpc>
            </a:pPr>
            <a:r>
              <a:rPr lang="sv-SE" dirty="0"/>
              <a:t>Missat svar på kallelse betyder missad match/cup. Förhoppning att skicka kallelser så tidigt som möjligt.</a:t>
            </a:r>
          </a:p>
          <a:p>
            <a:pPr>
              <a:lnSpc>
                <a:spcPct val="90000"/>
              </a:lnSpc>
            </a:pPr>
            <a:r>
              <a:rPr lang="sv-SE" dirty="0"/>
              <a:t>Distriktsuttagningar. Öppna läger någon gång under juni månad, oklart var och när i dagsläget. Ett läger (Alvik/Storfors) helgen 15/16 augusti.</a:t>
            </a:r>
          </a:p>
          <a:p>
            <a:pPr>
              <a:lnSpc>
                <a:spcPct val="90000"/>
              </a:lnSpc>
            </a:pPr>
            <a:r>
              <a:rPr lang="sv-SE" dirty="0"/>
              <a:t>IBFF/ÖIF har startat ett P.16 lag (födda-10) där födda -11 kommer att stötta upp vid behov. Därför kan det bli aktuellt att vi kanske behöver stötta upp P.11ornas lag ibland. </a:t>
            </a:r>
          </a:p>
          <a:p>
            <a:pPr>
              <a:lnSpc>
                <a:spcPct val="90000"/>
              </a:lnSpc>
            </a:pPr>
            <a:r>
              <a:rPr lang="sv-SE" dirty="0"/>
              <a:t>Vi pratade också litegrand kring registrering till ISK, är fortfarande oklart. Detta med anledning av nya regler för registrering och att LIFs A-lag upphört. </a:t>
            </a:r>
          </a:p>
          <a:p>
            <a:pPr>
              <a:lnSpc>
                <a:spcPct val="90000"/>
              </a:lnSpc>
            </a:pPr>
            <a:endParaRPr lang="sv-SE" sz="1800" dirty="0"/>
          </a:p>
        </p:txBody>
      </p:sp>
    </p:spTree>
    <p:extLst>
      <p:ext uri="{BB962C8B-B14F-4D97-AF65-F5344CB8AC3E}">
        <p14:creationId xmlns:p14="http://schemas.microsoft.com/office/powerpoint/2010/main" val="292905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FB2A778-439A-416E-8708-6A684DD589B1}"/>
              </a:ext>
            </a:extLst>
          </p:cNvPr>
          <p:cNvSpPr>
            <a:spLocks noGrp="1"/>
          </p:cNvSpPr>
          <p:nvPr>
            <p:ph type="title"/>
          </p:nvPr>
        </p:nvSpPr>
        <p:spPr/>
        <p:txBody>
          <a:bodyPr/>
          <a:lstStyle/>
          <a:p>
            <a:r>
              <a:rPr lang="sv-SE" dirty="0"/>
              <a:t>Aktiviteter - Träningar</a:t>
            </a:r>
          </a:p>
        </p:txBody>
      </p:sp>
      <p:sp>
        <p:nvSpPr>
          <p:cNvPr id="3" name="Platshållare för innehåll 2">
            <a:extLst>
              <a:ext uri="{FF2B5EF4-FFF2-40B4-BE49-F238E27FC236}">
                <a16:creationId xmlns:a16="http://schemas.microsoft.com/office/drawing/2014/main" id="{B7853313-AB3C-4102-B4AB-A72B78F45C9D}"/>
              </a:ext>
            </a:extLst>
          </p:cNvPr>
          <p:cNvSpPr>
            <a:spLocks noGrp="1"/>
          </p:cNvSpPr>
          <p:nvPr>
            <p:ph idx="1"/>
          </p:nvPr>
        </p:nvSpPr>
        <p:spPr/>
        <p:txBody>
          <a:bodyPr>
            <a:normAutofit fontScale="85000" lnSpcReduction="10000"/>
          </a:bodyPr>
          <a:lstStyle/>
          <a:p>
            <a:r>
              <a:rPr lang="sv-SE" dirty="0"/>
              <a:t>Oklart när vi börjar träna, så fort nya blocktider kommer ut, brukar komma information v.11 men har ännu inte kommit. Håll utkik på laget. Fram till dess är alla fortfarande välkomna att träna tillsammans med P.11 på de dagar som tidigare informerats om på </a:t>
            </a:r>
            <a:r>
              <a:rPr lang="sv-SE"/>
              <a:t>laget.se</a:t>
            </a:r>
            <a:endParaRPr lang="sv-SE" sz="1800" dirty="0">
              <a:effectLst/>
              <a:ea typeface="Calibri" panose="020F0502020204030204" pitchFamily="34" charset="0"/>
              <a:cs typeface="Times New Roman" panose="02020603050405020304" pitchFamily="18" charset="0"/>
            </a:endParaRPr>
          </a:p>
          <a:p>
            <a:r>
              <a:rPr lang="sv-SE" dirty="0"/>
              <a:t>Kontrollera att utrustningen passar för ert barn. Klubbveckor kommer, håll utkik på laget.se och andra forum. Brukar även detta vara under v.11.</a:t>
            </a:r>
          </a:p>
          <a:p>
            <a:r>
              <a:rPr lang="sv-SE" dirty="0"/>
              <a:t>Grundplan denna säsong är tre ordinarie träningar per vecka. I början av säsongen och i anslutning till träningarna kommer vi genomföra mer riktad fysisk intensiv träning. Företrädesvis löpning.</a:t>
            </a:r>
          </a:p>
          <a:p>
            <a:r>
              <a:rPr lang="sv-SE" dirty="0"/>
              <a:t>För de som inte utövat någon annan idrott under vintern rekommenderas att börja löpträna redan nu. (3ggr/vecka)</a:t>
            </a:r>
          </a:p>
          <a:p>
            <a:r>
              <a:rPr lang="sv-SE" dirty="0"/>
              <a:t>Träningar och matcher genomförs likt tidigare år, </a:t>
            </a:r>
            <a:r>
              <a:rPr lang="sv-SE" dirty="0" err="1"/>
              <a:t>Bergsviken</a:t>
            </a:r>
            <a:r>
              <a:rPr lang="sv-SE" dirty="0"/>
              <a:t>, sedan Öjebyn fram till att planerna i Böle är spelbara, när de blir spelbara genomförs de företrädesvis där.</a:t>
            </a:r>
          </a:p>
          <a:p>
            <a:r>
              <a:rPr lang="sv-SE" dirty="0"/>
              <a:t>Närvarostart och officiell start för säsongen blir efter påsklovet, v.16.</a:t>
            </a:r>
          </a:p>
        </p:txBody>
      </p:sp>
    </p:spTree>
    <p:extLst>
      <p:ext uri="{BB962C8B-B14F-4D97-AF65-F5344CB8AC3E}">
        <p14:creationId xmlns:p14="http://schemas.microsoft.com/office/powerpoint/2010/main" val="2557189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564EB5-60D5-4C55-BA8C-994FDB9C8D25}"/>
              </a:ext>
            </a:extLst>
          </p:cNvPr>
          <p:cNvSpPr>
            <a:spLocks noGrp="1"/>
          </p:cNvSpPr>
          <p:nvPr>
            <p:ph type="title"/>
          </p:nvPr>
        </p:nvSpPr>
        <p:spPr/>
        <p:txBody>
          <a:bodyPr/>
          <a:lstStyle/>
          <a:p>
            <a:r>
              <a:rPr lang="sv-SE" dirty="0"/>
              <a:t>Aktiviteter - Seriespel</a:t>
            </a:r>
          </a:p>
        </p:txBody>
      </p:sp>
      <p:sp>
        <p:nvSpPr>
          <p:cNvPr id="3" name="Platshållare för innehåll 2">
            <a:extLst>
              <a:ext uri="{FF2B5EF4-FFF2-40B4-BE49-F238E27FC236}">
                <a16:creationId xmlns:a16="http://schemas.microsoft.com/office/drawing/2014/main" id="{0A3D5DDF-0DF3-41A1-8ADA-9574B345B17B}"/>
              </a:ext>
            </a:extLst>
          </p:cNvPr>
          <p:cNvSpPr>
            <a:spLocks noGrp="1"/>
          </p:cNvSpPr>
          <p:nvPr>
            <p:ph idx="1"/>
          </p:nvPr>
        </p:nvSpPr>
        <p:spPr>
          <a:xfrm>
            <a:off x="2064327" y="1385455"/>
            <a:ext cx="9440285" cy="4525767"/>
          </a:xfrm>
        </p:spPr>
        <p:txBody>
          <a:bodyPr>
            <a:normAutofit fontScale="62500" lnSpcReduction="20000"/>
          </a:bodyPr>
          <a:lstStyle/>
          <a:p>
            <a:r>
              <a:rPr lang="sv-SE" dirty="0"/>
              <a:t>9 mot 9 spel</a:t>
            </a:r>
          </a:p>
          <a:p>
            <a:r>
              <a:rPr lang="sv-SE" dirty="0"/>
              <a:t>Nytt för kommande säsong saxar in från förbundets mail: </a:t>
            </a:r>
            <a:r>
              <a:rPr lang="sv-SE" i="1" dirty="0"/>
              <a:t>Detta innebär att indelningen i seriespelet säsongen 2026 kommer att förändras. </a:t>
            </a:r>
            <a:endParaRPr lang="sv-SE" dirty="0"/>
          </a:p>
          <a:p>
            <a:pPr marL="0" lvl="0" indent="0">
              <a:buNone/>
            </a:pPr>
            <a:r>
              <a:rPr lang="sv-SE" i="1" dirty="0"/>
              <a:t>Enkelserier i de serier som har anmälda lag med långa reseavstånd. </a:t>
            </a:r>
            <a:endParaRPr lang="sv-SE" dirty="0"/>
          </a:p>
          <a:p>
            <a:pPr marL="0" lvl="0" indent="0">
              <a:buNone/>
            </a:pPr>
            <a:r>
              <a:rPr lang="sv-SE" i="1" dirty="0"/>
              <a:t>Dubbelserier i övrigt (viss hänsyn till geografin tas alltid).</a:t>
            </a:r>
            <a:endParaRPr lang="sv-SE" dirty="0"/>
          </a:p>
          <a:p>
            <a:pPr marL="0" lvl="0" indent="0">
              <a:buNone/>
            </a:pPr>
            <a:r>
              <a:rPr lang="sv-SE" i="1" dirty="0"/>
              <a:t>Indelning baseras på föregående säsongs resultat (nivåönskemål tas bort).</a:t>
            </a:r>
            <a:endParaRPr lang="sv-SE" dirty="0"/>
          </a:p>
          <a:p>
            <a:r>
              <a:rPr lang="sv-SE" dirty="0"/>
              <a:t>2 lag i seriespel trots att det innebär resor över hela länet troligtvis? - Beslutades. Vi fortsätter vi likt föregående år. IBFF/ÖIF och ÖIF/IBFF. De kommer att spela i både </a:t>
            </a:r>
            <a:r>
              <a:rPr lang="sv-SE" dirty="0" err="1"/>
              <a:t>IBFFs</a:t>
            </a:r>
            <a:r>
              <a:rPr lang="sv-SE" dirty="0"/>
              <a:t> färger och Öjebyns. Färgerna kan växla beroende på vart vi spelar och motståndares färger, vi har ingen prestige gällande varken tröjfärg eller lagnamn!</a:t>
            </a:r>
          </a:p>
          <a:p>
            <a:r>
              <a:rPr lang="sv-SE" dirty="0"/>
              <a:t>Grundtanken är att 12 spelare kallas match, majoritet via gruppindelning och några genom ”extrainkallning”. Träningsnärvaro och engagemang kommer att avgöra dessa kallelser till match. Vid lägre träningsnärvaro blir det helt enkelt färre kallelser till match. Detta innebär förmodligen att vi inte kommer att lägga ut lika långt i förväg som ifjol vilka som spelar vilken match. Målsättningen är så tidigt som möjligt utifrån detta. Detta blir också lite klurigt </a:t>
            </a:r>
            <a:r>
              <a:rPr lang="sv-SE" dirty="0" err="1"/>
              <a:t>iom</a:t>
            </a:r>
            <a:r>
              <a:rPr lang="sv-SE" dirty="0"/>
              <a:t> lite förväntat längre resor vid seriematcher. Vi behöver tänka klokt så att inte samma grupp/er får de längre resorna. Vi kommer också försöka samplanera med motståndarna vid eventuella längre bortamatcher så att vi helst spelar två eller flera vid en s.k. ”</a:t>
            </a:r>
            <a:r>
              <a:rPr lang="sv-SE" dirty="0" err="1"/>
              <a:t>roadtrip</a:t>
            </a:r>
            <a:r>
              <a:rPr lang="sv-SE" dirty="0"/>
              <a:t>”.</a:t>
            </a:r>
          </a:p>
          <a:p>
            <a:r>
              <a:rPr lang="sv-SE" dirty="0"/>
              <a:t>Alla som kallas till match kommer få speltid, däremot kommer det att skilja i speltid mellan varje individ.</a:t>
            </a:r>
          </a:p>
          <a:p>
            <a:r>
              <a:rPr lang="sv-SE" dirty="0"/>
              <a:t>Hänsyn till sjukdomar/skador/annan idrott kommer att tas. Därför viktigt att informera om detta.</a:t>
            </a:r>
          </a:p>
          <a:p>
            <a:r>
              <a:rPr lang="sv-SE" dirty="0"/>
              <a:t>Serie: Brukar startas någon gång i maj.</a:t>
            </a:r>
          </a:p>
          <a:p>
            <a:r>
              <a:rPr lang="sv-SE" dirty="0"/>
              <a:t>På ÖIF-dagen kommer match att planeras match på </a:t>
            </a:r>
            <a:r>
              <a:rPr lang="sv-SE" dirty="0" err="1"/>
              <a:t>Björklunda</a:t>
            </a:r>
            <a:r>
              <a:rPr lang="sv-SE" dirty="0"/>
              <a:t>, om det inte krockar med </a:t>
            </a:r>
            <a:r>
              <a:rPr lang="sv-SE" dirty="0" err="1"/>
              <a:t>distriktsläger</a:t>
            </a:r>
            <a:r>
              <a:rPr lang="sv-SE" dirty="0"/>
              <a:t>.</a:t>
            </a:r>
          </a:p>
          <a:p>
            <a:endParaRPr lang="sv-SE" dirty="0"/>
          </a:p>
          <a:p>
            <a:endParaRPr lang="sv-SE" dirty="0"/>
          </a:p>
          <a:p>
            <a:endParaRPr lang="sv-SE" dirty="0"/>
          </a:p>
        </p:txBody>
      </p:sp>
    </p:spTree>
    <p:extLst>
      <p:ext uri="{BB962C8B-B14F-4D97-AF65-F5344CB8AC3E}">
        <p14:creationId xmlns:p14="http://schemas.microsoft.com/office/powerpoint/2010/main" val="2523303109"/>
      </p:ext>
    </p:extLst>
  </p:cSld>
  <p:clrMapOvr>
    <a:masterClrMapping/>
  </p:clrMapOvr>
</p:sld>
</file>

<file path=ppt/theme/theme1.xml><?xml version="1.0" encoding="utf-8"?>
<a:theme xmlns:a="http://schemas.openxmlformats.org/drawingml/2006/main" name="Slinga">
  <a:themeElements>
    <a:clrScheme name="Sling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lin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n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5735</TotalTime>
  <Words>1861</Words>
  <Application>Microsoft Office PowerPoint</Application>
  <PresentationFormat>Bredbild</PresentationFormat>
  <Paragraphs>121</Paragraphs>
  <Slides>17</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17</vt:i4>
      </vt:variant>
    </vt:vector>
  </HeadingPairs>
  <TitlesOfParts>
    <vt:vector size="22" baseType="lpstr">
      <vt:lpstr>Arial</vt:lpstr>
      <vt:lpstr>Calibri</vt:lpstr>
      <vt:lpstr>Century Gothic</vt:lpstr>
      <vt:lpstr>Wingdings 3</vt:lpstr>
      <vt:lpstr>Slinga</vt:lpstr>
      <vt:lpstr>Informationsmöte IBFF/ÖIF </vt:lpstr>
      <vt:lpstr>Föräldragrupp</vt:lpstr>
      <vt:lpstr> Ekonomi föregående säsong</vt:lpstr>
      <vt:lpstr> Ekonomi föregående säsong</vt:lpstr>
      <vt:lpstr>Ekonomi </vt:lpstr>
      <vt:lpstr>Målsättningar ekonomi 2026?</vt:lpstr>
      <vt:lpstr>Information</vt:lpstr>
      <vt:lpstr>Aktiviteter - Träningar</vt:lpstr>
      <vt:lpstr>Aktiviteter - Seriespel</vt:lpstr>
      <vt:lpstr>Aktiviteter - Cuper</vt:lpstr>
      <vt:lpstr>Träning kontra match</vt:lpstr>
      <vt:lpstr>Avgifter/Åtaganden mot hemförening</vt:lpstr>
      <vt:lpstr>Avgifter/Arbetsinsatser till laget</vt:lpstr>
      <vt:lpstr>Pitemodellen</vt:lpstr>
      <vt:lpstr>Värdegrund</vt:lpstr>
      <vt:lpstr>Sponsring</vt:lpstr>
      <vt:lpstr>Förväntningar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Informationsmöte IBFF/ÖIF</dc:title>
  <dc:creator>Karl-Oskar Wallin</dc:creator>
  <cp:lastModifiedBy>Karl-Oskar Wallin</cp:lastModifiedBy>
  <cp:revision>12</cp:revision>
  <dcterms:created xsi:type="dcterms:W3CDTF">2022-04-20T17:18:55Z</dcterms:created>
  <dcterms:modified xsi:type="dcterms:W3CDTF">2026-03-11T12:56:07Z</dcterms:modified>
</cp:coreProperties>
</file>