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9" r:id="rId1"/>
  </p:sldMasterIdLst>
  <p:notesMasterIdLst>
    <p:notesMasterId r:id="rId18"/>
  </p:notesMasterIdLst>
  <p:sldIdLst>
    <p:sldId id="256" r:id="rId2"/>
    <p:sldId id="283" r:id="rId3"/>
    <p:sldId id="282" r:id="rId4"/>
    <p:sldId id="278" r:id="rId5"/>
    <p:sldId id="257" r:id="rId6"/>
    <p:sldId id="274" r:id="rId7"/>
    <p:sldId id="264" r:id="rId8"/>
    <p:sldId id="258" r:id="rId9"/>
    <p:sldId id="259" r:id="rId10"/>
    <p:sldId id="260" r:id="rId11"/>
    <p:sldId id="275" r:id="rId12"/>
    <p:sldId id="272" r:id="rId13"/>
    <p:sldId id="273" r:id="rId14"/>
    <p:sldId id="261" r:id="rId15"/>
    <p:sldId id="262" r:id="rId16"/>
    <p:sldId id="284"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l-Oskar Wallin" userId="60f5fc71-02c5-475f-bbf0-fd21fe428caf" providerId="ADAL" clId="{94CFC36D-8487-491B-B305-F893B5A9D079}"/>
    <pc:docChg chg="undo custSel addSld modSld">
      <pc:chgData name="Karl-Oskar Wallin" userId="60f5fc71-02c5-475f-bbf0-fd21fe428caf" providerId="ADAL" clId="{94CFC36D-8487-491B-B305-F893B5A9D079}" dt="2025-02-24T14:38:06.271" v="5117" actId="6549"/>
      <pc:docMkLst>
        <pc:docMk/>
      </pc:docMkLst>
      <pc:sldChg chg="modSp mod">
        <pc:chgData name="Karl-Oskar Wallin" userId="60f5fc71-02c5-475f-bbf0-fd21fe428caf" providerId="ADAL" clId="{94CFC36D-8487-491B-B305-F893B5A9D079}" dt="2025-02-24T14:36:45.466" v="5068" actId="20577"/>
        <pc:sldMkLst>
          <pc:docMk/>
          <pc:sldMk cId="3022337956" sldId="257"/>
        </pc:sldMkLst>
        <pc:spChg chg="mod">
          <ac:chgData name="Karl-Oskar Wallin" userId="60f5fc71-02c5-475f-bbf0-fd21fe428caf" providerId="ADAL" clId="{94CFC36D-8487-491B-B305-F893B5A9D079}" dt="2025-02-24T14:36:45.466" v="5068" actId="20577"/>
          <ac:spMkLst>
            <pc:docMk/>
            <pc:sldMk cId="3022337956" sldId="257"/>
            <ac:spMk id="3" creationId="{8C86BFA5-F9F1-B474-93BD-21BBB0BA2874}"/>
          </ac:spMkLst>
        </pc:spChg>
      </pc:sldChg>
      <pc:sldChg chg="modSp mod">
        <pc:chgData name="Karl-Oskar Wallin" userId="60f5fc71-02c5-475f-bbf0-fd21fe428caf" providerId="ADAL" clId="{94CFC36D-8487-491B-B305-F893B5A9D079}" dt="2025-02-24T12:10:43.351" v="3907" actId="6549"/>
        <pc:sldMkLst>
          <pc:docMk/>
          <pc:sldMk cId="2523303109" sldId="258"/>
        </pc:sldMkLst>
        <pc:spChg chg="mod">
          <ac:chgData name="Karl-Oskar Wallin" userId="60f5fc71-02c5-475f-bbf0-fd21fe428caf" providerId="ADAL" clId="{94CFC36D-8487-491B-B305-F893B5A9D079}" dt="2025-02-24T12:10:43.351" v="3907" actId="6549"/>
          <ac:spMkLst>
            <pc:docMk/>
            <pc:sldMk cId="2523303109" sldId="258"/>
            <ac:spMk id="3" creationId="{0A3D5DDF-0DF3-41A1-8ADA-9574B345B17B}"/>
          </ac:spMkLst>
        </pc:spChg>
      </pc:sldChg>
      <pc:sldChg chg="modSp mod">
        <pc:chgData name="Karl-Oskar Wallin" userId="60f5fc71-02c5-475f-bbf0-fd21fe428caf" providerId="ADAL" clId="{94CFC36D-8487-491B-B305-F893B5A9D079}" dt="2025-02-19T21:24:45.504" v="2825" actId="6549"/>
        <pc:sldMkLst>
          <pc:docMk/>
          <pc:sldMk cId="2653937254" sldId="259"/>
        </pc:sldMkLst>
        <pc:spChg chg="mod">
          <ac:chgData name="Karl-Oskar Wallin" userId="60f5fc71-02c5-475f-bbf0-fd21fe428caf" providerId="ADAL" clId="{94CFC36D-8487-491B-B305-F893B5A9D079}" dt="2025-02-19T21:24:45.504" v="2825" actId="6549"/>
          <ac:spMkLst>
            <pc:docMk/>
            <pc:sldMk cId="2653937254" sldId="259"/>
            <ac:spMk id="3" creationId="{7C81015A-9A2C-431D-9F4D-8A8BA2A51C92}"/>
          </ac:spMkLst>
        </pc:spChg>
      </pc:sldChg>
      <pc:sldChg chg="modSp mod">
        <pc:chgData name="Karl-Oskar Wallin" userId="60f5fc71-02c5-475f-bbf0-fd21fe428caf" providerId="ADAL" clId="{94CFC36D-8487-491B-B305-F893B5A9D079}" dt="2025-02-24T13:23:41.033" v="4190" actId="20577"/>
        <pc:sldMkLst>
          <pc:docMk/>
          <pc:sldMk cId="2877086660" sldId="261"/>
        </pc:sldMkLst>
        <pc:spChg chg="mod">
          <ac:chgData name="Karl-Oskar Wallin" userId="60f5fc71-02c5-475f-bbf0-fd21fe428caf" providerId="ADAL" clId="{94CFC36D-8487-491B-B305-F893B5A9D079}" dt="2025-02-24T13:23:41.033" v="4190" actId="20577"/>
          <ac:spMkLst>
            <pc:docMk/>
            <pc:sldMk cId="2877086660" sldId="261"/>
            <ac:spMk id="3" creationId="{6E4852A6-CEBF-4DC1-914F-41F85DA73F2C}"/>
          </ac:spMkLst>
        </pc:spChg>
      </pc:sldChg>
      <pc:sldChg chg="modSp mod">
        <pc:chgData name="Karl-Oskar Wallin" userId="60f5fc71-02c5-475f-bbf0-fd21fe428caf" providerId="ADAL" clId="{94CFC36D-8487-491B-B305-F893B5A9D079}" dt="2025-02-19T21:19:01.613" v="2462" actId="6549"/>
        <pc:sldMkLst>
          <pc:docMk/>
          <pc:sldMk cId="3285586781" sldId="262"/>
        </pc:sldMkLst>
        <pc:spChg chg="mod">
          <ac:chgData name="Karl-Oskar Wallin" userId="60f5fc71-02c5-475f-bbf0-fd21fe428caf" providerId="ADAL" clId="{94CFC36D-8487-491B-B305-F893B5A9D079}" dt="2025-02-19T21:19:01.613" v="2462" actId="6549"/>
          <ac:spMkLst>
            <pc:docMk/>
            <pc:sldMk cId="3285586781" sldId="262"/>
            <ac:spMk id="3" creationId="{35AC4F7C-5B9C-4A00-BE54-0F41EB84D580}"/>
          </ac:spMkLst>
        </pc:spChg>
      </pc:sldChg>
      <pc:sldChg chg="modSp mod">
        <pc:chgData name="Karl-Oskar Wallin" userId="60f5fc71-02c5-475f-bbf0-fd21fe428caf" providerId="ADAL" clId="{94CFC36D-8487-491B-B305-F893B5A9D079}" dt="2025-02-23T16:41:07.990" v="3064" actId="6549"/>
        <pc:sldMkLst>
          <pc:docMk/>
          <pc:sldMk cId="2557189346" sldId="264"/>
        </pc:sldMkLst>
        <pc:spChg chg="mod">
          <ac:chgData name="Karl-Oskar Wallin" userId="60f5fc71-02c5-475f-bbf0-fd21fe428caf" providerId="ADAL" clId="{94CFC36D-8487-491B-B305-F893B5A9D079}" dt="2025-02-23T16:41:07.990" v="3064" actId="6549"/>
          <ac:spMkLst>
            <pc:docMk/>
            <pc:sldMk cId="2557189346" sldId="264"/>
            <ac:spMk id="3" creationId="{B7853313-AB3C-4102-B4AB-A72B78F45C9D}"/>
          </ac:spMkLst>
        </pc:spChg>
      </pc:sldChg>
      <pc:sldChg chg="modSp mod">
        <pc:chgData name="Karl-Oskar Wallin" userId="60f5fc71-02c5-475f-bbf0-fd21fe428caf" providerId="ADAL" clId="{94CFC36D-8487-491B-B305-F893B5A9D079}" dt="2025-02-24T14:38:06.271" v="5117" actId="6549"/>
        <pc:sldMkLst>
          <pc:docMk/>
          <pc:sldMk cId="292905419" sldId="274"/>
        </pc:sldMkLst>
        <pc:spChg chg="mod">
          <ac:chgData name="Karl-Oskar Wallin" userId="60f5fc71-02c5-475f-bbf0-fd21fe428caf" providerId="ADAL" clId="{94CFC36D-8487-491B-B305-F893B5A9D079}" dt="2025-02-24T14:38:06.271" v="5117" actId="6549"/>
          <ac:spMkLst>
            <pc:docMk/>
            <pc:sldMk cId="292905419" sldId="274"/>
            <ac:spMk id="3" creationId="{39252051-3A87-B290-7782-3AFCA0F30404}"/>
          </ac:spMkLst>
        </pc:spChg>
      </pc:sldChg>
      <pc:sldChg chg="modSp mod">
        <pc:chgData name="Karl-Oskar Wallin" userId="60f5fc71-02c5-475f-bbf0-fd21fe428caf" providerId="ADAL" clId="{94CFC36D-8487-491B-B305-F893B5A9D079}" dt="2025-02-24T12:12:36.840" v="3946" actId="5793"/>
        <pc:sldMkLst>
          <pc:docMk/>
          <pc:sldMk cId="2210011465" sldId="275"/>
        </pc:sldMkLst>
        <pc:spChg chg="mod">
          <ac:chgData name="Karl-Oskar Wallin" userId="60f5fc71-02c5-475f-bbf0-fd21fe428caf" providerId="ADAL" clId="{94CFC36D-8487-491B-B305-F893B5A9D079}" dt="2025-02-24T12:12:36.840" v="3946" actId="5793"/>
          <ac:spMkLst>
            <pc:docMk/>
            <pc:sldMk cId="2210011465" sldId="275"/>
            <ac:spMk id="3" creationId="{B13176D5-21DA-8D57-A6A5-52A16A7A8912}"/>
          </ac:spMkLst>
        </pc:spChg>
      </pc:sldChg>
      <pc:sldChg chg="modSp mod">
        <pc:chgData name="Karl-Oskar Wallin" userId="60f5fc71-02c5-475f-bbf0-fd21fe428caf" providerId="ADAL" clId="{94CFC36D-8487-491B-B305-F893B5A9D079}" dt="2025-02-19T20:29:24.757" v="165" actId="5793"/>
        <pc:sldMkLst>
          <pc:docMk/>
          <pc:sldMk cId="2495769700" sldId="276"/>
        </pc:sldMkLst>
      </pc:sldChg>
      <pc:sldChg chg="modSp mod">
        <pc:chgData name="Karl-Oskar Wallin" userId="60f5fc71-02c5-475f-bbf0-fd21fe428caf" providerId="ADAL" clId="{94CFC36D-8487-491B-B305-F893B5A9D079}" dt="2025-02-24T14:35:49.782" v="4998" actId="20577"/>
        <pc:sldMkLst>
          <pc:docMk/>
          <pc:sldMk cId="3237765531" sldId="278"/>
        </pc:sldMkLst>
        <pc:spChg chg="mod">
          <ac:chgData name="Karl-Oskar Wallin" userId="60f5fc71-02c5-475f-bbf0-fd21fe428caf" providerId="ADAL" clId="{94CFC36D-8487-491B-B305-F893B5A9D079}" dt="2025-02-24T14:35:49.782" v="4998" actId="20577"/>
          <ac:spMkLst>
            <pc:docMk/>
            <pc:sldMk cId="3237765531" sldId="278"/>
            <ac:spMk id="4" creationId="{D782906E-5279-30DD-821A-CC9A1137A59D}"/>
          </ac:spMkLst>
        </pc:spChg>
      </pc:sldChg>
      <pc:sldChg chg="modSp mod">
        <pc:chgData name="Karl-Oskar Wallin" userId="60f5fc71-02c5-475f-bbf0-fd21fe428caf" providerId="ADAL" clId="{94CFC36D-8487-491B-B305-F893B5A9D079}" dt="2025-02-24T14:37:49.673" v="5115" actId="20577"/>
        <pc:sldMkLst>
          <pc:docMk/>
          <pc:sldMk cId="208101142" sldId="282"/>
        </pc:sldMkLst>
        <pc:spChg chg="mod">
          <ac:chgData name="Karl-Oskar Wallin" userId="60f5fc71-02c5-475f-bbf0-fd21fe428caf" providerId="ADAL" clId="{94CFC36D-8487-491B-B305-F893B5A9D079}" dt="2025-02-24T14:37:49.673" v="5115" actId="20577"/>
          <ac:spMkLst>
            <pc:docMk/>
            <pc:sldMk cId="208101142" sldId="282"/>
            <ac:spMk id="4" creationId="{D782906E-5279-30DD-821A-CC9A1137A59D}"/>
          </ac:spMkLst>
        </pc:spChg>
      </pc:sldChg>
      <pc:sldChg chg="modSp mod">
        <pc:chgData name="Karl-Oskar Wallin" userId="60f5fc71-02c5-475f-bbf0-fd21fe428caf" providerId="ADAL" clId="{94CFC36D-8487-491B-B305-F893B5A9D079}" dt="2025-02-24T14:34:49.948" v="4971" actId="20577"/>
        <pc:sldMkLst>
          <pc:docMk/>
          <pc:sldMk cId="2462870955" sldId="283"/>
        </pc:sldMkLst>
        <pc:spChg chg="mod">
          <ac:chgData name="Karl-Oskar Wallin" userId="60f5fc71-02c5-475f-bbf0-fd21fe428caf" providerId="ADAL" clId="{94CFC36D-8487-491B-B305-F893B5A9D079}" dt="2025-02-24T14:34:49.948" v="4971" actId="20577"/>
          <ac:spMkLst>
            <pc:docMk/>
            <pc:sldMk cId="2462870955" sldId="283"/>
            <ac:spMk id="3" creationId="{783C0459-8F58-928B-DC99-08D96821A623}"/>
          </ac:spMkLst>
        </pc:spChg>
      </pc:sldChg>
      <pc:sldChg chg="modSp new mod">
        <pc:chgData name="Karl-Oskar Wallin" userId="60f5fc71-02c5-475f-bbf0-fd21fe428caf" providerId="ADAL" clId="{94CFC36D-8487-491B-B305-F893B5A9D079}" dt="2025-02-24T14:33:37.540" v="4848" actId="20577"/>
        <pc:sldMkLst>
          <pc:docMk/>
          <pc:sldMk cId="2790697340" sldId="284"/>
        </pc:sldMkLst>
        <pc:spChg chg="mod">
          <ac:chgData name="Karl-Oskar Wallin" userId="60f5fc71-02c5-475f-bbf0-fd21fe428caf" providerId="ADAL" clId="{94CFC36D-8487-491B-B305-F893B5A9D079}" dt="2025-02-24T13:24:09.094" v="4199" actId="20577"/>
          <ac:spMkLst>
            <pc:docMk/>
            <pc:sldMk cId="2790697340" sldId="284"/>
            <ac:spMk id="2" creationId="{60959881-F87B-8E0D-9C77-B8F4B35A481C}"/>
          </ac:spMkLst>
        </pc:spChg>
        <pc:spChg chg="mod">
          <ac:chgData name="Karl-Oskar Wallin" userId="60f5fc71-02c5-475f-bbf0-fd21fe428caf" providerId="ADAL" clId="{94CFC36D-8487-491B-B305-F893B5A9D079}" dt="2025-02-24T14:33:37.540" v="4848" actId="20577"/>
          <ac:spMkLst>
            <pc:docMk/>
            <pc:sldMk cId="2790697340" sldId="284"/>
            <ac:spMk id="3" creationId="{15FC60D6-7B12-0438-05F6-41A8F0B5C94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C5CD61-304E-4B31-A404-6769FC013F21}" type="datetimeFigureOut">
              <a:rPr lang="sv-SE" smtClean="0"/>
              <a:t>2025-02-23</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521FD-ADFB-433A-B5F7-7F0F0660CAC3}" type="slidenum">
              <a:rPr lang="sv-SE" smtClean="0"/>
              <a:t>‹#›</a:t>
            </a:fld>
            <a:endParaRPr lang="sv-SE"/>
          </a:p>
        </p:txBody>
      </p:sp>
    </p:spTree>
    <p:extLst>
      <p:ext uri="{BB962C8B-B14F-4D97-AF65-F5344CB8AC3E}">
        <p14:creationId xmlns:p14="http://schemas.microsoft.com/office/powerpoint/2010/main" val="245115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42DBF818-DA5D-4A6A-959D-5E56439A7D7A}" type="slidenum">
              <a:rPr lang="sv-SE" smtClean="0"/>
              <a:t>2</a:t>
            </a:fld>
            <a:endParaRPr lang="sv-SE"/>
          </a:p>
        </p:txBody>
      </p:sp>
    </p:spTree>
    <p:extLst>
      <p:ext uri="{BB962C8B-B14F-4D97-AF65-F5344CB8AC3E}">
        <p14:creationId xmlns:p14="http://schemas.microsoft.com/office/powerpoint/2010/main" val="2383706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a:p>
            <a:endParaRPr lang="sv-SE" dirty="0"/>
          </a:p>
        </p:txBody>
      </p:sp>
      <p:sp>
        <p:nvSpPr>
          <p:cNvPr id="4" name="Platshållare för bildnummer 3"/>
          <p:cNvSpPr>
            <a:spLocks noGrp="1"/>
          </p:cNvSpPr>
          <p:nvPr>
            <p:ph type="sldNum" sz="quarter" idx="5"/>
          </p:nvPr>
        </p:nvSpPr>
        <p:spPr/>
        <p:txBody>
          <a:bodyPr/>
          <a:lstStyle/>
          <a:p>
            <a:fld id="{42DBF818-DA5D-4A6A-959D-5E56439A7D7A}" type="slidenum">
              <a:rPr lang="sv-SE" smtClean="0"/>
              <a:t>3</a:t>
            </a:fld>
            <a:endParaRPr lang="sv-SE"/>
          </a:p>
        </p:txBody>
      </p:sp>
    </p:spTree>
    <p:extLst>
      <p:ext uri="{BB962C8B-B14F-4D97-AF65-F5344CB8AC3E}">
        <p14:creationId xmlns:p14="http://schemas.microsoft.com/office/powerpoint/2010/main" val="4523620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1" u="sng" dirty="0"/>
              <a:t>Inga försäljningar –</a:t>
            </a:r>
          </a:p>
          <a:p>
            <a:r>
              <a:rPr lang="sv-SE" dirty="0"/>
              <a:t>Stort motstånd bland föräldrar</a:t>
            </a:r>
          </a:p>
          <a:p>
            <a:r>
              <a:rPr lang="sv-SE" dirty="0"/>
              <a:t>Tråkiga attityder/kommentarer bland föräldrar</a:t>
            </a:r>
          </a:p>
          <a:p>
            <a:endParaRPr lang="sv-SE" dirty="0"/>
          </a:p>
        </p:txBody>
      </p:sp>
      <p:sp>
        <p:nvSpPr>
          <p:cNvPr id="4" name="Platshållare för bildnummer 3"/>
          <p:cNvSpPr>
            <a:spLocks noGrp="1"/>
          </p:cNvSpPr>
          <p:nvPr>
            <p:ph type="sldNum" sz="quarter" idx="5"/>
          </p:nvPr>
        </p:nvSpPr>
        <p:spPr/>
        <p:txBody>
          <a:bodyPr/>
          <a:lstStyle/>
          <a:p>
            <a:fld id="{42DBF818-DA5D-4A6A-959D-5E56439A7D7A}" type="slidenum">
              <a:rPr lang="sv-SE" smtClean="0"/>
              <a:t>4</a:t>
            </a:fld>
            <a:endParaRPr lang="sv-SE"/>
          </a:p>
        </p:txBody>
      </p:sp>
    </p:spTree>
    <p:extLst>
      <p:ext uri="{BB962C8B-B14F-4D97-AF65-F5344CB8AC3E}">
        <p14:creationId xmlns:p14="http://schemas.microsoft.com/office/powerpoint/2010/main" val="4523620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v-SE"/>
              <a:t>Klicka här för att ändra mall för rubrikformat</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4D2C30BB-113E-4F4A-B644-E2E054833BA6}" type="datetimeFigureOut">
              <a:rPr lang="sv-SE" smtClean="0"/>
              <a:t>2025-02-23</a:t>
            </a:fld>
            <a:endParaRPr lang="sv-SE"/>
          </a:p>
        </p:txBody>
      </p:sp>
      <p:sp>
        <p:nvSpPr>
          <p:cNvPr id="5" name="Footer Placeholder 4"/>
          <p:cNvSpPr>
            <a:spLocks noGrp="1"/>
          </p:cNvSpPr>
          <p:nvPr>
            <p:ph type="ftr" sz="quarter" idx="11"/>
          </p:nvPr>
        </p:nvSpPr>
        <p:spPr/>
        <p:txBody>
          <a:bodyPr/>
          <a:lstStyle/>
          <a:p>
            <a:endParaRPr lang="sv-SE"/>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3228421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4D2C30BB-113E-4F4A-B644-E2E054833BA6}" type="datetimeFigureOut">
              <a:rPr lang="sv-SE" smtClean="0"/>
              <a:t>2025-02-23</a:t>
            </a:fld>
            <a:endParaRPr lang="sv-SE"/>
          </a:p>
        </p:txBody>
      </p:sp>
      <p:sp>
        <p:nvSpPr>
          <p:cNvPr id="5" name="Footer Placeholder 4"/>
          <p:cNvSpPr>
            <a:spLocks noGrp="1"/>
          </p:cNvSpPr>
          <p:nvPr>
            <p:ph type="ftr" sz="quarter" idx="11"/>
          </p:nvPr>
        </p:nvSpPr>
        <p:spPr/>
        <p:txBody>
          <a:bodyPr/>
          <a:lstStyle/>
          <a:p>
            <a:endParaRPr lang="sv-S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569033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v-SE"/>
              <a:t>Klicka här för att ändra mall för rubrikformat</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4D2C30BB-113E-4F4A-B644-E2E054833BA6}" type="datetimeFigureOut">
              <a:rPr lang="sv-SE" smtClean="0"/>
              <a:t>2025-02-23</a:t>
            </a:fld>
            <a:endParaRPr lang="sv-SE"/>
          </a:p>
        </p:txBody>
      </p:sp>
      <p:sp>
        <p:nvSpPr>
          <p:cNvPr id="5" name="Footer Placeholder 4"/>
          <p:cNvSpPr>
            <a:spLocks noGrp="1"/>
          </p:cNvSpPr>
          <p:nvPr>
            <p:ph type="ftr" sz="quarter" idx="11"/>
          </p:nvPr>
        </p:nvSpPr>
        <p:spPr/>
        <p:txBody>
          <a:bodyPr/>
          <a:lstStyle/>
          <a:p>
            <a:endParaRPr lang="sv-SE"/>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644D2FD-14A5-4D92-8FFE-806787763536}" type="slidenum">
              <a:rPr lang="sv-SE" smtClean="0"/>
              <a:t>‹#›</a:t>
            </a:fld>
            <a:endParaRPr lang="sv-SE"/>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710843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v-SE"/>
              <a:t>Klicka här för att ändra mall för rubrikformat</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v-SE"/>
              <a:t>Klicka här för att ändra format på bakgrundstexten</a:t>
            </a:r>
          </a:p>
        </p:txBody>
      </p:sp>
      <p:sp>
        <p:nvSpPr>
          <p:cNvPr id="5" name="Date Placeholder 4"/>
          <p:cNvSpPr>
            <a:spLocks noGrp="1"/>
          </p:cNvSpPr>
          <p:nvPr>
            <p:ph type="dt" sz="half" idx="10"/>
          </p:nvPr>
        </p:nvSpPr>
        <p:spPr/>
        <p:txBody>
          <a:bodyPr/>
          <a:lstStyle/>
          <a:p>
            <a:fld id="{4D2C30BB-113E-4F4A-B644-E2E054833BA6}" type="datetimeFigureOut">
              <a:rPr lang="sv-SE" smtClean="0"/>
              <a:t>2025-02-23</a:t>
            </a:fld>
            <a:endParaRPr lang="sv-SE"/>
          </a:p>
        </p:txBody>
      </p:sp>
      <p:sp>
        <p:nvSpPr>
          <p:cNvPr id="6" name="Footer Placeholder 5"/>
          <p:cNvSpPr>
            <a:spLocks noGrp="1"/>
          </p:cNvSpPr>
          <p:nvPr>
            <p:ph type="ftr" sz="quarter" idx="11"/>
          </p:nvPr>
        </p:nvSpPr>
        <p:spPr/>
        <p:txBody>
          <a:bodyPr/>
          <a:lstStyle/>
          <a:p>
            <a:endParaRPr lang="sv-S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2355278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v-SE"/>
              <a:t>Klicka här för att ändra mall för rubrikformat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v-SE"/>
              <a:t>Klicka här för att ändra format på bakgrundstexten</a:t>
            </a:r>
          </a:p>
        </p:txBody>
      </p:sp>
      <p:sp>
        <p:nvSpPr>
          <p:cNvPr id="5" name="Date Placeholder 4"/>
          <p:cNvSpPr>
            <a:spLocks noGrp="1"/>
          </p:cNvSpPr>
          <p:nvPr>
            <p:ph type="dt" sz="half" idx="10"/>
          </p:nvPr>
        </p:nvSpPr>
        <p:spPr/>
        <p:txBody>
          <a:bodyPr/>
          <a:lstStyle/>
          <a:p>
            <a:fld id="{4D2C30BB-113E-4F4A-B644-E2E054833BA6}" type="datetimeFigureOut">
              <a:rPr lang="sv-SE" smtClean="0"/>
              <a:t>2025-02-23</a:t>
            </a:fld>
            <a:endParaRPr lang="sv-SE"/>
          </a:p>
        </p:txBody>
      </p:sp>
      <p:sp>
        <p:nvSpPr>
          <p:cNvPr id="6" name="Footer Placeholder 5"/>
          <p:cNvSpPr>
            <a:spLocks noGrp="1"/>
          </p:cNvSpPr>
          <p:nvPr>
            <p:ph type="ftr" sz="quarter" idx="11"/>
          </p:nvPr>
        </p:nvSpPr>
        <p:spPr/>
        <p:txBody>
          <a:bodyPr/>
          <a:lstStyle/>
          <a:p>
            <a:endParaRPr lang="sv-SE"/>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44D2FD-14A5-4D92-8FFE-806787763536}" type="slidenum">
              <a:rPr lang="sv-SE" smtClean="0"/>
              <a:t>‹#›</a:t>
            </a:fld>
            <a:endParaRPr lang="sv-SE"/>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68008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v-SE"/>
              <a:t>Klicka här för att ändra mall för rubrikformat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v-SE"/>
              <a:t>Klicka här för att ändra format på bakgrundstexten</a:t>
            </a:r>
          </a:p>
        </p:txBody>
      </p:sp>
      <p:sp>
        <p:nvSpPr>
          <p:cNvPr id="5" name="Date Placeholder 4"/>
          <p:cNvSpPr>
            <a:spLocks noGrp="1"/>
          </p:cNvSpPr>
          <p:nvPr>
            <p:ph type="dt" sz="half" idx="10"/>
          </p:nvPr>
        </p:nvSpPr>
        <p:spPr/>
        <p:txBody>
          <a:bodyPr/>
          <a:lstStyle/>
          <a:p>
            <a:fld id="{4D2C30BB-113E-4F4A-B644-E2E054833BA6}" type="datetimeFigureOut">
              <a:rPr lang="sv-SE" smtClean="0"/>
              <a:t>2025-02-23</a:t>
            </a:fld>
            <a:endParaRPr lang="sv-SE"/>
          </a:p>
        </p:txBody>
      </p:sp>
      <p:sp>
        <p:nvSpPr>
          <p:cNvPr id="6" name="Footer Placeholder 5"/>
          <p:cNvSpPr>
            <a:spLocks noGrp="1"/>
          </p:cNvSpPr>
          <p:nvPr>
            <p:ph type="ftr" sz="quarter" idx="11"/>
          </p:nvPr>
        </p:nvSpPr>
        <p:spPr/>
        <p:txBody>
          <a:bodyPr/>
          <a:lstStyle/>
          <a:p>
            <a:endParaRPr lang="sv-S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2802444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ncho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D2C30BB-113E-4F4A-B644-E2E054833BA6}" type="datetimeFigureOut">
              <a:rPr lang="sv-SE" smtClean="0"/>
              <a:t>2025-02-23</a:t>
            </a:fld>
            <a:endParaRPr lang="sv-SE"/>
          </a:p>
        </p:txBody>
      </p:sp>
      <p:sp>
        <p:nvSpPr>
          <p:cNvPr id="5" name="Footer Placeholder 4"/>
          <p:cNvSpPr>
            <a:spLocks noGrp="1"/>
          </p:cNvSpPr>
          <p:nvPr>
            <p:ph type="ftr" sz="quarter" idx="11"/>
          </p:nvPr>
        </p:nvSpPr>
        <p:spPr/>
        <p:txBody>
          <a:bodyPr/>
          <a:lstStyle/>
          <a:p>
            <a:endParaRPr lang="sv-S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1186757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D2C30BB-113E-4F4A-B644-E2E054833BA6}" type="datetimeFigureOut">
              <a:rPr lang="sv-SE" smtClean="0"/>
              <a:t>2025-02-23</a:t>
            </a:fld>
            <a:endParaRPr lang="sv-SE"/>
          </a:p>
        </p:txBody>
      </p:sp>
      <p:sp>
        <p:nvSpPr>
          <p:cNvPr id="5" name="Footer Placeholder 4"/>
          <p:cNvSpPr>
            <a:spLocks noGrp="1"/>
          </p:cNvSpPr>
          <p:nvPr>
            <p:ph type="ftr" sz="quarter" idx="11"/>
          </p:nvPr>
        </p:nvSpPr>
        <p:spPr/>
        <p:txBody>
          <a:bodyPr/>
          <a:lstStyle/>
          <a:p>
            <a:endParaRPr lang="sv-S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155407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v-SE"/>
              <a:t>Klicka här för att ändra mall för rubrikformat</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D2C30BB-113E-4F4A-B644-E2E054833BA6}" type="datetimeFigureOut">
              <a:rPr lang="sv-SE" smtClean="0"/>
              <a:t>2025-02-23</a:t>
            </a:fld>
            <a:endParaRPr lang="sv-SE"/>
          </a:p>
        </p:txBody>
      </p:sp>
      <p:sp>
        <p:nvSpPr>
          <p:cNvPr id="5" name="Footer Placeholder 4"/>
          <p:cNvSpPr>
            <a:spLocks noGrp="1"/>
          </p:cNvSpPr>
          <p:nvPr>
            <p:ph type="ftr" sz="quarter" idx="11"/>
          </p:nvPr>
        </p:nvSpPr>
        <p:spPr/>
        <p:txBody>
          <a:bodyPr/>
          <a:lstStyle/>
          <a:p>
            <a:endParaRPr lang="sv-S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3197064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4D2C30BB-113E-4F4A-B644-E2E054833BA6}" type="datetimeFigureOut">
              <a:rPr lang="sv-SE" smtClean="0"/>
              <a:t>2025-02-23</a:t>
            </a:fld>
            <a:endParaRPr lang="sv-SE"/>
          </a:p>
        </p:txBody>
      </p:sp>
      <p:sp>
        <p:nvSpPr>
          <p:cNvPr id="5" name="Footer Placeholder 4"/>
          <p:cNvSpPr>
            <a:spLocks noGrp="1"/>
          </p:cNvSpPr>
          <p:nvPr>
            <p:ph type="ftr" sz="quarter" idx="11"/>
          </p:nvPr>
        </p:nvSpPr>
        <p:spPr/>
        <p:txBody>
          <a:bodyPr/>
          <a:lstStyle/>
          <a:p>
            <a:endParaRPr lang="sv-S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1639688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4D2C30BB-113E-4F4A-B644-E2E054833BA6}" type="datetimeFigureOut">
              <a:rPr lang="sv-SE" smtClean="0"/>
              <a:t>2025-02-23</a:t>
            </a:fld>
            <a:endParaRPr lang="sv-SE"/>
          </a:p>
        </p:txBody>
      </p:sp>
      <p:sp>
        <p:nvSpPr>
          <p:cNvPr id="6" name="Footer Placeholder 5"/>
          <p:cNvSpPr>
            <a:spLocks noGrp="1"/>
          </p:cNvSpPr>
          <p:nvPr>
            <p:ph type="ftr" sz="quarter" idx="11"/>
          </p:nvPr>
        </p:nvSpPr>
        <p:spPr/>
        <p:txBody>
          <a:bodyPr/>
          <a:lstStyle/>
          <a:p>
            <a:endParaRPr lang="sv-SE"/>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4005780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4D2C30BB-113E-4F4A-B644-E2E054833BA6}" type="datetimeFigureOut">
              <a:rPr lang="sv-SE" smtClean="0"/>
              <a:t>2025-02-23</a:t>
            </a:fld>
            <a:endParaRPr lang="sv-SE"/>
          </a:p>
        </p:txBody>
      </p:sp>
      <p:sp>
        <p:nvSpPr>
          <p:cNvPr id="8" name="Footer Placeholder 7"/>
          <p:cNvSpPr>
            <a:spLocks noGrp="1"/>
          </p:cNvSpPr>
          <p:nvPr>
            <p:ph type="ftr" sz="quarter" idx="11"/>
          </p:nvPr>
        </p:nvSpPr>
        <p:spPr/>
        <p:txBody>
          <a:bodyPr/>
          <a:lstStyle/>
          <a:p>
            <a:endParaRPr lang="sv-SE"/>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3804398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4D2C30BB-113E-4F4A-B644-E2E054833BA6}" type="datetimeFigureOut">
              <a:rPr lang="sv-SE" smtClean="0"/>
              <a:t>2025-02-23</a:t>
            </a:fld>
            <a:endParaRPr lang="sv-SE"/>
          </a:p>
        </p:txBody>
      </p:sp>
      <p:sp>
        <p:nvSpPr>
          <p:cNvPr id="4" name="Footer Placeholder 3"/>
          <p:cNvSpPr>
            <a:spLocks noGrp="1"/>
          </p:cNvSpPr>
          <p:nvPr>
            <p:ph type="ftr" sz="quarter" idx="11"/>
          </p:nvPr>
        </p:nvSpPr>
        <p:spPr/>
        <p:txBody>
          <a:bodyPr/>
          <a:lstStyle/>
          <a:p>
            <a:endParaRPr lang="sv-SE"/>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808231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2C30BB-113E-4F4A-B644-E2E054833BA6}" type="datetimeFigureOut">
              <a:rPr lang="sv-SE" smtClean="0"/>
              <a:t>2025-02-23</a:t>
            </a:fld>
            <a:endParaRPr lang="sv-SE"/>
          </a:p>
        </p:txBody>
      </p:sp>
      <p:sp>
        <p:nvSpPr>
          <p:cNvPr id="3" name="Footer Placeholder 2"/>
          <p:cNvSpPr>
            <a:spLocks noGrp="1"/>
          </p:cNvSpPr>
          <p:nvPr>
            <p:ph type="ftr" sz="quarter" idx="11"/>
          </p:nvPr>
        </p:nvSpPr>
        <p:spPr/>
        <p:txBody>
          <a:bodyPr/>
          <a:lstStyle/>
          <a:p>
            <a:endParaRPr lang="sv-SE"/>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259032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v-SE"/>
              <a:t>Klicka här för att ändra mall för rubrikformat</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4D2C30BB-113E-4F4A-B644-E2E054833BA6}" type="datetimeFigureOut">
              <a:rPr lang="sv-SE" smtClean="0"/>
              <a:t>2025-02-23</a:t>
            </a:fld>
            <a:endParaRPr lang="sv-SE"/>
          </a:p>
        </p:txBody>
      </p:sp>
      <p:sp>
        <p:nvSpPr>
          <p:cNvPr id="6" name="Footer Placeholder 5"/>
          <p:cNvSpPr>
            <a:spLocks noGrp="1"/>
          </p:cNvSpPr>
          <p:nvPr>
            <p:ph type="ftr" sz="quarter" idx="11"/>
          </p:nvPr>
        </p:nvSpPr>
        <p:spPr/>
        <p:txBody>
          <a:bodyPr/>
          <a:lstStyle/>
          <a:p>
            <a:endParaRPr lang="sv-SE"/>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3724573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4D2C30BB-113E-4F4A-B644-E2E054833BA6}" type="datetimeFigureOut">
              <a:rPr lang="sv-SE" smtClean="0"/>
              <a:t>2025-02-23</a:t>
            </a:fld>
            <a:endParaRPr lang="sv-SE"/>
          </a:p>
        </p:txBody>
      </p:sp>
      <p:sp>
        <p:nvSpPr>
          <p:cNvPr id="6" name="Footer Placeholder 5"/>
          <p:cNvSpPr>
            <a:spLocks noGrp="1"/>
          </p:cNvSpPr>
          <p:nvPr>
            <p:ph type="ftr" sz="quarter" idx="11"/>
          </p:nvPr>
        </p:nvSpPr>
        <p:spPr/>
        <p:txBody>
          <a:bodyPr/>
          <a:lstStyle/>
          <a:p>
            <a:endParaRPr lang="sv-S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44D2FD-14A5-4D92-8FFE-806787763536}" type="slidenum">
              <a:rPr lang="sv-SE" smtClean="0"/>
              <a:t>‹#›</a:t>
            </a:fld>
            <a:endParaRPr lang="sv-SE"/>
          </a:p>
        </p:txBody>
      </p:sp>
    </p:spTree>
    <p:extLst>
      <p:ext uri="{BB962C8B-B14F-4D97-AF65-F5344CB8AC3E}">
        <p14:creationId xmlns:p14="http://schemas.microsoft.com/office/powerpoint/2010/main" val="4195488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D2C30BB-113E-4F4A-B644-E2E054833BA6}" type="datetimeFigureOut">
              <a:rPr lang="sv-SE" smtClean="0"/>
              <a:t>2025-02-23</a:t>
            </a:fld>
            <a:endParaRPr lang="sv-SE"/>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644D2FD-14A5-4D92-8FFE-806787763536}" type="slidenum">
              <a:rPr lang="sv-SE" smtClean="0"/>
              <a:t>‹#›</a:t>
            </a:fld>
            <a:endParaRPr lang="sv-SE"/>
          </a:p>
        </p:txBody>
      </p:sp>
    </p:spTree>
    <p:extLst>
      <p:ext uri="{BB962C8B-B14F-4D97-AF65-F5344CB8AC3E}">
        <p14:creationId xmlns:p14="http://schemas.microsoft.com/office/powerpoint/2010/main" val="2046544913"/>
      </p:ext>
    </p:extLst>
  </p:cSld>
  <p:clrMap bg1="lt1" tx1="dk1" bg2="lt2" tx2="dk2" accent1="accent1" accent2="accent2" accent3="accent3" accent4="accent4" accent5="accent5" accent6="accent6" hlink="hlink" folHlink="folHlink"/>
  <p:sldLayoutIdLst>
    <p:sldLayoutId id="2147483930" r:id="rId1"/>
    <p:sldLayoutId id="2147483931" r:id="rId2"/>
    <p:sldLayoutId id="2147483932" r:id="rId3"/>
    <p:sldLayoutId id="2147483933" r:id="rId4"/>
    <p:sldLayoutId id="2147483934" r:id="rId5"/>
    <p:sldLayoutId id="2147483935" r:id="rId6"/>
    <p:sldLayoutId id="2147483936" r:id="rId7"/>
    <p:sldLayoutId id="2147483937" r:id="rId8"/>
    <p:sldLayoutId id="2147483938" r:id="rId9"/>
    <p:sldLayoutId id="2147483939" r:id="rId10"/>
    <p:sldLayoutId id="2147483940" r:id="rId11"/>
    <p:sldLayoutId id="2147483941" r:id="rId12"/>
    <p:sldLayoutId id="2147483942" r:id="rId13"/>
    <p:sldLayoutId id="2147483943" r:id="rId14"/>
    <p:sldLayoutId id="2147483944" r:id="rId15"/>
    <p:sldLayoutId id="214748394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8A550D8-D6E6-4E34-8A2C-42432BD9E207}"/>
              </a:ext>
            </a:extLst>
          </p:cNvPr>
          <p:cNvSpPr>
            <a:spLocks noGrp="1"/>
          </p:cNvSpPr>
          <p:nvPr>
            <p:ph type="ctrTitle"/>
          </p:nvPr>
        </p:nvSpPr>
        <p:spPr/>
        <p:txBody>
          <a:bodyPr/>
          <a:lstStyle/>
          <a:p>
            <a:r>
              <a:rPr lang="sv-SE" dirty="0"/>
              <a:t>Informationsmöte IBFF/ÖIF</a:t>
            </a:r>
            <a:br>
              <a:rPr lang="sv-SE" dirty="0"/>
            </a:br>
            <a:endParaRPr lang="sv-SE" dirty="0"/>
          </a:p>
        </p:txBody>
      </p:sp>
      <p:sp>
        <p:nvSpPr>
          <p:cNvPr id="3" name="Underrubrik 2">
            <a:extLst>
              <a:ext uri="{FF2B5EF4-FFF2-40B4-BE49-F238E27FC236}">
                <a16:creationId xmlns:a16="http://schemas.microsoft.com/office/drawing/2014/main" id="{326D7E6A-FF2F-413F-9F70-C85703B48BCE}"/>
              </a:ext>
            </a:extLst>
          </p:cNvPr>
          <p:cNvSpPr>
            <a:spLocks noGrp="1"/>
          </p:cNvSpPr>
          <p:nvPr>
            <p:ph type="subTitle" idx="1"/>
          </p:nvPr>
        </p:nvSpPr>
        <p:spPr/>
        <p:txBody>
          <a:bodyPr/>
          <a:lstStyle/>
          <a:p>
            <a:r>
              <a:rPr lang="sv-SE" dirty="0"/>
              <a:t>Inför säsongen 2025</a:t>
            </a:r>
          </a:p>
        </p:txBody>
      </p:sp>
    </p:spTree>
    <p:extLst>
      <p:ext uri="{BB962C8B-B14F-4D97-AF65-F5344CB8AC3E}">
        <p14:creationId xmlns:p14="http://schemas.microsoft.com/office/powerpoint/2010/main" val="4187367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0BAC3D7-4263-4F68-824C-C4E739D97473}"/>
              </a:ext>
            </a:extLst>
          </p:cNvPr>
          <p:cNvSpPr>
            <a:spLocks noGrp="1"/>
          </p:cNvSpPr>
          <p:nvPr>
            <p:ph type="title"/>
          </p:nvPr>
        </p:nvSpPr>
        <p:spPr/>
        <p:txBody>
          <a:bodyPr/>
          <a:lstStyle/>
          <a:p>
            <a:r>
              <a:rPr lang="sv-SE" dirty="0"/>
              <a:t>Avgifter/Åtaganden mot </a:t>
            </a:r>
            <a:r>
              <a:rPr lang="sv-SE" dirty="0" err="1"/>
              <a:t>hemförening</a:t>
            </a:r>
            <a:endParaRPr lang="sv-SE" dirty="0"/>
          </a:p>
        </p:txBody>
      </p:sp>
      <p:sp>
        <p:nvSpPr>
          <p:cNvPr id="3" name="Platshållare för innehåll 2">
            <a:extLst>
              <a:ext uri="{FF2B5EF4-FFF2-40B4-BE49-F238E27FC236}">
                <a16:creationId xmlns:a16="http://schemas.microsoft.com/office/drawing/2014/main" id="{96067FEC-3A00-4E25-A8E8-1190D07F4117}"/>
              </a:ext>
            </a:extLst>
          </p:cNvPr>
          <p:cNvSpPr>
            <a:spLocks noGrp="1"/>
          </p:cNvSpPr>
          <p:nvPr>
            <p:ph idx="1"/>
          </p:nvPr>
        </p:nvSpPr>
        <p:spPr/>
        <p:txBody>
          <a:bodyPr>
            <a:normAutofit fontScale="92500" lnSpcReduction="10000"/>
          </a:bodyPr>
          <a:lstStyle/>
          <a:p>
            <a:r>
              <a:rPr lang="sv-SE" dirty="0"/>
              <a:t>Kom ihåg att betala respektive förenings medlemsavgift för detta kalenderår. Boende i Lillpite betalar till Lillpite IF, osv.</a:t>
            </a:r>
          </a:p>
          <a:p>
            <a:r>
              <a:rPr lang="sv-SE" dirty="0"/>
              <a:t>Detta är viktigt för att killarna ska vara försäkrade under träning och match ifall olyckan skulle vara framme.</a:t>
            </a:r>
          </a:p>
          <a:p>
            <a:r>
              <a:rPr lang="sv-SE" dirty="0"/>
              <a:t>Var och ens ansvar att ta reda på, och betala medlemsavgift, det kan skilja på priserna i de olika föreningarna.</a:t>
            </a:r>
          </a:p>
          <a:p>
            <a:r>
              <a:rPr lang="sv-SE" dirty="0"/>
              <a:t>Åtaganden ni vårdnadshavare måste göra i respektive </a:t>
            </a:r>
            <a:r>
              <a:rPr lang="sv-SE" dirty="0" err="1"/>
              <a:t>hemförening</a:t>
            </a:r>
            <a:r>
              <a:rPr lang="sv-SE" dirty="0"/>
              <a:t>. Exempel: BSK - Thor Sjöbergs Cup, ISK – Hundutställning, ÖIF – Piteå summer games.</a:t>
            </a:r>
          </a:p>
          <a:p>
            <a:r>
              <a:rPr lang="sv-SE" dirty="0"/>
              <a:t>De pengar som genereras vid dessa arbetsinsatser går till sin </a:t>
            </a:r>
            <a:r>
              <a:rPr lang="sv-SE" dirty="0" err="1"/>
              <a:t>hemförening</a:t>
            </a:r>
            <a:r>
              <a:rPr lang="sv-SE" dirty="0"/>
              <a:t>, inte något som vårt lag tar del av. Detta är </a:t>
            </a:r>
            <a:r>
              <a:rPr lang="sv-SE" dirty="0" err="1"/>
              <a:t>hemföreningarnas</a:t>
            </a:r>
            <a:r>
              <a:rPr lang="sv-SE" dirty="0"/>
              <a:t> inkomst för att sköta drift av sina anläggningar bland annat.</a:t>
            </a:r>
          </a:p>
          <a:p>
            <a:r>
              <a:rPr lang="sv-SE" dirty="0"/>
              <a:t>Sök på respektive </a:t>
            </a:r>
            <a:r>
              <a:rPr lang="sv-SE" dirty="0" err="1"/>
              <a:t>hemförening</a:t>
            </a:r>
            <a:r>
              <a:rPr lang="sv-SE" dirty="0"/>
              <a:t> via laget.se är vårt råd för att hitta rätt.</a:t>
            </a:r>
          </a:p>
        </p:txBody>
      </p:sp>
    </p:spTree>
    <p:extLst>
      <p:ext uri="{BB962C8B-B14F-4D97-AF65-F5344CB8AC3E}">
        <p14:creationId xmlns:p14="http://schemas.microsoft.com/office/powerpoint/2010/main" val="3699644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2124DA-C855-14D3-D9EE-6E6EDD49BB86}"/>
              </a:ext>
            </a:extLst>
          </p:cNvPr>
          <p:cNvSpPr>
            <a:spLocks noGrp="1"/>
          </p:cNvSpPr>
          <p:nvPr>
            <p:ph type="title"/>
          </p:nvPr>
        </p:nvSpPr>
        <p:spPr/>
        <p:txBody>
          <a:bodyPr/>
          <a:lstStyle/>
          <a:p>
            <a:r>
              <a:rPr lang="sv-SE" dirty="0"/>
              <a:t>Avgifter/Arbetsinsatser till laget</a:t>
            </a:r>
          </a:p>
        </p:txBody>
      </p:sp>
      <p:sp>
        <p:nvSpPr>
          <p:cNvPr id="3" name="Platshållare för innehåll 2">
            <a:extLst>
              <a:ext uri="{FF2B5EF4-FFF2-40B4-BE49-F238E27FC236}">
                <a16:creationId xmlns:a16="http://schemas.microsoft.com/office/drawing/2014/main" id="{B13176D5-21DA-8D57-A6A5-52A16A7A8912}"/>
              </a:ext>
            </a:extLst>
          </p:cNvPr>
          <p:cNvSpPr>
            <a:spLocks noGrp="1"/>
          </p:cNvSpPr>
          <p:nvPr>
            <p:ph idx="1"/>
          </p:nvPr>
        </p:nvSpPr>
        <p:spPr/>
        <p:txBody>
          <a:bodyPr/>
          <a:lstStyle/>
          <a:p>
            <a:r>
              <a:rPr lang="sv-SE" dirty="0"/>
              <a:t>Träningsavgift, 300 sek under fjolåret. (IBFF?) Ingen annan information i dagsläget.</a:t>
            </a:r>
          </a:p>
          <a:p>
            <a:r>
              <a:rPr lang="sv-SE" dirty="0"/>
              <a:t>Genomförande av fikalotteri.</a:t>
            </a:r>
          </a:p>
          <a:p>
            <a:r>
              <a:rPr lang="sv-SE" dirty="0"/>
              <a:t>Bakning och försäljning på hemmamatcher vid seriespel.</a:t>
            </a:r>
          </a:p>
          <a:p>
            <a:r>
              <a:rPr lang="sv-SE" dirty="0"/>
              <a:t>Försäljningar. (Se tidigare blad för info)</a:t>
            </a:r>
          </a:p>
          <a:p>
            <a:r>
              <a:rPr lang="sv-SE" dirty="0"/>
              <a:t>Arbetsåtaganden. (Se tidigare blad för info)</a:t>
            </a:r>
          </a:p>
          <a:p>
            <a:pPr marL="0" indent="0">
              <a:buNone/>
            </a:pPr>
            <a:endParaRPr lang="sv-SE" dirty="0"/>
          </a:p>
        </p:txBody>
      </p:sp>
    </p:spTree>
    <p:extLst>
      <p:ext uri="{BB962C8B-B14F-4D97-AF65-F5344CB8AC3E}">
        <p14:creationId xmlns:p14="http://schemas.microsoft.com/office/powerpoint/2010/main" val="2210011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0A47FC-D3A5-FF7F-8AB1-5378DD8742A3}"/>
              </a:ext>
            </a:extLst>
          </p:cNvPr>
          <p:cNvSpPr>
            <a:spLocks noGrp="1"/>
          </p:cNvSpPr>
          <p:nvPr>
            <p:ph type="title"/>
          </p:nvPr>
        </p:nvSpPr>
        <p:spPr/>
        <p:txBody>
          <a:bodyPr/>
          <a:lstStyle/>
          <a:p>
            <a:r>
              <a:rPr lang="sv-SE" dirty="0" err="1"/>
              <a:t>Pitemodellen</a:t>
            </a:r>
            <a:endParaRPr lang="sv-SE" dirty="0"/>
          </a:p>
        </p:txBody>
      </p:sp>
      <p:sp>
        <p:nvSpPr>
          <p:cNvPr id="3" name="Platshållare för innehåll 2">
            <a:extLst>
              <a:ext uri="{FF2B5EF4-FFF2-40B4-BE49-F238E27FC236}">
                <a16:creationId xmlns:a16="http://schemas.microsoft.com/office/drawing/2014/main" id="{15E1692F-A914-5599-3375-516B9C5CCBC0}"/>
              </a:ext>
            </a:extLst>
          </p:cNvPr>
          <p:cNvSpPr>
            <a:spLocks noGrp="1"/>
          </p:cNvSpPr>
          <p:nvPr>
            <p:ph idx="1"/>
          </p:nvPr>
        </p:nvSpPr>
        <p:spPr/>
        <p:txBody>
          <a:bodyPr>
            <a:normAutofit/>
          </a:bodyPr>
          <a:lstStyle/>
          <a:p>
            <a:r>
              <a:rPr lang="sv-SE" dirty="0" err="1"/>
              <a:t>Pitemodellen</a:t>
            </a:r>
            <a:r>
              <a:rPr lang="sv-SE" dirty="0"/>
              <a:t> är ett samverkansprojekt mellan fotbollsklubbarna i Piteå kommun. Det är en riktlinje för hur Piteås fotbollsklubbar ska utbilda sina ledare och spelare på ett tryggt, samordnat och glädjefyllt sätt. Som grund ligger Svenska Fotbollförbundets spelarutbildningsplan. Finns att ladda ned och läsa på </a:t>
            </a:r>
            <a:r>
              <a:rPr lang="sv-SE" dirty="0" err="1"/>
              <a:t>IBFFs</a:t>
            </a:r>
            <a:r>
              <a:rPr lang="sv-SE" dirty="0"/>
              <a:t> laget sida. </a:t>
            </a:r>
          </a:p>
          <a:p>
            <a:r>
              <a:rPr lang="sv-SE" dirty="0"/>
              <a:t>”Så många som möjligt, så länge som möjligt, i så bra verksamhet som möjligt” är ledorden i detta dokument.</a:t>
            </a:r>
          </a:p>
          <a:p>
            <a:r>
              <a:rPr lang="sv-SE" dirty="0"/>
              <a:t>Denna modell är därmed också riktlinjerna även för vårt lag och som vi ska försöka följa så gott vi kan. Bland annat för hur vi tänker kring</a:t>
            </a:r>
            <a:r>
              <a:rPr lang="sv-SE" sz="1800" dirty="0">
                <a:effectLst/>
                <a:ea typeface="Calibri" panose="020F0502020204030204" pitchFamily="34" charset="0"/>
                <a:cs typeface="Times New Roman" panose="02020603050405020304" pitchFamily="18" charset="0"/>
              </a:rPr>
              <a:t> träningsmängd, träningsplanering, matchspel, antal deltagare/match,  spelares positioner och målvakter.</a:t>
            </a:r>
          </a:p>
        </p:txBody>
      </p:sp>
    </p:spTree>
    <p:extLst>
      <p:ext uri="{BB962C8B-B14F-4D97-AF65-F5344CB8AC3E}">
        <p14:creationId xmlns:p14="http://schemas.microsoft.com/office/powerpoint/2010/main" val="23315172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148F745-C0E1-AE88-0511-37594E00EB7C}"/>
              </a:ext>
            </a:extLst>
          </p:cNvPr>
          <p:cNvSpPr>
            <a:spLocks noGrp="1"/>
          </p:cNvSpPr>
          <p:nvPr>
            <p:ph type="title"/>
          </p:nvPr>
        </p:nvSpPr>
        <p:spPr/>
        <p:txBody>
          <a:bodyPr/>
          <a:lstStyle/>
          <a:p>
            <a:r>
              <a:rPr lang="sv-SE" dirty="0"/>
              <a:t>Värdegrund</a:t>
            </a:r>
          </a:p>
        </p:txBody>
      </p:sp>
      <p:sp>
        <p:nvSpPr>
          <p:cNvPr id="3" name="Platshållare för innehåll 2">
            <a:extLst>
              <a:ext uri="{FF2B5EF4-FFF2-40B4-BE49-F238E27FC236}">
                <a16:creationId xmlns:a16="http://schemas.microsoft.com/office/drawing/2014/main" id="{72B2A71B-1B5C-B204-AB26-FB4FE2CCEB6D}"/>
              </a:ext>
            </a:extLst>
          </p:cNvPr>
          <p:cNvSpPr>
            <a:spLocks noGrp="1"/>
          </p:cNvSpPr>
          <p:nvPr>
            <p:ph idx="1"/>
          </p:nvPr>
        </p:nvSpPr>
        <p:spPr>
          <a:xfrm>
            <a:off x="2133600" y="1122218"/>
            <a:ext cx="9371012" cy="4789004"/>
          </a:xfrm>
        </p:spPr>
        <p:txBody>
          <a:bodyPr>
            <a:noAutofit/>
          </a:bodyPr>
          <a:lstStyle/>
          <a:p>
            <a:pPr marL="342900" lvl="0" indent="-342900">
              <a:lnSpc>
                <a:spcPct val="107000"/>
              </a:lnSpc>
              <a:buFont typeface="Calibri" panose="020F0502020204030204" pitchFamily="34" charset="0"/>
              <a:buChar char="-"/>
            </a:pPr>
            <a:endParaRPr lang="sv-SE" sz="1200" dirty="0"/>
          </a:p>
          <a:p>
            <a:pPr marL="457200">
              <a:lnSpc>
                <a:spcPct val="107000"/>
              </a:lnSpc>
              <a:spcAft>
                <a:spcPts val="800"/>
              </a:spcAft>
            </a:pPr>
            <a:r>
              <a:rPr lang="sv-SE" sz="1200" dirty="0">
                <a:effectLst/>
                <a:ea typeface="Calibri" panose="020F0502020204030204" pitchFamily="34" charset="0"/>
                <a:cs typeface="Times New Roman" panose="02020603050405020304" pitchFamily="18" charset="0"/>
              </a:rPr>
              <a:t>Vid våra aktiviteter kommer vi eftersträva:</a:t>
            </a:r>
          </a:p>
          <a:p>
            <a:pPr marL="457200">
              <a:lnSpc>
                <a:spcPct val="107000"/>
              </a:lnSpc>
              <a:spcAft>
                <a:spcPts val="800"/>
              </a:spcAft>
            </a:pPr>
            <a:r>
              <a:rPr lang="sv-SE" sz="1200" dirty="0"/>
              <a:t>En miljö där alla tilltalar och behandlar varandra på ett bra sätt. Vi ska uppmuntra och hjälpa varandra.</a:t>
            </a:r>
            <a:endParaRPr lang="sv-SE" sz="1200" dirty="0">
              <a:ea typeface="Calibri" panose="020F0502020204030204" pitchFamily="34" charset="0"/>
              <a:cs typeface="Times New Roman" panose="02020603050405020304" pitchFamily="18" charset="0"/>
            </a:endParaRPr>
          </a:p>
          <a:p>
            <a:pPr marL="457200">
              <a:lnSpc>
                <a:spcPct val="107000"/>
              </a:lnSpc>
              <a:spcAft>
                <a:spcPts val="800"/>
              </a:spcAft>
            </a:pPr>
            <a:r>
              <a:rPr lang="sv-SE" sz="1200" dirty="0">
                <a:ea typeface="Calibri" panose="020F0502020204030204" pitchFamily="34" charset="0"/>
                <a:cs typeface="Times New Roman" panose="02020603050405020304" pitchFamily="18" charset="0"/>
              </a:rPr>
              <a:t>Ett språk utan svordomar, könsord eller andra uttryck som kan uppfattas som nedsättande eller kränkande.</a:t>
            </a:r>
          </a:p>
          <a:p>
            <a:pPr marL="457200">
              <a:lnSpc>
                <a:spcPct val="107000"/>
              </a:lnSpc>
              <a:spcAft>
                <a:spcPts val="800"/>
              </a:spcAft>
            </a:pPr>
            <a:r>
              <a:rPr lang="sv-SE" sz="1200" dirty="0">
                <a:ea typeface="Calibri" panose="020F0502020204030204" pitchFamily="34" charset="0"/>
                <a:cs typeface="Times New Roman" panose="02020603050405020304" pitchFamily="18" charset="0"/>
              </a:rPr>
              <a:t>Ett kroppsspråk som tillåter misstag och som inte anspelar till något negativt.</a:t>
            </a:r>
          </a:p>
          <a:p>
            <a:pPr marL="457200">
              <a:lnSpc>
                <a:spcPct val="107000"/>
              </a:lnSpc>
              <a:spcAft>
                <a:spcPts val="800"/>
              </a:spcAft>
            </a:pPr>
            <a:r>
              <a:rPr lang="sv-SE" sz="1200" dirty="0">
                <a:solidFill>
                  <a:srgbClr val="000000"/>
                </a:solidFill>
              </a:rPr>
              <a:t>Det kommer att bli fel, och då hjälper vi varandra, både barn, ledare och vårdnadshavare.</a:t>
            </a:r>
          </a:p>
          <a:p>
            <a:pPr marL="457200">
              <a:lnSpc>
                <a:spcPct val="107000"/>
              </a:lnSpc>
              <a:spcAft>
                <a:spcPts val="800"/>
              </a:spcAft>
            </a:pPr>
            <a:r>
              <a:rPr lang="sv-SE" sz="1200" dirty="0">
                <a:ea typeface="Calibri" panose="020F0502020204030204" pitchFamily="34" charset="0"/>
                <a:cs typeface="Times New Roman" panose="02020603050405020304" pitchFamily="18" charset="0"/>
              </a:rPr>
              <a:t>Respekteras inte dessa överenskommelser kan det bli konsekvenser.</a:t>
            </a:r>
            <a:endParaRPr lang="sv-SE" sz="1200" dirty="0">
              <a:effectLst/>
              <a:ea typeface="Calibri" panose="020F0502020204030204" pitchFamily="34" charset="0"/>
              <a:cs typeface="Times New Roman" panose="02020603050405020304" pitchFamily="18" charset="0"/>
            </a:endParaRPr>
          </a:p>
          <a:p>
            <a:pPr marL="457200">
              <a:lnSpc>
                <a:spcPct val="107000"/>
              </a:lnSpc>
              <a:spcAft>
                <a:spcPts val="800"/>
              </a:spcAft>
            </a:pPr>
            <a:r>
              <a:rPr lang="sv-SE" sz="1200" dirty="0">
                <a:effectLst/>
                <a:ea typeface="Calibri" panose="020F0502020204030204" pitchFamily="34" charset="0"/>
                <a:cs typeface="Times New Roman" panose="02020603050405020304" pitchFamily="18" charset="0"/>
              </a:rPr>
              <a:t>Exempelvis: Kliva av träningen/matchen &gt; samtal om vad som hänt &gt; När spelaren är redo att be ursäkt/tagit lärdom &gt; Välkommen tillbaka till träningen/matchen.</a:t>
            </a:r>
          </a:p>
          <a:p>
            <a:pPr marL="457200">
              <a:lnSpc>
                <a:spcPct val="107000"/>
              </a:lnSpc>
              <a:spcAft>
                <a:spcPts val="800"/>
              </a:spcAft>
            </a:pPr>
            <a:r>
              <a:rPr lang="sv-SE" sz="1200" dirty="0">
                <a:effectLst/>
                <a:ea typeface="Calibri" panose="020F0502020204030204" pitchFamily="34" charset="0"/>
                <a:cs typeface="Times New Roman" panose="02020603050405020304" pitchFamily="18" charset="0"/>
              </a:rPr>
              <a:t>Andra svårigheter kommer </a:t>
            </a:r>
            <a:r>
              <a:rPr lang="sv-SE" sz="1200" dirty="0">
                <a:ea typeface="Calibri" panose="020F0502020204030204" pitchFamily="34" charset="0"/>
                <a:cs typeface="Times New Roman" panose="02020603050405020304" pitchFamily="18" charset="0"/>
              </a:rPr>
              <a:t>också f</a:t>
            </a:r>
            <a:r>
              <a:rPr lang="sv-SE" sz="1200" dirty="0">
                <a:effectLst/>
                <a:ea typeface="Calibri" panose="020F0502020204030204" pitchFamily="34" charset="0"/>
                <a:cs typeface="Times New Roman" panose="02020603050405020304" pitchFamily="18" charset="0"/>
              </a:rPr>
              <a:t>örekomma, Gissningsvis komma till/lyssna vid samlingar och då kan andra lösningar att användas, vi kommer att öka krav och förväntningar på detta i stigande ålder.</a:t>
            </a:r>
          </a:p>
        </p:txBody>
      </p:sp>
    </p:spTree>
    <p:extLst>
      <p:ext uri="{BB962C8B-B14F-4D97-AF65-F5344CB8AC3E}">
        <p14:creationId xmlns:p14="http://schemas.microsoft.com/office/powerpoint/2010/main" val="3588866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777B1E-420D-419E-82B8-9D2E2E29747E}"/>
              </a:ext>
            </a:extLst>
          </p:cNvPr>
          <p:cNvSpPr>
            <a:spLocks noGrp="1"/>
          </p:cNvSpPr>
          <p:nvPr>
            <p:ph type="title"/>
          </p:nvPr>
        </p:nvSpPr>
        <p:spPr/>
        <p:txBody>
          <a:bodyPr/>
          <a:lstStyle/>
          <a:p>
            <a:r>
              <a:rPr lang="sv-SE" dirty="0"/>
              <a:t>Sponsring</a:t>
            </a:r>
          </a:p>
        </p:txBody>
      </p:sp>
      <p:sp>
        <p:nvSpPr>
          <p:cNvPr id="3" name="Platshållare för innehåll 2">
            <a:extLst>
              <a:ext uri="{FF2B5EF4-FFF2-40B4-BE49-F238E27FC236}">
                <a16:creationId xmlns:a16="http://schemas.microsoft.com/office/drawing/2014/main" id="{6E4852A6-CEBF-4DC1-914F-41F85DA73F2C}"/>
              </a:ext>
            </a:extLst>
          </p:cNvPr>
          <p:cNvSpPr>
            <a:spLocks noGrp="1"/>
          </p:cNvSpPr>
          <p:nvPr>
            <p:ph idx="1"/>
          </p:nvPr>
        </p:nvSpPr>
        <p:spPr/>
        <p:txBody>
          <a:bodyPr>
            <a:normAutofit/>
          </a:bodyPr>
          <a:lstStyle/>
          <a:p>
            <a:r>
              <a:rPr lang="sv-SE" dirty="0"/>
              <a:t>All sponsring är välkommen, ta kontakt med föräldragruppen vid goda förslag så får vi reda ut om det är möjligt. Det är lite oklart vad/hur sponsring får gå till.</a:t>
            </a:r>
          </a:p>
          <a:p>
            <a:r>
              <a:rPr lang="sv-SE" dirty="0"/>
              <a:t>Kom ihåg att sponsra smått också, att bjuda på ett kaffepaket, pappmuggar eller andra saker vid exempelvis matchförsäljning är också välkommet.</a:t>
            </a:r>
          </a:p>
        </p:txBody>
      </p:sp>
    </p:spTree>
    <p:extLst>
      <p:ext uri="{BB962C8B-B14F-4D97-AF65-F5344CB8AC3E}">
        <p14:creationId xmlns:p14="http://schemas.microsoft.com/office/powerpoint/2010/main" val="2877086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BFFA61-3B58-4BF5-8E97-14D26E095B50}"/>
              </a:ext>
            </a:extLst>
          </p:cNvPr>
          <p:cNvSpPr>
            <a:spLocks noGrp="1"/>
          </p:cNvSpPr>
          <p:nvPr>
            <p:ph type="title"/>
          </p:nvPr>
        </p:nvSpPr>
        <p:spPr/>
        <p:txBody>
          <a:bodyPr/>
          <a:lstStyle/>
          <a:p>
            <a:r>
              <a:rPr lang="sv-SE" dirty="0"/>
              <a:t>Förväntningar</a:t>
            </a:r>
          </a:p>
        </p:txBody>
      </p:sp>
      <p:sp>
        <p:nvSpPr>
          <p:cNvPr id="3" name="Platshållare för innehåll 2">
            <a:extLst>
              <a:ext uri="{FF2B5EF4-FFF2-40B4-BE49-F238E27FC236}">
                <a16:creationId xmlns:a16="http://schemas.microsoft.com/office/drawing/2014/main" id="{35AC4F7C-5B9C-4A00-BE54-0F41EB84D580}"/>
              </a:ext>
            </a:extLst>
          </p:cNvPr>
          <p:cNvSpPr>
            <a:spLocks noGrp="1"/>
          </p:cNvSpPr>
          <p:nvPr>
            <p:ph idx="1"/>
          </p:nvPr>
        </p:nvSpPr>
        <p:spPr/>
        <p:txBody>
          <a:bodyPr/>
          <a:lstStyle/>
          <a:p>
            <a:r>
              <a:rPr lang="sv-SE" dirty="0"/>
              <a:t>Vårdnadshavare ställer upp på de överenskommelser som bestäms utan att i efterhand kritisera.</a:t>
            </a:r>
          </a:p>
          <a:p>
            <a:r>
              <a:rPr lang="sv-SE" dirty="0"/>
              <a:t>Besvara kallelser!</a:t>
            </a:r>
          </a:p>
          <a:p>
            <a:r>
              <a:rPr lang="sv-SE" dirty="0"/>
              <a:t>Högre närvaro på träningar. Vi förväntar oss att träningar går före bland annat bad och kompisar, av hänsyn och respekt till ledare, medspelare och framförallt dem själva.</a:t>
            </a:r>
          </a:p>
        </p:txBody>
      </p:sp>
    </p:spTree>
    <p:extLst>
      <p:ext uri="{BB962C8B-B14F-4D97-AF65-F5344CB8AC3E}">
        <p14:creationId xmlns:p14="http://schemas.microsoft.com/office/powerpoint/2010/main" val="3285586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0959881-F87B-8E0D-9C77-B8F4B35A481C}"/>
              </a:ext>
            </a:extLst>
          </p:cNvPr>
          <p:cNvSpPr>
            <a:spLocks noGrp="1"/>
          </p:cNvSpPr>
          <p:nvPr>
            <p:ph type="title"/>
          </p:nvPr>
        </p:nvSpPr>
        <p:spPr/>
        <p:txBody>
          <a:bodyPr/>
          <a:lstStyle/>
          <a:p>
            <a:r>
              <a:rPr lang="sv-SE" dirty="0"/>
              <a:t>Övrigt</a:t>
            </a:r>
          </a:p>
        </p:txBody>
      </p:sp>
      <p:sp>
        <p:nvSpPr>
          <p:cNvPr id="3" name="Platshållare för innehåll 2">
            <a:extLst>
              <a:ext uri="{FF2B5EF4-FFF2-40B4-BE49-F238E27FC236}">
                <a16:creationId xmlns:a16="http://schemas.microsoft.com/office/drawing/2014/main" id="{15FC60D6-7B12-0438-05F6-41A8F0B5C941}"/>
              </a:ext>
            </a:extLst>
          </p:cNvPr>
          <p:cNvSpPr>
            <a:spLocks noGrp="1"/>
          </p:cNvSpPr>
          <p:nvPr>
            <p:ph idx="1"/>
          </p:nvPr>
        </p:nvSpPr>
        <p:spPr/>
        <p:txBody>
          <a:bodyPr/>
          <a:lstStyle/>
          <a:p>
            <a:r>
              <a:rPr lang="sv-SE" dirty="0"/>
              <a:t>Matchvärdar, vi samtalade om detta behövs för att hjälpa till att hålla god stämning vid matcherna. Vi kom inte fram till om vi ska ha det eller inte, men att det är allas ansvar att försöka skapa en god stämning.</a:t>
            </a:r>
          </a:p>
          <a:p>
            <a:r>
              <a:rPr lang="sv-SE" dirty="0"/>
              <a:t>Anordna något vid sidan av fotboll, som någon slags kick-off. Oklart vad vi kom fram till, ledarna kommer inte att planera upp detta, vårdnadshavare  tillsammans med föräldragrupp får dra i detta </a:t>
            </a:r>
            <a:r>
              <a:rPr lang="sv-SE" dirty="0" err="1"/>
              <a:t>isf</a:t>
            </a:r>
            <a:r>
              <a:rPr lang="sv-SE" dirty="0"/>
              <a:t>.</a:t>
            </a:r>
          </a:p>
          <a:p>
            <a:endParaRPr lang="sv-SE" dirty="0"/>
          </a:p>
        </p:txBody>
      </p:sp>
    </p:spTree>
    <p:extLst>
      <p:ext uri="{BB962C8B-B14F-4D97-AF65-F5344CB8AC3E}">
        <p14:creationId xmlns:p14="http://schemas.microsoft.com/office/powerpoint/2010/main" val="2790697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61328-D8FE-F681-90AC-9D18A2D65D6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60ADB41B-1FC1-5480-1C8A-459C3EB6C276}"/>
              </a:ext>
            </a:extLst>
          </p:cNvPr>
          <p:cNvSpPr>
            <a:spLocks noGrp="1"/>
          </p:cNvSpPr>
          <p:nvPr>
            <p:ph type="title"/>
          </p:nvPr>
        </p:nvSpPr>
        <p:spPr>
          <a:xfrm>
            <a:off x="1577801" y="593049"/>
            <a:ext cx="7145866" cy="778933"/>
          </a:xfrm>
        </p:spPr>
        <p:txBody>
          <a:bodyPr anchor="ctr">
            <a:normAutofit/>
          </a:bodyPr>
          <a:lstStyle/>
          <a:p>
            <a:r>
              <a:rPr lang="sv-SE" sz="3000" dirty="0">
                <a:solidFill>
                  <a:schemeClr val="tx1"/>
                </a:solidFill>
              </a:rPr>
              <a:t>Nya representanter till föräldragrupp</a:t>
            </a:r>
          </a:p>
        </p:txBody>
      </p:sp>
      <p:sp>
        <p:nvSpPr>
          <p:cNvPr id="3" name="Platshållare för innehåll 2">
            <a:extLst>
              <a:ext uri="{FF2B5EF4-FFF2-40B4-BE49-F238E27FC236}">
                <a16:creationId xmlns:a16="http://schemas.microsoft.com/office/drawing/2014/main" id="{783C0459-8F58-928B-DC99-08D96821A623}"/>
              </a:ext>
            </a:extLst>
          </p:cNvPr>
          <p:cNvSpPr>
            <a:spLocks noGrp="1"/>
          </p:cNvSpPr>
          <p:nvPr>
            <p:ph idx="1"/>
          </p:nvPr>
        </p:nvSpPr>
        <p:spPr>
          <a:xfrm>
            <a:off x="1577801" y="1704109"/>
            <a:ext cx="9895845" cy="4171375"/>
          </a:xfrm>
        </p:spPr>
        <p:txBody>
          <a:bodyPr>
            <a:normAutofit/>
          </a:bodyPr>
          <a:lstStyle/>
          <a:p>
            <a:pPr>
              <a:lnSpc>
                <a:spcPct val="90000"/>
              </a:lnSpc>
            </a:pPr>
            <a:r>
              <a:rPr lang="sv-SE" dirty="0">
                <a:solidFill>
                  <a:schemeClr val="tx1">
                    <a:lumMod val="95000"/>
                    <a:lumOff val="5000"/>
                  </a:schemeClr>
                </a:solidFill>
              </a:rPr>
              <a:t>Martina och Frida har inte möjlighet att fortsätta i föräldragruppen. Ann och Kicki tar över.</a:t>
            </a:r>
          </a:p>
          <a:p>
            <a:pPr>
              <a:lnSpc>
                <a:spcPct val="90000"/>
              </a:lnSpc>
            </a:pPr>
            <a:r>
              <a:rPr lang="sv-SE" dirty="0">
                <a:solidFill>
                  <a:schemeClr val="tx1">
                    <a:lumMod val="95000"/>
                    <a:lumOff val="5000"/>
                  </a:schemeClr>
                </a:solidFill>
              </a:rPr>
              <a:t>Arbetsuppgifterna består av att planera och genomföra försäljningar/aktiviteter för att samla in pengar till laget. Översikt av ekonomin. Behjälpliga att planera avslutning. Samplanera med ledarna.</a:t>
            </a:r>
          </a:p>
          <a:p>
            <a:pPr>
              <a:lnSpc>
                <a:spcPct val="90000"/>
              </a:lnSpc>
            </a:pPr>
            <a:r>
              <a:rPr lang="sv-SE" dirty="0">
                <a:solidFill>
                  <a:schemeClr val="tx1">
                    <a:lumMod val="95000"/>
                    <a:lumOff val="5000"/>
                  </a:schemeClr>
                </a:solidFill>
              </a:rPr>
              <a:t>Kicki och Ann ansvarar för </a:t>
            </a:r>
            <a:r>
              <a:rPr lang="sv-SE" dirty="0" err="1">
                <a:solidFill>
                  <a:schemeClr val="tx1">
                    <a:lumMod val="95000"/>
                    <a:lumOff val="5000"/>
                  </a:schemeClr>
                </a:solidFill>
              </a:rPr>
              <a:t>IBFFs</a:t>
            </a:r>
            <a:r>
              <a:rPr lang="sv-SE" dirty="0">
                <a:solidFill>
                  <a:schemeClr val="tx1">
                    <a:lumMod val="95000"/>
                    <a:lumOff val="5000"/>
                  </a:schemeClr>
                </a:solidFill>
              </a:rPr>
              <a:t> lagkassa. Jonna ansvarar för Öjebyns.</a:t>
            </a:r>
          </a:p>
          <a:p>
            <a:pPr>
              <a:lnSpc>
                <a:spcPct val="90000"/>
              </a:lnSpc>
            </a:pPr>
            <a:r>
              <a:rPr lang="sv-SE" sz="1800" dirty="0"/>
              <a:t>Föräldragruppen har mandat att ge uppgifter, övrigas uppgift att fullfölja tilldelade uppgifter, utan ifrågasättande eller kritik.</a:t>
            </a:r>
            <a:endParaRPr lang="sv-SE" sz="1700" dirty="0">
              <a:solidFill>
                <a:schemeClr val="tx1">
                  <a:lumMod val="95000"/>
                  <a:lumOff val="5000"/>
                </a:schemeClr>
              </a:solidFill>
            </a:endParaRPr>
          </a:p>
          <a:p>
            <a:pPr marL="0" indent="0">
              <a:lnSpc>
                <a:spcPct val="90000"/>
              </a:lnSpc>
              <a:buNone/>
            </a:pPr>
            <a:endParaRPr lang="sv-SE" sz="1700" dirty="0">
              <a:solidFill>
                <a:schemeClr val="tx1">
                  <a:lumMod val="95000"/>
                  <a:lumOff val="5000"/>
                </a:schemeClr>
              </a:solidFill>
            </a:endParaRPr>
          </a:p>
        </p:txBody>
      </p:sp>
    </p:spTree>
    <p:extLst>
      <p:ext uri="{BB962C8B-B14F-4D97-AF65-F5344CB8AC3E}">
        <p14:creationId xmlns:p14="http://schemas.microsoft.com/office/powerpoint/2010/main" val="2462870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590A03C-A796-B1B3-2D3B-327365EEF4A2}"/>
              </a:ext>
            </a:extLst>
          </p:cNvPr>
          <p:cNvSpPr>
            <a:spLocks noGrp="1"/>
          </p:cNvSpPr>
          <p:nvPr>
            <p:ph type="title"/>
          </p:nvPr>
        </p:nvSpPr>
        <p:spPr>
          <a:xfrm>
            <a:off x="1843391" y="624110"/>
            <a:ext cx="9383408" cy="1280890"/>
          </a:xfrm>
        </p:spPr>
        <p:txBody>
          <a:bodyPr>
            <a:normAutofit/>
          </a:bodyPr>
          <a:lstStyle/>
          <a:p>
            <a:r>
              <a:rPr lang="sv-SE" dirty="0">
                <a:solidFill>
                  <a:schemeClr val="tx1"/>
                </a:solidFill>
              </a:rPr>
              <a:t> Ekonomi föregående säsong</a:t>
            </a:r>
          </a:p>
        </p:txBody>
      </p:sp>
      <p:sp>
        <p:nvSpPr>
          <p:cNvPr id="4" name="Platshållare för innehåll 3">
            <a:extLst>
              <a:ext uri="{FF2B5EF4-FFF2-40B4-BE49-F238E27FC236}">
                <a16:creationId xmlns:a16="http://schemas.microsoft.com/office/drawing/2014/main" id="{D782906E-5279-30DD-821A-CC9A1137A59D}"/>
              </a:ext>
            </a:extLst>
          </p:cNvPr>
          <p:cNvSpPr>
            <a:spLocks noGrp="1"/>
          </p:cNvSpPr>
          <p:nvPr>
            <p:ph idx="1"/>
          </p:nvPr>
        </p:nvSpPr>
        <p:spPr>
          <a:xfrm>
            <a:off x="1843391" y="1725546"/>
            <a:ext cx="9383408" cy="4130107"/>
          </a:xfrm>
        </p:spPr>
        <p:txBody>
          <a:bodyPr>
            <a:normAutofit fontScale="85000" lnSpcReduction="20000"/>
          </a:bodyPr>
          <a:lstStyle/>
          <a:p>
            <a:r>
              <a:rPr lang="sv-SE" sz="2000" dirty="0"/>
              <a:t>Intäkter säsongen 2024</a:t>
            </a:r>
          </a:p>
          <a:p>
            <a:pPr marL="0" indent="0">
              <a:buNone/>
            </a:pPr>
            <a:r>
              <a:rPr lang="sv-SE" sz="2000" dirty="0"/>
              <a:t>Fikaförsäljning hemmamatcher ca 6 500 kronor</a:t>
            </a:r>
          </a:p>
          <a:p>
            <a:pPr marL="0" indent="0">
              <a:buNone/>
            </a:pPr>
            <a:r>
              <a:rPr lang="sv-SE" sz="2000" dirty="0"/>
              <a:t>Fikalotteri ca 10 000 kronor </a:t>
            </a:r>
          </a:p>
          <a:p>
            <a:pPr marL="0" indent="0">
              <a:buNone/>
            </a:pPr>
            <a:r>
              <a:rPr lang="sv-SE" sz="2000" dirty="0"/>
              <a:t>Anordna sammandrag 9-manna ca 15-20 000 kronor (uteblev)</a:t>
            </a:r>
          </a:p>
          <a:p>
            <a:pPr marL="0" indent="0">
              <a:buNone/>
            </a:pPr>
            <a:r>
              <a:rPr lang="sv-SE" sz="2000" dirty="0"/>
              <a:t>Ingen försäljning</a:t>
            </a:r>
          </a:p>
          <a:p>
            <a:pPr marL="0" indent="0">
              <a:buNone/>
            </a:pPr>
            <a:r>
              <a:rPr lang="sv-SE" sz="2000" dirty="0"/>
              <a:t>Totalt ca 16 500 kronor</a:t>
            </a:r>
          </a:p>
          <a:p>
            <a:pPr marL="0" indent="0">
              <a:buNone/>
            </a:pPr>
            <a:endParaRPr lang="sv-SE" sz="2000" dirty="0"/>
          </a:p>
          <a:p>
            <a:r>
              <a:rPr lang="sv-SE" sz="2000" dirty="0"/>
              <a:t>Utgifter säsongen 2024</a:t>
            </a:r>
          </a:p>
          <a:p>
            <a:pPr marL="0" indent="0">
              <a:buNone/>
            </a:pPr>
            <a:r>
              <a:rPr lang="sv-SE" sz="2000" dirty="0"/>
              <a:t>Ca 10 000 – 15 000 kronor (cupavgifter, domaravgifter, serieavgift, silver-paket laget.se)</a:t>
            </a:r>
          </a:p>
          <a:p>
            <a:pPr marL="0" indent="0">
              <a:buNone/>
            </a:pPr>
            <a:endParaRPr lang="sv-SE" sz="2000" dirty="0"/>
          </a:p>
          <a:p>
            <a:r>
              <a:rPr lang="sv-SE" sz="2000" dirty="0"/>
              <a:t>Marginell vinst säsongen 2024 (målsättning per säsong ca 20 000 - 30 000 kronor)</a:t>
            </a:r>
          </a:p>
          <a:p>
            <a:r>
              <a:rPr lang="sv-SE" sz="2000" dirty="0"/>
              <a:t>Tillkommer klubbspecifika intäkter exempelvis träningsavgift, försäljning Galltvål IBFF</a:t>
            </a:r>
          </a:p>
          <a:p>
            <a:endParaRPr lang="sv-SE" sz="2000" b="1" u="sng" dirty="0"/>
          </a:p>
          <a:p>
            <a:endParaRPr lang="sv-SE" dirty="0"/>
          </a:p>
          <a:p>
            <a:pPr marL="0" indent="0">
              <a:buNone/>
            </a:pPr>
            <a:endParaRPr lang="sv-SE" dirty="0"/>
          </a:p>
          <a:p>
            <a:pPr marL="0" indent="0">
              <a:buNone/>
            </a:pPr>
            <a:endParaRPr lang="sv-SE" dirty="0"/>
          </a:p>
          <a:p>
            <a:pPr marL="0" indent="0">
              <a:buNone/>
            </a:pPr>
            <a:endParaRPr lang="sv-SE" dirty="0"/>
          </a:p>
          <a:p>
            <a:pPr marL="0" indent="0">
              <a:buNone/>
            </a:pPr>
            <a:endParaRPr lang="sv-SE" dirty="0"/>
          </a:p>
          <a:p>
            <a:pPr marL="0" indent="0">
              <a:buNone/>
            </a:pPr>
            <a:endParaRPr lang="sv-SE" dirty="0"/>
          </a:p>
          <a:p>
            <a:endParaRPr lang="sv-SE" dirty="0"/>
          </a:p>
        </p:txBody>
      </p:sp>
    </p:spTree>
    <p:extLst>
      <p:ext uri="{BB962C8B-B14F-4D97-AF65-F5344CB8AC3E}">
        <p14:creationId xmlns:p14="http://schemas.microsoft.com/office/powerpoint/2010/main" val="208101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590A03C-A796-B1B3-2D3B-327365EEF4A2}"/>
              </a:ext>
            </a:extLst>
          </p:cNvPr>
          <p:cNvSpPr>
            <a:spLocks noGrp="1"/>
          </p:cNvSpPr>
          <p:nvPr>
            <p:ph type="title"/>
          </p:nvPr>
        </p:nvSpPr>
        <p:spPr>
          <a:xfrm>
            <a:off x="1843391" y="624110"/>
            <a:ext cx="9383408" cy="1280890"/>
          </a:xfrm>
        </p:spPr>
        <p:txBody>
          <a:bodyPr>
            <a:normAutofit/>
          </a:bodyPr>
          <a:lstStyle/>
          <a:p>
            <a:r>
              <a:rPr lang="sv-SE" dirty="0">
                <a:solidFill>
                  <a:schemeClr val="tx1"/>
                </a:solidFill>
              </a:rPr>
              <a:t>Ekonomi </a:t>
            </a:r>
          </a:p>
        </p:txBody>
      </p:sp>
      <p:sp>
        <p:nvSpPr>
          <p:cNvPr id="4" name="Platshållare för innehåll 3">
            <a:extLst>
              <a:ext uri="{FF2B5EF4-FFF2-40B4-BE49-F238E27FC236}">
                <a16:creationId xmlns:a16="http://schemas.microsoft.com/office/drawing/2014/main" id="{D782906E-5279-30DD-821A-CC9A1137A59D}"/>
              </a:ext>
            </a:extLst>
          </p:cNvPr>
          <p:cNvSpPr>
            <a:spLocks noGrp="1"/>
          </p:cNvSpPr>
          <p:nvPr>
            <p:ph idx="1"/>
          </p:nvPr>
        </p:nvSpPr>
        <p:spPr>
          <a:xfrm>
            <a:off x="1843392" y="1385455"/>
            <a:ext cx="9383408" cy="5273761"/>
          </a:xfrm>
        </p:spPr>
        <p:txBody>
          <a:bodyPr>
            <a:normAutofit fontScale="62500" lnSpcReduction="20000"/>
          </a:bodyPr>
          <a:lstStyle/>
          <a:p>
            <a:r>
              <a:rPr lang="sv-SE" sz="2800" dirty="0"/>
              <a:t>Intäkter säsongen 2025</a:t>
            </a:r>
          </a:p>
          <a:p>
            <a:pPr marL="0" indent="0">
              <a:buNone/>
            </a:pPr>
            <a:r>
              <a:rPr lang="sv-SE" sz="2800" dirty="0"/>
              <a:t>Fikaförsäljning hemmamatcher ca 6 000 kronor (baserat på tidigare säsonger)</a:t>
            </a:r>
          </a:p>
          <a:p>
            <a:pPr marL="0" indent="0">
              <a:buNone/>
            </a:pPr>
            <a:r>
              <a:rPr lang="sv-SE" sz="2800" dirty="0"/>
              <a:t>Fikalotteri ca 20 000 kronor (2 omgångar, baserat på tidigare år)</a:t>
            </a:r>
          </a:p>
          <a:p>
            <a:pPr marL="0" indent="0">
              <a:buNone/>
            </a:pPr>
            <a:r>
              <a:rPr lang="sv-SE" sz="2800" dirty="0"/>
              <a:t>Arbetsinsats. Sköta garderober på </a:t>
            </a:r>
            <a:r>
              <a:rPr lang="sv-SE" sz="2800" dirty="0" err="1"/>
              <a:t>ölmässan</a:t>
            </a:r>
            <a:r>
              <a:rPr lang="sv-SE" sz="2800" dirty="0"/>
              <a:t> Beer and </a:t>
            </a:r>
            <a:r>
              <a:rPr lang="sv-SE" sz="2800" dirty="0" err="1"/>
              <a:t>taste</a:t>
            </a:r>
            <a:r>
              <a:rPr lang="sv-SE" sz="2800" dirty="0"/>
              <a:t> 16-17 maj. 10 000 + eventuell dricks.</a:t>
            </a:r>
          </a:p>
          <a:p>
            <a:pPr marL="0" indent="0">
              <a:buNone/>
            </a:pPr>
            <a:r>
              <a:rPr lang="sv-SE" sz="2800" dirty="0"/>
              <a:t>Egenavgift på 500:- vid Umeå fotbollsfestival.</a:t>
            </a:r>
          </a:p>
          <a:p>
            <a:pPr marL="0" indent="0">
              <a:buNone/>
            </a:pPr>
            <a:r>
              <a:rPr lang="sv-SE" sz="2800" dirty="0"/>
              <a:t>Försäljning? Vi tog inget beslut om detta, vi tyckte att fikalotterierna, arbetsinsats och egenavgifterna räcker i dagsläget. Kan bli tal om försäljning men </a:t>
            </a:r>
            <a:r>
              <a:rPr lang="sv-SE" sz="2800" dirty="0" err="1"/>
              <a:t>isf</a:t>
            </a:r>
            <a:r>
              <a:rPr lang="sv-SE" sz="2800" dirty="0"/>
              <a:t> senare under säsongen.</a:t>
            </a:r>
          </a:p>
          <a:p>
            <a:r>
              <a:rPr lang="sv-SE" sz="2800" dirty="0"/>
              <a:t>Utgifter säsongen 2025</a:t>
            </a:r>
          </a:p>
          <a:p>
            <a:pPr marL="0" indent="0">
              <a:buNone/>
            </a:pPr>
            <a:r>
              <a:rPr lang="sv-SE" sz="2800" dirty="0"/>
              <a:t>Umeå fotbollsfestival 62600:- Fördelat på 26+6, 2 lag anmälda. Förändras beroende på antalet deltagare.</a:t>
            </a:r>
          </a:p>
          <a:p>
            <a:pPr marL="0" indent="0">
              <a:buNone/>
            </a:pPr>
            <a:r>
              <a:rPr lang="sv-SE" sz="2800" dirty="0"/>
              <a:t>Domaravgifter serie, HD 335:-, 2*AD 210:- / match (755:-/match)*13 = 9815:-</a:t>
            </a:r>
          </a:p>
          <a:p>
            <a:pPr marL="0" indent="0">
              <a:buNone/>
            </a:pPr>
            <a:r>
              <a:rPr lang="sv-SE" sz="2800" dirty="0"/>
              <a:t>Öjebyn betalar domarkostnaderna, </a:t>
            </a:r>
            <a:r>
              <a:rPr lang="sv-SE" sz="2800" dirty="0" err="1"/>
              <a:t>iaf</a:t>
            </a:r>
            <a:r>
              <a:rPr lang="sv-SE" sz="2800" dirty="0"/>
              <a:t> hälften av seriematcherna.</a:t>
            </a:r>
          </a:p>
          <a:p>
            <a:pPr marL="0" indent="0">
              <a:buNone/>
            </a:pPr>
            <a:r>
              <a:rPr lang="sv-SE" sz="2800" dirty="0"/>
              <a:t>Serieavgifter 1800:- (900/lag, vi har anmält 2 lag)</a:t>
            </a:r>
          </a:p>
          <a:p>
            <a:pPr marL="0" indent="0">
              <a:buNone/>
            </a:pPr>
            <a:r>
              <a:rPr lang="sv-SE" sz="2800" dirty="0"/>
              <a:t>COOP Norrbotten cup (DM) 500:- (1 lag)</a:t>
            </a:r>
            <a:endParaRPr lang="sv-SE" dirty="0"/>
          </a:p>
          <a:p>
            <a:pPr marL="0" indent="0">
              <a:buNone/>
            </a:pPr>
            <a:endParaRPr lang="sv-SE" dirty="0"/>
          </a:p>
          <a:p>
            <a:pPr marL="0" indent="0">
              <a:buNone/>
            </a:pPr>
            <a:endParaRPr lang="sv-SE" dirty="0"/>
          </a:p>
          <a:p>
            <a:pPr marL="0" indent="0">
              <a:buNone/>
            </a:pPr>
            <a:endParaRPr lang="sv-SE" dirty="0"/>
          </a:p>
          <a:p>
            <a:endParaRPr lang="sv-SE" dirty="0"/>
          </a:p>
        </p:txBody>
      </p:sp>
    </p:spTree>
    <p:extLst>
      <p:ext uri="{BB962C8B-B14F-4D97-AF65-F5344CB8AC3E}">
        <p14:creationId xmlns:p14="http://schemas.microsoft.com/office/powerpoint/2010/main" val="3237765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39E3174-4EDB-DA1B-4922-E0DFA6E5F9DC}"/>
              </a:ext>
            </a:extLst>
          </p:cNvPr>
          <p:cNvSpPr>
            <a:spLocks noGrp="1"/>
          </p:cNvSpPr>
          <p:nvPr>
            <p:ph type="title"/>
          </p:nvPr>
        </p:nvSpPr>
        <p:spPr/>
        <p:txBody>
          <a:bodyPr/>
          <a:lstStyle/>
          <a:p>
            <a:r>
              <a:rPr lang="sv-SE" dirty="0"/>
              <a:t>Målsättningar 2025?</a:t>
            </a:r>
          </a:p>
        </p:txBody>
      </p:sp>
      <p:sp>
        <p:nvSpPr>
          <p:cNvPr id="3" name="Platshållare för innehåll 2">
            <a:extLst>
              <a:ext uri="{FF2B5EF4-FFF2-40B4-BE49-F238E27FC236}">
                <a16:creationId xmlns:a16="http://schemas.microsoft.com/office/drawing/2014/main" id="{8C86BFA5-F9F1-B474-93BD-21BBB0BA2874}"/>
              </a:ext>
            </a:extLst>
          </p:cNvPr>
          <p:cNvSpPr>
            <a:spLocks noGrp="1"/>
          </p:cNvSpPr>
          <p:nvPr>
            <p:ph idx="1"/>
          </p:nvPr>
        </p:nvSpPr>
        <p:spPr>
          <a:xfrm>
            <a:off x="2589212" y="1669775"/>
            <a:ext cx="8915400" cy="4760842"/>
          </a:xfrm>
        </p:spPr>
        <p:txBody>
          <a:bodyPr>
            <a:normAutofit/>
          </a:bodyPr>
          <a:lstStyle/>
          <a:p>
            <a:r>
              <a:rPr lang="sv-SE" dirty="0"/>
              <a:t>Målsättning (2024)</a:t>
            </a:r>
          </a:p>
          <a:p>
            <a:pPr marL="0" indent="0">
              <a:buNone/>
            </a:pPr>
            <a:r>
              <a:rPr lang="sv-SE" dirty="0"/>
              <a:t>Att delta i flera mindre cuper, istället för en stor cup (Gothia)</a:t>
            </a:r>
          </a:p>
          <a:p>
            <a:pPr marL="0" indent="0">
              <a:buNone/>
            </a:pPr>
            <a:r>
              <a:rPr lang="sv-SE" dirty="0"/>
              <a:t>Kräver en vinst om ca 20 000 - 30 000 kronor per år </a:t>
            </a:r>
          </a:p>
          <a:p>
            <a:r>
              <a:rPr lang="sv-SE" dirty="0"/>
              <a:t>Utöver detta behöver vi samla in pengar för säsongens utgifter såsom cupavgifter, domaravgifter och serieavgifter (ca 10 000 – 15 000 kronor)</a:t>
            </a:r>
          </a:p>
          <a:p>
            <a:r>
              <a:rPr lang="sv-SE" dirty="0"/>
              <a:t>Totalt krävs intäkter om ca 30 000 - 40 000 kronor per år</a:t>
            </a:r>
          </a:p>
          <a:p>
            <a:r>
              <a:rPr lang="sv-SE" dirty="0"/>
              <a:t>Finns inga tydliga målsättningar längre planerat än för denna säsong.</a:t>
            </a:r>
          </a:p>
          <a:p>
            <a:pPr marL="0" indent="0">
              <a:buNone/>
            </a:pPr>
            <a:endParaRPr lang="sv-SE" dirty="0"/>
          </a:p>
        </p:txBody>
      </p:sp>
    </p:spTree>
    <p:extLst>
      <p:ext uri="{BB962C8B-B14F-4D97-AF65-F5344CB8AC3E}">
        <p14:creationId xmlns:p14="http://schemas.microsoft.com/office/powerpoint/2010/main" val="3022337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773819-D47D-BD04-3DCE-295D7853894A}"/>
              </a:ext>
            </a:extLst>
          </p:cNvPr>
          <p:cNvSpPr>
            <a:spLocks noGrp="1"/>
          </p:cNvSpPr>
          <p:nvPr>
            <p:ph type="title"/>
          </p:nvPr>
        </p:nvSpPr>
        <p:spPr/>
        <p:txBody>
          <a:bodyPr/>
          <a:lstStyle/>
          <a:p>
            <a:r>
              <a:rPr lang="sv-SE" dirty="0"/>
              <a:t>Information</a:t>
            </a:r>
          </a:p>
        </p:txBody>
      </p:sp>
      <p:sp>
        <p:nvSpPr>
          <p:cNvPr id="3" name="Platshållare för innehåll 2">
            <a:extLst>
              <a:ext uri="{FF2B5EF4-FFF2-40B4-BE49-F238E27FC236}">
                <a16:creationId xmlns:a16="http://schemas.microsoft.com/office/drawing/2014/main" id="{39252051-3A87-B290-7782-3AFCA0F30404}"/>
              </a:ext>
            </a:extLst>
          </p:cNvPr>
          <p:cNvSpPr>
            <a:spLocks noGrp="1"/>
          </p:cNvSpPr>
          <p:nvPr>
            <p:ph idx="1"/>
          </p:nvPr>
        </p:nvSpPr>
        <p:spPr/>
        <p:txBody>
          <a:bodyPr>
            <a:normAutofit/>
          </a:bodyPr>
          <a:lstStyle/>
          <a:p>
            <a:pPr>
              <a:lnSpc>
                <a:spcPct val="90000"/>
              </a:lnSpc>
            </a:pPr>
            <a:r>
              <a:rPr lang="sv-SE" sz="1800" dirty="0"/>
              <a:t>Ledarna från ifjol fortsätter. </a:t>
            </a:r>
          </a:p>
          <a:p>
            <a:pPr>
              <a:lnSpc>
                <a:spcPct val="90000"/>
              </a:lnSpc>
            </a:pPr>
            <a:r>
              <a:rPr lang="sv-SE" dirty="0"/>
              <a:t>Kallelser kommer även detta år att komma ut via mail för våra aktiviteter. Viktigt att alltid besvara dessa i tid så vi vet vilka som kommer så att vi kan planera träningar och matcher/cuper.</a:t>
            </a:r>
          </a:p>
          <a:p>
            <a:pPr>
              <a:lnSpc>
                <a:spcPct val="90000"/>
              </a:lnSpc>
            </a:pPr>
            <a:r>
              <a:rPr lang="sv-SE" dirty="0"/>
              <a:t>Missat svar på kallelse betyder missad match/cup. Kallelser till match kommer en vecka i före match med stopptid för anmälan 3 dagar före.</a:t>
            </a:r>
            <a:endParaRPr lang="sv-SE" sz="1800" dirty="0"/>
          </a:p>
        </p:txBody>
      </p:sp>
    </p:spTree>
    <p:extLst>
      <p:ext uri="{BB962C8B-B14F-4D97-AF65-F5344CB8AC3E}">
        <p14:creationId xmlns:p14="http://schemas.microsoft.com/office/powerpoint/2010/main" val="292905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FB2A778-439A-416E-8708-6A684DD589B1}"/>
              </a:ext>
            </a:extLst>
          </p:cNvPr>
          <p:cNvSpPr>
            <a:spLocks noGrp="1"/>
          </p:cNvSpPr>
          <p:nvPr>
            <p:ph type="title"/>
          </p:nvPr>
        </p:nvSpPr>
        <p:spPr/>
        <p:txBody>
          <a:bodyPr/>
          <a:lstStyle/>
          <a:p>
            <a:r>
              <a:rPr lang="sv-SE" dirty="0"/>
              <a:t>Aktiviteter - Träningar</a:t>
            </a:r>
          </a:p>
        </p:txBody>
      </p:sp>
      <p:sp>
        <p:nvSpPr>
          <p:cNvPr id="3" name="Platshållare för innehåll 2">
            <a:extLst>
              <a:ext uri="{FF2B5EF4-FFF2-40B4-BE49-F238E27FC236}">
                <a16:creationId xmlns:a16="http://schemas.microsoft.com/office/drawing/2014/main" id="{B7853313-AB3C-4102-B4AB-A72B78F45C9D}"/>
              </a:ext>
            </a:extLst>
          </p:cNvPr>
          <p:cNvSpPr>
            <a:spLocks noGrp="1"/>
          </p:cNvSpPr>
          <p:nvPr>
            <p:ph idx="1"/>
          </p:nvPr>
        </p:nvSpPr>
        <p:spPr/>
        <p:txBody>
          <a:bodyPr>
            <a:normAutofit/>
          </a:bodyPr>
          <a:lstStyle/>
          <a:p>
            <a:r>
              <a:rPr lang="sv-SE" dirty="0"/>
              <a:t>Oklart när vi börjar träna, så fort nya blocktider kommer ut, gissningsvis v.11. Håll utkik på laget. </a:t>
            </a:r>
            <a:endParaRPr lang="sv-SE" sz="1800" dirty="0">
              <a:effectLst/>
              <a:ea typeface="Calibri" panose="020F0502020204030204" pitchFamily="34" charset="0"/>
              <a:cs typeface="Times New Roman" panose="02020603050405020304" pitchFamily="18" charset="0"/>
            </a:endParaRPr>
          </a:p>
          <a:p>
            <a:r>
              <a:rPr lang="sv-SE" dirty="0"/>
              <a:t>Kontrollera att utrustningen passar för ert barn. Klubbveckor kommer, håll utkik på laget.se och andra forum.</a:t>
            </a:r>
          </a:p>
          <a:p>
            <a:r>
              <a:rPr lang="sv-SE" dirty="0"/>
              <a:t>Grundplan denna säsong är tre ordinarie träningar per vecka. I början av säsongen och i anslutning till träningarna kommer vi genomföra mer riktad fysisk intensiv träning. Företrädesvis löpning.</a:t>
            </a:r>
          </a:p>
          <a:p>
            <a:r>
              <a:rPr lang="sv-SE" dirty="0"/>
              <a:t>För de som inte utövat någon annan idrott under vintern rekommenderas att börja löpträna redan nu. (3ggr/vecka)</a:t>
            </a:r>
          </a:p>
          <a:p>
            <a:r>
              <a:rPr lang="sv-SE" dirty="0"/>
              <a:t>Träningar och matcher genomförs i Öjebyn fram till att planerna i Böle är spelbara, när de blir spelbara genomförs de företrädesvis där.</a:t>
            </a:r>
          </a:p>
        </p:txBody>
      </p:sp>
    </p:spTree>
    <p:extLst>
      <p:ext uri="{BB962C8B-B14F-4D97-AF65-F5344CB8AC3E}">
        <p14:creationId xmlns:p14="http://schemas.microsoft.com/office/powerpoint/2010/main" val="2557189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0564EB5-60D5-4C55-BA8C-994FDB9C8D25}"/>
              </a:ext>
            </a:extLst>
          </p:cNvPr>
          <p:cNvSpPr>
            <a:spLocks noGrp="1"/>
          </p:cNvSpPr>
          <p:nvPr>
            <p:ph type="title"/>
          </p:nvPr>
        </p:nvSpPr>
        <p:spPr/>
        <p:txBody>
          <a:bodyPr/>
          <a:lstStyle/>
          <a:p>
            <a:r>
              <a:rPr lang="sv-SE" dirty="0"/>
              <a:t>Aktiviteter - Seriespel</a:t>
            </a:r>
          </a:p>
        </p:txBody>
      </p:sp>
      <p:sp>
        <p:nvSpPr>
          <p:cNvPr id="3" name="Platshållare för innehåll 2">
            <a:extLst>
              <a:ext uri="{FF2B5EF4-FFF2-40B4-BE49-F238E27FC236}">
                <a16:creationId xmlns:a16="http://schemas.microsoft.com/office/drawing/2014/main" id="{0A3D5DDF-0DF3-41A1-8ADA-9574B345B17B}"/>
              </a:ext>
            </a:extLst>
          </p:cNvPr>
          <p:cNvSpPr>
            <a:spLocks noGrp="1"/>
          </p:cNvSpPr>
          <p:nvPr>
            <p:ph idx="1"/>
          </p:nvPr>
        </p:nvSpPr>
        <p:spPr>
          <a:xfrm>
            <a:off x="2064327" y="1385455"/>
            <a:ext cx="9440285" cy="4525767"/>
          </a:xfrm>
        </p:spPr>
        <p:txBody>
          <a:bodyPr>
            <a:normAutofit fontScale="85000" lnSpcReduction="10000"/>
          </a:bodyPr>
          <a:lstStyle/>
          <a:p>
            <a:r>
              <a:rPr lang="sv-SE" dirty="0"/>
              <a:t>9 mot 9 spel</a:t>
            </a:r>
          </a:p>
          <a:p>
            <a:r>
              <a:rPr lang="sv-SE" dirty="0"/>
              <a:t>2 lag, IBFF/ÖIF och ÖIF/IBFF kommer de att heta även detta år. De kommer att spela i både </a:t>
            </a:r>
            <a:r>
              <a:rPr lang="sv-SE" dirty="0" err="1"/>
              <a:t>IBFFs</a:t>
            </a:r>
            <a:r>
              <a:rPr lang="sv-SE" dirty="0"/>
              <a:t> färger och Öjebyns. Färgerna kan växla beroende på vart vi spelar och motståndares färger, vi har ingen prestige gällande varken tröjfärg eller lagnamn!</a:t>
            </a:r>
          </a:p>
          <a:p>
            <a:r>
              <a:rPr lang="sv-SE" dirty="0"/>
              <a:t>Lite oklart kring kallelser och grupper. Grundtanken är att 12-13 spelare kallas match. Nytt för i år är att träningsnärvaro och engagemang kommer att avgöra kallelser till match. Vid lägre träningsnärvaro blir det helt enkelt färre kallelser till match. Detta innebär att vi inte kommer att lägga ut långt i förväg vilka som spelar vilken match. Kortare och fler planeringar.</a:t>
            </a:r>
          </a:p>
          <a:p>
            <a:r>
              <a:rPr lang="sv-SE" dirty="0"/>
              <a:t>Alla som kallas till match kommer få speltid, däremot kommer det att skilja i speltid mellan varje individ.</a:t>
            </a:r>
          </a:p>
          <a:p>
            <a:r>
              <a:rPr lang="sv-SE" dirty="0"/>
              <a:t>Inkallningar vid frånvaro/missad kallelse kommer bestämmas av träningsnärvaro. Hänsyn till sjukdomar/skador kommer att tas. Därför viktigt att meddela sjukdom/skador.</a:t>
            </a:r>
          </a:p>
          <a:p>
            <a:r>
              <a:rPr lang="sv-SE" dirty="0"/>
              <a:t>Serie: Vi hoppas på liknande som ifjol med lokalt/regionalt tänk i första hand. Förbundet vill skapa så bra matcher som möjligt, det betyder olika nivå på serier. Dubbelmöten. Startas någon gång i maj.</a:t>
            </a:r>
          </a:p>
          <a:p>
            <a:r>
              <a:rPr lang="sv-SE" dirty="0"/>
              <a:t>Lördag 16:e augusti är det ÖIF dagen. Vi kommer att försöka boka två seriematcher i Öjebyn denna dag.</a:t>
            </a:r>
          </a:p>
          <a:p>
            <a:endParaRPr lang="sv-SE" dirty="0"/>
          </a:p>
          <a:p>
            <a:endParaRPr lang="sv-SE" dirty="0"/>
          </a:p>
        </p:txBody>
      </p:sp>
    </p:spTree>
    <p:extLst>
      <p:ext uri="{BB962C8B-B14F-4D97-AF65-F5344CB8AC3E}">
        <p14:creationId xmlns:p14="http://schemas.microsoft.com/office/powerpoint/2010/main" val="2523303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DD622FC-2D51-43EC-8A6B-5A6E3CE8FF18}"/>
              </a:ext>
            </a:extLst>
          </p:cNvPr>
          <p:cNvSpPr>
            <a:spLocks noGrp="1"/>
          </p:cNvSpPr>
          <p:nvPr>
            <p:ph type="title"/>
          </p:nvPr>
        </p:nvSpPr>
        <p:spPr/>
        <p:txBody>
          <a:bodyPr/>
          <a:lstStyle/>
          <a:p>
            <a:r>
              <a:rPr lang="sv-SE" dirty="0"/>
              <a:t>Aktiviteter - Cuper</a:t>
            </a:r>
          </a:p>
        </p:txBody>
      </p:sp>
      <p:sp>
        <p:nvSpPr>
          <p:cNvPr id="3" name="Platshållare för innehåll 2">
            <a:extLst>
              <a:ext uri="{FF2B5EF4-FFF2-40B4-BE49-F238E27FC236}">
                <a16:creationId xmlns:a16="http://schemas.microsoft.com/office/drawing/2014/main" id="{7C81015A-9A2C-431D-9F4D-8A8BA2A51C92}"/>
              </a:ext>
            </a:extLst>
          </p:cNvPr>
          <p:cNvSpPr>
            <a:spLocks noGrp="1"/>
          </p:cNvSpPr>
          <p:nvPr>
            <p:ph idx="1"/>
          </p:nvPr>
        </p:nvSpPr>
        <p:spPr>
          <a:xfrm>
            <a:off x="2396836" y="1357745"/>
            <a:ext cx="9107776" cy="4553477"/>
          </a:xfrm>
        </p:spPr>
        <p:txBody>
          <a:bodyPr>
            <a:normAutofit/>
          </a:bodyPr>
          <a:lstStyle/>
          <a:p>
            <a:r>
              <a:rPr lang="sv-SE" b="0" i="0" dirty="0">
                <a:solidFill>
                  <a:srgbClr val="000000"/>
                </a:solidFill>
                <a:effectLst/>
              </a:rPr>
              <a:t>Vi är anmälda till Piteå Summer Games (</a:t>
            </a:r>
            <a:r>
              <a:rPr lang="sv-SE" dirty="0">
                <a:solidFill>
                  <a:srgbClr val="000000"/>
                </a:solidFill>
              </a:rPr>
              <a:t>27-29</a:t>
            </a:r>
            <a:r>
              <a:rPr lang="sv-SE" b="0" i="0" dirty="0">
                <a:solidFill>
                  <a:srgbClr val="000000"/>
                </a:solidFill>
                <a:effectLst/>
              </a:rPr>
              <a:t>/6) Umeå fotbollsfestival (24-27/7) och COOP Norrbotten cup (Distriktsmästerskap, DM)</a:t>
            </a:r>
          </a:p>
          <a:p>
            <a:r>
              <a:rPr lang="sv-SE" b="0" i="0" dirty="0">
                <a:solidFill>
                  <a:srgbClr val="000000"/>
                </a:solidFill>
                <a:effectLst/>
              </a:rPr>
              <a:t>Vi kommer genomföra kallelser till både PSG och i cupen Umeå där ni får tid att fundera om deltagandet. Detta för att veta om vi ska dra oss ur med ett lag i god tid. </a:t>
            </a:r>
            <a:r>
              <a:rPr lang="sv-SE" dirty="0">
                <a:solidFill>
                  <a:srgbClr val="000000"/>
                </a:solidFill>
              </a:rPr>
              <a:t>Vi vill inte ha sena avhopp till dessa cuper.</a:t>
            </a:r>
            <a:endParaRPr lang="sv-SE" b="0" i="0" dirty="0">
              <a:solidFill>
                <a:srgbClr val="000000"/>
              </a:solidFill>
              <a:effectLst/>
            </a:endParaRPr>
          </a:p>
          <a:p>
            <a:r>
              <a:rPr lang="sv-SE" b="0" i="0" dirty="0">
                <a:solidFill>
                  <a:srgbClr val="000000"/>
                </a:solidFill>
                <a:effectLst/>
              </a:rPr>
              <a:t>Vi kommer att heta Öjebyn av ekonomiska skäl på båda lagen (om det blir 2 lag) under Piteå Summer Games (gratis).</a:t>
            </a:r>
            <a:endParaRPr lang="sv-SE" dirty="0">
              <a:solidFill>
                <a:srgbClr val="000000"/>
              </a:solidFill>
            </a:endParaRPr>
          </a:p>
          <a:p>
            <a:r>
              <a:rPr lang="sv-SE" dirty="0">
                <a:solidFill>
                  <a:srgbClr val="000000"/>
                </a:solidFill>
              </a:rPr>
              <a:t>Oklart om vi ska delta i någon fler cup, </a:t>
            </a:r>
            <a:r>
              <a:rPr lang="sv-SE" dirty="0" err="1">
                <a:solidFill>
                  <a:srgbClr val="000000"/>
                </a:solidFill>
              </a:rPr>
              <a:t>isf</a:t>
            </a:r>
            <a:r>
              <a:rPr lang="sv-SE" dirty="0">
                <a:solidFill>
                  <a:srgbClr val="000000"/>
                </a:solidFill>
              </a:rPr>
              <a:t> blir det med kortare varsel och intresseanmälan.</a:t>
            </a:r>
          </a:p>
        </p:txBody>
      </p:sp>
    </p:spTree>
    <p:extLst>
      <p:ext uri="{BB962C8B-B14F-4D97-AF65-F5344CB8AC3E}">
        <p14:creationId xmlns:p14="http://schemas.microsoft.com/office/powerpoint/2010/main" val="2653937254"/>
      </p:ext>
    </p:extLst>
  </p:cSld>
  <p:clrMapOvr>
    <a:masterClrMapping/>
  </p:clrMapOvr>
</p:sld>
</file>

<file path=ppt/theme/theme1.xml><?xml version="1.0" encoding="utf-8"?>
<a:theme xmlns:a="http://schemas.openxmlformats.org/drawingml/2006/main" name="Slinga">
  <a:themeElements>
    <a:clrScheme name="Slinga">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Sling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ng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4214</TotalTime>
  <Words>1647</Words>
  <Application>Microsoft Office PowerPoint</Application>
  <PresentationFormat>Bredbild</PresentationFormat>
  <Paragraphs>114</Paragraphs>
  <Slides>16</Slides>
  <Notes>3</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16</vt:i4>
      </vt:variant>
    </vt:vector>
  </HeadingPairs>
  <TitlesOfParts>
    <vt:vector size="21" baseType="lpstr">
      <vt:lpstr>Arial</vt:lpstr>
      <vt:lpstr>Calibri</vt:lpstr>
      <vt:lpstr>Century Gothic</vt:lpstr>
      <vt:lpstr>Wingdings 3</vt:lpstr>
      <vt:lpstr>Slinga</vt:lpstr>
      <vt:lpstr>Informationsmöte IBFF/ÖIF </vt:lpstr>
      <vt:lpstr>Nya representanter till föräldragrupp</vt:lpstr>
      <vt:lpstr> Ekonomi föregående säsong</vt:lpstr>
      <vt:lpstr>Ekonomi </vt:lpstr>
      <vt:lpstr>Målsättningar 2025?</vt:lpstr>
      <vt:lpstr>Information</vt:lpstr>
      <vt:lpstr>Aktiviteter - Träningar</vt:lpstr>
      <vt:lpstr>Aktiviteter - Seriespel</vt:lpstr>
      <vt:lpstr>Aktiviteter - Cuper</vt:lpstr>
      <vt:lpstr>Avgifter/Åtaganden mot hemförening</vt:lpstr>
      <vt:lpstr>Avgifter/Arbetsinsatser till laget</vt:lpstr>
      <vt:lpstr>Pitemodellen</vt:lpstr>
      <vt:lpstr>Värdegrund</vt:lpstr>
      <vt:lpstr>Sponsring</vt:lpstr>
      <vt:lpstr>Förväntningar</vt:lpstr>
      <vt:lpstr>Övrigt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Informationsmöte IBFF/ÖIF </dc:title>
  <dc:creator>Karl-Oskar Wallin</dc:creator>
  <cp:lastModifiedBy>Karl-Oskar Wallin</cp:lastModifiedBy>
  <cp:revision>9</cp:revision>
  <dcterms:created xsi:type="dcterms:W3CDTF">2022-04-20T17:18:55Z</dcterms:created>
  <dcterms:modified xsi:type="dcterms:W3CDTF">2025-02-24T14:39:49Z</dcterms:modified>
</cp:coreProperties>
</file>