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0" r:id="rId2"/>
    <p:sldId id="272" r:id="rId3"/>
    <p:sldId id="283" r:id="rId4"/>
    <p:sldId id="284" r:id="rId5"/>
    <p:sldId id="287" r:id="rId6"/>
    <p:sldId id="285" r:id="rId7"/>
    <p:sldId id="286" r:id="rId8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9F7C8-02ED-4214-9A34-E2DDF4C9A110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5D5D6-C789-43EF-B2CF-E429C0196B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54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5D5D6-C789-43EF-B2CF-E429C0196B5A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839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5D5D6-C789-43EF-B2CF-E429C0196B5A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623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5D5D6-C789-43EF-B2CF-E429C0196B5A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4014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5D5D6-C789-43EF-B2CF-E429C0196B5A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4442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5D5D6-C789-43EF-B2CF-E429C0196B5A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8465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5D5D6-C789-43EF-B2CF-E429C0196B5A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068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5D5D6-C789-43EF-B2CF-E429C0196B5A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3606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8321C-9E8B-4394-B091-725093DFC278}" type="datetimeFigureOut">
              <a:rPr lang="sv-SE" smtClean="0"/>
              <a:t>2019-03-18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317D9-E024-40EA-9902-D671021ECC83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wmf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jpeg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3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4.wmf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9AB596D0-A26A-4A03-9BFE-7E292F7E709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2639">
            <a:off x="663961" y="2568277"/>
            <a:ext cx="3888161" cy="3888161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8770" y="330006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sv-SE" b="1" dirty="0"/>
            </a:br>
            <a:br>
              <a:rPr lang="sv-SE" b="1" dirty="0"/>
            </a:br>
            <a:br>
              <a:rPr lang="sv-SE" sz="1300" b="1" dirty="0"/>
            </a:br>
            <a:r>
              <a:rPr lang="sv-SE" sz="8000" b="1" dirty="0"/>
              <a:t>FÖRENINGSPROFIL</a:t>
            </a:r>
            <a:br>
              <a:rPr lang="sv-SE" sz="8000" b="1" dirty="0"/>
            </a:br>
            <a:br>
              <a:rPr lang="sv-SE" sz="1300" b="1" dirty="0"/>
            </a:br>
            <a:endParaRPr lang="sv-SE" sz="7300" b="1" dirty="0">
              <a:latin typeface="Stencil" panose="040409050D0802020404" pitchFamily="82" charset="0"/>
            </a:endParaRP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8576075F-8F30-47C7-BA44-C20DCBA87ABA}"/>
              </a:ext>
            </a:extLst>
          </p:cNvPr>
          <p:cNvSpPr/>
          <p:nvPr/>
        </p:nvSpPr>
        <p:spPr>
          <a:xfrm>
            <a:off x="3653973" y="1646138"/>
            <a:ext cx="17591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6000" b="1" dirty="0">
                <a:latin typeface="+mj-lt"/>
                <a:ea typeface="+mj-ea"/>
                <a:cs typeface="+mj-cs"/>
              </a:rPr>
              <a:t>2019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03D47EB-ADDB-4535-A650-E124C83CE2F9}"/>
              </a:ext>
            </a:extLst>
          </p:cNvPr>
          <p:cNvSpPr txBox="1"/>
          <p:nvPr/>
        </p:nvSpPr>
        <p:spPr>
          <a:xfrm>
            <a:off x="5374642" y="3393345"/>
            <a:ext cx="4032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>
                <a:solidFill>
                  <a:srgbClr val="FF03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Klubberbjudanden för vecka 12</a:t>
            </a:r>
            <a:endParaRPr lang="sv-SE" sz="2400" b="1" dirty="0">
              <a:solidFill>
                <a:srgbClr val="FF03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DDD3F46E-EA1C-4E19-A1FC-55469EF74B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982" y="4527296"/>
            <a:ext cx="1607767" cy="954107"/>
          </a:xfrm>
          <a:prstGeom prst="rect">
            <a:avLst/>
          </a:prstGeom>
        </p:spPr>
      </p:pic>
      <p:pic>
        <p:nvPicPr>
          <p:cNvPr id="10" name="Bildobjekt 2">
            <a:extLst>
              <a:ext uri="{FF2B5EF4-FFF2-40B4-BE49-F238E27FC236}">
                <a16:creationId xmlns:a16="http://schemas.microsoft.com/office/drawing/2014/main" id="{4F3A60BE-7DF1-4D32-80C5-1772955E8E91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98777" y="5661247"/>
            <a:ext cx="1584176" cy="1068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1"/>
            <a:ext cx="9144000" cy="9625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2400" b="1" dirty="0" err="1"/>
              <a:t>IBFF’s</a:t>
            </a:r>
            <a:r>
              <a:rPr lang="sv-SE" sz="2400" b="1" dirty="0"/>
              <a:t> KLUBBVECKA 11-17 MARS</a:t>
            </a:r>
          </a:p>
        </p:txBody>
      </p:sp>
      <p:pic>
        <p:nvPicPr>
          <p:cNvPr id="13" name="Bildobjekt 17" descr="Sportringen_Logo_Red_neg_Blackbox_PMS.eps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559" y="170422"/>
            <a:ext cx="985837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Bildobjekt 18" descr="Sportringen_Logo_Red_neg_Blackbox_PMS.eps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4296" y="170422"/>
            <a:ext cx="987425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ktangel 1">
            <a:extLst>
              <a:ext uri="{FF2B5EF4-FFF2-40B4-BE49-F238E27FC236}">
                <a16:creationId xmlns:a16="http://schemas.microsoft.com/office/drawing/2014/main" id="{7FF9929D-40D1-4265-ADDE-8E066A3419A3}"/>
              </a:ext>
            </a:extLst>
          </p:cNvPr>
          <p:cNvSpPr/>
          <p:nvPr/>
        </p:nvSpPr>
        <p:spPr>
          <a:xfrm>
            <a:off x="827584" y="1079631"/>
            <a:ext cx="3168352" cy="20882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KLUBBVECKAN 2019</a:t>
            </a:r>
          </a:p>
          <a:p>
            <a:pPr algn="ctr"/>
            <a:endParaRPr lang="sv-SE" sz="1200" b="1" dirty="0">
              <a:solidFill>
                <a:schemeClr val="tx1"/>
              </a:solidFill>
            </a:endParaRPr>
          </a:p>
          <a:p>
            <a:pPr algn="ctr"/>
            <a:endParaRPr lang="sv-SE" sz="1200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Prova ut och beställ utvalda klubbprodukter till extra rabatterade priser.</a:t>
            </a:r>
          </a:p>
          <a:p>
            <a:pPr algn="ctr"/>
            <a:endParaRPr lang="sv-SE" sz="1200" b="1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Som medlem i IBFF har du dessutom </a:t>
            </a:r>
          </a:p>
          <a:p>
            <a:pPr algn="ctr"/>
            <a:r>
              <a:rPr lang="sv-SE" sz="1400" b="1" dirty="0">
                <a:solidFill>
                  <a:srgbClr val="FF0000"/>
                </a:solidFill>
              </a:rPr>
              <a:t>20% rabatt* </a:t>
            </a:r>
            <a:r>
              <a:rPr lang="sv-SE" sz="1200" dirty="0">
                <a:solidFill>
                  <a:schemeClr val="tx1"/>
                </a:solidFill>
              </a:rPr>
              <a:t>på </a:t>
            </a:r>
            <a:r>
              <a:rPr lang="sv-SE" sz="1200" dirty="0" err="1">
                <a:solidFill>
                  <a:schemeClr val="tx1"/>
                </a:solidFill>
              </a:rPr>
              <a:t>Sportringens</a:t>
            </a:r>
            <a:r>
              <a:rPr lang="sv-SE" sz="1200" dirty="0">
                <a:solidFill>
                  <a:schemeClr val="tx1"/>
                </a:solidFill>
              </a:rPr>
              <a:t> lagerförda sortiment under hela klubbveckan.</a:t>
            </a:r>
          </a:p>
          <a:p>
            <a:pPr algn="ctr"/>
            <a:r>
              <a:rPr lang="sv-SE" sz="1200" i="1" dirty="0"/>
              <a:t>*Gäller ej skidpaket eller rea-/ kampanjvaror. 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775C50A-FF3E-4FEF-8E9D-7F8ED965537B}"/>
              </a:ext>
            </a:extLst>
          </p:cNvPr>
          <p:cNvSpPr/>
          <p:nvPr/>
        </p:nvSpPr>
        <p:spPr>
          <a:xfrm>
            <a:off x="4613256" y="4214764"/>
            <a:ext cx="3847176" cy="1692771"/>
          </a:xfrm>
          <a:prstGeom prst="rect">
            <a:avLst/>
          </a:prstGeom>
          <a:ln w="28575">
            <a:solidFill>
              <a:schemeClr val="bg1">
                <a:lumMod val="8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endParaRPr lang="sv-SE" sz="1200" dirty="0"/>
          </a:p>
          <a:p>
            <a:pPr algn="ctr"/>
            <a:r>
              <a:rPr lang="sv-SE" sz="1600" b="1" dirty="0"/>
              <a:t>VÄLKOMMEN TILL SPORT</a:t>
            </a:r>
            <a:r>
              <a:rPr lang="sv-SE" sz="1600" b="1" dirty="0">
                <a:solidFill>
                  <a:srgbClr val="FF0329"/>
                </a:solidFill>
              </a:rPr>
              <a:t>RINGEN</a:t>
            </a:r>
            <a:r>
              <a:rPr lang="sv-SE" sz="1600" b="1" dirty="0"/>
              <a:t>!</a:t>
            </a:r>
          </a:p>
          <a:p>
            <a:pPr algn="ctr"/>
            <a:r>
              <a:rPr lang="sv-SE" sz="1600" dirty="0"/>
              <a:t>Vardagar  07-18</a:t>
            </a:r>
          </a:p>
          <a:p>
            <a:pPr algn="ctr"/>
            <a:r>
              <a:rPr lang="sv-SE" sz="1600" dirty="0"/>
              <a:t>Lördagar  10-15</a:t>
            </a:r>
          </a:p>
          <a:p>
            <a:pPr algn="ctr"/>
            <a:r>
              <a:rPr lang="sv-SE" sz="1600" dirty="0"/>
              <a:t>Söndagar  12-16</a:t>
            </a:r>
          </a:p>
          <a:p>
            <a:pPr algn="ctr"/>
            <a:endParaRPr lang="sv-SE" sz="1600" dirty="0"/>
          </a:p>
          <a:p>
            <a:pPr algn="ctr"/>
            <a:r>
              <a:rPr lang="sv-SE" sz="1200" dirty="0"/>
              <a:t>klubb.pitea@sportringen.se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F2329F00-9DCC-43D0-BDE8-2306F85DB83C}"/>
              </a:ext>
            </a:extLst>
          </p:cNvPr>
          <p:cNvSpPr/>
          <p:nvPr/>
        </p:nvSpPr>
        <p:spPr>
          <a:xfrm>
            <a:off x="849056" y="3537655"/>
            <a:ext cx="3168352" cy="2369880"/>
          </a:xfrm>
          <a:prstGeom prst="rect">
            <a:avLst/>
          </a:prstGeom>
          <a:ln w="28575">
            <a:solidFill>
              <a:schemeClr val="bg1">
                <a:lumMod val="8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sv-SE" sz="1600" b="1" dirty="0"/>
              <a:t>BETALNING OCH LEVERANS</a:t>
            </a:r>
          </a:p>
          <a:p>
            <a:r>
              <a:rPr lang="sv-SE" sz="1200" dirty="0"/>
              <a:t>Betalning sker vid beställningstillfället (</a:t>
            </a:r>
            <a:r>
              <a:rPr lang="sv-SE" sz="1200" dirty="0" err="1"/>
              <a:t>pga</a:t>
            </a:r>
            <a:r>
              <a:rPr lang="sv-SE" sz="1200" dirty="0"/>
              <a:t> att kläderna förädlas med unika tryck/brodyr). </a:t>
            </a:r>
          </a:p>
          <a:p>
            <a:endParaRPr lang="sv-SE" sz="1200" dirty="0"/>
          </a:p>
          <a:p>
            <a:r>
              <a:rPr lang="sv-SE" sz="1200" dirty="0"/>
              <a:t>Produkterna levereras ut till medlemmarna via föreningen eller lagansvarig.</a:t>
            </a:r>
          </a:p>
          <a:p>
            <a:endParaRPr lang="sv-SE" sz="1200" dirty="0"/>
          </a:p>
          <a:p>
            <a:r>
              <a:rPr lang="sv-SE" sz="1200" dirty="0"/>
              <a:t>Normal leveranstid är 4-5 veckor från det att beställningarna är skickade. Avvikelser i leveransen kan ske utifrån leverantörernas aktuella lagerstatus eller vid avvikande önskemål gällande trycken. 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EA5D15D7-3448-4292-98BD-AD283A13C567}"/>
              </a:ext>
            </a:extLst>
          </p:cNvPr>
          <p:cNvSpPr/>
          <p:nvPr/>
        </p:nvSpPr>
        <p:spPr>
          <a:xfrm>
            <a:off x="4504348" y="1632394"/>
            <a:ext cx="446449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Spelare och ledare kan när som helst under ordinarie öppettider prova ut och beställa de kläder och accessoarer som finns med i föreningsprofilen. Föreningsprofilen har tagits fram i samråd mellan föreningsansvariga och Sportringen. Eventuella avvikande önskemål om förändringar i profilen (personliga eller för enskilda lag) ska alltid godkännas av föreningsansvarig. </a:t>
            </a:r>
          </a:p>
          <a:p>
            <a:endParaRPr lang="sv-SE" sz="1200" dirty="0"/>
          </a:p>
          <a:p>
            <a:endParaRPr lang="sv-SE" sz="1200" b="1" dirty="0"/>
          </a:p>
          <a:p>
            <a:r>
              <a:rPr lang="sv-SE" sz="1600" b="1" u="sng" dirty="0">
                <a:solidFill>
                  <a:srgbClr val="FF0000"/>
                </a:solidFill>
              </a:rPr>
              <a:t>Viktigt att veta: </a:t>
            </a:r>
          </a:p>
          <a:p>
            <a:r>
              <a:rPr lang="sv-SE" sz="1200" b="1" dirty="0"/>
              <a:t>Sista dag för beställning är 24 mars!!</a:t>
            </a:r>
          </a:p>
          <a:p>
            <a:r>
              <a:rPr lang="sv-SE" sz="1200" dirty="0"/>
              <a:t>Eventuella efterbeställningar/kompletteringsbeställningar kan därefter göras tidigast i slutet av april.</a:t>
            </a:r>
          </a:p>
        </p:txBody>
      </p:sp>
      <p:sp>
        <p:nvSpPr>
          <p:cNvPr id="15" name="Båge 14"/>
          <p:cNvSpPr/>
          <p:nvPr/>
        </p:nvSpPr>
        <p:spPr>
          <a:xfrm rot="21354624">
            <a:off x="265626" y="1511208"/>
            <a:ext cx="2808312" cy="216024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ktangel 17"/>
          <p:cNvSpPr/>
          <p:nvPr/>
        </p:nvSpPr>
        <p:spPr>
          <a:xfrm>
            <a:off x="5508104" y="1146555"/>
            <a:ext cx="21160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b="1" dirty="0">
                <a:solidFill>
                  <a:srgbClr val="FF0000"/>
                </a:solidFill>
              </a:rPr>
              <a:t>KLUBBVECKAN 2019</a:t>
            </a:r>
          </a:p>
        </p:txBody>
      </p:sp>
      <p:sp>
        <p:nvSpPr>
          <p:cNvPr id="19" name="Båge 18"/>
          <p:cNvSpPr/>
          <p:nvPr/>
        </p:nvSpPr>
        <p:spPr>
          <a:xfrm rot="21354624">
            <a:off x="4451202" y="1591919"/>
            <a:ext cx="2808312" cy="216024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7" name="Bildobjekt 17" descr="Sportringen_Logo_Red_neg_Blackbox_PMS.eps">
            <a:extLst>
              <a:ext uri="{FF2B5EF4-FFF2-40B4-BE49-F238E27FC236}">
                <a16:creationId xmlns:a16="http://schemas.microsoft.com/office/drawing/2014/main" id="{9E466BF7-5EE9-42D8-94F9-FCA5813F035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76548" y="6219716"/>
            <a:ext cx="883389" cy="533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Bildobjekt 2">
            <a:extLst>
              <a:ext uri="{FF2B5EF4-FFF2-40B4-BE49-F238E27FC236}">
                <a16:creationId xmlns:a16="http://schemas.microsoft.com/office/drawing/2014/main" id="{05751CAF-5060-4276-90C5-9E423BDE39B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4296" y="6219716"/>
            <a:ext cx="730633" cy="49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4" name="AutoShape 18" descr="GetInline"/>
          <p:cNvSpPr>
            <a:spLocks noChangeAspect="1" noChangeArrowheads="1"/>
          </p:cNvSpPr>
          <p:nvPr/>
        </p:nvSpPr>
        <p:spPr bwMode="auto">
          <a:xfrm>
            <a:off x="3162300" y="1014413"/>
            <a:ext cx="2819400" cy="4829175"/>
          </a:xfrm>
          <a:prstGeom prst="rect">
            <a:avLst/>
          </a:prstGeom>
          <a:noFill/>
        </p:spPr>
        <p:txBody>
          <a:bodyPr/>
          <a:lstStyle/>
          <a:p>
            <a:endParaRPr lang="sv-SE"/>
          </a:p>
        </p:txBody>
      </p:sp>
      <p:sp>
        <p:nvSpPr>
          <p:cNvPr id="16" name="textruta 15"/>
          <p:cNvSpPr txBox="1"/>
          <p:nvPr/>
        </p:nvSpPr>
        <p:spPr>
          <a:xfrm>
            <a:off x="1746917" y="1149701"/>
            <a:ext cx="45149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b="1" dirty="0"/>
              <a:t>TRÄNINGSPAKET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F3E11032-555B-442E-B8F3-C13107B384BA}"/>
              </a:ext>
            </a:extLst>
          </p:cNvPr>
          <p:cNvSpPr/>
          <p:nvPr/>
        </p:nvSpPr>
        <p:spPr>
          <a:xfrm>
            <a:off x="0" y="1"/>
            <a:ext cx="9144000" cy="9625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2400" b="1" dirty="0"/>
              <a:t>Träning</a:t>
            </a:r>
          </a:p>
        </p:txBody>
      </p:sp>
      <p:pic>
        <p:nvPicPr>
          <p:cNvPr id="20" name="Bildobjekt 17" descr="Sportringen_Logo_Red_neg_Blackbox_PMS.eps">
            <a:extLst>
              <a:ext uri="{FF2B5EF4-FFF2-40B4-BE49-F238E27FC236}">
                <a16:creationId xmlns:a16="http://schemas.microsoft.com/office/drawing/2014/main" id="{F63054DA-0FCB-4846-A7A8-5919A9E6182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559" y="170422"/>
            <a:ext cx="985837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Bildobjekt 18" descr="Sportringen_Logo_Red_neg_Blackbox_PMS.eps">
            <a:extLst>
              <a:ext uri="{FF2B5EF4-FFF2-40B4-BE49-F238E27FC236}">
                <a16:creationId xmlns:a16="http://schemas.microsoft.com/office/drawing/2014/main" id="{47914371-E2BE-4E62-B6E9-1FB9B706B43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4296" y="170422"/>
            <a:ext cx="987425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Rektangel 36">
            <a:extLst>
              <a:ext uri="{FF2B5EF4-FFF2-40B4-BE49-F238E27FC236}">
                <a16:creationId xmlns:a16="http://schemas.microsoft.com/office/drawing/2014/main" id="{69A7E72B-4B55-4369-8E62-CBBEB2BA8728}"/>
              </a:ext>
            </a:extLst>
          </p:cNvPr>
          <p:cNvSpPr/>
          <p:nvPr/>
        </p:nvSpPr>
        <p:spPr>
          <a:xfrm rot="20798049">
            <a:off x="7413" y="1281373"/>
            <a:ext cx="16151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Initialer som tillval 40kr/plagg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3CA2E6D0-87C6-4F17-8A2B-D5AA5993ACE5}"/>
              </a:ext>
            </a:extLst>
          </p:cNvPr>
          <p:cNvSpPr/>
          <p:nvPr/>
        </p:nvSpPr>
        <p:spPr>
          <a:xfrm>
            <a:off x="2627274" y="6407163"/>
            <a:ext cx="41321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/>
              <a:t>Priserna inkluderar klubblogo samt </a:t>
            </a:r>
            <a:r>
              <a:rPr lang="sv-SE" sz="1400" b="1" dirty="0" err="1"/>
              <a:t>Sportringenlogo</a:t>
            </a:r>
            <a:r>
              <a:rPr lang="sv-SE" sz="1400" b="1" dirty="0"/>
              <a:t>.</a:t>
            </a:r>
          </a:p>
        </p:txBody>
      </p:sp>
      <p:grpSp>
        <p:nvGrpSpPr>
          <p:cNvPr id="42" name="Grupp 41">
            <a:extLst>
              <a:ext uri="{FF2B5EF4-FFF2-40B4-BE49-F238E27FC236}">
                <a16:creationId xmlns:a16="http://schemas.microsoft.com/office/drawing/2014/main" id="{5DEA016A-C922-4381-9E50-88657A6E502F}"/>
              </a:ext>
            </a:extLst>
          </p:cNvPr>
          <p:cNvGrpSpPr/>
          <p:nvPr/>
        </p:nvGrpSpPr>
        <p:grpSpPr>
          <a:xfrm>
            <a:off x="678460" y="3550266"/>
            <a:ext cx="3268124" cy="448055"/>
            <a:chOff x="5011210" y="2170733"/>
            <a:chExt cx="3268124" cy="448055"/>
          </a:xfrm>
        </p:grpSpPr>
        <p:sp>
          <p:nvSpPr>
            <p:cNvPr id="43" name="Båge 42">
              <a:extLst>
                <a:ext uri="{FF2B5EF4-FFF2-40B4-BE49-F238E27FC236}">
                  <a16:creationId xmlns:a16="http://schemas.microsoft.com/office/drawing/2014/main" id="{5C77799F-47DE-47DE-BDCC-EA664EE895DA}"/>
                </a:ext>
              </a:extLst>
            </p:cNvPr>
            <p:cNvSpPr/>
            <p:nvPr/>
          </p:nvSpPr>
          <p:spPr>
            <a:xfrm rot="21328856">
              <a:off x="5020808" y="2170733"/>
              <a:ext cx="3258526" cy="432048"/>
            </a:xfrm>
            <a:prstGeom prst="arc">
              <a:avLst>
                <a:gd name="adj1" fmla="val 16200000"/>
                <a:gd name="adj2" fmla="val 237381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" name="Båge 43">
              <a:extLst>
                <a:ext uri="{FF2B5EF4-FFF2-40B4-BE49-F238E27FC236}">
                  <a16:creationId xmlns:a16="http://schemas.microsoft.com/office/drawing/2014/main" id="{E9D789F1-742E-400F-8CAF-BE5FA2017E8C}"/>
                </a:ext>
              </a:extLst>
            </p:cNvPr>
            <p:cNvSpPr/>
            <p:nvPr/>
          </p:nvSpPr>
          <p:spPr>
            <a:xfrm rot="21393690">
              <a:off x="5011210" y="2186740"/>
              <a:ext cx="3258526" cy="432048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pic>
        <p:nvPicPr>
          <p:cNvPr id="22" name="Picture 2" descr="http://www.discountfootballkits.com/productimage.php?proCatImg=394386010l.jpg">
            <a:extLst>
              <a:ext uri="{FF2B5EF4-FFF2-40B4-BE49-F238E27FC236}">
                <a16:creationId xmlns:a16="http://schemas.microsoft.com/office/drawing/2014/main" id="{169F6856-8718-4387-BD9C-D6EFCFC5ED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/>
          <a:srcRect l="16426" r="18585"/>
          <a:stretch/>
        </p:blipFill>
        <p:spPr bwMode="auto">
          <a:xfrm>
            <a:off x="4338247" y="4900300"/>
            <a:ext cx="1012401" cy="1557811"/>
          </a:xfrm>
          <a:prstGeom prst="rect">
            <a:avLst/>
          </a:prstGeom>
          <a:noFill/>
        </p:spPr>
      </p:pic>
      <p:pic>
        <p:nvPicPr>
          <p:cNvPr id="25" name="Picture 4" descr="183882 Umbro 171002A980S UMBRO Core Shorts Svart S Kortbyxa f&amp;#246;r match/tr&amp;#228;ning">
            <a:extLst>
              <a:ext uri="{FF2B5EF4-FFF2-40B4-BE49-F238E27FC236}">
                <a16:creationId xmlns:a16="http://schemas.microsoft.com/office/drawing/2014/main" id="{BFD78807-BBEA-4DD8-B23C-BE46E9CE8B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/>
          <a:srcRect l="15096" r="15895" b="6518"/>
          <a:stretch/>
        </p:blipFill>
        <p:spPr bwMode="auto">
          <a:xfrm>
            <a:off x="4097595" y="3422566"/>
            <a:ext cx="1463529" cy="1440098"/>
          </a:xfrm>
          <a:prstGeom prst="rect">
            <a:avLst/>
          </a:prstGeom>
          <a:noFill/>
        </p:spPr>
      </p:pic>
      <p:pic>
        <p:nvPicPr>
          <p:cNvPr id="24" name="Picture 2" descr="190716 Umbro 171111J980164 UMBRO Core Training Tee Jr Svart 164 Tr&amp;#228;nings t-shirt">
            <a:extLst>
              <a:ext uri="{FF2B5EF4-FFF2-40B4-BE49-F238E27FC236}">
                <a16:creationId xmlns:a16="http://schemas.microsoft.com/office/drawing/2014/main" id="{CD36D5DD-9B00-44C5-B923-C26022CCB9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/>
          <a:srcRect l="18305" r="19459" b="3988"/>
          <a:stretch/>
        </p:blipFill>
        <p:spPr bwMode="auto">
          <a:xfrm>
            <a:off x="3783979" y="1038265"/>
            <a:ext cx="2077081" cy="2327589"/>
          </a:xfrm>
          <a:prstGeom prst="rect">
            <a:avLst/>
          </a:prstGeom>
          <a:noFill/>
        </p:spPr>
      </p:pic>
      <p:sp>
        <p:nvSpPr>
          <p:cNvPr id="2" name="Rektangel 1">
            <a:extLst>
              <a:ext uri="{FF2B5EF4-FFF2-40B4-BE49-F238E27FC236}">
                <a16:creationId xmlns:a16="http://schemas.microsoft.com/office/drawing/2014/main" id="{91B8C98E-FC32-446E-8D15-ADAD4D5551EE}"/>
              </a:ext>
            </a:extLst>
          </p:cNvPr>
          <p:cNvSpPr/>
          <p:nvPr/>
        </p:nvSpPr>
        <p:spPr>
          <a:xfrm>
            <a:off x="5602643" y="1468083"/>
            <a:ext cx="28321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400" b="1" dirty="0" err="1">
                <a:solidFill>
                  <a:srgbClr val="000000"/>
                </a:solidFill>
                <a:latin typeface="Calibri" pitchFamily="34" charset="0"/>
              </a:rPr>
              <a:t>Core</a:t>
            </a:r>
            <a:r>
              <a:rPr lang="sv-SE" sz="1400" b="1" dirty="0">
                <a:solidFill>
                  <a:srgbClr val="000000"/>
                </a:solidFill>
                <a:latin typeface="Calibri" pitchFamily="34" charset="0"/>
              </a:rPr>
              <a:t> TRG tee JUNIOR</a:t>
            </a:r>
          </a:p>
          <a:p>
            <a:pPr algn="ctr"/>
            <a:r>
              <a:rPr lang="sv-SE" sz="1200" dirty="0">
                <a:latin typeface="Calibri" pitchFamily="34" charset="0"/>
              </a:rPr>
              <a:t>STRL: 116-164</a:t>
            </a:r>
          </a:p>
          <a:p>
            <a:pPr algn="ctr"/>
            <a:r>
              <a:rPr lang="sv-SE" sz="1200" b="1" dirty="0">
                <a:solidFill>
                  <a:srgbClr val="000000"/>
                </a:solidFill>
                <a:latin typeface="Calibri" pitchFamily="34" charset="0"/>
              </a:rPr>
              <a:t>180 KR</a:t>
            </a:r>
          </a:p>
          <a:p>
            <a:pPr algn="ctr"/>
            <a:endParaRPr lang="sv-SE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sv-SE" sz="1400" b="1" dirty="0" err="1">
                <a:solidFill>
                  <a:srgbClr val="000000"/>
                </a:solidFill>
                <a:latin typeface="Calibri" pitchFamily="34" charset="0"/>
              </a:rPr>
              <a:t>Core</a:t>
            </a:r>
            <a:r>
              <a:rPr lang="sv-SE" sz="1400" b="1" dirty="0">
                <a:solidFill>
                  <a:srgbClr val="000000"/>
                </a:solidFill>
                <a:latin typeface="Calibri" pitchFamily="34" charset="0"/>
              </a:rPr>
              <a:t> TRG tee SENIOR</a:t>
            </a:r>
          </a:p>
          <a:p>
            <a:pPr algn="ctr"/>
            <a:r>
              <a:rPr lang="sv-SE" sz="1200" dirty="0">
                <a:latin typeface="Calibri" pitchFamily="34" charset="0"/>
              </a:rPr>
              <a:t>STRL: XS-XXL</a:t>
            </a:r>
          </a:p>
          <a:p>
            <a:pPr algn="ctr"/>
            <a:r>
              <a:rPr lang="sv-SE" sz="1200" b="1" dirty="0">
                <a:solidFill>
                  <a:srgbClr val="000000"/>
                </a:solidFill>
                <a:latin typeface="Calibri" pitchFamily="34" charset="0"/>
              </a:rPr>
              <a:t>190 KR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923B6321-A4DE-4B4B-94B4-07986789C283}"/>
              </a:ext>
            </a:extLst>
          </p:cNvPr>
          <p:cNvSpPr/>
          <p:nvPr/>
        </p:nvSpPr>
        <p:spPr>
          <a:xfrm>
            <a:off x="2125290" y="2675087"/>
            <a:ext cx="2711978" cy="2171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3200" b="1" dirty="0">
                <a:solidFill>
                  <a:srgbClr val="FF0000"/>
                </a:solidFill>
              </a:rPr>
              <a:t>PAKETPRIS</a:t>
            </a:r>
            <a:endParaRPr lang="sv-SE" sz="1200" b="1" dirty="0"/>
          </a:p>
          <a:p>
            <a:r>
              <a:rPr lang="sv-SE" sz="1200" b="1" dirty="0"/>
              <a:t>T-shirt + shorts + sockar</a:t>
            </a:r>
          </a:p>
          <a:p>
            <a:endParaRPr lang="sv-SE" b="1" dirty="0">
              <a:solidFill>
                <a:srgbClr val="FF0000"/>
              </a:solidFill>
            </a:endParaRPr>
          </a:p>
          <a:p>
            <a:r>
              <a:rPr lang="sv-SE" sz="3600" b="1" dirty="0">
                <a:solidFill>
                  <a:srgbClr val="FF0000"/>
                </a:solidFill>
              </a:rPr>
              <a:t>399kr</a:t>
            </a:r>
          </a:p>
          <a:p>
            <a:endParaRPr lang="sv-SE" sz="1100" i="1" dirty="0"/>
          </a:p>
          <a:p>
            <a:endParaRPr lang="sv-SE" sz="1200" i="1" dirty="0"/>
          </a:p>
          <a:p>
            <a:pPr>
              <a:lnSpc>
                <a:spcPct val="150000"/>
              </a:lnSpc>
            </a:pPr>
            <a:endParaRPr lang="sv-SE" sz="1050" i="1" dirty="0"/>
          </a:p>
        </p:txBody>
      </p:sp>
      <p:sp>
        <p:nvSpPr>
          <p:cNvPr id="26" name="textruta 7">
            <a:extLst>
              <a:ext uri="{FF2B5EF4-FFF2-40B4-BE49-F238E27FC236}">
                <a16:creationId xmlns:a16="http://schemas.microsoft.com/office/drawing/2014/main" id="{11CA706E-503D-4B25-B4DE-20C67868C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4594" y="3648933"/>
            <a:ext cx="20882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v-SE" sz="1400" b="1" dirty="0">
                <a:solidFill>
                  <a:srgbClr val="000000"/>
                </a:solidFill>
                <a:latin typeface="Calibri" pitchFamily="34" charset="0"/>
              </a:rPr>
              <a:t>CORE Shorts </a:t>
            </a:r>
          </a:p>
          <a:p>
            <a:pPr algn="ctr"/>
            <a:r>
              <a:rPr lang="sv-SE" sz="1200" b="1" dirty="0">
                <a:solidFill>
                  <a:srgbClr val="000000"/>
                </a:solidFill>
                <a:latin typeface="Calibri" pitchFamily="34" charset="0"/>
              </a:rPr>
              <a:t>JR  </a:t>
            </a:r>
            <a:r>
              <a:rPr lang="sv-SE" sz="1200" dirty="0">
                <a:latin typeface="Calibri" pitchFamily="34" charset="0"/>
              </a:rPr>
              <a:t>STRL: 116-164</a:t>
            </a:r>
          </a:p>
          <a:p>
            <a:pPr algn="ctr"/>
            <a:r>
              <a:rPr lang="sv-SE" sz="1200" b="1" dirty="0">
                <a:solidFill>
                  <a:srgbClr val="000000"/>
                </a:solidFill>
                <a:latin typeface="Calibri" pitchFamily="34" charset="0"/>
              </a:rPr>
              <a:t>SR </a:t>
            </a:r>
            <a:r>
              <a:rPr lang="sv-SE" sz="1200" dirty="0">
                <a:latin typeface="Calibri" pitchFamily="34" charset="0"/>
              </a:rPr>
              <a:t>STRL: XS-XXL</a:t>
            </a:r>
          </a:p>
          <a:p>
            <a:pPr algn="ctr"/>
            <a:r>
              <a:rPr lang="sv-SE" sz="1200" b="1" dirty="0">
                <a:solidFill>
                  <a:srgbClr val="000000"/>
                </a:solidFill>
                <a:latin typeface="Calibri" pitchFamily="34" charset="0"/>
              </a:rPr>
              <a:t> 160 KR</a:t>
            </a:r>
          </a:p>
        </p:txBody>
      </p:sp>
      <p:sp>
        <p:nvSpPr>
          <p:cNvPr id="27" name="textruta 8">
            <a:extLst>
              <a:ext uri="{FF2B5EF4-FFF2-40B4-BE49-F238E27FC236}">
                <a16:creationId xmlns:a16="http://schemas.microsoft.com/office/drawing/2014/main" id="{F90923BF-BF55-41BD-9BAC-56887135D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6239" y="5117102"/>
            <a:ext cx="272853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v-SE" sz="1400" b="1" dirty="0">
                <a:solidFill>
                  <a:srgbClr val="000000"/>
                </a:solidFill>
                <a:latin typeface="Calibri" pitchFamily="34" charset="0"/>
              </a:rPr>
              <a:t>SEGER Fotbollssocka</a:t>
            </a:r>
          </a:p>
          <a:p>
            <a:pPr algn="ctr"/>
            <a:r>
              <a:rPr lang="sv-SE" sz="1200" dirty="0">
                <a:solidFill>
                  <a:srgbClr val="000000"/>
                </a:solidFill>
                <a:latin typeface="Calibri" pitchFamily="34" charset="0"/>
              </a:rPr>
              <a:t>28-30, 31-33, 34-36, 37-39, 40-42, 43-45</a:t>
            </a:r>
          </a:p>
          <a:p>
            <a:pPr algn="ctr"/>
            <a:r>
              <a:rPr lang="sv-SE" sz="1200" b="1" dirty="0">
                <a:solidFill>
                  <a:srgbClr val="000000"/>
                </a:solidFill>
                <a:latin typeface="Calibri" pitchFamily="34" charset="0"/>
              </a:rPr>
              <a:t>70 KR</a:t>
            </a:r>
          </a:p>
        </p:txBody>
      </p:sp>
      <p:pic>
        <p:nvPicPr>
          <p:cNvPr id="28" name="Picture 1" descr="d9ae8497-3ce5-49d5-a683-80c6fa2b6fa8@domain01">
            <a:extLst>
              <a:ext uri="{FF2B5EF4-FFF2-40B4-BE49-F238E27FC236}">
                <a16:creationId xmlns:a16="http://schemas.microsoft.com/office/drawing/2014/main" id="{8DDBB4AF-ED33-4BE9-8764-17A95A31B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5693" y="6031942"/>
            <a:ext cx="687449" cy="687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Bildobjekt 2">
            <a:extLst>
              <a:ext uri="{FF2B5EF4-FFF2-40B4-BE49-F238E27FC236}">
                <a16:creationId xmlns:a16="http://schemas.microsoft.com/office/drawing/2014/main" id="{77EFFA35-ACDF-4515-9BC8-87A85C9FFC72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75905" y="6031942"/>
            <a:ext cx="1012401" cy="682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482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4" name="AutoShape 18" descr="GetInline"/>
          <p:cNvSpPr>
            <a:spLocks noChangeAspect="1" noChangeArrowheads="1"/>
          </p:cNvSpPr>
          <p:nvPr/>
        </p:nvSpPr>
        <p:spPr bwMode="auto">
          <a:xfrm>
            <a:off x="3162300" y="1014413"/>
            <a:ext cx="2819400" cy="4829175"/>
          </a:xfrm>
          <a:prstGeom prst="rect">
            <a:avLst/>
          </a:prstGeom>
          <a:noFill/>
        </p:spPr>
        <p:txBody>
          <a:bodyPr/>
          <a:lstStyle/>
          <a:p>
            <a:endParaRPr lang="sv-SE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F3E11032-555B-442E-B8F3-C13107B384BA}"/>
              </a:ext>
            </a:extLst>
          </p:cNvPr>
          <p:cNvSpPr/>
          <p:nvPr/>
        </p:nvSpPr>
        <p:spPr>
          <a:xfrm>
            <a:off x="0" y="1"/>
            <a:ext cx="9144000" cy="9625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2400" b="1" dirty="0"/>
              <a:t>Träning</a:t>
            </a:r>
          </a:p>
        </p:txBody>
      </p:sp>
      <p:pic>
        <p:nvPicPr>
          <p:cNvPr id="20" name="Bildobjekt 17" descr="Sportringen_Logo_Red_neg_Blackbox_PMS.eps">
            <a:extLst>
              <a:ext uri="{FF2B5EF4-FFF2-40B4-BE49-F238E27FC236}">
                <a16:creationId xmlns:a16="http://schemas.microsoft.com/office/drawing/2014/main" id="{F63054DA-0FCB-4846-A7A8-5919A9E6182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559" y="170422"/>
            <a:ext cx="985837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Bildobjekt 18" descr="Sportringen_Logo_Red_neg_Blackbox_PMS.eps">
            <a:extLst>
              <a:ext uri="{FF2B5EF4-FFF2-40B4-BE49-F238E27FC236}">
                <a16:creationId xmlns:a16="http://schemas.microsoft.com/office/drawing/2014/main" id="{47914371-E2BE-4E62-B6E9-1FB9B706B43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4296" y="170422"/>
            <a:ext cx="987425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Rektangel 36">
            <a:extLst>
              <a:ext uri="{FF2B5EF4-FFF2-40B4-BE49-F238E27FC236}">
                <a16:creationId xmlns:a16="http://schemas.microsoft.com/office/drawing/2014/main" id="{69A7E72B-4B55-4369-8E62-CBBEB2BA8728}"/>
              </a:ext>
            </a:extLst>
          </p:cNvPr>
          <p:cNvSpPr/>
          <p:nvPr/>
        </p:nvSpPr>
        <p:spPr>
          <a:xfrm rot="20798049">
            <a:off x="7413" y="1281373"/>
            <a:ext cx="16151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Initialer som tillval 40kr/plagg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3CA2E6D0-87C6-4F17-8A2B-D5AA5993ACE5}"/>
              </a:ext>
            </a:extLst>
          </p:cNvPr>
          <p:cNvSpPr/>
          <p:nvPr/>
        </p:nvSpPr>
        <p:spPr>
          <a:xfrm>
            <a:off x="2627274" y="6407163"/>
            <a:ext cx="41321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/>
              <a:t>Priserna inkluderar klubblogo samt </a:t>
            </a:r>
            <a:r>
              <a:rPr lang="sv-SE" sz="1400" b="1" dirty="0" err="1"/>
              <a:t>Sportringenlogo</a:t>
            </a:r>
            <a:r>
              <a:rPr lang="sv-SE" sz="1400" b="1" dirty="0"/>
              <a:t>.</a:t>
            </a:r>
          </a:p>
        </p:txBody>
      </p:sp>
      <p:grpSp>
        <p:nvGrpSpPr>
          <p:cNvPr id="42" name="Grupp 41">
            <a:extLst>
              <a:ext uri="{FF2B5EF4-FFF2-40B4-BE49-F238E27FC236}">
                <a16:creationId xmlns:a16="http://schemas.microsoft.com/office/drawing/2014/main" id="{5DEA016A-C922-4381-9E50-88657A6E502F}"/>
              </a:ext>
            </a:extLst>
          </p:cNvPr>
          <p:cNvGrpSpPr/>
          <p:nvPr/>
        </p:nvGrpSpPr>
        <p:grpSpPr>
          <a:xfrm>
            <a:off x="313566" y="3555267"/>
            <a:ext cx="3268124" cy="448055"/>
            <a:chOff x="5011210" y="2170733"/>
            <a:chExt cx="3268124" cy="448055"/>
          </a:xfrm>
        </p:grpSpPr>
        <p:sp>
          <p:nvSpPr>
            <p:cNvPr id="43" name="Båge 42">
              <a:extLst>
                <a:ext uri="{FF2B5EF4-FFF2-40B4-BE49-F238E27FC236}">
                  <a16:creationId xmlns:a16="http://schemas.microsoft.com/office/drawing/2014/main" id="{5C77799F-47DE-47DE-BDCC-EA664EE895DA}"/>
                </a:ext>
              </a:extLst>
            </p:cNvPr>
            <p:cNvSpPr/>
            <p:nvPr/>
          </p:nvSpPr>
          <p:spPr>
            <a:xfrm rot="21328856">
              <a:off x="5020808" y="2170733"/>
              <a:ext cx="3258526" cy="432048"/>
            </a:xfrm>
            <a:prstGeom prst="arc">
              <a:avLst>
                <a:gd name="adj1" fmla="val 16200000"/>
                <a:gd name="adj2" fmla="val 237381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" name="Båge 43">
              <a:extLst>
                <a:ext uri="{FF2B5EF4-FFF2-40B4-BE49-F238E27FC236}">
                  <a16:creationId xmlns:a16="http://schemas.microsoft.com/office/drawing/2014/main" id="{E9D789F1-742E-400F-8CAF-BE5FA2017E8C}"/>
                </a:ext>
              </a:extLst>
            </p:cNvPr>
            <p:cNvSpPr/>
            <p:nvPr/>
          </p:nvSpPr>
          <p:spPr>
            <a:xfrm rot="21393690">
              <a:off x="5011210" y="2186740"/>
              <a:ext cx="3258526" cy="432048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2" name="Rektangel 1">
            <a:extLst>
              <a:ext uri="{FF2B5EF4-FFF2-40B4-BE49-F238E27FC236}">
                <a16:creationId xmlns:a16="http://schemas.microsoft.com/office/drawing/2014/main" id="{91B8C98E-FC32-446E-8D15-ADAD4D5551EE}"/>
              </a:ext>
            </a:extLst>
          </p:cNvPr>
          <p:cNvSpPr/>
          <p:nvPr/>
        </p:nvSpPr>
        <p:spPr>
          <a:xfrm>
            <a:off x="5602643" y="1468083"/>
            <a:ext cx="28321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400" b="1" dirty="0">
                <a:latin typeface="Calibri" pitchFamily="34" charset="0"/>
              </a:rPr>
              <a:t>UX ½ ZIP TOP JUNIOR </a:t>
            </a:r>
          </a:p>
          <a:p>
            <a:pPr algn="ctr"/>
            <a:r>
              <a:rPr lang="sv-SE" sz="1200" dirty="0">
                <a:latin typeface="Calibri" pitchFamily="34" charset="0"/>
              </a:rPr>
              <a:t>STRL: 116-164</a:t>
            </a:r>
          </a:p>
          <a:p>
            <a:pPr algn="ctr"/>
            <a:r>
              <a:rPr lang="sv-SE" sz="1200" b="1" dirty="0">
                <a:solidFill>
                  <a:srgbClr val="000000"/>
                </a:solidFill>
                <a:latin typeface="Calibri" pitchFamily="34" charset="0"/>
              </a:rPr>
              <a:t>380kr</a:t>
            </a:r>
          </a:p>
          <a:p>
            <a:pPr algn="ctr"/>
            <a:endParaRPr lang="sv-SE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sv-SE" sz="1400" b="1" dirty="0">
                <a:latin typeface="Calibri" pitchFamily="34" charset="0"/>
              </a:rPr>
              <a:t>UX ½ ZIP TOP SENIOR</a:t>
            </a:r>
          </a:p>
          <a:p>
            <a:pPr algn="ctr"/>
            <a:r>
              <a:rPr lang="sv-SE" sz="1200" dirty="0">
                <a:latin typeface="Calibri" pitchFamily="34" charset="0"/>
              </a:rPr>
              <a:t>STRL: XS-XXL</a:t>
            </a:r>
          </a:p>
          <a:p>
            <a:pPr algn="ctr"/>
            <a:r>
              <a:rPr lang="sv-SE" sz="1200" b="1" dirty="0">
                <a:solidFill>
                  <a:srgbClr val="000000"/>
                </a:solidFill>
                <a:latin typeface="Calibri" pitchFamily="34" charset="0"/>
              </a:rPr>
              <a:t>395 KR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923B6321-A4DE-4B4B-94B4-07986789C283}"/>
              </a:ext>
            </a:extLst>
          </p:cNvPr>
          <p:cNvSpPr/>
          <p:nvPr/>
        </p:nvSpPr>
        <p:spPr>
          <a:xfrm>
            <a:off x="1465119" y="2681990"/>
            <a:ext cx="2711978" cy="2756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3200" b="1" dirty="0">
                <a:solidFill>
                  <a:srgbClr val="FF0000"/>
                </a:solidFill>
              </a:rPr>
              <a:t>PAKETPRIS</a:t>
            </a:r>
            <a:endParaRPr lang="sv-SE" sz="1200" b="1" dirty="0"/>
          </a:p>
          <a:p>
            <a:pPr algn="ctr"/>
            <a:r>
              <a:rPr lang="sv-SE" sz="1400" b="1" dirty="0"/>
              <a:t>TOP + BYXA</a:t>
            </a:r>
          </a:p>
          <a:p>
            <a:pPr algn="ctr"/>
            <a:endParaRPr lang="sv-SE" b="1" dirty="0">
              <a:solidFill>
                <a:srgbClr val="FF0000"/>
              </a:solidFill>
            </a:endParaRPr>
          </a:p>
          <a:p>
            <a:pPr algn="ctr"/>
            <a:r>
              <a:rPr lang="sv-SE" sz="3600" b="1" dirty="0">
                <a:solidFill>
                  <a:srgbClr val="FF0000"/>
                </a:solidFill>
              </a:rPr>
              <a:t>JR 599kr</a:t>
            </a:r>
          </a:p>
          <a:p>
            <a:pPr algn="ctr"/>
            <a:r>
              <a:rPr lang="sv-SE" sz="3600" b="1" dirty="0">
                <a:solidFill>
                  <a:srgbClr val="FF0000"/>
                </a:solidFill>
              </a:rPr>
              <a:t>SR 649kr</a:t>
            </a:r>
          </a:p>
          <a:p>
            <a:pPr algn="ctr"/>
            <a:endParaRPr lang="sv-SE" sz="1100" i="1" dirty="0"/>
          </a:p>
          <a:p>
            <a:pPr algn="ctr"/>
            <a:endParaRPr lang="sv-SE" sz="1200" i="1" dirty="0"/>
          </a:p>
          <a:p>
            <a:pPr algn="ctr">
              <a:lnSpc>
                <a:spcPct val="150000"/>
              </a:lnSpc>
            </a:pPr>
            <a:endParaRPr lang="sv-SE" sz="1050" i="1" dirty="0"/>
          </a:p>
        </p:txBody>
      </p:sp>
      <p:sp>
        <p:nvSpPr>
          <p:cNvPr id="26" name="textruta 7">
            <a:extLst>
              <a:ext uri="{FF2B5EF4-FFF2-40B4-BE49-F238E27FC236}">
                <a16:creationId xmlns:a16="http://schemas.microsoft.com/office/drawing/2014/main" id="{11CA706E-503D-4B25-B4DE-20C67868C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9858" y="3753271"/>
            <a:ext cx="208823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v-SE" sz="1400" b="1" dirty="0">
                <a:solidFill>
                  <a:srgbClr val="000000"/>
                </a:solidFill>
                <a:latin typeface="Calibri" pitchFamily="34" charset="0"/>
              </a:rPr>
              <a:t>UX TRG pants JUNIOR</a:t>
            </a:r>
          </a:p>
          <a:p>
            <a:pPr algn="ctr"/>
            <a:r>
              <a:rPr lang="sv-SE" sz="1200" b="1" dirty="0">
                <a:latin typeface="Calibri" pitchFamily="34" charset="0"/>
              </a:rPr>
              <a:t>JR</a:t>
            </a:r>
            <a:r>
              <a:rPr lang="sv-SE" sz="1200" dirty="0">
                <a:latin typeface="Calibri" pitchFamily="34" charset="0"/>
              </a:rPr>
              <a:t> STRL: 116-164</a:t>
            </a:r>
          </a:p>
          <a:p>
            <a:pPr algn="ctr"/>
            <a:r>
              <a:rPr lang="sv-SE" sz="1200" b="1" dirty="0">
                <a:solidFill>
                  <a:srgbClr val="000000"/>
                </a:solidFill>
                <a:latin typeface="Calibri" pitchFamily="34" charset="0"/>
              </a:rPr>
              <a:t>350 KR</a:t>
            </a:r>
          </a:p>
        </p:txBody>
      </p:sp>
      <p:pic>
        <p:nvPicPr>
          <p:cNvPr id="28" name="Picture 1" descr="d9ae8497-3ce5-49d5-a683-80c6fa2b6fa8@domain01">
            <a:extLst>
              <a:ext uri="{FF2B5EF4-FFF2-40B4-BE49-F238E27FC236}">
                <a16:creationId xmlns:a16="http://schemas.microsoft.com/office/drawing/2014/main" id="{8DDBB4AF-ED33-4BE9-8764-17A95A31B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693" y="6031942"/>
            <a:ext cx="687449" cy="687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Bildobjekt 2">
            <a:extLst>
              <a:ext uri="{FF2B5EF4-FFF2-40B4-BE49-F238E27FC236}">
                <a16:creationId xmlns:a16="http://schemas.microsoft.com/office/drawing/2014/main" id="{77EFFA35-ACDF-4515-9BC8-87A85C9FFC72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75905" y="6031942"/>
            <a:ext cx="1012401" cy="682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Bildobjekt 4">
            <a:extLst>
              <a:ext uri="{FF2B5EF4-FFF2-40B4-BE49-F238E27FC236}">
                <a16:creationId xmlns:a16="http://schemas.microsoft.com/office/drawing/2014/main" id="{3D606AD1-E132-4453-A4B7-F4372BD0A119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27083" r="31250" b="3987"/>
          <a:stretch>
            <a:fillRect/>
          </a:stretch>
        </p:blipFill>
        <p:spPr bwMode="auto">
          <a:xfrm>
            <a:off x="4072288" y="3443419"/>
            <a:ext cx="1511302" cy="280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2" descr="131682 Umbro 151055A981XS UMBRO UX-1 Half Zip Svart/Vit XS Tr&amp;#228;ningstr&amp;#246;ja med h&amp;#246;g krage">
            <a:extLst>
              <a:ext uri="{FF2B5EF4-FFF2-40B4-BE49-F238E27FC236}">
                <a16:creationId xmlns:a16="http://schemas.microsoft.com/office/drawing/2014/main" id="{047E55E9-0B5B-4E1B-8499-A44DA2718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 l="20135" r="21289"/>
          <a:stretch>
            <a:fillRect/>
          </a:stretch>
        </p:blipFill>
        <p:spPr bwMode="auto">
          <a:xfrm>
            <a:off x="3890350" y="1229864"/>
            <a:ext cx="1875179" cy="2325403"/>
          </a:xfrm>
          <a:prstGeom prst="rect">
            <a:avLst/>
          </a:prstGeom>
          <a:noFill/>
        </p:spPr>
      </p:pic>
      <p:sp>
        <p:nvSpPr>
          <p:cNvPr id="34" name="textruta 7">
            <a:extLst>
              <a:ext uri="{FF2B5EF4-FFF2-40B4-BE49-F238E27FC236}">
                <a16:creationId xmlns:a16="http://schemas.microsoft.com/office/drawing/2014/main" id="{0D1F924B-25E2-4854-8505-D0F00A25C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3354" y="4453150"/>
            <a:ext cx="208823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v-SE" sz="1400" b="1" dirty="0">
                <a:solidFill>
                  <a:srgbClr val="000000"/>
                </a:solidFill>
                <a:latin typeface="Calibri" pitchFamily="34" charset="0"/>
              </a:rPr>
              <a:t>UX TRG pants SENIOR</a:t>
            </a:r>
          </a:p>
          <a:p>
            <a:pPr algn="ctr"/>
            <a:r>
              <a:rPr lang="sv-SE" sz="1200" b="1" dirty="0">
                <a:latin typeface="Calibri" pitchFamily="34" charset="0"/>
              </a:rPr>
              <a:t>JR</a:t>
            </a:r>
            <a:r>
              <a:rPr lang="sv-SE" sz="1200" dirty="0">
                <a:latin typeface="Calibri" pitchFamily="34" charset="0"/>
              </a:rPr>
              <a:t> STRL: XS-XXXL</a:t>
            </a:r>
          </a:p>
          <a:p>
            <a:pPr algn="ctr"/>
            <a:r>
              <a:rPr lang="sv-SE" sz="1200" b="1" dirty="0">
                <a:solidFill>
                  <a:srgbClr val="000000"/>
                </a:solidFill>
                <a:latin typeface="Calibri" pitchFamily="34" charset="0"/>
              </a:rPr>
              <a:t>380 KR</a:t>
            </a:r>
          </a:p>
        </p:txBody>
      </p:sp>
    </p:spTree>
    <p:extLst>
      <p:ext uri="{BB962C8B-B14F-4D97-AF65-F5344CB8AC3E}">
        <p14:creationId xmlns:p14="http://schemas.microsoft.com/office/powerpoint/2010/main" val="2101563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C375B49C-5A9D-4125-88F4-256C7B4D1A3E">
            <a:extLst>
              <a:ext uri="{FF2B5EF4-FFF2-40B4-BE49-F238E27FC236}">
                <a16:creationId xmlns:a16="http://schemas.microsoft.com/office/drawing/2014/main" id="{88A8F0B0-F827-4FEC-BBBE-DEE2646EA7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24243" y="1070101"/>
            <a:ext cx="2379091" cy="2900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74" name="AutoShape 18" descr="GetInline"/>
          <p:cNvSpPr>
            <a:spLocks noChangeAspect="1" noChangeArrowheads="1"/>
          </p:cNvSpPr>
          <p:nvPr/>
        </p:nvSpPr>
        <p:spPr bwMode="auto">
          <a:xfrm>
            <a:off x="3162300" y="1014413"/>
            <a:ext cx="2819400" cy="4829175"/>
          </a:xfrm>
          <a:prstGeom prst="rect">
            <a:avLst/>
          </a:prstGeom>
          <a:noFill/>
        </p:spPr>
        <p:txBody>
          <a:bodyPr/>
          <a:lstStyle/>
          <a:p>
            <a:endParaRPr lang="sv-SE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F3E11032-555B-442E-B8F3-C13107B384BA}"/>
              </a:ext>
            </a:extLst>
          </p:cNvPr>
          <p:cNvSpPr/>
          <p:nvPr/>
        </p:nvSpPr>
        <p:spPr>
          <a:xfrm>
            <a:off x="0" y="1"/>
            <a:ext cx="9144000" cy="9625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2400" b="1" dirty="0"/>
              <a:t>För ledaren</a:t>
            </a:r>
          </a:p>
        </p:txBody>
      </p:sp>
      <p:pic>
        <p:nvPicPr>
          <p:cNvPr id="20" name="Bildobjekt 17" descr="Sportringen_Logo_Red_neg_Blackbox_PMS.eps">
            <a:extLst>
              <a:ext uri="{FF2B5EF4-FFF2-40B4-BE49-F238E27FC236}">
                <a16:creationId xmlns:a16="http://schemas.microsoft.com/office/drawing/2014/main" id="{F63054DA-0FCB-4846-A7A8-5919A9E61829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5559" y="170422"/>
            <a:ext cx="985837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Bildobjekt 18" descr="Sportringen_Logo_Red_neg_Blackbox_PMS.eps">
            <a:extLst>
              <a:ext uri="{FF2B5EF4-FFF2-40B4-BE49-F238E27FC236}">
                <a16:creationId xmlns:a16="http://schemas.microsoft.com/office/drawing/2014/main" id="{47914371-E2BE-4E62-B6E9-1FB9B706B436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4296" y="170422"/>
            <a:ext cx="987425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Rektangel 36">
            <a:extLst>
              <a:ext uri="{FF2B5EF4-FFF2-40B4-BE49-F238E27FC236}">
                <a16:creationId xmlns:a16="http://schemas.microsoft.com/office/drawing/2014/main" id="{69A7E72B-4B55-4369-8E62-CBBEB2BA8728}"/>
              </a:ext>
            </a:extLst>
          </p:cNvPr>
          <p:cNvSpPr/>
          <p:nvPr/>
        </p:nvSpPr>
        <p:spPr>
          <a:xfrm rot="20798049">
            <a:off x="7413" y="1281373"/>
            <a:ext cx="16151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Initialer som tillval 40kr/plagg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3CA2E6D0-87C6-4F17-8A2B-D5AA5993ACE5}"/>
              </a:ext>
            </a:extLst>
          </p:cNvPr>
          <p:cNvSpPr/>
          <p:nvPr/>
        </p:nvSpPr>
        <p:spPr>
          <a:xfrm>
            <a:off x="2627274" y="6407163"/>
            <a:ext cx="41321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/>
              <a:t>Priserna inkluderar klubblogo samt </a:t>
            </a:r>
            <a:r>
              <a:rPr lang="sv-SE" sz="1400" b="1" dirty="0" err="1"/>
              <a:t>Sportringenlogo</a:t>
            </a:r>
            <a:r>
              <a:rPr lang="sv-SE" sz="1400" b="1" dirty="0"/>
              <a:t>.</a:t>
            </a:r>
          </a:p>
        </p:txBody>
      </p:sp>
      <p:grpSp>
        <p:nvGrpSpPr>
          <p:cNvPr id="42" name="Grupp 41">
            <a:extLst>
              <a:ext uri="{FF2B5EF4-FFF2-40B4-BE49-F238E27FC236}">
                <a16:creationId xmlns:a16="http://schemas.microsoft.com/office/drawing/2014/main" id="{5DEA016A-C922-4381-9E50-88657A6E502F}"/>
              </a:ext>
            </a:extLst>
          </p:cNvPr>
          <p:cNvGrpSpPr/>
          <p:nvPr/>
        </p:nvGrpSpPr>
        <p:grpSpPr>
          <a:xfrm>
            <a:off x="266313" y="4291120"/>
            <a:ext cx="3268124" cy="448055"/>
            <a:chOff x="5011210" y="2170733"/>
            <a:chExt cx="3268124" cy="448055"/>
          </a:xfrm>
        </p:grpSpPr>
        <p:sp>
          <p:nvSpPr>
            <p:cNvPr id="43" name="Båge 42">
              <a:extLst>
                <a:ext uri="{FF2B5EF4-FFF2-40B4-BE49-F238E27FC236}">
                  <a16:creationId xmlns:a16="http://schemas.microsoft.com/office/drawing/2014/main" id="{5C77799F-47DE-47DE-BDCC-EA664EE895DA}"/>
                </a:ext>
              </a:extLst>
            </p:cNvPr>
            <p:cNvSpPr/>
            <p:nvPr/>
          </p:nvSpPr>
          <p:spPr>
            <a:xfrm rot="21328856">
              <a:off x="5020808" y="2170733"/>
              <a:ext cx="3258526" cy="432048"/>
            </a:xfrm>
            <a:prstGeom prst="arc">
              <a:avLst>
                <a:gd name="adj1" fmla="val 16200000"/>
                <a:gd name="adj2" fmla="val 237381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" name="Båge 43">
              <a:extLst>
                <a:ext uri="{FF2B5EF4-FFF2-40B4-BE49-F238E27FC236}">
                  <a16:creationId xmlns:a16="http://schemas.microsoft.com/office/drawing/2014/main" id="{E9D789F1-742E-400F-8CAF-BE5FA2017E8C}"/>
                </a:ext>
              </a:extLst>
            </p:cNvPr>
            <p:cNvSpPr/>
            <p:nvPr/>
          </p:nvSpPr>
          <p:spPr>
            <a:xfrm rot="21393690">
              <a:off x="5011210" y="2186740"/>
              <a:ext cx="3258526" cy="432048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2" name="Rektangel 1">
            <a:extLst>
              <a:ext uri="{FF2B5EF4-FFF2-40B4-BE49-F238E27FC236}">
                <a16:creationId xmlns:a16="http://schemas.microsoft.com/office/drawing/2014/main" id="{91B8C98E-FC32-446E-8D15-ADAD4D5551EE}"/>
              </a:ext>
            </a:extLst>
          </p:cNvPr>
          <p:cNvSpPr/>
          <p:nvPr/>
        </p:nvSpPr>
        <p:spPr>
          <a:xfrm>
            <a:off x="1281172" y="2056164"/>
            <a:ext cx="28321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b="1" dirty="0">
                <a:solidFill>
                  <a:srgbClr val="000000"/>
                </a:solidFill>
                <a:latin typeface="Calibri" pitchFamily="34" charset="0"/>
              </a:rPr>
              <a:t>UX -1 PIKÉTRÖJA</a:t>
            </a:r>
          </a:p>
          <a:p>
            <a:pPr algn="ctr"/>
            <a:r>
              <a:rPr lang="sv-SE" sz="1200" dirty="0"/>
              <a:t>95% bomull, 5% spandex</a:t>
            </a:r>
            <a:endParaRPr lang="sv-SE" sz="12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sv-SE" sz="1200" dirty="0">
              <a:latin typeface="Calibri" pitchFamily="34" charset="0"/>
            </a:endParaRPr>
          </a:p>
          <a:p>
            <a:pPr algn="ctr"/>
            <a:r>
              <a:rPr lang="sv-SE" sz="1200" dirty="0">
                <a:latin typeface="Calibri" pitchFamily="34" charset="0"/>
              </a:rPr>
              <a:t>STRL: 110/120, 130/140, 150/160</a:t>
            </a:r>
          </a:p>
          <a:p>
            <a:pPr algn="ctr"/>
            <a:r>
              <a:rPr lang="sv-SE" sz="1200" dirty="0">
                <a:latin typeface="Calibri" pitchFamily="34" charset="0"/>
              </a:rPr>
              <a:t>XS, S, M, L, XL, XXL, XXXL</a:t>
            </a:r>
          </a:p>
          <a:p>
            <a:pPr algn="ctr"/>
            <a:endParaRPr lang="sv-SE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28" name="Picture 1" descr="d9ae8497-3ce5-49d5-a683-80c6fa2b6fa8@domain01">
            <a:extLst>
              <a:ext uri="{FF2B5EF4-FFF2-40B4-BE49-F238E27FC236}">
                <a16:creationId xmlns:a16="http://schemas.microsoft.com/office/drawing/2014/main" id="{8DDBB4AF-ED33-4BE9-8764-17A95A31B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5693" y="6031942"/>
            <a:ext cx="687449" cy="687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Bildobjekt 2">
            <a:extLst>
              <a:ext uri="{FF2B5EF4-FFF2-40B4-BE49-F238E27FC236}">
                <a16:creationId xmlns:a16="http://schemas.microsoft.com/office/drawing/2014/main" id="{77EFFA35-ACDF-4515-9BC8-87A85C9FFC72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75905" y="6031942"/>
            <a:ext cx="1012401" cy="682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https://scantrade.se/Media/Cache/Images/6/8/WEB_Image%20UMBRO%20Core%20Long%20Shorts%20Svart%20S%20L%C3%A5nga%20tr%C3%A4%20181011a_060_1935407954.Jpeg">
            <a:extLst>
              <a:ext uri="{FF2B5EF4-FFF2-40B4-BE49-F238E27FC236}">
                <a16:creationId xmlns:a16="http://schemas.microsoft.com/office/drawing/2014/main" id="{29A986C5-6A49-43EB-825A-5DED39A8BF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39"/>
          <a:stretch/>
        </p:blipFill>
        <p:spPr bwMode="auto">
          <a:xfrm>
            <a:off x="3966053" y="3915744"/>
            <a:ext cx="2299224" cy="225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ktangel 16">
            <a:extLst>
              <a:ext uri="{FF2B5EF4-FFF2-40B4-BE49-F238E27FC236}">
                <a16:creationId xmlns:a16="http://schemas.microsoft.com/office/drawing/2014/main" id="{318CC86E-4A42-416D-83D9-A347AF7E8C10}"/>
              </a:ext>
            </a:extLst>
          </p:cNvPr>
          <p:cNvSpPr/>
          <p:nvPr/>
        </p:nvSpPr>
        <p:spPr>
          <a:xfrm>
            <a:off x="5571249" y="4215689"/>
            <a:ext cx="283213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b="1" dirty="0" err="1">
                <a:solidFill>
                  <a:srgbClr val="000000"/>
                </a:solidFill>
                <a:latin typeface="Calibri" pitchFamily="34" charset="0"/>
              </a:rPr>
              <a:t>Core</a:t>
            </a:r>
            <a:r>
              <a:rPr lang="sv-SE" b="1" dirty="0">
                <a:solidFill>
                  <a:srgbClr val="000000"/>
                </a:solidFill>
                <a:latin typeface="Calibri" pitchFamily="34" charset="0"/>
              </a:rPr>
              <a:t> Long Shorts</a:t>
            </a:r>
          </a:p>
          <a:p>
            <a:pPr algn="ctr"/>
            <a:r>
              <a:rPr lang="sv-SE" sz="1200" dirty="0">
                <a:latin typeface="Calibri" pitchFamily="34" charset="0"/>
              </a:rPr>
              <a:t>100% Polyester</a:t>
            </a:r>
          </a:p>
          <a:p>
            <a:pPr algn="ctr"/>
            <a:r>
              <a:rPr lang="sv-SE" sz="1200" dirty="0">
                <a:latin typeface="Calibri" pitchFamily="34" charset="0"/>
              </a:rPr>
              <a:t>STRL: XS, S, M, L, XL, XXL, XXXL</a:t>
            </a:r>
          </a:p>
          <a:p>
            <a:pPr algn="ctr"/>
            <a:r>
              <a:rPr lang="sv-SE" sz="4000" b="1" dirty="0">
                <a:solidFill>
                  <a:srgbClr val="FF0000"/>
                </a:solidFill>
              </a:rPr>
              <a:t>299kr</a:t>
            </a:r>
          </a:p>
          <a:p>
            <a:pPr algn="ctr"/>
            <a:r>
              <a:rPr lang="sv-SE" sz="1200" i="1" dirty="0"/>
              <a:t>(Ord. Pris 399kr)</a:t>
            </a:r>
          </a:p>
          <a:p>
            <a:pPr algn="ctr"/>
            <a:endParaRPr lang="sv-SE" sz="1200" dirty="0">
              <a:latin typeface="Calibri" pitchFamily="34" charset="0"/>
            </a:endParaRPr>
          </a:p>
          <a:p>
            <a:pPr algn="ctr"/>
            <a:endParaRPr lang="sv-SE" sz="1200" dirty="0">
              <a:latin typeface="Calibri" pitchFamily="34" charset="0"/>
            </a:endParaRPr>
          </a:p>
          <a:p>
            <a:pPr algn="ctr"/>
            <a:endParaRPr lang="sv-SE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18" name="Grupp 17">
            <a:extLst>
              <a:ext uri="{FF2B5EF4-FFF2-40B4-BE49-F238E27FC236}">
                <a16:creationId xmlns:a16="http://schemas.microsoft.com/office/drawing/2014/main" id="{754629C9-38D4-4767-8258-2C855B02BA05}"/>
              </a:ext>
            </a:extLst>
          </p:cNvPr>
          <p:cNvGrpSpPr/>
          <p:nvPr/>
        </p:nvGrpSpPr>
        <p:grpSpPr>
          <a:xfrm>
            <a:off x="4577284" y="5781641"/>
            <a:ext cx="3268124" cy="448055"/>
            <a:chOff x="5011210" y="2170733"/>
            <a:chExt cx="3268124" cy="448055"/>
          </a:xfrm>
        </p:grpSpPr>
        <p:sp>
          <p:nvSpPr>
            <p:cNvPr id="22" name="Båge 21">
              <a:extLst>
                <a:ext uri="{FF2B5EF4-FFF2-40B4-BE49-F238E27FC236}">
                  <a16:creationId xmlns:a16="http://schemas.microsoft.com/office/drawing/2014/main" id="{ECBD91EE-0F5C-4D9A-B06F-8F35125D9C99}"/>
                </a:ext>
              </a:extLst>
            </p:cNvPr>
            <p:cNvSpPr/>
            <p:nvPr/>
          </p:nvSpPr>
          <p:spPr>
            <a:xfrm rot="21328856">
              <a:off x="5020808" y="2170733"/>
              <a:ext cx="3258526" cy="432048"/>
            </a:xfrm>
            <a:prstGeom prst="arc">
              <a:avLst>
                <a:gd name="adj1" fmla="val 16200000"/>
                <a:gd name="adj2" fmla="val 237381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Båge 23">
              <a:extLst>
                <a:ext uri="{FF2B5EF4-FFF2-40B4-BE49-F238E27FC236}">
                  <a16:creationId xmlns:a16="http://schemas.microsoft.com/office/drawing/2014/main" id="{19312B38-AA1B-4FEA-8399-7A6DD38D2D3A}"/>
                </a:ext>
              </a:extLst>
            </p:cNvPr>
            <p:cNvSpPr/>
            <p:nvPr/>
          </p:nvSpPr>
          <p:spPr>
            <a:xfrm rot="21393690">
              <a:off x="5011210" y="2186740"/>
              <a:ext cx="3258526" cy="432048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25" name="Rektangel 24">
            <a:extLst>
              <a:ext uri="{FF2B5EF4-FFF2-40B4-BE49-F238E27FC236}">
                <a16:creationId xmlns:a16="http://schemas.microsoft.com/office/drawing/2014/main" id="{6CCA1E36-BD95-4A09-8331-B687B3E0ABCD}"/>
              </a:ext>
            </a:extLst>
          </p:cNvPr>
          <p:cNvSpPr/>
          <p:nvPr/>
        </p:nvSpPr>
        <p:spPr>
          <a:xfrm>
            <a:off x="1352047" y="3191709"/>
            <a:ext cx="2711978" cy="256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4800" b="1" dirty="0">
                <a:solidFill>
                  <a:srgbClr val="FF0000"/>
                </a:solidFill>
              </a:rPr>
              <a:t>299kr</a:t>
            </a:r>
          </a:p>
          <a:p>
            <a:pPr algn="ctr"/>
            <a:r>
              <a:rPr lang="sv-SE" sz="1200" i="1" dirty="0"/>
              <a:t>(Ord. Pris 399kr)</a:t>
            </a:r>
          </a:p>
          <a:p>
            <a:pPr algn="ctr"/>
            <a:endParaRPr lang="sv-SE" sz="4800" b="1" dirty="0">
              <a:solidFill>
                <a:srgbClr val="FF0000"/>
              </a:solidFill>
            </a:endParaRPr>
          </a:p>
          <a:p>
            <a:pPr algn="ctr"/>
            <a:endParaRPr lang="sv-SE" sz="1600" i="1" dirty="0"/>
          </a:p>
          <a:p>
            <a:pPr algn="ctr"/>
            <a:endParaRPr lang="sv-SE" i="1" dirty="0"/>
          </a:p>
          <a:p>
            <a:pPr algn="ctr">
              <a:lnSpc>
                <a:spcPct val="150000"/>
              </a:lnSpc>
            </a:pPr>
            <a:endParaRPr lang="sv-SE" sz="1400" i="1" dirty="0"/>
          </a:p>
        </p:txBody>
      </p:sp>
    </p:spTree>
    <p:extLst>
      <p:ext uri="{BB962C8B-B14F-4D97-AF65-F5344CB8AC3E}">
        <p14:creationId xmlns:p14="http://schemas.microsoft.com/office/powerpoint/2010/main" val="692131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4" name="AutoShape 18" descr="GetInline"/>
          <p:cNvSpPr>
            <a:spLocks noChangeAspect="1" noChangeArrowheads="1"/>
          </p:cNvSpPr>
          <p:nvPr/>
        </p:nvSpPr>
        <p:spPr bwMode="auto">
          <a:xfrm>
            <a:off x="3162300" y="1014413"/>
            <a:ext cx="2819400" cy="4829175"/>
          </a:xfrm>
          <a:prstGeom prst="rect">
            <a:avLst/>
          </a:prstGeom>
          <a:noFill/>
        </p:spPr>
        <p:txBody>
          <a:bodyPr/>
          <a:lstStyle/>
          <a:p>
            <a:endParaRPr lang="sv-SE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F3E11032-555B-442E-B8F3-C13107B384BA}"/>
              </a:ext>
            </a:extLst>
          </p:cNvPr>
          <p:cNvSpPr/>
          <p:nvPr/>
        </p:nvSpPr>
        <p:spPr>
          <a:xfrm>
            <a:off x="0" y="1"/>
            <a:ext cx="9144000" cy="9625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2400" b="1" dirty="0" err="1"/>
              <a:t>Klubbhoodie</a:t>
            </a:r>
            <a:endParaRPr lang="sv-SE" sz="2400" b="1" dirty="0"/>
          </a:p>
        </p:txBody>
      </p:sp>
      <p:pic>
        <p:nvPicPr>
          <p:cNvPr id="20" name="Bildobjekt 17" descr="Sportringen_Logo_Red_neg_Blackbox_PMS.eps">
            <a:extLst>
              <a:ext uri="{FF2B5EF4-FFF2-40B4-BE49-F238E27FC236}">
                <a16:creationId xmlns:a16="http://schemas.microsoft.com/office/drawing/2014/main" id="{F63054DA-0FCB-4846-A7A8-5919A9E6182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559" y="170422"/>
            <a:ext cx="985837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Bildobjekt 18" descr="Sportringen_Logo_Red_neg_Blackbox_PMS.eps">
            <a:extLst>
              <a:ext uri="{FF2B5EF4-FFF2-40B4-BE49-F238E27FC236}">
                <a16:creationId xmlns:a16="http://schemas.microsoft.com/office/drawing/2014/main" id="{47914371-E2BE-4E62-B6E9-1FB9B706B43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4296" y="170422"/>
            <a:ext cx="987425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Rektangel 36">
            <a:extLst>
              <a:ext uri="{FF2B5EF4-FFF2-40B4-BE49-F238E27FC236}">
                <a16:creationId xmlns:a16="http://schemas.microsoft.com/office/drawing/2014/main" id="{69A7E72B-4B55-4369-8E62-CBBEB2BA8728}"/>
              </a:ext>
            </a:extLst>
          </p:cNvPr>
          <p:cNvSpPr/>
          <p:nvPr/>
        </p:nvSpPr>
        <p:spPr>
          <a:xfrm rot="20798049">
            <a:off x="7413" y="1281373"/>
            <a:ext cx="16151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Initialer som tillval 40kr/plagg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3CA2E6D0-87C6-4F17-8A2B-D5AA5993ACE5}"/>
              </a:ext>
            </a:extLst>
          </p:cNvPr>
          <p:cNvSpPr/>
          <p:nvPr/>
        </p:nvSpPr>
        <p:spPr>
          <a:xfrm>
            <a:off x="2627274" y="6407163"/>
            <a:ext cx="41321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/>
              <a:t>Priserna inkluderar klubblogo samt </a:t>
            </a:r>
            <a:r>
              <a:rPr lang="sv-SE" sz="1400" b="1" dirty="0" err="1"/>
              <a:t>Sportringenlogo</a:t>
            </a:r>
            <a:r>
              <a:rPr lang="sv-SE" sz="1400" b="1" dirty="0"/>
              <a:t>.</a:t>
            </a:r>
          </a:p>
        </p:txBody>
      </p:sp>
      <p:grpSp>
        <p:nvGrpSpPr>
          <p:cNvPr id="42" name="Grupp 41">
            <a:extLst>
              <a:ext uri="{FF2B5EF4-FFF2-40B4-BE49-F238E27FC236}">
                <a16:creationId xmlns:a16="http://schemas.microsoft.com/office/drawing/2014/main" id="{5DEA016A-C922-4381-9E50-88657A6E502F}"/>
              </a:ext>
            </a:extLst>
          </p:cNvPr>
          <p:cNvGrpSpPr/>
          <p:nvPr/>
        </p:nvGrpSpPr>
        <p:grpSpPr>
          <a:xfrm>
            <a:off x="255693" y="3513857"/>
            <a:ext cx="3268124" cy="448055"/>
            <a:chOff x="5011210" y="2170733"/>
            <a:chExt cx="3268124" cy="448055"/>
          </a:xfrm>
        </p:grpSpPr>
        <p:sp>
          <p:nvSpPr>
            <p:cNvPr id="43" name="Båge 42">
              <a:extLst>
                <a:ext uri="{FF2B5EF4-FFF2-40B4-BE49-F238E27FC236}">
                  <a16:creationId xmlns:a16="http://schemas.microsoft.com/office/drawing/2014/main" id="{5C77799F-47DE-47DE-BDCC-EA664EE895DA}"/>
                </a:ext>
              </a:extLst>
            </p:cNvPr>
            <p:cNvSpPr/>
            <p:nvPr/>
          </p:nvSpPr>
          <p:spPr>
            <a:xfrm rot="21328856">
              <a:off x="5020808" y="2170733"/>
              <a:ext cx="3258526" cy="432048"/>
            </a:xfrm>
            <a:prstGeom prst="arc">
              <a:avLst>
                <a:gd name="adj1" fmla="val 16200000"/>
                <a:gd name="adj2" fmla="val 237381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" name="Båge 43">
              <a:extLst>
                <a:ext uri="{FF2B5EF4-FFF2-40B4-BE49-F238E27FC236}">
                  <a16:creationId xmlns:a16="http://schemas.microsoft.com/office/drawing/2014/main" id="{E9D789F1-742E-400F-8CAF-BE5FA2017E8C}"/>
                </a:ext>
              </a:extLst>
            </p:cNvPr>
            <p:cNvSpPr/>
            <p:nvPr/>
          </p:nvSpPr>
          <p:spPr>
            <a:xfrm rot="21393690">
              <a:off x="5011210" y="2186740"/>
              <a:ext cx="3258526" cy="432048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2" name="Rektangel 1">
            <a:extLst>
              <a:ext uri="{FF2B5EF4-FFF2-40B4-BE49-F238E27FC236}">
                <a16:creationId xmlns:a16="http://schemas.microsoft.com/office/drawing/2014/main" id="{91B8C98E-FC32-446E-8D15-ADAD4D5551EE}"/>
              </a:ext>
            </a:extLst>
          </p:cNvPr>
          <p:cNvSpPr/>
          <p:nvPr/>
        </p:nvSpPr>
        <p:spPr>
          <a:xfrm>
            <a:off x="1281172" y="2056164"/>
            <a:ext cx="283213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400" b="1" dirty="0">
                <a:latin typeface="Calibri" pitchFamily="34" charset="0"/>
              </a:rPr>
              <a:t>IBFF HOODTRÖJA</a:t>
            </a:r>
          </a:p>
          <a:p>
            <a:pPr algn="ctr"/>
            <a:r>
              <a:rPr lang="sv-SE" sz="1200" dirty="0">
                <a:latin typeface="Calibri" pitchFamily="34" charset="0"/>
              </a:rPr>
              <a:t>STRL: 110/120, 130/140, 150/160</a:t>
            </a:r>
          </a:p>
          <a:p>
            <a:pPr algn="ctr"/>
            <a:r>
              <a:rPr lang="sv-SE" sz="1200" dirty="0">
                <a:latin typeface="Calibri" pitchFamily="34" charset="0"/>
              </a:rPr>
              <a:t>XS, S, M, L, XL, XXL, XXXL</a:t>
            </a:r>
          </a:p>
          <a:p>
            <a:pPr algn="ctr"/>
            <a:endParaRPr lang="sv-SE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923B6321-A4DE-4B4B-94B4-07986789C283}"/>
              </a:ext>
            </a:extLst>
          </p:cNvPr>
          <p:cNvSpPr/>
          <p:nvPr/>
        </p:nvSpPr>
        <p:spPr>
          <a:xfrm>
            <a:off x="1401328" y="2675238"/>
            <a:ext cx="2711978" cy="164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4800" b="1" dirty="0">
                <a:solidFill>
                  <a:srgbClr val="FF0000"/>
                </a:solidFill>
              </a:rPr>
              <a:t>349kr</a:t>
            </a:r>
          </a:p>
          <a:p>
            <a:pPr algn="ctr"/>
            <a:endParaRPr lang="sv-SE" sz="1600" i="1" dirty="0"/>
          </a:p>
          <a:p>
            <a:pPr algn="ctr"/>
            <a:endParaRPr lang="sv-SE" i="1" dirty="0"/>
          </a:p>
          <a:p>
            <a:pPr algn="ctr">
              <a:lnSpc>
                <a:spcPct val="150000"/>
              </a:lnSpc>
            </a:pPr>
            <a:endParaRPr lang="sv-SE" sz="1400" i="1" dirty="0"/>
          </a:p>
        </p:txBody>
      </p:sp>
      <p:pic>
        <p:nvPicPr>
          <p:cNvPr id="28" name="Picture 1" descr="d9ae8497-3ce5-49d5-a683-80c6fa2b6fa8@domain01">
            <a:extLst>
              <a:ext uri="{FF2B5EF4-FFF2-40B4-BE49-F238E27FC236}">
                <a16:creationId xmlns:a16="http://schemas.microsoft.com/office/drawing/2014/main" id="{8DDBB4AF-ED33-4BE9-8764-17A95A31B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693" y="6031942"/>
            <a:ext cx="687449" cy="687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C375B49C-5A9D-4125-88F4-256C7B4D1A3E" descr="86C30052-823A-4179-9041-74044B94B14E">
            <a:extLst>
              <a:ext uri="{FF2B5EF4-FFF2-40B4-BE49-F238E27FC236}">
                <a16:creationId xmlns:a16="http://schemas.microsoft.com/office/drawing/2014/main" id="{88A8F0B0-F827-4FEC-BBBE-DEE2646EA7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/>
          <a:srcRect l="27" t="10748" r="-27" b="8804"/>
          <a:stretch/>
        </p:blipFill>
        <p:spPr bwMode="auto">
          <a:xfrm>
            <a:off x="3596931" y="1196753"/>
            <a:ext cx="4719485" cy="5043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Bildobjekt 2">
            <a:extLst>
              <a:ext uri="{FF2B5EF4-FFF2-40B4-BE49-F238E27FC236}">
                <a16:creationId xmlns:a16="http://schemas.microsoft.com/office/drawing/2014/main" id="{77EFFA35-ACDF-4515-9BC8-87A85C9FFC72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75905" y="6031942"/>
            <a:ext cx="1012401" cy="682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9951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4" name="AutoShape 18" descr="GetInline"/>
          <p:cNvSpPr>
            <a:spLocks noChangeAspect="1" noChangeArrowheads="1"/>
          </p:cNvSpPr>
          <p:nvPr/>
        </p:nvSpPr>
        <p:spPr bwMode="auto">
          <a:xfrm>
            <a:off x="3162300" y="1014413"/>
            <a:ext cx="2819400" cy="4829175"/>
          </a:xfrm>
          <a:prstGeom prst="rect">
            <a:avLst/>
          </a:prstGeom>
          <a:noFill/>
        </p:spPr>
        <p:txBody>
          <a:bodyPr/>
          <a:lstStyle/>
          <a:p>
            <a:endParaRPr lang="sv-SE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F3E11032-555B-442E-B8F3-C13107B384BA}"/>
              </a:ext>
            </a:extLst>
          </p:cNvPr>
          <p:cNvSpPr/>
          <p:nvPr/>
        </p:nvSpPr>
        <p:spPr>
          <a:xfrm>
            <a:off x="0" y="1"/>
            <a:ext cx="9144000" cy="9625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2400" b="1" dirty="0"/>
              <a:t>Väskor</a:t>
            </a:r>
          </a:p>
        </p:txBody>
      </p:sp>
      <p:pic>
        <p:nvPicPr>
          <p:cNvPr id="20" name="Bildobjekt 17" descr="Sportringen_Logo_Red_neg_Blackbox_PMS.eps">
            <a:extLst>
              <a:ext uri="{FF2B5EF4-FFF2-40B4-BE49-F238E27FC236}">
                <a16:creationId xmlns:a16="http://schemas.microsoft.com/office/drawing/2014/main" id="{F63054DA-0FCB-4846-A7A8-5919A9E6182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559" y="170422"/>
            <a:ext cx="985837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Bildobjekt 18" descr="Sportringen_Logo_Red_neg_Blackbox_PMS.eps">
            <a:extLst>
              <a:ext uri="{FF2B5EF4-FFF2-40B4-BE49-F238E27FC236}">
                <a16:creationId xmlns:a16="http://schemas.microsoft.com/office/drawing/2014/main" id="{47914371-E2BE-4E62-B6E9-1FB9B706B43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4296" y="170422"/>
            <a:ext cx="987425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3CA2E6D0-87C6-4F17-8A2B-D5AA5993ACE5}"/>
              </a:ext>
            </a:extLst>
          </p:cNvPr>
          <p:cNvSpPr/>
          <p:nvPr/>
        </p:nvSpPr>
        <p:spPr>
          <a:xfrm>
            <a:off x="2627274" y="6407163"/>
            <a:ext cx="41321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/>
              <a:t>Priserna inkluderar klubblogo samt </a:t>
            </a:r>
            <a:r>
              <a:rPr lang="sv-SE" sz="1400" b="1" dirty="0" err="1"/>
              <a:t>Sportringenlogo</a:t>
            </a:r>
            <a:r>
              <a:rPr lang="sv-SE" sz="1400" b="1" dirty="0"/>
              <a:t>.</a:t>
            </a:r>
          </a:p>
        </p:txBody>
      </p:sp>
      <p:pic>
        <p:nvPicPr>
          <p:cNvPr id="28" name="Picture 1" descr="d9ae8497-3ce5-49d5-a683-80c6fa2b6fa8@domain01">
            <a:extLst>
              <a:ext uri="{FF2B5EF4-FFF2-40B4-BE49-F238E27FC236}">
                <a16:creationId xmlns:a16="http://schemas.microsoft.com/office/drawing/2014/main" id="{8DDBB4AF-ED33-4BE9-8764-17A95A31B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693" y="6031942"/>
            <a:ext cx="687449" cy="687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Bildobjekt 2">
            <a:extLst>
              <a:ext uri="{FF2B5EF4-FFF2-40B4-BE49-F238E27FC236}">
                <a16:creationId xmlns:a16="http://schemas.microsoft.com/office/drawing/2014/main" id="{77EFFA35-ACDF-4515-9BC8-87A85C9FFC72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75905" y="6031942"/>
            <a:ext cx="1012401" cy="682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211512 Umbro 1810499800 UMBRO Velocita Back Pack Svart Ryggs&amp;#228;ck">
            <a:extLst>
              <a:ext uri="{FF2B5EF4-FFF2-40B4-BE49-F238E27FC236}">
                <a16:creationId xmlns:a16="http://schemas.microsoft.com/office/drawing/2014/main" id="{3451130F-D5D6-4721-9906-281113AD2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 l="26903" r="28706"/>
          <a:stretch>
            <a:fillRect/>
          </a:stretch>
        </p:blipFill>
        <p:spPr bwMode="auto">
          <a:xfrm>
            <a:off x="251520" y="1484784"/>
            <a:ext cx="1980220" cy="3240360"/>
          </a:xfrm>
          <a:prstGeom prst="rect">
            <a:avLst/>
          </a:prstGeom>
          <a:noFill/>
        </p:spPr>
      </p:pic>
      <p:pic>
        <p:nvPicPr>
          <p:cNvPr id="17" name="Picture 4" descr="211502 Umbro 181047980S UMBRO Velocita Player Bag 40L Svart S Sportbag">
            <a:extLst>
              <a:ext uri="{FF2B5EF4-FFF2-40B4-BE49-F238E27FC236}">
                <a16:creationId xmlns:a16="http://schemas.microsoft.com/office/drawing/2014/main" id="{833528D5-38E8-4B46-AF39-45B485E59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 l="12813" t="12600" r="13967" b="11801"/>
          <a:stretch>
            <a:fillRect/>
          </a:stretch>
        </p:blipFill>
        <p:spPr bwMode="auto">
          <a:xfrm>
            <a:off x="2483768" y="2276872"/>
            <a:ext cx="3024336" cy="2268252"/>
          </a:xfrm>
          <a:prstGeom prst="rect">
            <a:avLst/>
          </a:prstGeom>
          <a:noFill/>
        </p:spPr>
      </p:pic>
      <p:pic>
        <p:nvPicPr>
          <p:cNvPr id="18" name="Picture 8" descr="211507 Umbro 181048980M UMBRO Velocita Player Bag 60L Svart M Sportbag">
            <a:extLst>
              <a:ext uri="{FF2B5EF4-FFF2-40B4-BE49-F238E27FC236}">
                <a16:creationId xmlns:a16="http://schemas.microsoft.com/office/drawing/2014/main" id="{B3AAA6C5-3AC4-4E0D-8DEE-85CB904C0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 l="12813" t="12600" r="13967" b="11801"/>
          <a:stretch>
            <a:fillRect/>
          </a:stretch>
        </p:blipFill>
        <p:spPr bwMode="auto">
          <a:xfrm>
            <a:off x="5615608" y="1988840"/>
            <a:ext cx="3528392" cy="2646294"/>
          </a:xfrm>
          <a:prstGeom prst="rect">
            <a:avLst/>
          </a:prstGeom>
          <a:noFill/>
        </p:spPr>
      </p:pic>
      <p:sp>
        <p:nvSpPr>
          <p:cNvPr id="37" name="Rektangel 36">
            <a:extLst>
              <a:ext uri="{FF2B5EF4-FFF2-40B4-BE49-F238E27FC236}">
                <a16:creationId xmlns:a16="http://schemas.microsoft.com/office/drawing/2014/main" id="{69A7E72B-4B55-4369-8E62-CBBEB2BA8728}"/>
              </a:ext>
            </a:extLst>
          </p:cNvPr>
          <p:cNvSpPr/>
          <p:nvPr/>
        </p:nvSpPr>
        <p:spPr>
          <a:xfrm rot="20798049">
            <a:off x="7413" y="1281373"/>
            <a:ext cx="16151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Initialer som tillval 40kr/väska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948DB579-7061-4CD9-B6C3-CAE909800564}"/>
              </a:ext>
            </a:extLst>
          </p:cNvPr>
          <p:cNvSpPr txBox="1"/>
          <p:nvPr/>
        </p:nvSpPr>
        <p:spPr>
          <a:xfrm>
            <a:off x="103938" y="4771799"/>
            <a:ext cx="230425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>
                <a:solidFill>
                  <a:prstClr val="black"/>
                </a:solidFill>
              </a:rPr>
              <a:t>VELOCITA BACKPACK</a:t>
            </a:r>
          </a:p>
          <a:p>
            <a:pPr algn="ctr"/>
            <a:r>
              <a:rPr lang="sv-SE" sz="1100" dirty="0">
                <a:solidFill>
                  <a:prstClr val="black"/>
                </a:solidFill>
              </a:rPr>
              <a:t>Ryggsäck </a:t>
            </a:r>
            <a:r>
              <a:rPr lang="sv-SE" sz="1100" dirty="0" err="1">
                <a:solidFill>
                  <a:prstClr val="black"/>
                </a:solidFill>
              </a:rPr>
              <a:t>inkl.klubblogo</a:t>
            </a:r>
            <a:endParaRPr lang="sv-SE" sz="1100" dirty="0">
              <a:solidFill>
                <a:prstClr val="black"/>
              </a:solidFill>
            </a:endParaRPr>
          </a:p>
          <a:p>
            <a:pPr algn="ctr"/>
            <a:endParaRPr lang="sv-SE" sz="1100" dirty="0">
              <a:solidFill>
                <a:prstClr val="black"/>
              </a:solidFill>
            </a:endParaRPr>
          </a:p>
          <a:p>
            <a:pPr algn="ctr"/>
            <a:r>
              <a:rPr lang="sv-SE" b="1" dirty="0">
                <a:solidFill>
                  <a:srgbClr val="FF0000"/>
                </a:solidFill>
              </a:rPr>
              <a:t>280 kr</a:t>
            </a:r>
          </a:p>
          <a:p>
            <a:pPr algn="ctr"/>
            <a:r>
              <a:rPr lang="sv-SE" sz="1200" i="1" dirty="0"/>
              <a:t>(</a:t>
            </a:r>
            <a:r>
              <a:rPr lang="sv-SE" sz="1200" i="1" dirty="0" err="1"/>
              <a:t>Ord.pris</a:t>
            </a:r>
            <a:r>
              <a:rPr lang="sv-SE" sz="1200" i="1" dirty="0"/>
              <a:t> 340kr)</a:t>
            </a:r>
          </a:p>
          <a:p>
            <a:pPr algn="ctr"/>
            <a:endParaRPr lang="sv-SE" b="1" dirty="0">
              <a:solidFill>
                <a:srgbClr val="FF0000"/>
              </a:solidFill>
            </a:endParaRP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14E8F46B-D128-4E4A-B13A-7231EAF2D56A}"/>
              </a:ext>
            </a:extLst>
          </p:cNvPr>
          <p:cNvSpPr txBox="1"/>
          <p:nvPr/>
        </p:nvSpPr>
        <p:spPr>
          <a:xfrm>
            <a:off x="2699792" y="4771799"/>
            <a:ext cx="26272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>
                <a:solidFill>
                  <a:prstClr val="black"/>
                </a:solidFill>
              </a:rPr>
              <a:t>VELOCITA PLAYERBAG, SMALL</a:t>
            </a:r>
          </a:p>
          <a:p>
            <a:pPr algn="ctr"/>
            <a:r>
              <a:rPr lang="sv-SE" sz="1100" dirty="0">
                <a:solidFill>
                  <a:prstClr val="black"/>
                </a:solidFill>
              </a:rPr>
              <a:t>Sportbag </a:t>
            </a:r>
            <a:r>
              <a:rPr lang="sv-SE" sz="1100" dirty="0" err="1">
                <a:solidFill>
                  <a:prstClr val="black"/>
                </a:solidFill>
              </a:rPr>
              <a:t>inkl.klubblogo</a:t>
            </a:r>
            <a:r>
              <a:rPr lang="sv-SE" sz="1100" dirty="0">
                <a:solidFill>
                  <a:prstClr val="black"/>
                </a:solidFill>
              </a:rPr>
              <a:t>. </a:t>
            </a:r>
            <a:r>
              <a:rPr lang="sv-SE" sz="1100" dirty="0"/>
              <a:t>40 LITER</a:t>
            </a:r>
          </a:p>
          <a:p>
            <a:pPr algn="ctr"/>
            <a:endParaRPr lang="sv-SE" sz="1100" dirty="0">
              <a:solidFill>
                <a:prstClr val="black"/>
              </a:solidFill>
            </a:endParaRPr>
          </a:p>
          <a:p>
            <a:pPr algn="ctr"/>
            <a:r>
              <a:rPr lang="sv-SE" b="1" dirty="0">
                <a:solidFill>
                  <a:srgbClr val="FF0000"/>
                </a:solidFill>
              </a:rPr>
              <a:t>350 kr</a:t>
            </a:r>
          </a:p>
          <a:p>
            <a:pPr algn="ctr"/>
            <a:r>
              <a:rPr lang="sv-SE" sz="1200" i="1" dirty="0"/>
              <a:t>(</a:t>
            </a:r>
            <a:r>
              <a:rPr lang="sv-SE" sz="1200" i="1" dirty="0" err="1"/>
              <a:t>Ord.pris</a:t>
            </a:r>
            <a:r>
              <a:rPr lang="sv-SE" sz="1200" i="1" dirty="0"/>
              <a:t> 440kr)</a:t>
            </a:r>
          </a:p>
          <a:p>
            <a:pPr algn="ctr"/>
            <a:endParaRPr lang="sv-SE" b="1" dirty="0">
              <a:solidFill>
                <a:srgbClr val="FF0000"/>
              </a:solidFill>
            </a:endParaRP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0BCC6880-3DBB-4589-BF2D-5E08335E922C}"/>
              </a:ext>
            </a:extLst>
          </p:cNvPr>
          <p:cNvSpPr txBox="1"/>
          <p:nvPr/>
        </p:nvSpPr>
        <p:spPr>
          <a:xfrm>
            <a:off x="6005614" y="4767822"/>
            <a:ext cx="262729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>
                <a:solidFill>
                  <a:prstClr val="black"/>
                </a:solidFill>
              </a:rPr>
              <a:t>VELOCITA PLAYERBAG, MEDIUM </a:t>
            </a:r>
          </a:p>
          <a:p>
            <a:pPr algn="ctr"/>
            <a:r>
              <a:rPr lang="sv-SE" sz="1100" dirty="0">
                <a:solidFill>
                  <a:prstClr val="black"/>
                </a:solidFill>
              </a:rPr>
              <a:t>Sportbag </a:t>
            </a:r>
            <a:r>
              <a:rPr lang="sv-SE" sz="1100" dirty="0" err="1">
                <a:solidFill>
                  <a:prstClr val="black"/>
                </a:solidFill>
              </a:rPr>
              <a:t>inkl.klubblogo</a:t>
            </a:r>
            <a:r>
              <a:rPr lang="sv-SE" sz="1100" dirty="0">
                <a:solidFill>
                  <a:prstClr val="black"/>
                </a:solidFill>
              </a:rPr>
              <a:t>. 60 LITER</a:t>
            </a:r>
          </a:p>
          <a:p>
            <a:pPr algn="ctr"/>
            <a:endParaRPr lang="sv-SE" sz="1100" dirty="0">
              <a:solidFill>
                <a:prstClr val="black"/>
              </a:solidFill>
            </a:endParaRPr>
          </a:p>
          <a:p>
            <a:pPr algn="ctr"/>
            <a:r>
              <a:rPr lang="sv-SE" b="1" dirty="0">
                <a:solidFill>
                  <a:srgbClr val="FF0000"/>
                </a:solidFill>
              </a:rPr>
              <a:t>400 kr</a:t>
            </a:r>
          </a:p>
          <a:p>
            <a:pPr algn="ctr"/>
            <a:r>
              <a:rPr lang="sv-SE" sz="1200" i="1" dirty="0"/>
              <a:t>(</a:t>
            </a:r>
            <a:r>
              <a:rPr lang="sv-SE" sz="1200" i="1" dirty="0" err="1"/>
              <a:t>Ord.pris</a:t>
            </a:r>
            <a:r>
              <a:rPr lang="sv-SE" sz="1200" i="1" dirty="0"/>
              <a:t> 490kr)</a:t>
            </a:r>
          </a:p>
        </p:txBody>
      </p:sp>
    </p:spTree>
    <p:extLst>
      <p:ext uri="{BB962C8B-B14F-4D97-AF65-F5344CB8AC3E}">
        <p14:creationId xmlns:p14="http://schemas.microsoft.com/office/powerpoint/2010/main" val="3316967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3280</TotalTime>
  <Words>520</Words>
  <Application>Microsoft Office PowerPoint</Application>
  <PresentationFormat>Bildspel på skärmen (4:3)</PresentationFormat>
  <Paragraphs>128</Paragraphs>
  <Slides>7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Arial</vt:lpstr>
      <vt:lpstr>Bradley Hand ITC</vt:lpstr>
      <vt:lpstr>Calibri</vt:lpstr>
      <vt:lpstr>Stencil</vt:lpstr>
      <vt:lpstr>Office-tema</vt:lpstr>
      <vt:lpstr>   FÖRENINGSPROFIL 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per</dc:creator>
  <cp:lastModifiedBy>Fredrik</cp:lastModifiedBy>
  <cp:revision>35</cp:revision>
  <cp:lastPrinted>2019-03-18T14:49:06Z</cp:lastPrinted>
  <dcterms:created xsi:type="dcterms:W3CDTF">2018-03-13T12:45:37Z</dcterms:created>
  <dcterms:modified xsi:type="dcterms:W3CDTF">2019-03-20T07:43:14Z</dcterms:modified>
</cp:coreProperties>
</file>