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993CF-DFB1-4D55-AEBF-6EC62EF2DF51}" v="9" dt="2024-11-24T11:02:29.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tz, Jenny" userId="8af02f88-39c5-4658-b10f-b9ef6857b19c" providerId="ADAL" clId="{301993CF-DFB1-4D55-AEBF-6EC62EF2DF51}"/>
    <pc:docChg chg="modSld">
      <pc:chgData name="Fritz, Jenny" userId="8af02f88-39c5-4658-b10f-b9ef6857b19c" providerId="ADAL" clId="{301993CF-DFB1-4D55-AEBF-6EC62EF2DF51}" dt="2024-11-24T11:06:44.795" v="732" actId="14100"/>
      <pc:docMkLst>
        <pc:docMk/>
      </pc:docMkLst>
      <pc:sldChg chg="addSp modSp mod">
        <pc:chgData name="Fritz, Jenny" userId="8af02f88-39c5-4658-b10f-b9ef6857b19c" providerId="ADAL" clId="{301993CF-DFB1-4D55-AEBF-6EC62EF2DF51}" dt="2024-11-24T11:06:44.795" v="732" actId="14100"/>
        <pc:sldMkLst>
          <pc:docMk/>
          <pc:sldMk cId="2881818191" sldId="257"/>
        </pc:sldMkLst>
        <pc:spChg chg="mod">
          <ac:chgData name="Fritz, Jenny" userId="8af02f88-39c5-4658-b10f-b9ef6857b19c" providerId="ADAL" clId="{301993CF-DFB1-4D55-AEBF-6EC62EF2DF51}" dt="2024-11-24T11:06:22.891" v="728" actId="14100"/>
          <ac:spMkLst>
            <pc:docMk/>
            <pc:sldMk cId="2881818191" sldId="257"/>
            <ac:spMk id="12" creationId="{999305B6-DA83-1485-2705-7B90346B42B9}"/>
          </ac:spMkLst>
        </pc:spChg>
        <pc:spChg chg="add mod">
          <ac:chgData name="Fritz, Jenny" userId="8af02f88-39c5-4658-b10f-b9ef6857b19c" providerId="ADAL" clId="{301993CF-DFB1-4D55-AEBF-6EC62EF2DF51}" dt="2024-11-24T10:57:30.131" v="348" actId="20577"/>
          <ac:spMkLst>
            <pc:docMk/>
            <pc:sldMk cId="2881818191" sldId="257"/>
            <ac:spMk id="22" creationId="{50E27801-A3A6-D457-25BE-E41472251C27}"/>
          </ac:spMkLst>
        </pc:spChg>
        <pc:spChg chg="add mod">
          <ac:chgData name="Fritz, Jenny" userId="8af02f88-39c5-4658-b10f-b9ef6857b19c" providerId="ADAL" clId="{301993CF-DFB1-4D55-AEBF-6EC62EF2DF51}" dt="2024-11-24T10:57:08.228" v="335" actId="1035"/>
          <ac:spMkLst>
            <pc:docMk/>
            <pc:sldMk cId="2881818191" sldId="257"/>
            <ac:spMk id="27" creationId="{5A031084-9A84-4E5C-B42A-6B61A2A03C0A}"/>
          </ac:spMkLst>
        </pc:spChg>
        <pc:spChg chg="add mod">
          <ac:chgData name="Fritz, Jenny" userId="8af02f88-39c5-4658-b10f-b9ef6857b19c" providerId="ADAL" clId="{301993CF-DFB1-4D55-AEBF-6EC62EF2DF51}" dt="2024-11-24T11:05:04.569" v="667" actId="20577"/>
          <ac:spMkLst>
            <pc:docMk/>
            <pc:sldMk cId="2881818191" sldId="257"/>
            <ac:spMk id="35" creationId="{421BAFE8-4C82-31D4-B430-4D8B20A0C537}"/>
          </ac:spMkLst>
        </pc:spChg>
        <pc:spChg chg="add mod">
          <ac:chgData name="Fritz, Jenny" userId="8af02f88-39c5-4658-b10f-b9ef6857b19c" providerId="ADAL" clId="{301993CF-DFB1-4D55-AEBF-6EC62EF2DF51}" dt="2024-11-24T11:02:23.768" v="534" actId="208"/>
          <ac:spMkLst>
            <pc:docMk/>
            <pc:sldMk cId="2881818191" sldId="257"/>
            <ac:spMk id="37" creationId="{D2FA4BFA-FC47-9836-ED49-84A519971B1D}"/>
          </ac:spMkLst>
        </pc:spChg>
        <pc:cxnChg chg="mod">
          <ac:chgData name="Fritz, Jenny" userId="8af02f88-39c5-4658-b10f-b9ef6857b19c" providerId="ADAL" clId="{301993CF-DFB1-4D55-AEBF-6EC62EF2DF51}" dt="2024-11-24T11:06:29.131" v="729" actId="1076"/>
          <ac:cxnSpMkLst>
            <pc:docMk/>
            <pc:sldMk cId="2881818191" sldId="257"/>
            <ac:cxnSpMk id="13" creationId="{8F50E236-A63D-7342-751A-94BF625F2503}"/>
          </ac:cxnSpMkLst>
        </pc:cxnChg>
        <pc:cxnChg chg="mod">
          <ac:chgData name="Fritz, Jenny" userId="8af02f88-39c5-4658-b10f-b9ef6857b19c" providerId="ADAL" clId="{301993CF-DFB1-4D55-AEBF-6EC62EF2DF51}" dt="2024-11-24T11:06:32.664" v="730" actId="14100"/>
          <ac:cxnSpMkLst>
            <pc:docMk/>
            <pc:sldMk cId="2881818191" sldId="257"/>
            <ac:cxnSpMk id="15" creationId="{11BACA21-04B5-9D61-F3BB-70A834A1753F}"/>
          </ac:cxnSpMkLst>
        </pc:cxnChg>
        <pc:cxnChg chg="mod">
          <ac:chgData name="Fritz, Jenny" userId="8af02f88-39c5-4658-b10f-b9ef6857b19c" providerId="ADAL" clId="{301993CF-DFB1-4D55-AEBF-6EC62EF2DF51}" dt="2024-11-24T11:06:44.795" v="732" actId="14100"/>
          <ac:cxnSpMkLst>
            <pc:docMk/>
            <pc:sldMk cId="2881818191" sldId="257"/>
            <ac:cxnSpMk id="18" creationId="{3E416D2D-CE02-6E90-4D02-6B4E6485BE74}"/>
          </ac:cxnSpMkLst>
        </pc:cxnChg>
        <pc:cxnChg chg="add mod">
          <ac:chgData name="Fritz, Jenny" userId="8af02f88-39c5-4658-b10f-b9ef6857b19c" providerId="ADAL" clId="{301993CF-DFB1-4D55-AEBF-6EC62EF2DF51}" dt="2024-11-24T10:57:13.892" v="336" actId="14100"/>
          <ac:cxnSpMkLst>
            <pc:docMk/>
            <pc:sldMk cId="2881818191" sldId="257"/>
            <ac:cxnSpMk id="23" creationId="{1237F0BA-13D2-9A15-6978-C939DCD5086D}"/>
          </ac:cxnSpMkLst>
        </pc:cxnChg>
        <pc:cxnChg chg="add mod">
          <ac:chgData name="Fritz, Jenny" userId="8af02f88-39c5-4658-b10f-b9ef6857b19c" providerId="ADAL" clId="{301993CF-DFB1-4D55-AEBF-6EC62EF2DF51}" dt="2024-11-24T10:56:46.161" v="327" actId="14100"/>
          <ac:cxnSpMkLst>
            <pc:docMk/>
            <pc:sldMk cId="2881818191" sldId="257"/>
            <ac:cxnSpMk id="28" creationId="{AE7E99BE-037D-D47C-A79A-A79293E1A056}"/>
          </ac:cxnSpMkLst>
        </pc:cxnChg>
        <pc:cxnChg chg="add mod">
          <ac:chgData name="Fritz, Jenny" userId="8af02f88-39c5-4658-b10f-b9ef6857b19c" providerId="ADAL" clId="{301993CF-DFB1-4D55-AEBF-6EC62EF2DF51}" dt="2024-11-24T11:01:15.262" v="483" actId="1076"/>
          <ac:cxnSpMkLst>
            <pc:docMk/>
            <pc:sldMk cId="2881818191" sldId="257"/>
            <ac:cxnSpMk id="36" creationId="{EC095CDD-FF51-D5F9-F233-71A46D45C7BB}"/>
          </ac:cxnSpMkLst>
        </pc:cxnChg>
        <pc:cxnChg chg="add mod">
          <ac:chgData name="Fritz, Jenny" userId="8af02f88-39c5-4658-b10f-b9ef6857b19c" providerId="ADAL" clId="{301993CF-DFB1-4D55-AEBF-6EC62EF2DF51}" dt="2024-11-24T11:05:14.279" v="668" actId="14100"/>
          <ac:cxnSpMkLst>
            <pc:docMk/>
            <pc:sldMk cId="2881818191" sldId="257"/>
            <ac:cxnSpMk id="38" creationId="{0F9ACE09-1AF0-B4D5-6210-FF84C7B515C5}"/>
          </ac:cxnSpMkLst>
        </pc:cxnChg>
        <pc:cxnChg chg="add mod">
          <ac:chgData name="Fritz, Jenny" userId="8af02f88-39c5-4658-b10f-b9ef6857b19c" providerId="ADAL" clId="{301993CF-DFB1-4D55-AEBF-6EC62EF2DF51}" dt="2024-11-24T11:02:37.094" v="538" actId="14100"/>
          <ac:cxnSpMkLst>
            <pc:docMk/>
            <pc:sldMk cId="2881818191" sldId="257"/>
            <ac:cxnSpMk id="39" creationId="{CBDBD190-625C-124D-711A-D88879229BBA}"/>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9077-01D4-7BD9-2B9A-4F58A68E57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BF55A90A-53F0-9476-7BFB-EBDAF7D4AF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D7D4D8B0-EBBD-01C3-3181-A6C3A24367E5}"/>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5" name="Footer Placeholder 4">
            <a:extLst>
              <a:ext uri="{FF2B5EF4-FFF2-40B4-BE49-F238E27FC236}">
                <a16:creationId xmlns:a16="http://schemas.microsoft.com/office/drawing/2014/main" id="{F43BEC09-257E-051C-751A-03AD6E50C370}"/>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ADA192DD-DBD3-82DC-F42C-77D88448EEC1}"/>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42235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638F-7134-E551-B052-CFD2C30892C7}"/>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B7CFF2F9-E167-16F8-24C0-A3FC29B7D3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75590E8-5BBD-1A3D-B4CC-10772A4D2A43}"/>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5" name="Footer Placeholder 4">
            <a:extLst>
              <a:ext uri="{FF2B5EF4-FFF2-40B4-BE49-F238E27FC236}">
                <a16:creationId xmlns:a16="http://schemas.microsoft.com/office/drawing/2014/main" id="{BB066397-F1B9-C0D6-B54A-AEA88FFFB66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049A3A8-1C01-A396-6380-2FD8CACD39A2}"/>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185157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3B667-ABCC-53BB-9580-63C791F30E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E2DD2B30-025B-C84A-3E45-BE778A72CA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2F5A8D63-EC8A-8B48-42D7-9F58C108DFF7}"/>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5" name="Footer Placeholder 4">
            <a:extLst>
              <a:ext uri="{FF2B5EF4-FFF2-40B4-BE49-F238E27FC236}">
                <a16:creationId xmlns:a16="http://schemas.microsoft.com/office/drawing/2014/main" id="{733C74D2-B6EC-A40A-F113-0D88C66D133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179DCB5-A765-A832-934D-66CEB84EA64E}"/>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314157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32813-EA4D-F443-EB50-C1FFCAD51A12}"/>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875F7ED-9E28-95EC-D456-5B299B085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954B5BA0-C114-C18C-64B3-2EE93DBE08C8}"/>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5" name="Footer Placeholder 4">
            <a:extLst>
              <a:ext uri="{FF2B5EF4-FFF2-40B4-BE49-F238E27FC236}">
                <a16:creationId xmlns:a16="http://schemas.microsoft.com/office/drawing/2014/main" id="{EAA7B709-3E62-7612-3B9D-04905C9EDB43}"/>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3A477FE1-5146-670D-5403-A05B4AA7DBEB}"/>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12092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2C46-A353-0E6A-DF41-0C09F243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9D2F02EE-B728-8320-9AED-57C2FD53B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37B514-7512-8B45-6467-F9FCC2E2AED5}"/>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5" name="Footer Placeholder 4">
            <a:extLst>
              <a:ext uri="{FF2B5EF4-FFF2-40B4-BE49-F238E27FC236}">
                <a16:creationId xmlns:a16="http://schemas.microsoft.com/office/drawing/2014/main" id="{2DFAC84D-AE69-B74B-490E-46E1958BECF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10BFAC50-8BBA-A296-7456-489BD5EAD14B}"/>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390411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5D-C4FA-ACD0-6028-7913E9624354}"/>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29185C51-BCB2-B9F6-220C-5A9B1A438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577D0C85-53D8-C065-FB6D-4313982BA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F84C4DB0-6438-5D88-75DA-A9B1D4F2EDCD}"/>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6" name="Footer Placeholder 5">
            <a:extLst>
              <a:ext uri="{FF2B5EF4-FFF2-40B4-BE49-F238E27FC236}">
                <a16:creationId xmlns:a16="http://schemas.microsoft.com/office/drawing/2014/main" id="{E488AC1B-FFA9-6ADE-4900-5665C23AC75E}"/>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EA9C0A16-EA75-50FA-D6C9-2C8A54C44BC1}"/>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167514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7DD6-B6EC-28D3-161F-B15F6364E64F}"/>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D459E71C-7C5B-8F87-2533-49C26978CD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DD33DB-C012-565E-3640-3F0410A4E5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E55C7FB5-F28F-129F-D5CC-2357AECB5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5B98C9-1CCA-8667-3011-A567F5F67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8CD72FCB-1141-AC02-691F-C01F70C27695}"/>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8" name="Footer Placeholder 7">
            <a:extLst>
              <a:ext uri="{FF2B5EF4-FFF2-40B4-BE49-F238E27FC236}">
                <a16:creationId xmlns:a16="http://schemas.microsoft.com/office/drawing/2014/main" id="{D6F6D690-9FD5-D0B4-4626-A8F602A464C7}"/>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887D0BA1-44BA-73EF-18A8-82270D3A4E25}"/>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261333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EC30-3DC3-B9D0-D9A8-0291FDEC416C}"/>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C719AA30-22D8-D39D-696C-AAEAA13A75C2}"/>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4" name="Footer Placeholder 3">
            <a:extLst>
              <a:ext uri="{FF2B5EF4-FFF2-40B4-BE49-F238E27FC236}">
                <a16:creationId xmlns:a16="http://schemas.microsoft.com/office/drawing/2014/main" id="{82202BF3-BAA3-973C-0A46-B611E0AF3B52}"/>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E58B68EF-290E-B034-4128-AA747639E769}"/>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24772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BB234-7C04-FD04-287A-10CC9BF84933}"/>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3" name="Footer Placeholder 2">
            <a:extLst>
              <a:ext uri="{FF2B5EF4-FFF2-40B4-BE49-F238E27FC236}">
                <a16:creationId xmlns:a16="http://schemas.microsoft.com/office/drawing/2014/main" id="{599C3557-D678-AE7B-DB7E-034819F882A8}"/>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A6D58ED3-7CF5-1F55-A980-40366769C12A}"/>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387775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2414-EE58-55A7-8D18-36A11D4FB5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CF3035FA-E4F0-FEAA-1C29-58C82E4217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4FF3E5E6-80B4-EFBA-8BB0-3D69AE775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094E4-43B0-DD62-054F-0A6FF33BA460}"/>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6" name="Footer Placeholder 5">
            <a:extLst>
              <a:ext uri="{FF2B5EF4-FFF2-40B4-BE49-F238E27FC236}">
                <a16:creationId xmlns:a16="http://schemas.microsoft.com/office/drawing/2014/main" id="{F453CCB7-F181-3665-D139-233ED5956822}"/>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C1C9EF07-5084-EB54-5D01-23413CD95E69}"/>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166953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5015-B0E1-7554-0101-7EA8A8DA6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76003BF0-474F-73C4-3CA8-A624BBC03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DDDAC215-EA6A-41F8-D3D7-A6F79661A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63A5E-632E-9969-6484-C2C0E7CB441D}"/>
              </a:ext>
            </a:extLst>
          </p:cNvPr>
          <p:cNvSpPr>
            <a:spLocks noGrp="1"/>
          </p:cNvSpPr>
          <p:nvPr>
            <p:ph type="dt" sz="half" idx="10"/>
          </p:nvPr>
        </p:nvSpPr>
        <p:spPr/>
        <p:txBody>
          <a:bodyPr/>
          <a:lstStyle/>
          <a:p>
            <a:fld id="{437CBE33-ECB7-44E9-B15B-CE2EA8EE572B}" type="datetimeFigureOut">
              <a:rPr lang="sv-SE" smtClean="0"/>
              <a:t>2024-11-24</a:t>
            </a:fld>
            <a:endParaRPr lang="sv-SE"/>
          </a:p>
        </p:txBody>
      </p:sp>
      <p:sp>
        <p:nvSpPr>
          <p:cNvPr id="6" name="Footer Placeholder 5">
            <a:extLst>
              <a:ext uri="{FF2B5EF4-FFF2-40B4-BE49-F238E27FC236}">
                <a16:creationId xmlns:a16="http://schemas.microsoft.com/office/drawing/2014/main" id="{9B9A33CB-992A-BF91-2829-BAD3716FEB0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7DB2E61D-9A45-9CD8-B208-16E53394345A}"/>
              </a:ext>
            </a:extLst>
          </p:cNvPr>
          <p:cNvSpPr>
            <a:spLocks noGrp="1"/>
          </p:cNvSpPr>
          <p:nvPr>
            <p:ph type="sldNum" sz="quarter" idx="12"/>
          </p:nvPr>
        </p:nvSpPr>
        <p:spPr/>
        <p:txBody>
          <a:bodyPr/>
          <a:lstStyle/>
          <a:p>
            <a:fld id="{4F019C47-0AB7-4D93-8BF2-BCF2AA836A1F}" type="slidenum">
              <a:rPr lang="sv-SE" smtClean="0"/>
              <a:t>‹#›</a:t>
            </a:fld>
            <a:endParaRPr lang="sv-SE"/>
          </a:p>
        </p:txBody>
      </p:sp>
    </p:spTree>
    <p:extLst>
      <p:ext uri="{BB962C8B-B14F-4D97-AF65-F5344CB8AC3E}">
        <p14:creationId xmlns:p14="http://schemas.microsoft.com/office/powerpoint/2010/main" val="141154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C7883-58EF-7BBD-05C8-FDD19628EC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13BC8F8B-F8A4-90BB-85AD-805D47544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1EC2123-6B84-27B2-2561-1BCC8968C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CBE33-ECB7-44E9-B15B-CE2EA8EE572B}" type="datetimeFigureOut">
              <a:rPr lang="sv-SE" smtClean="0"/>
              <a:t>2024-11-24</a:t>
            </a:fld>
            <a:endParaRPr lang="sv-SE"/>
          </a:p>
        </p:txBody>
      </p:sp>
      <p:sp>
        <p:nvSpPr>
          <p:cNvPr id="5" name="Footer Placeholder 4">
            <a:extLst>
              <a:ext uri="{FF2B5EF4-FFF2-40B4-BE49-F238E27FC236}">
                <a16:creationId xmlns:a16="http://schemas.microsoft.com/office/drawing/2014/main" id="{EE58C9D4-9ECA-B7D7-0713-682192113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B55FC9CB-BA56-BAE2-FB74-2248DFBF0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19C47-0AB7-4D93-8BF2-BCF2AA836A1F}" type="slidenum">
              <a:rPr lang="sv-SE" smtClean="0"/>
              <a:t>‹#›</a:t>
            </a:fld>
            <a:endParaRPr lang="sv-SE"/>
          </a:p>
        </p:txBody>
      </p:sp>
    </p:spTree>
    <p:extLst>
      <p:ext uri="{BB962C8B-B14F-4D97-AF65-F5344CB8AC3E}">
        <p14:creationId xmlns:p14="http://schemas.microsoft.com/office/powerpoint/2010/main" val="3472029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nnebandy.se/stockholm/tavling/liverapportering-mitt-ibi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E452-7461-9DCC-B6E2-D52AA7FADB4B}"/>
              </a:ext>
            </a:extLst>
          </p:cNvPr>
          <p:cNvSpPr>
            <a:spLocks noGrp="1"/>
          </p:cNvSpPr>
          <p:nvPr>
            <p:ph type="ctrTitle"/>
          </p:nvPr>
        </p:nvSpPr>
        <p:spPr/>
        <p:txBody>
          <a:bodyPr>
            <a:normAutofit fontScale="90000"/>
          </a:bodyPr>
          <a:lstStyle/>
          <a:p>
            <a:r>
              <a:rPr lang="sv-SE" dirty="0"/>
              <a:t>Sekretariat -</a:t>
            </a:r>
            <a:br>
              <a:rPr lang="sv-SE" dirty="0"/>
            </a:br>
            <a:r>
              <a:rPr lang="sv-SE" dirty="0"/>
              <a:t>Instruktion för matchprotokoll </a:t>
            </a:r>
          </a:p>
        </p:txBody>
      </p:sp>
    </p:spTree>
    <p:extLst>
      <p:ext uri="{BB962C8B-B14F-4D97-AF65-F5344CB8AC3E}">
        <p14:creationId xmlns:p14="http://schemas.microsoft.com/office/powerpoint/2010/main" val="102416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8133-214A-78D9-5F56-77AAE00044FD}"/>
              </a:ext>
            </a:extLst>
          </p:cNvPr>
          <p:cNvSpPr>
            <a:spLocks noGrp="1"/>
          </p:cNvSpPr>
          <p:nvPr>
            <p:ph type="title"/>
          </p:nvPr>
        </p:nvSpPr>
        <p:spPr/>
        <p:txBody>
          <a:bodyPr/>
          <a:lstStyle/>
          <a:p>
            <a:r>
              <a:rPr lang="sv-SE" cap="all" dirty="0">
                <a:effectLst/>
              </a:rPr>
              <a:t>Liverapportering (Mitt </a:t>
            </a:r>
            <a:r>
              <a:rPr lang="sv-SE" cap="all" dirty="0" err="1">
                <a:effectLst/>
              </a:rPr>
              <a:t>iBIS</a:t>
            </a:r>
            <a:r>
              <a:rPr lang="sv-SE" cap="all" dirty="0">
                <a:effectLst/>
              </a:rPr>
              <a:t>)</a:t>
            </a:r>
            <a:br>
              <a:rPr lang="sv-SE" cap="all" dirty="0">
                <a:effectLst/>
              </a:rPr>
            </a:br>
            <a:endParaRPr lang="sv-SE" dirty="0"/>
          </a:p>
        </p:txBody>
      </p:sp>
      <p:sp>
        <p:nvSpPr>
          <p:cNvPr id="3" name="Content Placeholder 2">
            <a:extLst>
              <a:ext uri="{FF2B5EF4-FFF2-40B4-BE49-F238E27FC236}">
                <a16:creationId xmlns:a16="http://schemas.microsoft.com/office/drawing/2014/main" id="{E9B0765F-5D4B-5738-F9F5-BC7999027DF4}"/>
              </a:ext>
            </a:extLst>
          </p:cNvPr>
          <p:cNvSpPr>
            <a:spLocks noGrp="1"/>
          </p:cNvSpPr>
          <p:nvPr>
            <p:ph idx="1"/>
          </p:nvPr>
        </p:nvSpPr>
        <p:spPr/>
        <p:txBody>
          <a:bodyPr>
            <a:normAutofit fontScale="77500" lnSpcReduction="20000"/>
          </a:bodyPr>
          <a:lstStyle/>
          <a:p>
            <a:pPr marL="0" indent="0">
              <a:buNone/>
            </a:pPr>
            <a:r>
              <a:rPr lang="sv-SE" b="1" dirty="0">
                <a:effectLst/>
              </a:rPr>
              <a:t>Från och med säsongen 2024/25 tas de fysiska matchprotokollen bort och ersätts av digitala IT-systemet Mitt </a:t>
            </a:r>
            <a:r>
              <a:rPr lang="sv-SE" b="1" dirty="0" err="1">
                <a:effectLst/>
              </a:rPr>
              <a:t>iBIS</a:t>
            </a:r>
            <a:r>
              <a:rPr lang="sv-SE" b="1" dirty="0">
                <a:effectLst/>
              </a:rPr>
              <a:t>!</a:t>
            </a:r>
          </a:p>
          <a:p>
            <a:pPr marL="0" indent="0">
              <a:buNone/>
            </a:pPr>
            <a:br>
              <a:rPr lang="sv-SE" b="0" dirty="0">
                <a:effectLst/>
                <a:cs typeface="Assistant" panose="020F0502020204030204" pitchFamily="2" charset="-79"/>
              </a:rPr>
            </a:br>
            <a:r>
              <a:rPr lang="sv-SE" b="0" dirty="0">
                <a:effectLst/>
                <a:cs typeface="Assistant" panose="020F0502020204030204" pitchFamily="2" charset="-79"/>
              </a:rPr>
              <a:t>Matchprotokollet är det absolut viktigaste dokumentet kopplat till en enskild match. Där bokförs vilka som spelar, vilka som gjort mål, vad matcher slutar, om någon fått matchstraff och vilka personer som dömt matchen. Finns inte en matchhändelse noterad på protokollet så har den egentligen inte hänt.</a:t>
            </a:r>
            <a:br>
              <a:rPr lang="sv-SE" b="0" dirty="0">
                <a:effectLst/>
                <a:cs typeface="Assistant" panose="020F0502020204030204" pitchFamily="2" charset="-79"/>
              </a:rPr>
            </a:br>
            <a:br>
              <a:rPr lang="sv-SE" b="0" dirty="0">
                <a:effectLst/>
                <a:cs typeface="Assistant" panose="020F0502020204030204" pitchFamily="2" charset="-79"/>
              </a:rPr>
            </a:br>
            <a:r>
              <a:rPr lang="sv-SE" b="0" dirty="0">
                <a:effectLst/>
                <a:cs typeface="Assistant" panose="020F0502020204030204" pitchFamily="2" charset="-79"/>
              </a:rPr>
              <a:t>Då alla matcher från och med denna säsong kommer ha digitala protokoll istället för fysiska så innebär det en ökad service för alla som följer lag på röd till svart nivå. I och med att sekretariatet kommer </a:t>
            </a:r>
            <a:r>
              <a:rPr lang="sv-SE" b="0" dirty="0" err="1">
                <a:effectLst/>
                <a:cs typeface="Assistant" panose="020F0502020204030204" pitchFamily="2" charset="-79"/>
              </a:rPr>
              <a:t>händelserapportera</a:t>
            </a:r>
            <a:r>
              <a:rPr lang="sv-SE" b="0" dirty="0">
                <a:effectLst/>
                <a:cs typeface="Assistant" panose="020F0502020204030204" pitchFamily="2" charset="-79"/>
              </a:rPr>
              <a:t> direkt i Mitt </a:t>
            </a:r>
            <a:r>
              <a:rPr lang="sv-SE" b="0" dirty="0" err="1">
                <a:effectLst/>
                <a:cs typeface="Assistant" panose="020F0502020204030204" pitchFamily="2" charset="-79"/>
              </a:rPr>
              <a:t>iBIS</a:t>
            </a:r>
            <a:r>
              <a:rPr lang="sv-SE" b="0" dirty="0">
                <a:effectLst/>
                <a:cs typeface="Assistant" panose="020F0502020204030204" pitchFamily="2" charset="-79"/>
              </a:rPr>
              <a:t> under matchens gång istället för att skriva på ett pappersprotokoll så kommer alla kunna följa matchens resultat och händelser live via Svensk innebandys </a:t>
            </a:r>
            <a:r>
              <a:rPr lang="sv-SE" b="0" dirty="0" err="1">
                <a:effectLst/>
                <a:cs typeface="Assistant" panose="020F0502020204030204" pitchFamily="2" charset="-79"/>
              </a:rPr>
              <a:t>app</a:t>
            </a:r>
            <a:r>
              <a:rPr lang="sv-SE" b="0" dirty="0">
                <a:effectLst/>
                <a:cs typeface="Assistant" panose="020F0502020204030204" pitchFamily="2" charset="-79"/>
              </a:rPr>
              <a:t> eller hemsidan.</a:t>
            </a:r>
          </a:p>
          <a:p>
            <a:pPr marL="0" indent="0">
              <a:buNone/>
            </a:pPr>
            <a:r>
              <a:rPr lang="sv-SE" b="0" dirty="0">
                <a:effectLst/>
                <a:cs typeface="Assistant" panose="020F0502020204030204" pitchFamily="2" charset="-79"/>
              </a:rPr>
              <a:t>Det blir en högre service för utomstående. För junior- och seniorserier finns redan detta som krav så där blir det egentligen mindre jobb då man inte behöver fylla det fysiska matchprotokollet.</a:t>
            </a:r>
            <a:br>
              <a:rPr lang="sv-SE" b="0" dirty="0">
                <a:effectLst/>
                <a:cs typeface="Assistant" panose="020F0502020204030204" pitchFamily="2" charset="-79"/>
              </a:rPr>
            </a:br>
            <a:endParaRPr lang="sv-SE" b="0" dirty="0">
              <a:effectLst/>
              <a:cs typeface="Assistant" panose="020F0502020204030204" pitchFamily="2" charset="-79"/>
            </a:endParaRPr>
          </a:p>
          <a:p>
            <a:pPr marL="0" indent="0">
              <a:buNone/>
            </a:pPr>
            <a:endParaRPr lang="sv-SE" dirty="0"/>
          </a:p>
        </p:txBody>
      </p:sp>
    </p:spTree>
    <p:extLst>
      <p:ext uri="{BB962C8B-B14F-4D97-AF65-F5344CB8AC3E}">
        <p14:creationId xmlns:p14="http://schemas.microsoft.com/office/powerpoint/2010/main" val="224622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205C-0209-B366-72D1-A7B266CD2676}"/>
              </a:ext>
            </a:extLst>
          </p:cNvPr>
          <p:cNvSpPr>
            <a:spLocks noGrp="1"/>
          </p:cNvSpPr>
          <p:nvPr>
            <p:ph type="title"/>
          </p:nvPr>
        </p:nvSpPr>
        <p:spPr/>
        <p:txBody>
          <a:bodyPr/>
          <a:lstStyle/>
          <a:p>
            <a:r>
              <a:rPr lang="sv-SE" cap="all" dirty="0">
                <a:effectLst/>
              </a:rPr>
              <a:t>Liverapportering (Mitt </a:t>
            </a:r>
            <a:r>
              <a:rPr lang="sv-SE" cap="all" dirty="0" err="1">
                <a:effectLst/>
              </a:rPr>
              <a:t>iBIS</a:t>
            </a:r>
            <a:r>
              <a:rPr lang="sv-SE" cap="all" dirty="0">
                <a:effectLst/>
              </a:rPr>
              <a:t>)</a:t>
            </a:r>
            <a:endParaRPr lang="sv-SE" dirty="0"/>
          </a:p>
        </p:txBody>
      </p:sp>
      <p:sp>
        <p:nvSpPr>
          <p:cNvPr id="3" name="Content Placeholder 2">
            <a:extLst>
              <a:ext uri="{FF2B5EF4-FFF2-40B4-BE49-F238E27FC236}">
                <a16:creationId xmlns:a16="http://schemas.microsoft.com/office/drawing/2014/main" id="{844C4010-D2D9-4816-89F3-F5CD930BD2BE}"/>
              </a:ext>
            </a:extLst>
          </p:cNvPr>
          <p:cNvSpPr>
            <a:spLocks noGrp="1"/>
          </p:cNvSpPr>
          <p:nvPr>
            <p:ph idx="1"/>
          </p:nvPr>
        </p:nvSpPr>
        <p:spPr/>
        <p:txBody>
          <a:bodyPr/>
          <a:lstStyle/>
          <a:p>
            <a:r>
              <a:rPr lang="sv-SE" dirty="0"/>
              <a:t>Hur händelserapporteringen går till kan ses i YouTube-filmen ”mitt IBIS genomgång” som finns längst ner på sidan i länken </a:t>
            </a:r>
            <a:r>
              <a:rPr lang="sv-SE" dirty="0">
                <a:hlinkClick r:id="rId2"/>
              </a:rPr>
              <a:t>https://www.innebandy.se/stockholm/tavling/liverapportering-mitt-ibis</a:t>
            </a:r>
            <a:endParaRPr lang="sv-SE" dirty="0"/>
          </a:p>
          <a:p>
            <a:r>
              <a:rPr lang="sv-SE" dirty="0"/>
              <a:t>Ledarna kan dela behörighet att rapportera i IBIS till den person som för protokoll i sekretariatet, detta görs via QR-kod. Se film i länken ovan.</a:t>
            </a:r>
          </a:p>
          <a:p>
            <a:r>
              <a:rPr lang="sv-SE" dirty="0"/>
              <a:t>Tips är att protokollföra på papper och sedan lägga in i IBIS så man hinner få med alla händelser (period, tid, mål/utvisning, vilken spelare, </a:t>
            </a:r>
            <a:r>
              <a:rPr lang="sv-SE" dirty="0" err="1"/>
              <a:t>etc</a:t>
            </a:r>
            <a:r>
              <a:rPr lang="sv-SE" dirty="0"/>
              <a:t>)</a:t>
            </a:r>
          </a:p>
        </p:txBody>
      </p:sp>
    </p:spTree>
    <p:extLst>
      <p:ext uri="{BB962C8B-B14F-4D97-AF65-F5344CB8AC3E}">
        <p14:creationId xmlns:p14="http://schemas.microsoft.com/office/powerpoint/2010/main" val="399295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19811-FB96-7FAD-80E6-9741EF23F8CD}"/>
              </a:ext>
            </a:extLst>
          </p:cNvPr>
          <p:cNvPicPr>
            <a:picLocks noChangeAspect="1"/>
          </p:cNvPicPr>
          <p:nvPr/>
        </p:nvPicPr>
        <p:blipFill>
          <a:blip r:embed="rId2"/>
          <a:stretch>
            <a:fillRect/>
          </a:stretch>
        </p:blipFill>
        <p:spPr>
          <a:xfrm rot="16200000">
            <a:off x="2961824" y="-437677"/>
            <a:ext cx="6109662" cy="8207929"/>
          </a:xfrm>
          <a:prstGeom prst="rect">
            <a:avLst/>
          </a:prstGeom>
        </p:spPr>
      </p:pic>
      <p:sp>
        <p:nvSpPr>
          <p:cNvPr id="4" name="TextBox 3">
            <a:extLst>
              <a:ext uri="{FF2B5EF4-FFF2-40B4-BE49-F238E27FC236}">
                <a16:creationId xmlns:a16="http://schemas.microsoft.com/office/drawing/2014/main" id="{B0201B9B-7CED-8344-47FD-C3060D058C35}"/>
              </a:ext>
            </a:extLst>
          </p:cNvPr>
          <p:cNvSpPr txBox="1"/>
          <p:nvPr/>
        </p:nvSpPr>
        <p:spPr>
          <a:xfrm>
            <a:off x="0" y="4630723"/>
            <a:ext cx="1501629" cy="2031325"/>
          </a:xfrm>
          <a:prstGeom prst="rect">
            <a:avLst/>
          </a:prstGeom>
          <a:noFill/>
          <a:ln>
            <a:solidFill>
              <a:schemeClr val="tx1"/>
            </a:solidFill>
          </a:ln>
        </p:spPr>
        <p:txBody>
          <a:bodyPr wrap="square" rtlCol="0">
            <a:spAutoFit/>
          </a:bodyPr>
          <a:lstStyle/>
          <a:p>
            <a:r>
              <a:rPr lang="sv-SE" dirty="0"/>
              <a:t>Både hemmalagets och bortalagets tränare ska skriva under protokollet</a:t>
            </a:r>
          </a:p>
        </p:txBody>
      </p:sp>
      <p:cxnSp>
        <p:nvCxnSpPr>
          <p:cNvPr id="6" name="Straight Arrow Connector 5">
            <a:extLst>
              <a:ext uri="{FF2B5EF4-FFF2-40B4-BE49-F238E27FC236}">
                <a16:creationId xmlns:a16="http://schemas.microsoft.com/office/drawing/2014/main" id="{09DB885A-F23F-92F3-8CD2-8A246A9AA094}"/>
              </a:ext>
            </a:extLst>
          </p:cNvPr>
          <p:cNvCxnSpPr>
            <a:cxnSpLocks/>
          </p:cNvCxnSpPr>
          <p:nvPr/>
        </p:nvCxnSpPr>
        <p:spPr>
          <a:xfrm>
            <a:off x="1434517" y="5243119"/>
            <a:ext cx="654342" cy="159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9E74C57-CCFC-3A8A-565B-168048FAF503}"/>
              </a:ext>
            </a:extLst>
          </p:cNvPr>
          <p:cNvCxnSpPr>
            <a:cxnSpLocks/>
          </p:cNvCxnSpPr>
          <p:nvPr/>
        </p:nvCxnSpPr>
        <p:spPr>
          <a:xfrm>
            <a:off x="1434517" y="5083728"/>
            <a:ext cx="3405931" cy="318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9305B6-DA83-1485-2705-7B90346B42B9}"/>
              </a:ext>
            </a:extLst>
          </p:cNvPr>
          <p:cNvSpPr txBox="1"/>
          <p:nvPr/>
        </p:nvSpPr>
        <p:spPr>
          <a:xfrm>
            <a:off x="0" y="0"/>
            <a:ext cx="1879485" cy="3970318"/>
          </a:xfrm>
          <a:prstGeom prst="rect">
            <a:avLst/>
          </a:prstGeom>
          <a:noFill/>
          <a:ln>
            <a:solidFill>
              <a:schemeClr val="tx1"/>
            </a:solidFill>
          </a:ln>
        </p:spPr>
        <p:txBody>
          <a:bodyPr wrap="square" rtlCol="0">
            <a:spAutoFit/>
          </a:bodyPr>
          <a:lstStyle/>
          <a:p>
            <a:r>
              <a:rPr lang="sv-SE" dirty="0"/>
              <a:t>Alla spelande tjej ska vara med på protokollet (namn, nummer, födelseårtal)</a:t>
            </a:r>
          </a:p>
          <a:p>
            <a:endParaRPr lang="sv-SE" dirty="0"/>
          </a:p>
          <a:p>
            <a:r>
              <a:rPr lang="sv-SE" dirty="0"/>
              <a:t>Kapten ska noteras med K och målvakt med M, finns 2 målvakter med ska det stå M(1) för den som spelar</a:t>
            </a:r>
          </a:p>
        </p:txBody>
      </p:sp>
      <p:cxnSp>
        <p:nvCxnSpPr>
          <p:cNvPr id="13" name="Straight Arrow Connector 12">
            <a:extLst>
              <a:ext uri="{FF2B5EF4-FFF2-40B4-BE49-F238E27FC236}">
                <a16:creationId xmlns:a16="http://schemas.microsoft.com/office/drawing/2014/main" id="{8F50E236-A63D-7342-751A-94BF625F2503}"/>
              </a:ext>
            </a:extLst>
          </p:cNvPr>
          <p:cNvCxnSpPr>
            <a:cxnSpLocks/>
          </p:cNvCxnSpPr>
          <p:nvPr/>
        </p:nvCxnSpPr>
        <p:spPr>
          <a:xfrm>
            <a:off x="1292256" y="1224338"/>
            <a:ext cx="853579" cy="10961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BACA21-04B5-9D61-F3BB-70A834A1753F}"/>
              </a:ext>
            </a:extLst>
          </p:cNvPr>
          <p:cNvCxnSpPr>
            <a:cxnSpLocks/>
          </p:cNvCxnSpPr>
          <p:nvPr/>
        </p:nvCxnSpPr>
        <p:spPr>
          <a:xfrm>
            <a:off x="1719045" y="1083484"/>
            <a:ext cx="3121403" cy="7546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416D2D-CE02-6E90-4D02-6B4E6485BE74}"/>
              </a:ext>
            </a:extLst>
          </p:cNvPr>
          <p:cNvCxnSpPr>
            <a:cxnSpLocks/>
          </p:cNvCxnSpPr>
          <p:nvPr/>
        </p:nvCxnSpPr>
        <p:spPr>
          <a:xfrm>
            <a:off x="1225322" y="2545339"/>
            <a:ext cx="1110488" cy="11157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0E27801-A3A6-D457-25BE-E41472251C27}"/>
              </a:ext>
            </a:extLst>
          </p:cNvPr>
          <p:cNvSpPr txBox="1"/>
          <p:nvPr/>
        </p:nvSpPr>
        <p:spPr>
          <a:xfrm>
            <a:off x="9702043" y="11291"/>
            <a:ext cx="2450807" cy="923330"/>
          </a:xfrm>
          <a:prstGeom prst="rect">
            <a:avLst/>
          </a:prstGeom>
          <a:noFill/>
          <a:ln>
            <a:solidFill>
              <a:schemeClr val="tx1"/>
            </a:solidFill>
          </a:ln>
        </p:spPr>
        <p:txBody>
          <a:bodyPr wrap="square" rtlCol="0">
            <a:spAutoFit/>
          </a:bodyPr>
          <a:lstStyle/>
          <a:p>
            <a:r>
              <a:rPr lang="sv-SE" dirty="0"/>
              <a:t>Periodresultat: I denna match (7-1),( 2-1), (6-0) för period 1, 2 och 3</a:t>
            </a:r>
          </a:p>
        </p:txBody>
      </p:sp>
      <p:cxnSp>
        <p:nvCxnSpPr>
          <p:cNvPr id="23" name="Straight Arrow Connector 22">
            <a:extLst>
              <a:ext uri="{FF2B5EF4-FFF2-40B4-BE49-F238E27FC236}">
                <a16:creationId xmlns:a16="http://schemas.microsoft.com/office/drawing/2014/main" id="{1237F0BA-13D2-9A15-6978-C939DCD5086D}"/>
              </a:ext>
            </a:extLst>
          </p:cNvPr>
          <p:cNvCxnSpPr>
            <a:cxnSpLocks/>
          </p:cNvCxnSpPr>
          <p:nvPr/>
        </p:nvCxnSpPr>
        <p:spPr>
          <a:xfrm flipH="1">
            <a:off x="8498048" y="334620"/>
            <a:ext cx="1203995" cy="802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A031084-9A84-4E5C-B42A-6B61A2A03C0A}"/>
              </a:ext>
            </a:extLst>
          </p:cNvPr>
          <p:cNvSpPr txBox="1"/>
          <p:nvPr/>
        </p:nvSpPr>
        <p:spPr>
          <a:xfrm>
            <a:off x="3632434" y="25167"/>
            <a:ext cx="5905850" cy="646331"/>
          </a:xfrm>
          <a:prstGeom prst="rect">
            <a:avLst/>
          </a:prstGeom>
          <a:noFill/>
          <a:ln>
            <a:solidFill>
              <a:schemeClr val="tx1"/>
            </a:solidFill>
          </a:ln>
        </p:spPr>
        <p:txBody>
          <a:bodyPr wrap="square" rtlCol="0">
            <a:spAutoFit/>
          </a:bodyPr>
          <a:lstStyle/>
          <a:p>
            <a:r>
              <a:rPr lang="sv-SE" dirty="0"/>
              <a:t>Resultat: Hemmalagets siffra skrivs till vänster och bortalagets siffra till höger om strecket. I denna match 15-2</a:t>
            </a:r>
          </a:p>
        </p:txBody>
      </p:sp>
      <p:cxnSp>
        <p:nvCxnSpPr>
          <p:cNvPr id="28" name="Straight Arrow Connector 27">
            <a:extLst>
              <a:ext uri="{FF2B5EF4-FFF2-40B4-BE49-F238E27FC236}">
                <a16:creationId xmlns:a16="http://schemas.microsoft.com/office/drawing/2014/main" id="{AE7E99BE-037D-D47C-A79A-A79293E1A056}"/>
              </a:ext>
            </a:extLst>
          </p:cNvPr>
          <p:cNvCxnSpPr>
            <a:cxnSpLocks/>
          </p:cNvCxnSpPr>
          <p:nvPr/>
        </p:nvCxnSpPr>
        <p:spPr>
          <a:xfrm flipH="1">
            <a:off x="8049062" y="576502"/>
            <a:ext cx="749065" cy="3457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21BAFE8-4C82-31D4-B430-4D8B20A0C537}"/>
              </a:ext>
            </a:extLst>
          </p:cNvPr>
          <p:cNvSpPr txBox="1"/>
          <p:nvPr/>
        </p:nvSpPr>
        <p:spPr>
          <a:xfrm>
            <a:off x="10153825" y="1136708"/>
            <a:ext cx="1999025" cy="4247317"/>
          </a:xfrm>
          <a:prstGeom prst="rect">
            <a:avLst/>
          </a:prstGeom>
          <a:noFill/>
          <a:ln>
            <a:solidFill>
              <a:schemeClr val="tx1"/>
            </a:solidFill>
          </a:ln>
        </p:spPr>
        <p:txBody>
          <a:bodyPr wrap="square" rtlCol="0">
            <a:spAutoFit/>
          </a:bodyPr>
          <a:lstStyle/>
          <a:p>
            <a:r>
              <a:rPr lang="sv-SE" dirty="0"/>
              <a:t>Här noteras vilken period, tid, nummer på spelare och om det varit mål, assist (pass), utvisning och vilken utvisningskod.</a:t>
            </a:r>
          </a:p>
          <a:p>
            <a:endParaRPr lang="sv-SE" dirty="0"/>
          </a:p>
          <a:p>
            <a:r>
              <a:rPr lang="sv-SE" dirty="0"/>
              <a:t>Om utvisning sker så säger domaren orsak, t.ex. hög klubba, då får man leta reda på koden som här är 206</a:t>
            </a:r>
          </a:p>
        </p:txBody>
      </p:sp>
      <p:cxnSp>
        <p:nvCxnSpPr>
          <p:cNvPr id="36" name="Straight Arrow Connector 35">
            <a:extLst>
              <a:ext uri="{FF2B5EF4-FFF2-40B4-BE49-F238E27FC236}">
                <a16:creationId xmlns:a16="http://schemas.microsoft.com/office/drawing/2014/main" id="{EC095CDD-FF51-D5F9-F233-71A46D45C7BB}"/>
              </a:ext>
            </a:extLst>
          </p:cNvPr>
          <p:cNvCxnSpPr>
            <a:cxnSpLocks/>
          </p:cNvCxnSpPr>
          <p:nvPr/>
        </p:nvCxnSpPr>
        <p:spPr>
          <a:xfrm flipH="1">
            <a:off x="9485504" y="1907607"/>
            <a:ext cx="749065" cy="3457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2FA4BFA-FC47-9836-ED49-84A519971B1D}"/>
              </a:ext>
            </a:extLst>
          </p:cNvPr>
          <p:cNvSpPr txBox="1"/>
          <p:nvPr/>
        </p:nvSpPr>
        <p:spPr>
          <a:xfrm>
            <a:off x="10257641" y="5529179"/>
            <a:ext cx="1669409" cy="1200329"/>
          </a:xfrm>
          <a:prstGeom prst="rect">
            <a:avLst/>
          </a:prstGeom>
          <a:noFill/>
          <a:ln>
            <a:solidFill>
              <a:schemeClr val="tx1"/>
            </a:solidFill>
          </a:ln>
        </p:spPr>
        <p:txBody>
          <a:bodyPr wrap="square" rtlCol="0">
            <a:spAutoFit/>
          </a:bodyPr>
          <a:lstStyle/>
          <a:p>
            <a:r>
              <a:rPr lang="sv-SE" dirty="0"/>
              <a:t>Den som fört protokoll skriver under protokollet</a:t>
            </a:r>
          </a:p>
        </p:txBody>
      </p:sp>
      <p:cxnSp>
        <p:nvCxnSpPr>
          <p:cNvPr id="38" name="Straight Arrow Connector 37">
            <a:extLst>
              <a:ext uri="{FF2B5EF4-FFF2-40B4-BE49-F238E27FC236}">
                <a16:creationId xmlns:a16="http://schemas.microsoft.com/office/drawing/2014/main" id="{0F9ACE09-1AF0-B4D5-6210-FF84C7B515C5}"/>
              </a:ext>
            </a:extLst>
          </p:cNvPr>
          <p:cNvCxnSpPr>
            <a:cxnSpLocks/>
          </p:cNvCxnSpPr>
          <p:nvPr/>
        </p:nvCxnSpPr>
        <p:spPr>
          <a:xfrm flipH="1">
            <a:off x="6199464" y="3909270"/>
            <a:ext cx="4079846" cy="19126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BDBD190-625C-124D-711A-D88879229BBA}"/>
              </a:ext>
            </a:extLst>
          </p:cNvPr>
          <p:cNvCxnSpPr>
            <a:cxnSpLocks/>
          </p:cNvCxnSpPr>
          <p:nvPr/>
        </p:nvCxnSpPr>
        <p:spPr>
          <a:xfrm flipH="1">
            <a:off x="8798127" y="5663633"/>
            <a:ext cx="1513345" cy="465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18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cc6f684-1619-49fb-be6f-9a9d9afe38eb}" enabled="0" method="" siteId="{7cc6f684-1619-49fb-be6f-9a9d9afe38eb}" removed="1"/>
</clbl:labelList>
</file>

<file path=docProps/app.xml><?xml version="1.0" encoding="utf-8"?>
<Properties xmlns="http://schemas.openxmlformats.org/officeDocument/2006/extended-properties" xmlns:vt="http://schemas.openxmlformats.org/officeDocument/2006/docPropsVTypes">
  <TotalTime>50</TotalTime>
  <Words>435</Words>
  <Application>Microsoft Office PowerPoint</Application>
  <PresentationFormat>Bredbild</PresentationFormat>
  <Paragraphs>19</Paragraphs>
  <Slides>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vt:i4>
      </vt:variant>
    </vt:vector>
  </HeadingPairs>
  <TitlesOfParts>
    <vt:vector size="9" baseType="lpstr">
      <vt:lpstr>Arial</vt:lpstr>
      <vt:lpstr>Assistant</vt:lpstr>
      <vt:lpstr>Calibri</vt:lpstr>
      <vt:lpstr>Calibri Light</vt:lpstr>
      <vt:lpstr>Office Theme</vt:lpstr>
      <vt:lpstr>Sekretariat - Instruktion för matchprotokoll </vt:lpstr>
      <vt:lpstr>Liverapportering (Mitt iBIS) </vt:lpstr>
      <vt:lpstr>Liverapportering (Mitt iBIS)</vt:lpstr>
      <vt:lpstr>PowerPoint-presentation</vt:lpstr>
    </vt:vector>
  </TitlesOfParts>
  <Company>SSAB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Sekretariat - Instruktion för matchprotokoll </dc:title>
  <dc:creator>Fritz, Jenny</dc:creator>
  <cp:lastModifiedBy>Torleif Carpenhammar</cp:lastModifiedBy>
  <cp:revision>1</cp:revision>
  <dcterms:created xsi:type="dcterms:W3CDTF">2024-11-24T10:15:59Z</dcterms:created>
  <dcterms:modified xsi:type="dcterms:W3CDTF">2024-11-24T13:06:22Z</dcterms:modified>
</cp:coreProperties>
</file>