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Lst>
  <p:notesMasterIdLst>
    <p:notesMasterId r:id="rId33"/>
  </p:notesMasterIdLst>
  <p:handoutMasterIdLst>
    <p:handoutMasterId r:id="rId34"/>
  </p:handoutMasterIdLst>
  <p:sldIdLst>
    <p:sldId id="256" r:id="rId5"/>
    <p:sldId id="300" r:id="rId6"/>
    <p:sldId id="363" r:id="rId7"/>
    <p:sldId id="364" r:id="rId8"/>
    <p:sldId id="366" r:id="rId9"/>
    <p:sldId id="343" r:id="rId10"/>
    <p:sldId id="365" r:id="rId11"/>
    <p:sldId id="391" r:id="rId12"/>
    <p:sldId id="368" r:id="rId13"/>
    <p:sldId id="357" r:id="rId14"/>
    <p:sldId id="354" r:id="rId15"/>
    <p:sldId id="355" r:id="rId16"/>
    <p:sldId id="356" r:id="rId17"/>
    <p:sldId id="352" r:id="rId18"/>
    <p:sldId id="380" r:id="rId19"/>
    <p:sldId id="360" r:id="rId20"/>
    <p:sldId id="361" r:id="rId21"/>
    <p:sldId id="382" r:id="rId22"/>
    <p:sldId id="383" r:id="rId23"/>
    <p:sldId id="375" r:id="rId24"/>
    <p:sldId id="385" r:id="rId25"/>
    <p:sldId id="358" r:id="rId26"/>
    <p:sldId id="386" r:id="rId27"/>
    <p:sldId id="378" r:id="rId28"/>
    <p:sldId id="387" r:id="rId29"/>
    <p:sldId id="388" r:id="rId30"/>
    <p:sldId id="389" r:id="rId31"/>
    <p:sldId id="390"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1656C-2958-48DA-96E1-F761327998A6}" v="5" dt="2021-04-09T11:23:21.41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828" y="5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7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alena Fahlén" userId="ab323ed0-2946-4f27-ae5a-b368454cf6fd" providerId="ADAL" clId="{86E1656C-2958-48DA-96E1-F761327998A6}"/>
    <pc:docChg chg="custSel delSld modSld">
      <pc:chgData name="Magdalena Fahlén" userId="ab323ed0-2946-4f27-ae5a-b368454cf6fd" providerId="ADAL" clId="{86E1656C-2958-48DA-96E1-F761327998A6}" dt="2021-04-09T12:45:08.183" v="138" actId="20577"/>
      <pc:docMkLst>
        <pc:docMk/>
      </pc:docMkLst>
      <pc:sldChg chg="modSp mod">
        <pc:chgData name="Magdalena Fahlén" userId="ab323ed0-2946-4f27-ae5a-b368454cf6fd" providerId="ADAL" clId="{86E1656C-2958-48DA-96E1-F761327998A6}" dt="2021-04-07T15:40:22.243" v="19" actId="20577"/>
        <pc:sldMkLst>
          <pc:docMk/>
          <pc:sldMk cId="3354595287" sldId="256"/>
        </pc:sldMkLst>
        <pc:spChg chg="mod">
          <ac:chgData name="Magdalena Fahlén" userId="ab323ed0-2946-4f27-ae5a-b368454cf6fd" providerId="ADAL" clId="{86E1656C-2958-48DA-96E1-F761327998A6}" dt="2021-04-07T15:40:22.243" v="19" actId="20577"/>
          <ac:spMkLst>
            <pc:docMk/>
            <pc:sldMk cId="3354595287" sldId="256"/>
            <ac:spMk id="3" creationId="{00000000-0000-0000-0000-000000000000}"/>
          </ac:spMkLst>
        </pc:spChg>
      </pc:sldChg>
      <pc:sldChg chg="del">
        <pc:chgData name="Magdalena Fahlén" userId="ab323ed0-2946-4f27-ae5a-b368454cf6fd" providerId="ADAL" clId="{86E1656C-2958-48DA-96E1-F761327998A6}" dt="2021-04-07T15:41:17.878" v="33" actId="47"/>
        <pc:sldMkLst>
          <pc:docMk/>
          <pc:sldMk cId="3441183854" sldId="285"/>
        </pc:sldMkLst>
      </pc:sldChg>
      <pc:sldChg chg="modSp mod">
        <pc:chgData name="Magdalena Fahlén" userId="ab323ed0-2946-4f27-ae5a-b368454cf6fd" providerId="ADAL" clId="{86E1656C-2958-48DA-96E1-F761327998A6}" dt="2021-04-07T15:40:58.099" v="31" actId="20577"/>
        <pc:sldMkLst>
          <pc:docMk/>
          <pc:sldMk cId="2557368206" sldId="300"/>
        </pc:sldMkLst>
        <pc:spChg chg="mod">
          <ac:chgData name="Magdalena Fahlén" userId="ab323ed0-2946-4f27-ae5a-b368454cf6fd" providerId="ADAL" clId="{86E1656C-2958-48DA-96E1-F761327998A6}" dt="2021-04-07T15:40:29.806" v="27" actId="20577"/>
          <ac:spMkLst>
            <pc:docMk/>
            <pc:sldMk cId="2557368206" sldId="300"/>
            <ac:spMk id="2" creationId="{00000000-0000-0000-0000-000000000000}"/>
          </ac:spMkLst>
        </pc:spChg>
        <pc:spChg chg="mod">
          <ac:chgData name="Magdalena Fahlén" userId="ab323ed0-2946-4f27-ae5a-b368454cf6fd" providerId="ADAL" clId="{86E1656C-2958-48DA-96E1-F761327998A6}" dt="2021-04-07T15:40:58.099" v="31" actId="20577"/>
          <ac:spMkLst>
            <pc:docMk/>
            <pc:sldMk cId="2557368206" sldId="300"/>
            <ac:spMk id="3" creationId="{00000000-0000-0000-0000-000000000000}"/>
          </ac:spMkLst>
        </pc:spChg>
      </pc:sldChg>
      <pc:sldChg chg="modSp mod">
        <pc:chgData name="Magdalena Fahlén" userId="ab323ed0-2946-4f27-ae5a-b368454cf6fd" providerId="ADAL" clId="{86E1656C-2958-48DA-96E1-F761327998A6}" dt="2021-04-09T12:45:08.183" v="138" actId="20577"/>
        <pc:sldMkLst>
          <pc:docMk/>
          <pc:sldMk cId="4255907995" sldId="352"/>
        </pc:sldMkLst>
        <pc:spChg chg="mod">
          <ac:chgData name="Magdalena Fahlén" userId="ab323ed0-2946-4f27-ae5a-b368454cf6fd" providerId="ADAL" clId="{86E1656C-2958-48DA-96E1-F761327998A6}" dt="2021-04-09T12:45:08.183" v="138" actId="20577"/>
          <ac:spMkLst>
            <pc:docMk/>
            <pc:sldMk cId="4255907995" sldId="352"/>
            <ac:spMk id="3" creationId="{A4B156A8-446E-486A-989C-E4C806BA939A}"/>
          </ac:spMkLst>
        </pc:spChg>
      </pc:sldChg>
      <pc:sldChg chg="modSp mod">
        <pc:chgData name="Magdalena Fahlén" userId="ab323ed0-2946-4f27-ae5a-b368454cf6fd" providerId="ADAL" clId="{86E1656C-2958-48DA-96E1-F761327998A6}" dt="2021-04-09T11:23:32.060" v="134" actId="404"/>
        <pc:sldMkLst>
          <pc:docMk/>
          <pc:sldMk cId="3238047649" sldId="358"/>
        </pc:sldMkLst>
        <pc:spChg chg="mod">
          <ac:chgData name="Magdalena Fahlén" userId="ab323ed0-2946-4f27-ae5a-b368454cf6fd" providerId="ADAL" clId="{86E1656C-2958-48DA-96E1-F761327998A6}" dt="2021-04-09T11:22:27.982" v="98" actId="27636"/>
          <ac:spMkLst>
            <pc:docMk/>
            <pc:sldMk cId="3238047649" sldId="358"/>
            <ac:spMk id="8" creationId="{BFD38E6D-51DB-4839-B5A5-D4F5252799BF}"/>
          </ac:spMkLst>
        </pc:spChg>
        <pc:spChg chg="mod">
          <ac:chgData name="Magdalena Fahlén" userId="ab323ed0-2946-4f27-ae5a-b368454cf6fd" providerId="ADAL" clId="{86E1656C-2958-48DA-96E1-F761327998A6}" dt="2021-04-09T11:23:32.060" v="134" actId="404"/>
          <ac:spMkLst>
            <pc:docMk/>
            <pc:sldMk cId="3238047649" sldId="358"/>
            <ac:spMk id="9" creationId="{ED2A9545-D992-40DA-B754-AC9BE71F7BD1}"/>
          </ac:spMkLst>
        </pc:spChg>
      </pc:sldChg>
      <pc:sldChg chg="del">
        <pc:chgData name="Magdalena Fahlén" userId="ab323ed0-2946-4f27-ae5a-b368454cf6fd" providerId="ADAL" clId="{86E1656C-2958-48DA-96E1-F761327998A6}" dt="2021-04-07T15:41:14.120" v="32" actId="47"/>
        <pc:sldMkLst>
          <pc:docMk/>
          <pc:sldMk cId="1540994346" sldId="359"/>
        </pc:sldMkLst>
      </pc:sldChg>
      <pc:sldChg chg="delSp modSp mod">
        <pc:chgData name="Magdalena Fahlén" userId="ab323ed0-2946-4f27-ae5a-b368454cf6fd" providerId="ADAL" clId="{86E1656C-2958-48DA-96E1-F761327998A6}" dt="2021-04-07T15:42:03.715" v="96" actId="478"/>
        <pc:sldMkLst>
          <pc:docMk/>
          <pc:sldMk cId="2085383488" sldId="361"/>
        </pc:sldMkLst>
        <pc:spChg chg="mod">
          <ac:chgData name="Magdalena Fahlén" userId="ab323ed0-2946-4f27-ae5a-b368454cf6fd" providerId="ADAL" clId="{86E1656C-2958-48DA-96E1-F761327998A6}" dt="2021-04-07T15:41:55.132" v="95" actId="20577"/>
          <ac:spMkLst>
            <pc:docMk/>
            <pc:sldMk cId="2085383488" sldId="361"/>
            <ac:spMk id="3" creationId="{00000000-0000-0000-0000-000000000000}"/>
          </ac:spMkLst>
        </pc:spChg>
        <pc:spChg chg="del">
          <ac:chgData name="Magdalena Fahlén" userId="ab323ed0-2946-4f27-ae5a-b368454cf6fd" providerId="ADAL" clId="{86E1656C-2958-48DA-96E1-F761327998A6}" dt="2021-04-07T15:42:03.715" v="96" actId="478"/>
          <ac:spMkLst>
            <pc:docMk/>
            <pc:sldMk cId="2085383488" sldId="361"/>
            <ac:spMk id="4" creationId="{00000000-0000-0000-0000-000000000000}"/>
          </ac:spMkLst>
        </pc:spChg>
      </pc:sldChg>
      <pc:sldChg chg="del">
        <pc:chgData name="Magdalena Fahlén" userId="ab323ed0-2946-4f27-ae5a-b368454cf6fd" providerId="ADAL" clId="{86E1656C-2958-48DA-96E1-F761327998A6}" dt="2021-04-07T15:40:00.706" v="0" actId="47"/>
        <pc:sldMkLst>
          <pc:docMk/>
          <pc:sldMk cId="2242683235" sldId="3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AD3A5-49A9-4E9F-BE1D-BBAA171549FA}"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sv-SE"/>
        </a:p>
      </dgm:t>
    </dgm:pt>
    <dgm:pt modelId="{12D25BD8-2623-4F96-B8F9-FD524D1F44E8}">
      <dgm:prSet phldrT="[Text]"/>
      <dgm:spPr>
        <a:solidFill>
          <a:schemeClr val="accent1"/>
        </a:solidFill>
      </dgm:spPr>
      <dgm:t>
        <a:bodyPr/>
        <a:lstStyle/>
        <a:p>
          <a:r>
            <a:rPr lang="sv-SE" dirty="0">
              <a:latin typeface="Arial" panose="020B0604020202020204" pitchFamily="34" charset="0"/>
              <a:cs typeface="Arial" panose="020B0604020202020204" pitchFamily="34" charset="0"/>
            </a:rPr>
            <a:t>GLÄDJE</a:t>
          </a:r>
        </a:p>
      </dgm:t>
    </dgm:pt>
    <dgm:pt modelId="{6EA11ECF-DEAF-47BC-BDD2-B49D5A83CEEA}" type="parTrans" cxnId="{C54B0A66-4482-4E30-9F7C-EA216D3E6F0B}">
      <dgm:prSet/>
      <dgm:spPr/>
      <dgm:t>
        <a:bodyPr/>
        <a:lstStyle/>
        <a:p>
          <a:endParaRPr lang="sv-SE"/>
        </a:p>
      </dgm:t>
    </dgm:pt>
    <dgm:pt modelId="{C0F46D1B-2DCE-4A6B-99C6-2A87CB1A5DE2}" type="sibTrans" cxnId="{C54B0A66-4482-4E30-9F7C-EA216D3E6F0B}">
      <dgm:prSet/>
      <dgm:spPr/>
      <dgm:t>
        <a:bodyPr/>
        <a:lstStyle/>
        <a:p>
          <a:endParaRPr lang="sv-SE"/>
        </a:p>
      </dgm:t>
    </dgm:pt>
    <dgm:pt modelId="{77F81E16-B65F-4C51-92A4-05C13A1DB91E}">
      <dgm:prSet phldrT="[Text]"/>
      <dgm:spPr>
        <a:solidFill>
          <a:schemeClr val="accent1"/>
        </a:solidFill>
      </dgm:spPr>
      <dgm:t>
        <a:bodyPr/>
        <a:lstStyle/>
        <a:p>
          <a:r>
            <a:rPr lang="sv-SE" dirty="0">
              <a:latin typeface="Arial" panose="020B0604020202020204" pitchFamily="34" charset="0"/>
              <a:cs typeface="Arial" panose="020B0604020202020204" pitchFamily="34" charset="0"/>
            </a:rPr>
            <a:t>LÄRANDE</a:t>
          </a:r>
        </a:p>
      </dgm:t>
    </dgm:pt>
    <dgm:pt modelId="{6DB1435A-812E-482C-93CA-2C78623BBDA8}" type="parTrans" cxnId="{9805B529-3CF1-42FB-A047-C1EEC1731AC8}">
      <dgm:prSet/>
      <dgm:spPr/>
      <dgm:t>
        <a:bodyPr/>
        <a:lstStyle/>
        <a:p>
          <a:endParaRPr lang="sv-SE"/>
        </a:p>
      </dgm:t>
    </dgm:pt>
    <dgm:pt modelId="{4E76B8E8-D7E6-4452-AA1E-6035329A0B69}" type="sibTrans" cxnId="{9805B529-3CF1-42FB-A047-C1EEC1731AC8}">
      <dgm:prSet/>
      <dgm:spPr/>
      <dgm:t>
        <a:bodyPr/>
        <a:lstStyle/>
        <a:p>
          <a:endParaRPr lang="sv-SE"/>
        </a:p>
      </dgm:t>
    </dgm:pt>
    <dgm:pt modelId="{A0CDD1C3-02C7-47AB-AEBC-533C1E6D7EC1}">
      <dgm:prSet phldrT="[Text]"/>
      <dgm:spPr>
        <a:solidFill>
          <a:schemeClr val="accent1"/>
        </a:solidFill>
      </dgm:spPr>
      <dgm:t>
        <a:bodyPr/>
        <a:lstStyle/>
        <a:p>
          <a:r>
            <a:rPr lang="sv-SE" dirty="0">
              <a:latin typeface="Arial" panose="020B0604020202020204" pitchFamily="34" charset="0"/>
              <a:cs typeface="Arial" panose="020B0604020202020204" pitchFamily="34" charset="0"/>
            </a:rPr>
            <a:t>ANSVAR</a:t>
          </a:r>
        </a:p>
      </dgm:t>
    </dgm:pt>
    <dgm:pt modelId="{585700A7-AF05-4901-BBE9-64C943B65FC9}" type="parTrans" cxnId="{FB8DBFA8-BB70-4CF0-86D5-C42FE13DC0B4}">
      <dgm:prSet/>
      <dgm:spPr/>
      <dgm:t>
        <a:bodyPr/>
        <a:lstStyle/>
        <a:p>
          <a:endParaRPr lang="sv-SE"/>
        </a:p>
      </dgm:t>
    </dgm:pt>
    <dgm:pt modelId="{66D773F4-8EAB-4E92-8F43-657E93AE9913}" type="sibTrans" cxnId="{FB8DBFA8-BB70-4CF0-86D5-C42FE13DC0B4}">
      <dgm:prSet/>
      <dgm:spPr/>
      <dgm:t>
        <a:bodyPr/>
        <a:lstStyle/>
        <a:p>
          <a:endParaRPr lang="sv-SE"/>
        </a:p>
      </dgm:t>
    </dgm:pt>
    <dgm:pt modelId="{46A458FA-C6BC-45C7-AB94-0F4194D0380E}">
      <dgm:prSet phldrT="[Text]"/>
      <dgm:spPr>
        <a:solidFill>
          <a:schemeClr val="accent1"/>
        </a:solidFill>
      </dgm:spPr>
      <dgm:t>
        <a:bodyPr/>
        <a:lstStyle/>
        <a:p>
          <a:r>
            <a:rPr lang="sv-SE" dirty="0">
              <a:latin typeface="Arial" panose="020B0604020202020204" pitchFamily="34" charset="0"/>
              <a:cs typeface="Arial" panose="020B0604020202020204" pitchFamily="34" charset="0"/>
            </a:rPr>
            <a:t>DELAKTIGHET</a:t>
          </a:r>
        </a:p>
      </dgm:t>
    </dgm:pt>
    <dgm:pt modelId="{9506BCA9-C48C-47E7-9D20-A2776C4FB12D}" type="parTrans" cxnId="{11A805F2-AB6A-4DAD-89E1-5EC2CF482DF4}">
      <dgm:prSet/>
      <dgm:spPr/>
      <dgm:t>
        <a:bodyPr/>
        <a:lstStyle/>
        <a:p>
          <a:endParaRPr lang="sv-SE"/>
        </a:p>
      </dgm:t>
    </dgm:pt>
    <dgm:pt modelId="{EF39C804-40E4-4745-9941-E2CB9FEF3D40}" type="sibTrans" cxnId="{11A805F2-AB6A-4DAD-89E1-5EC2CF482DF4}">
      <dgm:prSet/>
      <dgm:spPr/>
      <dgm:t>
        <a:bodyPr/>
        <a:lstStyle/>
        <a:p>
          <a:endParaRPr lang="sv-SE"/>
        </a:p>
      </dgm:t>
    </dgm:pt>
    <dgm:pt modelId="{5047912B-D81A-4593-9C2C-5504568B7A0F}" type="pres">
      <dgm:prSet presAssocID="{7B0AD3A5-49A9-4E9F-BE1D-BBAA171549FA}" presName="cycle" presStyleCnt="0">
        <dgm:presLayoutVars>
          <dgm:dir/>
          <dgm:resizeHandles val="exact"/>
        </dgm:presLayoutVars>
      </dgm:prSet>
      <dgm:spPr/>
    </dgm:pt>
    <dgm:pt modelId="{423515E3-A5BE-4848-94BA-A80CFECADE60}" type="pres">
      <dgm:prSet presAssocID="{12D25BD8-2623-4F96-B8F9-FD524D1F44E8}" presName="node" presStyleLbl="node1" presStyleIdx="0" presStyleCnt="4" custRadScaleRad="103092" custRadScaleInc="0">
        <dgm:presLayoutVars>
          <dgm:bulletEnabled val="1"/>
        </dgm:presLayoutVars>
      </dgm:prSet>
      <dgm:spPr/>
    </dgm:pt>
    <dgm:pt modelId="{9D9A8051-EE1B-4840-871B-D15E292EA31C}" type="pres">
      <dgm:prSet presAssocID="{12D25BD8-2623-4F96-B8F9-FD524D1F44E8}" presName="spNode" presStyleCnt="0"/>
      <dgm:spPr/>
    </dgm:pt>
    <dgm:pt modelId="{110CEB07-8656-4E7D-8178-B5F391C6A137}" type="pres">
      <dgm:prSet presAssocID="{C0F46D1B-2DCE-4A6B-99C6-2A87CB1A5DE2}" presName="sibTrans" presStyleLbl="sibTrans1D1" presStyleIdx="0" presStyleCnt="4"/>
      <dgm:spPr/>
    </dgm:pt>
    <dgm:pt modelId="{B2CBC3C9-97BA-471B-ADAE-2DE0E2B42306}" type="pres">
      <dgm:prSet presAssocID="{77F81E16-B65F-4C51-92A4-05C13A1DB91E}" presName="node" presStyleLbl="node1" presStyleIdx="1" presStyleCnt="4">
        <dgm:presLayoutVars>
          <dgm:bulletEnabled val="1"/>
        </dgm:presLayoutVars>
      </dgm:prSet>
      <dgm:spPr/>
    </dgm:pt>
    <dgm:pt modelId="{4CBA2F91-0F92-46EF-BFF8-536CB56493DA}" type="pres">
      <dgm:prSet presAssocID="{77F81E16-B65F-4C51-92A4-05C13A1DB91E}" presName="spNode" presStyleCnt="0"/>
      <dgm:spPr/>
    </dgm:pt>
    <dgm:pt modelId="{7060C9AE-ED1B-4306-BA7A-82179430D548}" type="pres">
      <dgm:prSet presAssocID="{4E76B8E8-D7E6-4452-AA1E-6035329A0B69}" presName="sibTrans" presStyleLbl="sibTrans1D1" presStyleIdx="1" presStyleCnt="4"/>
      <dgm:spPr/>
    </dgm:pt>
    <dgm:pt modelId="{4AEB297D-2C66-4A98-8517-B96558316AD6}" type="pres">
      <dgm:prSet presAssocID="{A0CDD1C3-02C7-47AB-AEBC-533C1E6D7EC1}" presName="node" presStyleLbl="node1" presStyleIdx="2" presStyleCnt="4">
        <dgm:presLayoutVars>
          <dgm:bulletEnabled val="1"/>
        </dgm:presLayoutVars>
      </dgm:prSet>
      <dgm:spPr/>
    </dgm:pt>
    <dgm:pt modelId="{D5A18438-6B34-4855-862D-04EA55E3CFBD}" type="pres">
      <dgm:prSet presAssocID="{A0CDD1C3-02C7-47AB-AEBC-533C1E6D7EC1}" presName="spNode" presStyleCnt="0"/>
      <dgm:spPr/>
    </dgm:pt>
    <dgm:pt modelId="{A7C42E41-B4A4-4F18-8E51-DF5F92032E86}" type="pres">
      <dgm:prSet presAssocID="{66D773F4-8EAB-4E92-8F43-657E93AE9913}" presName="sibTrans" presStyleLbl="sibTrans1D1" presStyleIdx="2" presStyleCnt="4"/>
      <dgm:spPr/>
    </dgm:pt>
    <dgm:pt modelId="{9687E1AC-D942-4CBB-8E3C-4E4E807C8D8D}" type="pres">
      <dgm:prSet presAssocID="{46A458FA-C6BC-45C7-AB94-0F4194D0380E}" presName="node" presStyleLbl="node1" presStyleIdx="3" presStyleCnt="4">
        <dgm:presLayoutVars>
          <dgm:bulletEnabled val="1"/>
        </dgm:presLayoutVars>
      </dgm:prSet>
      <dgm:spPr/>
    </dgm:pt>
    <dgm:pt modelId="{CC088781-177A-4C67-9AE6-8EABE0FBCEED}" type="pres">
      <dgm:prSet presAssocID="{46A458FA-C6BC-45C7-AB94-0F4194D0380E}" presName="spNode" presStyleCnt="0"/>
      <dgm:spPr/>
    </dgm:pt>
    <dgm:pt modelId="{CC97F8EE-1AC7-4C86-A143-4735A68B48B0}" type="pres">
      <dgm:prSet presAssocID="{EF39C804-40E4-4745-9941-E2CB9FEF3D40}" presName="sibTrans" presStyleLbl="sibTrans1D1" presStyleIdx="3" presStyleCnt="4"/>
      <dgm:spPr/>
    </dgm:pt>
  </dgm:ptLst>
  <dgm:cxnLst>
    <dgm:cxn modelId="{5C01B60C-FFEC-4740-BDD2-6DCFFDFC7E12}" type="presOf" srcId="{46A458FA-C6BC-45C7-AB94-0F4194D0380E}" destId="{9687E1AC-D942-4CBB-8E3C-4E4E807C8D8D}" srcOrd="0" destOrd="0" presId="urn:microsoft.com/office/officeart/2005/8/layout/cycle5"/>
    <dgm:cxn modelId="{9805B529-3CF1-42FB-A047-C1EEC1731AC8}" srcId="{7B0AD3A5-49A9-4E9F-BE1D-BBAA171549FA}" destId="{77F81E16-B65F-4C51-92A4-05C13A1DB91E}" srcOrd="1" destOrd="0" parTransId="{6DB1435A-812E-482C-93CA-2C78623BBDA8}" sibTransId="{4E76B8E8-D7E6-4452-AA1E-6035329A0B69}"/>
    <dgm:cxn modelId="{8FDC162E-EC67-407F-B644-2F5019A8C8A9}" type="presOf" srcId="{4E76B8E8-D7E6-4452-AA1E-6035329A0B69}" destId="{7060C9AE-ED1B-4306-BA7A-82179430D548}" srcOrd="0" destOrd="0" presId="urn:microsoft.com/office/officeart/2005/8/layout/cycle5"/>
    <dgm:cxn modelId="{73B5AA3F-274E-4B33-8ACC-0532A2E89139}" type="presOf" srcId="{EF39C804-40E4-4745-9941-E2CB9FEF3D40}" destId="{CC97F8EE-1AC7-4C86-A143-4735A68B48B0}" srcOrd="0" destOrd="0" presId="urn:microsoft.com/office/officeart/2005/8/layout/cycle5"/>
    <dgm:cxn modelId="{C54B0A66-4482-4E30-9F7C-EA216D3E6F0B}" srcId="{7B0AD3A5-49A9-4E9F-BE1D-BBAA171549FA}" destId="{12D25BD8-2623-4F96-B8F9-FD524D1F44E8}" srcOrd="0" destOrd="0" parTransId="{6EA11ECF-DEAF-47BC-BDD2-B49D5A83CEEA}" sibTransId="{C0F46D1B-2DCE-4A6B-99C6-2A87CB1A5DE2}"/>
    <dgm:cxn modelId="{4B99DF79-30A6-4FFB-8DE3-1CC07B39FA2F}" type="presOf" srcId="{77F81E16-B65F-4C51-92A4-05C13A1DB91E}" destId="{B2CBC3C9-97BA-471B-ADAE-2DE0E2B42306}" srcOrd="0" destOrd="0" presId="urn:microsoft.com/office/officeart/2005/8/layout/cycle5"/>
    <dgm:cxn modelId="{FB8DBFA8-BB70-4CF0-86D5-C42FE13DC0B4}" srcId="{7B0AD3A5-49A9-4E9F-BE1D-BBAA171549FA}" destId="{A0CDD1C3-02C7-47AB-AEBC-533C1E6D7EC1}" srcOrd="2" destOrd="0" parTransId="{585700A7-AF05-4901-BBE9-64C943B65FC9}" sibTransId="{66D773F4-8EAB-4E92-8F43-657E93AE9913}"/>
    <dgm:cxn modelId="{95A4F5AB-3B05-4338-AA07-4F1DC5F81ED0}" type="presOf" srcId="{C0F46D1B-2DCE-4A6B-99C6-2A87CB1A5DE2}" destId="{110CEB07-8656-4E7D-8178-B5F391C6A137}" srcOrd="0" destOrd="0" presId="urn:microsoft.com/office/officeart/2005/8/layout/cycle5"/>
    <dgm:cxn modelId="{5EE302AE-B917-4EF1-820E-5EF33D6FAB3F}" type="presOf" srcId="{12D25BD8-2623-4F96-B8F9-FD524D1F44E8}" destId="{423515E3-A5BE-4848-94BA-A80CFECADE60}" srcOrd="0" destOrd="0" presId="urn:microsoft.com/office/officeart/2005/8/layout/cycle5"/>
    <dgm:cxn modelId="{4673F3DB-695C-4055-A438-05B723C33D07}" type="presOf" srcId="{A0CDD1C3-02C7-47AB-AEBC-533C1E6D7EC1}" destId="{4AEB297D-2C66-4A98-8517-B96558316AD6}" srcOrd="0" destOrd="0" presId="urn:microsoft.com/office/officeart/2005/8/layout/cycle5"/>
    <dgm:cxn modelId="{5C74D3DD-51D3-4006-B343-AFDB17DE580D}" type="presOf" srcId="{7B0AD3A5-49A9-4E9F-BE1D-BBAA171549FA}" destId="{5047912B-D81A-4593-9C2C-5504568B7A0F}" srcOrd="0" destOrd="0" presId="urn:microsoft.com/office/officeart/2005/8/layout/cycle5"/>
    <dgm:cxn modelId="{7BFAA0EC-F62B-4777-B937-FEA022A0F596}" type="presOf" srcId="{66D773F4-8EAB-4E92-8F43-657E93AE9913}" destId="{A7C42E41-B4A4-4F18-8E51-DF5F92032E86}" srcOrd="0" destOrd="0" presId="urn:microsoft.com/office/officeart/2005/8/layout/cycle5"/>
    <dgm:cxn modelId="{11A805F2-AB6A-4DAD-89E1-5EC2CF482DF4}" srcId="{7B0AD3A5-49A9-4E9F-BE1D-BBAA171549FA}" destId="{46A458FA-C6BC-45C7-AB94-0F4194D0380E}" srcOrd="3" destOrd="0" parTransId="{9506BCA9-C48C-47E7-9D20-A2776C4FB12D}" sibTransId="{EF39C804-40E4-4745-9941-E2CB9FEF3D40}"/>
    <dgm:cxn modelId="{FD54C662-9E7D-4AB9-9A14-47534B600F96}" type="presParOf" srcId="{5047912B-D81A-4593-9C2C-5504568B7A0F}" destId="{423515E3-A5BE-4848-94BA-A80CFECADE60}" srcOrd="0" destOrd="0" presId="urn:microsoft.com/office/officeart/2005/8/layout/cycle5"/>
    <dgm:cxn modelId="{D60D8C00-26F4-40C8-B3DA-B10584B36C48}" type="presParOf" srcId="{5047912B-D81A-4593-9C2C-5504568B7A0F}" destId="{9D9A8051-EE1B-4840-871B-D15E292EA31C}" srcOrd="1" destOrd="0" presId="urn:microsoft.com/office/officeart/2005/8/layout/cycle5"/>
    <dgm:cxn modelId="{3CBAA15B-5B90-4D6A-9F54-9DB6057D6277}" type="presParOf" srcId="{5047912B-D81A-4593-9C2C-5504568B7A0F}" destId="{110CEB07-8656-4E7D-8178-B5F391C6A137}" srcOrd="2" destOrd="0" presId="urn:microsoft.com/office/officeart/2005/8/layout/cycle5"/>
    <dgm:cxn modelId="{97EB481D-2F16-4D17-BFDF-F1B1779B2E37}" type="presParOf" srcId="{5047912B-D81A-4593-9C2C-5504568B7A0F}" destId="{B2CBC3C9-97BA-471B-ADAE-2DE0E2B42306}" srcOrd="3" destOrd="0" presId="urn:microsoft.com/office/officeart/2005/8/layout/cycle5"/>
    <dgm:cxn modelId="{5446FB80-FEB4-48A4-9C51-46289BD710C8}" type="presParOf" srcId="{5047912B-D81A-4593-9C2C-5504568B7A0F}" destId="{4CBA2F91-0F92-46EF-BFF8-536CB56493DA}" srcOrd="4" destOrd="0" presId="urn:microsoft.com/office/officeart/2005/8/layout/cycle5"/>
    <dgm:cxn modelId="{0208BB18-6AA8-4AC2-8448-C667C3DD165C}" type="presParOf" srcId="{5047912B-D81A-4593-9C2C-5504568B7A0F}" destId="{7060C9AE-ED1B-4306-BA7A-82179430D548}" srcOrd="5" destOrd="0" presId="urn:microsoft.com/office/officeart/2005/8/layout/cycle5"/>
    <dgm:cxn modelId="{14BC1844-3416-429C-83DC-0CAB7E40D6C6}" type="presParOf" srcId="{5047912B-D81A-4593-9C2C-5504568B7A0F}" destId="{4AEB297D-2C66-4A98-8517-B96558316AD6}" srcOrd="6" destOrd="0" presId="urn:microsoft.com/office/officeart/2005/8/layout/cycle5"/>
    <dgm:cxn modelId="{711A444A-EFEC-4FA1-ADF8-36F62DEB8522}" type="presParOf" srcId="{5047912B-D81A-4593-9C2C-5504568B7A0F}" destId="{D5A18438-6B34-4855-862D-04EA55E3CFBD}" srcOrd="7" destOrd="0" presId="urn:microsoft.com/office/officeart/2005/8/layout/cycle5"/>
    <dgm:cxn modelId="{4737FB03-1257-4C91-86C7-850E54320DE8}" type="presParOf" srcId="{5047912B-D81A-4593-9C2C-5504568B7A0F}" destId="{A7C42E41-B4A4-4F18-8E51-DF5F92032E86}" srcOrd="8" destOrd="0" presId="urn:microsoft.com/office/officeart/2005/8/layout/cycle5"/>
    <dgm:cxn modelId="{035893E9-AE41-42C7-9C04-6B493E36DB7D}" type="presParOf" srcId="{5047912B-D81A-4593-9C2C-5504568B7A0F}" destId="{9687E1AC-D942-4CBB-8E3C-4E4E807C8D8D}" srcOrd="9" destOrd="0" presId="urn:microsoft.com/office/officeart/2005/8/layout/cycle5"/>
    <dgm:cxn modelId="{279F13A0-7423-4E2A-833F-E804BAD72903}" type="presParOf" srcId="{5047912B-D81A-4593-9C2C-5504568B7A0F}" destId="{CC088781-177A-4C67-9AE6-8EABE0FBCEED}" srcOrd="10" destOrd="0" presId="urn:microsoft.com/office/officeart/2005/8/layout/cycle5"/>
    <dgm:cxn modelId="{BB3F2EA1-58D9-4385-A896-BCA7DEA96DFA}" type="presParOf" srcId="{5047912B-D81A-4593-9C2C-5504568B7A0F}" destId="{CC97F8EE-1AC7-4C86-A143-4735A68B48B0}"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515E3-A5BE-4848-94BA-A80CFECADE60}">
      <dsp:nvSpPr>
        <dsp:cNvPr id="0" name=""/>
        <dsp:cNvSpPr/>
      </dsp:nvSpPr>
      <dsp:spPr>
        <a:xfrm>
          <a:off x="1822129" y="0"/>
          <a:ext cx="1405431" cy="913530"/>
        </a:xfrm>
        <a:prstGeom prst="roundRect">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latin typeface="Arial" panose="020B0604020202020204" pitchFamily="34" charset="0"/>
              <a:cs typeface="Arial" panose="020B0604020202020204" pitchFamily="34" charset="0"/>
            </a:rPr>
            <a:t>GLÄDJE</a:t>
          </a:r>
        </a:p>
      </dsp:txBody>
      <dsp:txXfrm>
        <a:off x="1866724" y="44595"/>
        <a:ext cx="1316241" cy="824340"/>
      </dsp:txXfrm>
    </dsp:sp>
    <dsp:sp modelId="{110CEB07-8656-4E7D-8178-B5F391C6A137}">
      <dsp:nvSpPr>
        <dsp:cNvPr id="0" name=""/>
        <dsp:cNvSpPr/>
      </dsp:nvSpPr>
      <dsp:spPr>
        <a:xfrm>
          <a:off x="1016275" y="456519"/>
          <a:ext cx="3016545" cy="3016545"/>
        </a:xfrm>
        <a:custGeom>
          <a:avLst/>
          <a:gdLst/>
          <a:ahLst/>
          <a:cxnLst/>
          <a:rect l="0" t="0" r="0" b="0"/>
          <a:pathLst>
            <a:path>
              <a:moveTo>
                <a:pt x="2405073" y="295575"/>
              </a:moveTo>
              <a:arcTo wR="1508272" hR="1508272" stAng="18388997" swAng="1633453"/>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CBC3C9-97BA-471B-ADAE-2DE0E2B42306}">
      <dsp:nvSpPr>
        <dsp:cNvPr id="0" name=""/>
        <dsp:cNvSpPr/>
      </dsp:nvSpPr>
      <dsp:spPr>
        <a:xfrm>
          <a:off x="3330402" y="1508962"/>
          <a:ext cx="1405431" cy="913530"/>
        </a:xfrm>
        <a:prstGeom prst="roundRect">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latin typeface="Arial" panose="020B0604020202020204" pitchFamily="34" charset="0"/>
              <a:cs typeface="Arial" panose="020B0604020202020204" pitchFamily="34" charset="0"/>
            </a:rPr>
            <a:t>LÄRANDE</a:t>
          </a:r>
        </a:p>
      </dsp:txBody>
      <dsp:txXfrm>
        <a:off x="3374997" y="1553557"/>
        <a:ext cx="1316241" cy="824340"/>
      </dsp:txXfrm>
    </dsp:sp>
    <dsp:sp modelId="{7060C9AE-ED1B-4306-BA7A-82179430D548}">
      <dsp:nvSpPr>
        <dsp:cNvPr id="0" name=""/>
        <dsp:cNvSpPr/>
      </dsp:nvSpPr>
      <dsp:spPr>
        <a:xfrm>
          <a:off x="1016572" y="457454"/>
          <a:ext cx="3016545" cy="3016545"/>
        </a:xfrm>
        <a:custGeom>
          <a:avLst/>
          <a:gdLst/>
          <a:ahLst/>
          <a:cxnLst/>
          <a:rect l="0" t="0" r="0" b="0"/>
          <a:pathLst>
            <a:path>
              <a:moveTo>
                <a:pt x="2860123" y="2177141"/>
              </a:moveTo>
              <a:arcTo wR="1508272" hR="1508272" stAng="1579516" swAng="1632525"/>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EB297D-2C66-4A98-8517-B96558316AD6}">
      <dsp:nvSpPr>
        <dsp:cNvPr id="0" name=""/>
        <dsp:cNvSpPr/>
      </dsp:nvSpPr>
      <dsp:spPr>
        <a:xfrm>
          <a:off x="1822129" y="3017234"/>
          <a:ext cx="1405431" cy="913530"/>
        </a:xfrm>
        <a:prstGeom prst="roundRect">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latin typeface="Arial" panose="020B0604020202020204" pitchFamily="34" charset="0"/>
              <a:cs typeface="Arial" panose="020B0604020202020204" pitchFamily="34" charset="0"/>
            </a:rPr>
            <a:t>ANSVAR</a:t>
          </a:r>
        </a:p>
      </dsp:txBody>
      <dsp:txXfrm>
        <a:off x="1866724" y="3061829"/>
        <a:ext cx="1316241" cy="824340"/>
      </dsp:txXfrm>
    </dsp:sp>
    <dsp:sp modelId="{A7C42E41-B4A4-4F18-8E51-DF5F92032E86}">
      <dsp:nvSpPr>
        <dsp:cNvPr id="0" name=""/>
        <dsp:cNvSpPr/>
      </dsp:nvSpPr>
      <dsp:spPr>
        <a:xfrm>
          <a:off x="1016572" y="457454"/>
          <a:ext cx="3016545" cy="3016545"/>
        </a:xfrm>
        <a:custGeom>
          <a:avLst/>
          <a:gdLst/>
          <a:ahLst/>
          <a:cxnLst/>
          <a:rect l="0" t="0" r="0" b="0"/>
          <a:pathLst>
            <a:path>
              <a:moveTo>
                <a:pt x="611837" y="2721240"/>
              </a:moveTo>
              <a:arcTo wR="1508272" hR="1508272" stAng="7587959" swAng="1632525"/>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87E1AC-D942-4CBB-8E3C-4E4E807C8D8D}">
      <dsp:nvSpPr>
        <dsp:cNvPr id="0" name=""/>
        <dsp:cNvSpPr/>
      </dsp:nvSpPr>
      <dsp:spPr>
        <a:xfrm>
          <a:off x="313857" y="1508962"/>
          <a:ext cx="1405431" cy="913530"/>
        </a:xfrm>
        <a:prstGeom prst="roundRect">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dirty="0">
              <a:latin typeface="Arial" panose="020B0604020202020204" pitchFamily="34" charset="0"/>
              <a:cs typeface="Arial" panose="020B0604020202020204" pitchFamily="34" charset="0"/>
            </a:rPr>
            <a:t>DELAKTIGHET</a:t>
          </a:r>
        </a:p>
      </dsp:txBody>
      <dsp:txXfrm>
        <a:off x="358452" y="1553557"/>
        <a:ext cx="1316241" cy="824340"/>
      </dsp:txXfrm>
    </dsp:sp>
    <dsp:sp modelId="{CC97F8EE-1AC7-4C86-A143-4735A68B48B0}">
      <dsp:nvSpPr>
        <dsp:cNvPr id="0" name=""/>
        <dsp:cNvSpPr/>
      </dsp:nvSpPr>
      <dsp:spPr>
        <a:xfrm>
          <a:off x="1016869" y="456519"/>
          <a:ext cx="3016545" cy="3016545"/>
        </a:xfrm>
        <a:custGeom>
          <a:avLst/>
          <a:gdLst/>
          <a:ahLst/>
          <a:cxnLst/>
          <a:rect l="0" t="0" r="0" b="0"/>
          <a:pathLst>
            <a:path>
              <a:moveTo>
                <a:pt x="156039" y="840177"/>
              </a:moveTo>
              <a:arcTo wR="1508272" hR="1508272" stAng="12377551" swAng="1633453"/>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sv-SE"/>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86AEED3-3BEF-4932-B386-A3E7C56DF5C6}" type="datetimeFigureOut">
              <a:rPr lang="sv-SE" smtClean="0"/>
              <a:t>2021-04-09</a:t>
            </a:fld>
            <a:endParaRPr lang="sv-SE"/>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sv-SE"/>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1DFA76E-4584-4E05-9D81-3BA997DC79A9}" type="slidenum">
              <a:rPr lang="sv-SE" smtClean="0"/>
              <a:t>‹#›</a:t>
            </a:fld>
            <a:endParaRPr lang="sv-SE"/>
          </a:p>
        </p:txBody>
      </p:sp>
    </p:spTree>
    <p:extLst>
      <p:ext uri="{BB962C8B-B14F-4D97-AF65-F5344CB8AC3E}">
        <p14:creationId xmlns:p14="http://schemas.microsoft.com/office/powerpoint/2010/main" val="319192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1C2AFF-A3AE-4259-8108-904B6D99558A}" type="datetimeFigureOut">
              <a:rPr lang="sv-SE" smtClean="0"/>
              <a:t>2021-04-09</a:t>
            </a:fld>
            <a:endParaRPr lang="sv-S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BA9D830C-86C5-4E9E-9076-C8E8A26BE7D7}" type="slidenum">
              <a:rPr lang="sv-SE" smtClean="0"/>
              <a:t>‹#›</a:t>
            </a:fld>
            <a:endParaRPr lang="sv-SE"/>
          </a:p>
        </p:txBody>
      </p:sp>
    </p:spTree>
    <p:extLst>
      <p:ext uri="{BB962C8B-B14F-4D97-AF65-F5344CB8AC3E}">
        <p14:creationId xmlns:p14="http://schemas.microsoft.com/office/powerpoint/2010/main" val="143459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Keep</a:t>
            </a:r>
            <a:r>
              <a:rPr lang="sv-SE" dirty="0"/>
              <a:t> </a:t>
            </a:r>
            <a:r>
              <a:rPr lang="sv-SE" dirty="0" err="1"/>
              <a:t>descriptions</a:t>
            </a:r>
            <a:r>
              <a:rPr lang="sv-SE" baseline="0" dirty="0"/>
              <a:t> short and to the </a:t>
            </a:r>
            <a:r>
              <a:rPr lang="sv-SE" baseline="0" dirty="0" err="1"/>
              <a:t>point</a:t>
            </a:r>
            <a:r>
              <a:rPr lang="sv-SE" baseline="0" dirty="0"/>
              <a:t>. The aim is to provide an overview of the initiative/project, to enable assessment of the magnitude of change and subsequently the need for communication support.</a:t>
            </a:r>
          </a:p>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3</a:t>
            </a:fld>
            <a:endParaRPr lang="sv-SE" dirty="0"/>
          </a:p>
        </p:txBody>
      </p:sp>
    </p:spTree>
    <p:extLst>
      <p:ext uri="{BB962C8B-B14F-4D97-AF65-F5344CB8AC3E}">
        <p14:creationId xmlns:p14="http://schemas.microsoft.com/office/powerpoint/2010/main" val="158207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Hur kopplar vi detta till Trygga Idrottsmiljöer.</a:t>
            </a:r>
            <a:endParaRPr lang="sv-SE"/>
          </a:p>
          <a:p>
            <a:r>
              <a:rPr lang="sv-SE">
                <a:cs typeface="Calibri"/>
              </a:rPr>
              <a:t>Diskussionspunkt </a:t>
            </a:r>
            <a:endParaRPr lang="sv-SE"/>
          </a:p>
          <a:p>
            <a:endParaRPr lang="sv-SE">
              <a:cs typeface="Calibri"/>
            </a:endParaRPr>
          </a:p>
          <a:p>
            <a:r>
              <a:rPr lang="sv-SE" err="1">
                <a:cs typeface="Calibri"/>
              </a:rPr>
              <a:t>Kl</a:t>
            </a:r>
            <a:r>
              <a:rPr lang="sv-SE">
                <a:cs typeface="Calibri"/>
              </a:rPr>
              <a:t> 19.05</a:t>
            </a:r>
          </a:p>
          <a:p>
            <a:endParaRPr lang="sv-SE">
              <a:cs typeface="Calibri"/>
            </a:endParaRPr>
          </a:p>
        </p:txBody>
      </p:sp>
      <p:sp>
        <p:nvSpPr>
          <p:cNvPr id="4" name="Platshållare för bildnummer 3"/>
          <p:cNvSpPr>
            <a:spLocks noGrp="1"/>
          </p:cNvSpPr>
          <p:nvPr>
            <p:ph type="sldNum" sz="quarter" idx="5"/>
          </p:nvPr>
        </p:nvSpPr>
        <p:spPr/>
        <p:txBody>
          <a:bodyPr/>
          <a:lstStyle/>
          <a:p>
            <a:fld id="{B6A70420-FA89-459B-A30C-46C073CC8643}" type="slidenum">
              <a:rPr lang="sv-SE" smtClean="0"/>
              <a:t>4</a:t>
            </a:fld>
            <a:endParaRPr lang="sv-SE"/>
          </a:p>
        </p:txBody>
      </p:sp>
    </p:spTree>
    <p:extLst>
      <p:ext uri="{BB962C8B-B14F-4D97-AF65-F5344CB8AC3E}">
        <p14:creationId xmlns:p14="http://schemas.microsoft.com/office/powerpoint/2010/main" val="42793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F49DB890-6C65-4859-A7A6-8A5B022D117E}" type="slidenum">
              <a:rPr lang="sv-SE" smtClean="0"/>
              <a:t>9</a:t>
            </a:fld>
            <a:endParaRPr lang="sv-SE"/>
          </a:p>
        </p:txBody>
      </p:sp>
    </p:spTree>
    <p:extLst>
      <p:ext uri="{BB962C8B-B14F-4D97-AF65-F5344CB8AC3E}">
        <p14:creationId xmlns:p14="http://schemas.microsoft.com/office/powerpoint/2010/main" val="99913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Keep</a:t>
            </a:r>
            <a:r>
              <a:rPr lang="sv-SE" dirty="0"/>
              <a:t> </a:t>
            </a:r>
            <a:r>
              <a:rPr lang="sv-SE" dirty="0" err="1"/>
              <a:t>descriptions</a:t>
            </a:r>
            <a:r>
              <a:rPr lang="sv-SE" baseline="0" dirty="0"/>
              <a:t> short and to the </a:t>
            </a:r>
            <a:r>
              <a:rPr lang="sv-SE" baseline="0" dirty="0" err="1"/>
              <a:t>point</a:t>
            </a:r>
            <a:r>
              <a:rPr lang="sv-SE" baseline="0" dirty="0"/>
              <a:t>. The aim is to provide an overview of the initiative/project, to enable assessment of the magnitude of change and subsequently the need for communication support.</a:t>
            </a:r>
          </a:p>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17</a:t>
            </a:fld>
            <a:endParaRPr lang="sv-SE" dirty="0"/>
          </a:p>
        </p:txBody>
      </p:sp>
    </p:spTree>
    <p:extLst>
      <p:ext uri="{BB962C8B-B14F-4D97-AF65-F5344CB8AC3E}">
        <p14:creationId xmlns:p14="http://schemas.microsoft.com/office/powerpoint/2010/main" val="346513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Keep</a:t>
            </a:r>
            <a:r>
              <a:rPr lang="sv-SE" dirty="0"/>
              <a:t> </a:t>
            </a:r>
            <a:r>
              <a:rPr lang="sv-SE" dirty="0" err="1"/>
              <a:t>descriptions</a:t>
            </a:r>
            <a:r>
              <a:rPr lang="sv-SE" baseline="0" dirty="0"/>
              <a:t> short and to the </a:t>
            </a:r>
            <a:r>
              <a:rPr lang="sv-SE" baseline="0" dirty="0" err="1"/>
              <a:t>point</a:t>
            </a:r>
            <a:r>
              <a:rPr lang="sv-SE" baseline="0" dirty="0"/>
              <a:t>. The aim is to provide an overview of the initiative/project, to enable assessment of the magnitude of change and subsequently the need for communication support.</a:t>
            </a:r>
          </a:p>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18</a:t>
            </a:fld>
            <a:endParaRPr lang="sv-SE" dirty="0"/>
          </a:p>
        </p:txBody>
      </p:sp>
    </p:spTree>
    <p:extLst>
      <p:ext uri="{BB962C8B-B14F-4D97-AF65-F5344CB8AC3E}">
        <p14:creationId xmlns:p14="http://schemas.microsoft.com/office/powerpoint/2010/main" val="50166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Keep</a:t>
            </a:r>
            <a:r>
              <a:rPr lang="sv-SE" dirty="0"/>
              <a:t> </a:t>
            </a:r>
            <a:r>
              <a:rPr lang="sv-SE" dirty="0" err="1"/>
              <a:t>descriptions</a:t>
            </a:r>
            <a:r>
              <a:rPr lang="sv-SE" baseline="0" dirty="0"/>
              <a:t> short and to the </a:t>
            </a:r>
            <a:r>
              <a:rPr lang="sv-SE" baseline="0" dirty="0" err="1"/>
              <a:t>point</a:t>
            </a:r>
            <a:r>
              <a:rPr lang="sv-SE" baseline="0" dirty="0"/>
              <a:t>. The aim is to provide an overview of the initiative/project, to enable assessment of the magnitude of change and subsequently the need for communication support.</a:t>
            </a:r>
          </a:p>
          <a:p>
            <a:endParaRPr lang="en-US" dirty="0"/>
          </a:p>
        </p:txBody>
      </p:sp>
      <p:sp>
        <p:nvSpPr>
          <p:cNvPr id="4" name="Slide Number Placeholder 3"/>
          <p:cNvSpPr>
            <a:spLocks noGrp="1"/>
          </p:cNvSpPr>
          <p:nvPr>
            <p:ph type="sldNum" sz="quarter" idx="10"/>
          </p:nvPr>
        </p:nvSpPr>
        <p:spPr/>
        <p:txBody>
          <a:bodyPr/>
          <a:lstStyle/>
          <a:p>
            <a:fld id="{BAAEBFBB-75D8-458B-BC84-0A8A1514F4C4}" type="slidenum">
              <a:rPr lang="sv-SE" smtClean="0"/>
              <a:t>23</a:t>
            </a:fld>
            <a:endParaRPr lang="sv-SE" dirty="0"/>
          </a:p>
        </p:txBody>
      </p:sp>
    </p:spTree>
    <p:extLst>
      <p:ext uri="{BB962C8B-B14F-4D97-AF65-F5344CB8AC3E}">
        <p14:creationId xmlns:p14="http://schemas.microsoft.com/office/powerpoint/2010/main" val="23535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24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732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6579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419321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20EBB0C4-6273-4C6E-B9BD-2EDC30F1CD52}"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25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993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378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553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87146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4/9/2021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750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4/9/2021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853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9CAD897-D46E-4AD2-BD9B-49DD3E640873}" type="datetimeFigureOut">
              <a:rPr lang="en-US" smtClean="0"/>
              <a:t>4/9/2021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426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4/9/2021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7376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magdalena.fahlen@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ctrTitle"/>
          </p:nvPr>
        </p:nvSpPr>
        <p:spPr>
          <a:xfrm>
            <a:off x="5289754" y="639097"/>
            <a:ext cx="6253317" cy="3686015"/>
          </a:xfrm>
        </p:spPr>
        <p:txBody>
          <a:bodyPr>
            <a:normAutofit/>
          </a:bodyPr>
          <a:lstStyle/>
          <a:p>
            <a:r>
              <a:rPr lang="sv-SE" dirty="0">
                <a:latin typeface="Arial" panose="020B0604020202020204" pitchFamily="34" charset="0"/>
                <a:ea typeface="Verdana" panose="020B0604030504040204" pitchFamily="34" charset="0"/>
                <a:cs typeface="Arial" panose="020B0604020202020204" pitchFamily="34" charset="0"/>
              </a:rPr>
              <a:t>Huddinge IF </a:t>
            </a:r>
          </a:p>
        </p:txBody>
      </p:sp>
      <p:sp>
        <p:nvSpPr>
          <p:cNvPr id="3" name="Underrubrik 2"/>
          <p:cNvSpPr>
            <a:spLocks noGrp="1"/>
          </p:cNvSpPr>
          <p:nvPr>
            <p:ph type="subTitle" idx="1"/>
          </p:nvPr>
        </p:nvSpPr>
        <p:spPr>
          <a:xfrm>
            <a:off x="5289754" y="4469037"/>
            <a:ext cx="6269347" cy="1238616"/>
          </a:xfrm>
        </p:spPr>
        <p:txBody>
          <a:bodyPr>
            <a:normAutofit/>
          </a:bodyPr>
          <a:lstStyle/>
          <a:p>
            <a:r>
              <a:rPr lang="sv-SE" dirty="0">
                <a:solidFill>
                  <a:schemeClr val="tx1">
                    <a:lumMod val="85000"/>
                    <a:lumOff val="15000"/>
                  </a:schemeClr>
                </a:solidFill>
                <a:latin typeface="Arial" panose="020B0604020202020204" pitchFamily="34" charset="0"/>
                <a:cs typeface="Arial" panose="020B0604020202020204" pitchFamily="34" charset="0"/>
              </a:rPr>
              <a:t>Värdegrund och dialogmaterial</a:t>
            </a:r>
          </a:p>
        </p:txBody>
      </p:sp>
      <p:pic>
        <p:nvPicPr>
          <p:cNvPr id="5" name="Picture 4" descr="Logo&#10;&#10;Description automatically generated">
            <a:extLst>
              <a:ext uri="{FF2B5EF4-FFF2-40B4-BE49-F238E27FC236}">
                <a16:creationId xmlns:a16="http://schemas.microsoft.com/office/drawing/2014/main" id="{E3C880D8-925A-4E02-8FF9-81D7CAEF325E}"/>
              </a:ext>
            </a:extLst>
          </p:cNvPr>
          <p:cNvPicPr>
            <a:picLocks noChangeAspect="1"/>
          </p:cNvPicPr>
          <p:nvPr/>
        </p:nvPicPr>
        <p:blipFill rotWithShape="1">
          <a:blip r:embed="rId2"/>
          <a:srcRect l="6450" r="1817" b="-3"/>
          <a:stretch/>
        </p:blipFill>
        <p:spPr>
          <a:xfrm>
            <a:off x="633999" y="620720"/>
            <a:ext cx="4001315" cy="5086933"/>
          </a:xfrm>
          <a:prstGeom prst="rect">
            <a:avLst/>
          </a:prstGeom>
        </p:spPr>
      </p:pic>
      <p:cxnSp>
        <p:nvCxnSpPr>
          <p:cNvPr id="29" name="Straight Connector 11">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13">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5">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459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6B4C8B-2A02-4BF3-A5D6-EEC8FB557FCD}"/>
              </a:ext>
            </a:extLst>
          </p:cNvPr>
          <p:cNvSpPr>
            <a:spLocks noGrp="1"/>
          </p:cNvSpPr>
          <p:nvPr>
            <p:ph type="title"/>
          </p:nvPr>
        </p:nvSpPr>
        <p:spPr>
          <a:xfrm>
            <a:off x="492370" y="605896"/>
            <a:ext cx="3084844" cy="5646208"/>
          </a:xfrm>
        </p:spPr>
        <p:txBody>
          <a:bodyPr anchor="ctr">
            <a:normAutofit/>
          </a:bodyPr>
          <a:lstStyle/>
          <a:p>
            <a:pPr algn="ctr"/>
            <a:r>
              <a:rPr lang="sv-SE" sz="7200" dirty="0">
                <a:solidFill>
                  <a:srgbClr val="FFFFFF"/>
                </a:solidFill>
                <a:latin typeface="Arial" panose="020B0604020202020204" pitchFamily="34" charset="0"/>
                <a:cs typeface="Arial" panose="020B0604020202020204" pitchFamily="34" charset="0"/>
              </a:rPr>
              <a:t>G</a:t>
            </a:r>
            <a:r>
              <a:rPr lang="sv-SE" sz="3600" dirty="0">
                <a:solidFill>
                  <a:srgbClr val="FFFFFF"/>
                </a:solidFill>
                <a:latin typeface="Arial" panose="020B0604020202020204" pitchFamily="34" charset="0"/>
                <a:cs typeface="Arial" panose="020B0604020202020204" pitchFamily="34" charset="0"/>
              </a:rPr>
              <a:t>-L-A-D </a:t>
            </a:r>
            <a:br>
              <a:rPr lang="sv-SE" sz="3600" dirty="0">
                <a:solidFill>
                  <a:srgbClr val="FFFFFF"/>
                </a:solidFill>
                <a:latin typeface="Arial" panose="020B0604020202020204" pitchFamily="34" charset="0"/>
                <a:cs typeface="Arial" panose="020B0604020202020204" pitchFamily="34" charset="0"/>
              </a:rPr>
            </a:br>
            <a:r>
              <a:rPr lang="sv-SE" sz="3600" dirty="0">
                <a:solidFill>
                  <a:srgbClr val="FFFFFF"/>
                </a:solidFill>
                <a:latin typeface="Arial" panose="020B0604020202020204" pitchFamily="34" charset="0"/>
                <a:cs typeface="Arial" panose="020B0604020202020204" pitchFamily="34" charset="0"/>
              </a:rPr>
              <a:t>–</a:t>
            </a:r>
            <a:br>
              <a:rPr lang="sv-SE" sz="3600" dirty="0">
                <a:solidFill>
                  <a:srgbClr val="FFFFFF"/>
                </a:solidFill>
                <a:latin typeface="Arial" panose="020B0604020202020204" pitchFamily="34" charset="0"/>
                <a:cs typeface="Arial" panose="020B0604020202020204" pitchFamily="34" charset="0"/>
              </a:rPr>
            </a:br>
            <a:r>
              <a:rPr lang="sv-SE" sz="3600" dirty="0">
                <a:solidFill>
                  <a:srgbClr val="FFFFFF"/>
                </a:solidFill>
                <a:latin typeface="Arial" panose="020B0604020202020204" pitchFamily="34" charset="0"/>
                <a:cs typeface="Arial" panose="020B0604020202020204" pitchFamily="34" charset="0"/>
              </a:rPr>
              <a:t>GLÄDJE</a:t>
            </a:r>
          </a:p>
        </p:txBody>
      </p:sp>
      <p:sp>
        <p:nvSpPr>
          <p:cNvPr id="6"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3E01F5AA-BB4C-4E87-AC97-C87EC2754373}"/>
              </a:ext>
            </a:extLst>
          </p:cNvPr>
          <p:cNvSpPr>
            <a:spLocks noGrp="1"/>
          </p:cNvSpPr>
          <p:nvPr>
            <p:ph idx="1"/>
          </p:nvPr>
        </p:nvSpPr>
        <p:spPr>
          <a:xfrm>
            <a:off x="4742016" y="605896"/>
            <a:ext cx="6413663" cy="5646208"/>
          </a:xfrm>
        </p:spPr>
        <p:txBody>
          <a:bodyPr anchor="ctr">
            <a:normAutofit/>
          </a:bodyPr>
          <a:lstStyle/>
          <a:p>
            <a:pPr marL="0" indent="0">
              <a:buNone/>
            </a:pPr>
            <a:r>
              <a:rPr lang="sv-SE" dirty="0">
                <a:latin typeface="Arial" panose="020B0604020202020204" pitchFamily="34" charset="0"/>
                <a:cs typeface="Arial" panose="020B0604020202020204" pitchFamily="34" charset="0"/>
              </a:rPr>
              <a:t>Grunden för vår verksamhet är barn- och ungdomsfotbollen, vilket lägger basen för en god seniorverksamhet. </a:t>
            </a:r>
          </a:p>
          <a:p>
            <a:pPr marL="0" indent="0">
              <a:buNone/>
            </a:pPr>
            <a:r>
              <a:rPr lang="sv-SE" dirty="0">
                <a:latin typeface="Arial" panose="020B0604020202020204" pitchFamily="34" charset="0"/>
                <a:cs typeface="Arial" panose="020B0604020202020204" pitchFamily="34" charset="0"/>
              </a:rPr>
              <a:t>Vi tror att särskilt barns och ungdomars fotbollsspel bygger på att ha roligt med sin idrott samtidigt som de känner att de får en god utveckling. Det sociala nätverket som skapas i och kring fotbollen ser vi som en stor anledning till att unga fortsätter att idrotta. </a:t>
            </a:r>
          </a:p>
          <a:p>
            <a:pPr marL="0" indent="0">
              <a:buNone/>
            </a:pPr>
            <a:r>
              <a:rPr lang="sv-SE" dirty="0">
                <a:latin typeface="Arial" panose="020B0604020202020204" pitchFamily="34" charset="0"/>
                <a:cs typeface="Arial" panose="020B0604020202020204" pitchFamily="34" charset="0"/>
              </a:rPr>
              <a:t>Vi strävar efter att skapa en uppmuntrande och stärkande kultur i våra träningsgrupper där både individen och laget byggs upp i en positiv anda. På så sätt tror vi att våra aktiva får de bästa förutsättningarna att utvecklas, både som fotbollsspelare och människa. </a:t>
            </a: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85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6B4C8B-2A02-4BF3-A5D6-EEC8FB557FCD}"/>
              </a:ext>
            </a:extLst>
          </p:cNvPr>
          <p:cNvSpPr>
            <a:spLocks noGrp="1"/>
          </p:cNvSpPr>
          <p:nvPr>
            <p:ph type="title"/>
          </p:nvPr>
        </p:nvSpPr>
        <p:spPr>
          <a:xfrm>
            <a:off x="492370" y="605896"/>
            <a:ext cx="3084844" cy="5646208"/>
          </a:xfrm>
        </p:spPr>
        <p:txBody>
          <a:bodyPr anchor="ctr">
            <a:normAutofit/>
          </a:bodyPr>
          <a:lstStyle/>
          <a:p>
            <a:pPr algn="ctr"/>
            <a:r>
              <a:rPr lang="sv-SE" sz="3600" dirty="0">
                <a:solidFill>
                  <a:srgbClr val="FFFFFF"/>
                </a:solidFill>
                <a:latin typeface="Arial" panose="020B0604020202020204" pitchFamily="34" charset="0"/>
                <a:cs typeface="Arial" panose="020B0604020202020204" pitchFamily="34" charset="0"/>
              </a:rPr>
              <a:t>G-</a:t>
            </a:r>
            <a:r>
              <a:rPr lang="sv-SE" sz="7200" dirty="0">
                <a:solidFill>
                  <a:srgbClr val="FFFFFF"/>
                </a:solidFill>
                <a:latin typeface="Arial" panose="020B0604020202020204" pitchFamily="34" charset="0"/>
                <a:cs typeface="Arial" panose="020B0604020202020204" pitchFamily="34" charset="0"/>
              </a:rPr>
              <a:t>L</a:t>
            </a:r>
            <a:r>
              <a:rPr lang="sv-SE" sz="3600" dirty="0">
                <a:solidFill>
                  <a:srgbClr val="FFFFFF"/>
                </a:solidFill>
                <a:latin typeface="Arial" panose="020B0604020202020204" pitchFamily="34" charset="0"/>
                <a:cs typeface="Arial" panose="020B0604020202020204" pitchFamily="34" charset="0"/>
              </a:rPr>
              <a:t>-A-D </a:t>
            </a:r>
            <a:br>
              <a:rPr lang="sv-SE" sz="3600" dirty="0">
                <a:solidFill>
                  <a:srgbClr val="FFFFFF"/>
                </a:solidFill>
                <a:latin typeface="Arial" panose="020B0604020202020204" pitchFamily="34" charset="0"/>
                <a:cs typeface="Arial" panose="020B0604020202020204" pitchFamily="34" charset="0"/>
              </a:rPr>
            </a:br>
            <a:r>
              <a:rPr lang="sv-SE" sz="3600" dirty="0">
                <a:solidFill>
                  <a:srgbClr val="FFFFFF"/>
                </a:solidFill>
                <a:latin typeface="Arial" panose="020B0604020202020204" pitchFamily="34" charset="0"/>
                <a:cs typeface="Arial" panose="020B0604020202020204" pitchFamily="34" charset="0"/>
              </a:rPr>
              <a:t>- </a:t>
            </a:r>
            <a:br>
              <a:rPr lang="sv-SE" sz="3600" dirty="0">
                <a:solidFill>
                  <a:srgbClr val="FFFFFF"/>
                </a:solidFill>
                <a:latin typeface="Arial" panose="020B0604020202020204" pitchFamily="34" charset="0"/>
                <a:cs typeface="Arial" panose="020B0604020202020204" pitchFamily="34" charset="0"/>
              </a:rPr>
            </a:br>
            <a:r>
              <a:rPr lang="sv-SE" sz="3600" dirty="0">
                <a:solidFill>
                  <a:srgbClr val="FFFFFF"/>
                </a:solidFill>
                <a:latin typeface="Arial" panose="020B0604020202020204" pitchFamily="34" charset="0"/>
                <a:cs typeface="Arial" panose="020B0604020202020204" pitchFamily="34" charset="0"/>
              </a:rPr>
              <a:t>LÄRANDE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4B156A8-446E-486A-989C-E4C806BA939A}"/>
              </a:ext>
            </a:extLst>
          </p:cNvPr>
          <p:cNvSpPr>
            <a:spLocks noGrp="1"/>
          </p:cNvSpPr>
          <p:nvPr>
            <p:ph idx="1"/>
          </p:nvPr>
        </p:nvSpPr>
        <p:spPr>
          <a:xfrm>
            <a:off x="4742016" y="605896"/>
            <a:ext cx="6413663" cy="5646208"/>
          </a:xfrm>
        </p:spPr>
        <p:txBody>
          <a:bodyPr anchor="ctr">
            <a:normAutofit/>
          </a:bodyPr>
          <a:lstStyle/>
          <a:p>
            <a:pPr marL="0" indent="0">
              <a:buNone/>
            </a:pPr>
            <a:r>
              <a:rPr lang="sv-SE" dirty="0">
                <a:latin typeface="Arial" panose="020B0604020202020204" pitchFamily="34" charset="0"/>
                <a:cs typeface="Arial" panose="020B0604020202020204" pitchFamily="34" charset="0"/>
              </a:rPr>
              <a:t>Lärandet är centralt i vår verksamhetsidé om att erbjuda en så god fotbollsutbildning som möjligt. </a:t>
            </a:r>
          </a:p>
          <a:p>
            <a:pPr marL="0" indent="0">
              <a:buNone/>
            </a:pPr>
            <a:r>
              <a:rPr lang="sv-SE" dirty="0">
                <a:latin typeface="Arial" panose="020B0604020202020204" pitchFamily="34" charset="0"/>
                <a:cs typeface="Arial" panose="020B0604020202020204" pitchFamily="34" charset="0"/>
              </a:rPr>
              <a:t>Våra ledare får stöd och utbildning så att de kan skapa en långsiktigt lärande miljö där våra spelare hela tiden kan utvecklas, både individuellt och som grupp. </a:t>
            </a:r>
          </a:p>
          <a:p>
            <a:pPr marL="0" indent="0">
              <a:buNone/>
            </a:pPr>
            <a:r>
              <a:rPr lang="sv-SE" dirty="0">
                <a:latin typeface="Arial" panose="020B0604020202020204" pitchFamily="34" charset="0"/>
                <a:cs typeface="Arial" panose="020B0604020202020204" pitchFamily="34" charset="0"/>
              </a:rPr>
              <a:t>Vi förväntar oss nära samarbete mellan våra träningsgrupper, i samma årskullar, men gärna också över ålders- och könsgränserna. </a:t>
            </a:r>
          </a:p>
          <a:p>
            <a:pPr marL="0" indent="0">
              <a:buNone/>
            </a:pPr>
            <a:r>
              <a:rPr lang="sv-SE" dirty="0">
                <a:latin typeface="Arial" panose="020B0604020202020204" pitchFamily="34" charset="0"/>
                <a:cs typeface="Arial" panose="020B0604020202020204" pitchFamily="34" charset="0"/>
              </a:rPr>
              <a:t>Vi lär av varandra genom att dela metodiker och angreppssätt och vi har ett gemensamt ansvar för att löpande hämta in ny kunskap till föreningen. </a:t>
            </a:r>
            <a:endParaRPr lang="sv-SE"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07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6B4C8B-2A02-4BF3-A5D6-EEC8FB557FCD}"/>
              </a:ext>
            </a:extLst>
          </p:cNvPr>
          <p:cNvSpPr>
            <a:spLocks noGrp="1"/>
          </p:cNvSpPr>
          <p:nvPr>
            <p:ph type="title"/>
          </p:nvPr>
        </p:nvSpPr>
        <p:spPr>
          <a:xfrm>
            <a:off x="492370" y="605896"/>
            <a:ext cx="3084844" cy="5646208"/>
          </a:xfrm>
        </p:spPr>
        <p:txBody>
          <a:bodyPr anchor="ctr">
            <a:normAutofit/>
          </a:bodyPr>
          <a:lstStyle/>
          <a:p>
            <a:pPr algn="ctr"/>
            <a:r>
              <a:rPr lang="sv-SE" sz="3600" dirty="0">
                <a:solidFill>
                  <a:srgbClr val="FFFFFF"/>
                </a:solidFill>
                <a:latin typeface="Arial" panose="020B0604020202020204" pitchFamily="34" charset="0"/>
                <a:cs typeface="Arial" panose="020B0604020202020204" pitchFamily="34" charset="0"/>
              </a:rPr>
              <a:t>G-L-</a:t>
            </a:r>
            <a:r>
              <a:rPr lang="sv-SE" sz="7200" dirty="0">
                <a:solidFill>
                  <a:srgbClr val="FFFFFF"/>
                </a:solidFill>
                <a:latin typeface="Arial" panose="020B0604020202020204" pitchFamily="34" charset="0"/>
                <a:cs typeface="Arial" panose="020B0604020202020204" pitchFamily="34" charset="0"/>
              </a:rPr>
              <a:t>A</a:t>
            </a:r>
            <a:r>
              <a:rPr lang="sv-SE" sz="3600" dirty="0">
                <a:solidFill>
                  <a:srgbClr val="FFFFFF"/>
                </a:solidFill>
                <a:latin typeface="Arial" panose="020B0604020202020204" pitchFamily="34" charset="0"/>
                <a:cs typeface="Arial" panose="020B0604020202020204" pitchFamily="34" charset="0"/>
              </a:rPr>
              <a:t>-D </a:t>
            </a:r>
            <a:br>
              <a:rPr lang="sv-SE" sz="3600" dirty="0">
                <a:solidFill>
                  <a:srgbClr val="FFFFFF"/>
                </a:solidFill>
                <a:latin typeface="Arial" panose="020B0604020202020204" pitchFamily="34" charset="0"/>
                <a:cs typeface="Arial" panose="020B0604020202020204" pitchFamily="34" charset="0"/>
              </a:rPr>
            </a:br>
            <a:r>
              <a:rPr lang="sv-SE" sz="3600" dirty="0">
                <a:solidFill>
                  <a:srgbClr val="FFFFFF"/>
                </a:solidFill>
                <a:latin typeface="Arial" panose="020B0604020202020204" pitchFamily="34" charset="0"/>
                <a:cs typeface="Arial" panose="020B0604020202020204" pitchFamily="34" charset="0"/>
              </a:rPr>
              <a:t>- </a:t>
            </a:r>
            <a:br>
              <a:rPr lang="sv-SE" sz="3600" dirty="0">
                <a:solidFill>
                  <a:srgbClr val="FFFFFF"/>
                </a:solidFill>
                <a:latin typeface="Arial" panose="020B0604020202020204" pitchFamily="34" charset="0"/>
                <a:cs typeface="Arial" panose="020B0604020202020204" pitchFamily="34" charset="0"/>
              </a:rPr>
            </a:br>
            <a:r>
              <a:rPr lang="sv-SE" sz="3600" dirty="0">
                <a:solidFill>
                  <a:srgbClr val="FFFFFF"/>
                </a:solidFill>
                <a:latin typeface="Arial" panose="020B0604020202020204" pitchFamily="34" charset="0"/>
                <a:cs typeface="Arial" panose="020B0604020202020204" pitchFamily="34" charset="0"/>
              </a:rPr>
              <a:t>ANSVAR</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4B156A8-446E-486A-989C-E4C806BA939A}"/>
              </a:ext>
            </a:extLst>
          </p:cNvPr>
          <p:cNvSpPr>
            <a:spLocks noGrp="1"/>
          </p:cNvSpPr>
          <p:nvPr>
            <p:ph idx="1"/>
          </p:nvPr>
        </p:nvSpPr>
        <p:spPr>
          <a:xfrm>
            <a:off x="4742016" y="605896"/>
            <a:ext cx="6413663" cy="5646208"/>
          </a:xfrm>
        </p:spPr>
        <p:txBody>
          <a:bodyPr anchor="ctr">
            <a:normAutofit/>
          </a:bodyPr>
          <a:lstStyle/>
          <a:p>
            <a:pPr marL="0" indent="0">
              <a:buNone/>
            </a:pPr>
            <a:r>
              <a:rPr lang="sv-SE" dirty="0">
                <a:latin typeface="Arial" panose="020B0604020202020204" pitchFamily="34" charset="0"/>
                <a:cs typeface="Arial" panose="020B0604020202020204" pitchFamily="34" charset="0"/>
              </a:rPr>
              <a:t>Vi arbetar aktivt med att skapa goda förutsättningar för ett jämställt idrottande; att så många som möjligt ska kunna delta i vår verksamhet utifrån sina förutsättningar. </a:t>
            </a:r>
          </a:p>
          <a:p>
            <a:pPr marL="0" indent="0">
              <a:buNone/>
            </a:pPr>
            <a:r>
              <a:rPr lang="sv-SE" dirty="0">
                <a:latin typeface="Arial" panose="020B0604020202020204" pitchFamily="34" charset="0"/>
                <a:cs typeface="Arial" panose="020B0604020202020204" pitchFamily="34" charset="0"/>
              </a:rPr>
              <a:t>Rent spel är en självklarhet för oss och vi spelar fotboll på ett schysst och rättvist sätt. </a:t>
            </a:r>
          </a:p>
          <a:p>
            <a:pPr marL="0" indent="0">
              <a:buNone/>
            </a:pPr>
            <a:r>
              <a:rPr lang="sv-SE" dirty="0">
                <a:latin typeface="Arial" panose="020B0604020202020204" pitchFamily="34" charset="0"/>
                <a:cs typeface="Arial" panose="020B0604020202020204" pitchFamily="34" charset="0"/>
              </a:rPr>
              <a:t>Våra ledare bär ett stort ansvar som bärare av vår gemensamma vision och värdegrund och alla ledare ska regelbundet utbildas och erbjudas dialog med andra ledare om detta ansvar. </a:t>
            </a:r>
          </a:p>
          <a:p>
            <a:pPr marL="0" indent="0">
              <a:buNone/>
            </a:pPr>
            <a:r>
              <a:rPr lang="sv-SE" dirty="0">
                <a:latin typeface="Arial" panose="020B0604020202020204" pitchFamily="34" charset="0"/>
                <a:cs typeface="Arial" panose="020B0604020202020204" pitchFamily="34" charset="0"/>
              </a:rPr>
              <a:t>Den som väljer att vara medlem i vår förening förväntas bete sig i enlighet med vår värdegrund. </a:t>
            </a:r>
            <a:endParaRPr lang="sv-SE"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06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6B4C8B-2A02-4BF3-A5D6-EEC8FB557FCD}"/>
              </a:ext>
            </a:extLst>
          </p:cNvPr>
          <p:cNvSpPr>
            <a:spLocks noGrp="1"/>
          </p:cNvSpPr>
          <p:nvPr>
            <p:ph type="title"/>
          </p:nvPr>
        </p:nvSpPr>
        <p:spPr>
          <a:xfrm>
            <a:off x="369081" y="605896"/>
            <a:ext cx="3329617" cy="5646208"/>
          </a:xfrm>
        </p:spPr>
        <p:txBody>
          <a:bodyPr anchor="ctr">
            <a:normAutofit/>
          </a:bodyPr>
          <a:lstStyle/>
          <a:p>
            <a:pPr algn="ctr"/>
            <a:r>
              <a:rPr lang="sv-SE" sz="3600" dirty="0">
                <a:solidFill>
                  <a:srgbClr val="FFFFFF"/>
                </a:solidFill>
                <a:latin typeface="Arial" panose="020B0604020202020204" pitchFamily="34" charset="0"/>
                <a:cs typeface="Arial" panose="020B0604020202020204" pitchFamily="34" charset="0"/>
              </a:rPr>
              <a:t>G-L-A-</a:t>
            </a:r>
            <a:r>
              <a:rPr lang="sv-SE" sz="7200" dirty="0">
                <a:solidFill>
                  <a:srgbClr val="FFFFFF"/>
                </a:solidFill>
                <a:latin typeface="Arial" panose="020B0604020202020204" pitchFamily="34" charset="0"/>
                <a:cs typeface="Arial" panose="020B0604020202020204" pitchFamily="34" charset="0"/>
              </a:rPr>
              <a:t>D</a:t>
            </a:r>
            <a:r>
              <a:rPr lang="sv-SE" sz="3600" dirty="0">
                <a:solidFill>
                  <a:srgbClr val="FFFFFF"/>
                </a:solidFill>
                <a:latin typeface="Arial" panose="020B0604020202020204" pitchFamily="34" charset="0"/>
                <a:cs typeface="Arial" panose="020B0604020202020204" pitchFamily="34" charset="0"/>
              </a:rPr>
              <a:t> </a:t>
            </a:r>
            <a:br>
              <a:rPr lang="sv-SE" sz="3600" dirty="0">
                <a:solidFill>
                  <a:srgbClr val="FFFFFF"/>
                </a:solidFill>
                <a:latin typeface="Arial" panose="020B0604020202020204" pitchFamily="34" charset="0"/>
                <a:cs typeface="Arial" panose="020B0604020202020204" pitchFamily="34" charset="0"/>
              </a:rPr>
            </a:br>
            <a:r>
              <a:rPr lang="sv-SE" sz="3600" dirty="0">
                <a:solidFill>
                  <a:srgbClr val="FFFFFF"/>
                </a:solidFill>
                <a:latin typeface="Arial" panose="020B0604020202020204" pitchFamily="34" charset="0"/>
                <a:cs typeface="Arial" panose="020B0604020202020204" pitchFamily="34" charset="0"/>
              </a:rPr>
              <a:t>- DELAKTIGHET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4B156A8-446E-486A-989C-E4C806BA939A}"/>
              </a:ext>
            </a:extLst>
          </p:cNvPr>
          <p:cNvSpPr>
            <a:spLocks noGrp="1"/>
          </p:cNvSpPr>
          <p:nvPr>
            <p:ph idx="1"/>
          </p:nvPr>
        </p:nvSpPr>
        <p:spPr>
          <a:xfrm>
            <a:off x="4742016" y="605896"/>
            <a:ext cx="6413663" cy="5646208"/>
          </a:xfrm>
        </p:spPr>
        <p:txBody>
          <a:bodyPr anchor="ctr">
            <a:normAutofit/>
          </a:bodyPr>
          <a:lstStyle/>
          <a:p>
            <a:pPr marL="0" indent="0">
              <a:buNone/>
            </a:pPr>
            <a:r>
              <a:rPr lang="sv-SE" dirty="0">
                <a:latin typeface="Arial" panose="020B0604020202020204" pitchFamily="34" charset="0"/>
                <a:cs typeface="Arial" panose="020B0604020202020204" pitchFamily="34" charset="0"/>
              </a:rPr>
              <a:t>Vi vill att alla våra medlemmar ska känna att de vill och kan bidra till att vi som förening lyckas med vår vision och våra ambitioner. </a:t>
            </a:r>
          </a:p>
          <a:p>
            <a:pPr marL="0" indent="0">
              <a:buNone/>
            </a:pPr>
            <a:r>
              <a:rPr lang="sv-SE" dirty="0">
                <a:latin typeface="Arial" panose="020B0604020202020204" pitchFamily="34" charset="0"/>
                <a:cs typeface="Arial" panose="020B0604020202020204" pitchFamily="34" charset="0"/>
              </a:rPr>
              <a:t>Det ska vara enkelt att bidra till Huddinge IFs framgång, inte bara för medlemmar utan även för vårdnadshavare, samarbetspartners och sponsorer. </a:t>
            </a:r>
          </a:p>
          <a:p>
            <a:pPr marL="0" indent="0">
              <a:buNone/>
            </a:pPr>
            <a:r>
              <a:rPr lang="sv-SE" dirty="0">
                <a:latin typeface="Arial" panose="020B0604020202020204" pitchFamily="34" charset="0"/>
                <a:cs typeface="Arial" panose="020B0604020202020204" pitchFamily="34" charset="0"/>
              </a:rPr>
              <a:t>Delaktighet handlar om att inom givna ramar få vara med och påverka, i det lilla och det stora. </a:t>
            </a:r>
          </a:p>
          <a:p>
            <a:pPr marL="0" indent="0">
              <a:buNone/>
            </a:pPr>
            <a:r>
              <a:rPr lang="sv-SE" dirty="0">
                <a:latin typeface="Arial" panose="020B0604020202020204" pitchFamily="34" charset="0"/>
                <a:cs typeface="Arial" panose="020B0604020202020204" pitchFamily="34" charset="0"/>
              </a:rPr>
              <a:t>Vi skapar delaktighet genom dialog, öppenhet och aktiv kommunikation. </a:t>
            </a:r>
            <a:br>
              <a:rPr lang="sv-SE" dirty="0"/>
            </a:br>
            <a:endParaRPr lang="sv-SE" dirty="0"/>
          </a:p>
        </p:txBody>
      </p:sp>
    </p:spTree>
    <p:extLst>
      <p:ext uri="{BB962C8B-B14F-4D97-AF65-F5344CB8AC3E}">
        <p14:creationId xmlns:p14="http://schemas.microsoft.com/office/powerpoint/2010/main" val="289761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4C8B-2A02-4BF3-A5D6-EEC8FB557FCD}"/>
              </a:ext>
            </a:extLst>
          </p:cNvPr>
          <p:cNvSpPr>
            <a:spLocks noGrp="1"/>
          </p:cNvSpPr>
          <p:nvPr>
            <p:ph type="title"/>
          </p:nvPr>
        </p:nvSpPr>
        <p:spPr/>
        <p:txBody>
          <a:bodyPr>
            <a:normAutofit/>
          </a:bodyPr>
          <a:lstStyle/>
          <a:p>
            <a:r>
              <a:rPr lang="sv-SE" sz="3600" dirty="0">
                <a:latin typeface="Arial" panose="020B0604020202020204" pitchFamily="34" charset="0"/>
                <a:cs typeface="Arial" panose="020B0604020202020204" pitchFamily="34" charset="0"/>
              </a:rPr>
              <a:t>G-L-A-D (Glädje, Lärande, Ansvar, Delaktighet)</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Summerande version: 7-12</a:t>
            </a:r>
          </a:p>
        </p:txBody>
      </p:sp>
      <p:sp>
        <p:nvSpPr>
          <p:cNvPr id="3" name="Content Placeholder 2">
            <a:extLst>
              <a:ext uri="{FF2B5EF4-FFF2-40B4-BE49-F238E27FC236}">
                <a16:creationId xmlns:a16="http://schemas.microsoft.com/office/drawing/2014/main" id="{A4B156A8-446E-486A-989C-E4C806BA939A}"/>
              </a:ext>
            </a:extLst>
          </p:cNvPr>
          <p:cNvSpPr>
            <a:spLocks noGrp="1"/>
          </p:cNvSpPr>
          <p:nvPr>
            <p:ph idx="1"/>
          </p:nvPr>
        </p:nvSpPr>
        <p:spPr>
          <a:xfrm>
            <a:off x="1251392" y="2013502"/>
            <a:ext cx="10515600" cy="4351338"/>
          </a:xfrm>
        </p:spPr>
        <p:txBody>
          <a:bodyPr>
            <a:noAutofit/>
          </a:bodyPr>
          <a:lstStyle/>
          <a:p>
            <a:pPr marL="0" indent="0">
              <a:buNone/>
            </a:pPr>
            <a:r>
              <a:rPr lang="sv-SE" dirty="0">
                <a:latin typeface="Arial" panose="020B0604020202020204" pitchFamily="34" charset="0"/>
                <a:cs typeface="Arial" panose="020B0604020202020204" pitchFamily="34" charset="0"/>
              </a:rPr>
              <a:t>I Huddinge IF ska det vara roligt att spela fotboll samtidigt som vi lär oss. </a:t>
            </a:r>
          </a:p>
          <a:p>
            <a:pPr marL="0" indent="0">
              <a:buNone/>
            </a:pPr>
            <a:r>
              <a:rPr lang="sv-SE" dirty="0">
                <a:latin typeface="Arial" panose="020B0604020202020204" pitchFamily="34" charset="0"/>
                <a:cs typeface="Arial" panose="020B0604020202020204" pitchFamily="34" charset="0"/>
              </a:rPr>
              <a:t>Hos oss ska alla känna att de är lika mycket värda och att de får uppmuntran och </a:t>
            </a:r>
            <a:r>
              <a:rPr lang="sv-SE" dirty="0" err="1">
                <a:latin typeface="Arial" panose="020B0604020202020204" pitchFamily="34" charset="0"/>
                <a:cs typeface="Arial" panose="020B0604020202020204" pitchFamily="34" charset="0"/>
              </a:rPr>
              <a:t>pepp</a:t>
            </a:r>
            <a:r>
              <a:rPr lang="sv-SE" dirty="0">
                <a:latin typeface="Arial" panose="020B0604020202020204" pitchFamily="34" charset="0"/>
                <a:cs typeface="Arial" panose="020B0604020202020204" pitchFamily="34" charset="0"/>
              </a:rPr>
              <a:t>. </a:t>
            </a:r>
          </a:p>
          <a:p>
            <a:pPr marL="0" indent="0">
              <a:buNone/>
            </a:pPr>
            <a:r>
              <a:rPr lang="sv-SE" dirty="0">
                <a:latin typeface="Arial" panose="020B0604020202020204" pitchFamily="34" charset="0"/>
                <a:cs typeface="Arial" panose="020B0604020202020204" pitchFamily="34" charset="0"/>
              </a:rPr>
              <a:t>Våra tränare får hela tiden lära sig mer om hur de ska lära ut om fotboll och hur de ska göra för att våra lag ska trivas tillsammans. Vi är snälla mot varandra och vi jobbar för att ingen ska bli utanför eller mobbas. </a:t>
            </a:r>
          </a:p>
          <a:p>
            <a:pPr marL="0" indent="0">
              <a:buNone/>
            </a:pPr>
            <a:r>
              <a:rPr lang="sv-SE" dirty="0">
                <a:latin typeface="Arial" panose="020B0604020202020204" pitchFamily="34" charset="0"/>
                <a:cs typeface="Arial" panose="020B0604020202020204" pitchFamily="34" charset="0"/>
              </a:rPr>
              <a:t>Vi vill och hoppas att du som spelare i Huddinge IF ska vilja vara kvar i klubben och växa hos oss eftersom du hela tiden lär dig mer och utvecklas och att du trivs med kompisarna och ledarna. </a:t>
            </a:r>
          </a:p>
          <a:p>
            <a:pPr marL="0" indent="0">
              <a:buNone/>
            </a:pPr>
            <a:r>
              <a:rPr lang="sv-SE" dirty="0">
                <a:latin typeface="Arial" panose="020B0604020202020204" pitchFamily="34" charset="0"/>
                <a:cs typeface="Arial" panose="020B0604020202020204" pitchFamily="34" charset="0"/>
              </a:rPr>
              <a:t>Hos oss är inget fusk tillåtet och vi spelar fotboll på </a:t>
            </a:r>
            <a:r>
              <a:rPr lang="sv-SE">
                <a:latin typeface="Arial" panose="020B0604020202020204" pitchFamily="34" charset="0"/>
                <a:cs typeface="Arial" panose="020B0604020202020204" pitchFamily="34" charset="0"/>
              </a:rPr>
              <a:t>ett schysst </a:t>
            </a:r>
            <a:r>
              <a:rPr lang="sv-SE" dirty="0">
                <a:latin typeface="Arial" panose="020B0604020202020204" pitchFamily="34" charset="0"/>
                <a:cs typeface="Arial" panose="020B0604020202020204" pitchFamily="34" charset="0"/>
              </a:rPr>
              <a:t>sätt. </a:t>
            </a:r>
          </a:p>
          <a:p>
            <a:pPr marL="0" indent="0">
              <a:buNone/>
            </a:pPr>
            <a:br>
              <a:rPr lang="sv-SE" sz="1400" dirty="0">
                <a:latin typeface="Arial" panose="020B0604020202020204" pitchFamily="34" charset="0"/>
                <a:cs typeface="Arial" panose="020B0604020202020204" pitchFamily="34" charset="0"/>
              </a:rPr>
            </a:br>
            <a:endParaRPr lang="sv-S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90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5DBE-7FE6-46A6-AB1F-6528ECFBC884}"/>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Värdegrundsarbetet</a:t>
            </a:r>
          </a:p>
        </p:txBody>
      </p:sp>
      <p:sp>
        <p:nvSpPr>
          <p:cNvPr id="3" name="Text Placeholder 2">
            <a:extLst>
              <a:ext uri="{FF2B5EF4-FFF2-40B4-BE49-F238E27FC236}">
                <a16:creationId xmlns:a16="http://schemas.microsoft.com/office/drawing/2014/main" id="{4895E5E8-121B-4F4F-9EAE-3217697AC1E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5525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154AAE-1DAB-4C4C-B309-6C34A4E156A4}"/>
              </a:ext>
            </a:extLst>
          </p:cNvPr>
          <p:cNvSpPr/>
          <p:nvPr/>
        </p:nvSpPr>
        <p:spPr>
          <a:xfrm>
            <a:off x="325348" y="337974"/>
            <a:ext cx="2078805" cy="83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Styrelsen</a:t>
            </a:r>
          </a:p>
          <a:p>
            <a:pPr algn="ctr"/>
            <a:r>
              <a:rPr lang="sv-SE" sz="1400" dirty="0">
                <a:solidFill>
                  <a:schemeClr val="tx1"/>
                </a:solidFill>
              </a:rPr>
              <a:t>Ytterst ansvarig/ägare av värdegrund/utser grupp</a:t>
            </a:r>
          </a:p>
        </p:txBody>
      </p:sp>
      <p:sp>
        <p:nvSpPr>
          <p:cNvPr id="7" name="Rectangle 6">
            <a:extLst>
              <a:ext uri="{FF2B5EF4-FFF2-40B4-BE49-F238E27FC236}">
                <a16:creationId xmlns:a16="http://schemas.microsoft.com/office/drawing/2014/main" id="{F111A9EC-5EC0-4D9E-9612-E6AA6F6CD7C0}"/>
              </a:ext>
            </a:extLst>
          </p:cNvPr>
          <p:cNvSpPr/>
          <p:nvPr/>
        </p:nvSpPr>
        <p:spPr>
          <a:xfrm>
            <a:off x="3444412" y="570090"/>
            <a:ext cx="2883614" cy="83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Värdegrundsgrupp</a:t>
            </a:r>
          </a:p>
          <a:p>
            <a:pPr algn="ctr"/>
            <a:r>
              <a:rPr lang="sv-SE" sz="1400" dirty="0">
                <a:solidFill>
                  <a:schemeClr val="tx1"/>
                </a:solidFill>
              </a:rPr>
              <a:t>6-8 personer, 1 </a:t>
            </a:r>
            <a:r>
              <a:rPr lang="sv-SE" sz="1400" dirty="0" err="1">
                <a:solidFill>
                  <a:schemeClr val="tx1"/>
                </a:solidFill>
              </a:rPr>
              <a:t>repr</a:t>
            </a:r>
            <a:r>
              <a:rPr lang="sv-SE" sz="1400" dirty="0">
                <a:solidFill>
                  <a:schemeClr val="tx1"/>
                </a:solidFill>
              </a:rPr>
              <a:t> från styrelsen. Utser värdegrundscoacher</a:t>
            </a:r>
          </a:p>
        </p:txBody>
      </p:sp>
      <p:sp>
        <p:nvSpPr>
          <p:cNvPr id="8" name="Rectangle 7">
            <a:extLst>
              <a:ext uri="{FF2B5EF4-FFF2-40B4-BE49-F238E27FC236}">
                <a16:creationId xmlns:a16="http://schemas.microsoft.com/office/drawing/2014/main" id="{9F46CE67-BBD1-4B25-BCDD-53F65DFA0674}"/>
              </a:ext>
            </a:extLst>
          </p:cNvPr>
          <p:cNvSpPr/>
          <p:nvPr/>
        </p:nvSpPr>
        <p:spPr>
          <a:xfrm>
            <a:off x="3444412" y="2145586"/>
            <a:ext cx="2883615" cy="83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Värdegrundsambassadörer</a:t>
            </a:r>
          </a:p>
          <a:p>
            <a:pPr algn="ctr"/>
            <a:r>
              <a:rPr lang="sv-SE" sz="1400" dirty="0">
                <a:solidFill>
                  <a:schemeClr val="tx1"/>
                </a:solidFill>
              </a:rPr>
              <a:t>(en vårdnadshavare per trupp)</a:t>
            </a:r>
          </a:p>
        </p:txBody>
      </p:sp>
      <p:sp>
        <p:nvSpPr>
          <p:cNvPr id="9" name="Rectangle 8">
            <a:extLst>
              <a:ext uri="{FF2B5EF4-FFF2-40B4-BE49-F238E27FC236}">
                <a16:creationId xmlns:a16="http://schemas.microsoft.com/office/drawing/2014/main" id="{37EFEFAE-C007-4E89-A162-2F7F9751D818}"/>
              </a:ext>
            </a:extLst>
          </p:cNvPr>
          <p:cNvSpPr/>
          <p:nvPr/>
        </p:nvSpPr>
        <p:spPr>
          <a:xfrm>
            <a:off x="8370052" y="3373532"/>
            <a:ext cx="2883615" cy="83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Värdegrundscoacher</a:t>
            </a:r>
          </a:p>
          <a:p>
            <a:pPr algn="ctr"/>
            <a:r>
              <a:rPr lang="sv-SE" sz="1400" dirty="0">
                <a:solidFill>
                  <a:schemeClr val="tx1"/>
                </a:solidFill>
              </a:rPr>
              <a:t>Utbildar/observerar</a:t>
            </a:r>
          </a:p>
        </p:txBody>
      </p:sp>
      <p:sp>
        <p:nvSpPr>
          <p:cNvPr id="10" name="Rectangle 9">
            <a:extLst>
              <a:ext uri="{FF2B5EF4-FFF2-40B4-BE49-F238E27FC236}">
                <a16:creationId xmlns:a16="http://schemas.microsoft.com/office/drawing/2014/main" id="{D4FB89C4-B037-4C80-81E1-289B88AF4AB4}"/>
              </a:ext>
            </a:extLst>
          </p:cNvPr>
          <p:cNvSpPr/>
          <p:nvPr/>
        </p:nvSpPr>
        <p:spPr>
          <a:xfrm>
            <a:off x="3444412" y="5095385"/>
            <a:ext cx="1863865" cy="35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Vårdnadshavare</a:t>
            </a:r>
          </a:p>
        </p:txBody>
      </p:sp>
      <p:sp>
        <p:nvSpPr>
          <p:cNvPr id="11" name="Rectangle 10">
            <a:extLst>
              <a:ext uri="{FF2B5EF4-FFF2-40B4-BE49-F238E27FC236}">
                <a16:creationId xmlns:a16="http://schemas.microsoft.com/office/drawing/2014/main" id="{20F1C36F-8701-4682-A458-6D91D3FC2067}"/>
              </a:ext>
            </a:extLst>
          </p:cNvPr>
          <p:cNvSpPr/>
          <p:nvPr/>
        </p:nvSpPr>
        <p:spPr>
          <a:xfrm>
            <a:off x="4185565" y="4316876"/>
            <a:ext cx="1690577" cy="35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Spelare</a:t>
            </a:r>
          </a:p>
        </p:txBody>
      </p:sp>
      <p:sp>
        <p:nvSpPr>
          <p:cNvPr id="12" name="Rectangle 11">
            <a:extLst>
              <a:ext uri="{FF2B5EF4-FFF2-40B4-BE49-F238E27FC236}">
                <a16:creationId xmlns:a16="http://schemas.microsoft.com/office/drawing/2014/main" id="{672EEDAC-312F-4E3A-A331-E896FE0099AE}"/>
              </a:ext>
            </a:extLst>
          </p:cNvPr>
          <p:cNvSpPr/>
          <p:nvPr/>
        </p:nvSpPr>
        <p:spPr>
          <a:xfrm>
            <a:off x="5017147" y="3688344"/>
            <a:ext cx="1297172" cy="35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Ledare</a:t>
            </a:r>
          </a:p>
        </p:txBody>
      </p:sp>
      <p:sp>
        <p:nvSpPr>
          <p:cNvPr id="13" name="Rectangle 12">
            <a:extLst>
              <a:ext uri="{FF2B5EF4-FFF2-40B4-BE49-F238E27FC236}">
                <a16:creationId xmlns:a16="http://schemas.microsoft.com/office/drawing/2014/main" id="{CD01CA76-F6E6-434E-A512-AD7469DEC2A5}"/>
              </a:ext>
            </a:extLst>
          </p:cNvPr>
          <p:cNvSpPr/>
          <p:nvPr/>
        </p:nvSpPr>
        <p:spPr>
          <a:xfrm>
            <a:off x="9546128" y="442321"/>
            <a:ext cx="2078804" cy="35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Stöd/input från RF</a:t>
            </a:r>
          </a:p>
        </p:txBody>
      </p:sp>
      <p:sp>
        <p:nvSpPr>
          <p:cNvPr id="14" name="Rectangle 13">
            <a:extLst>
              <a:ext uri="{FF2B5EF4-FFF2-40B4-BE49-F238E27FC236}">
                <a16:creationId xmlns:a16="http://schemas.microsoft.com/office/drawing/2014/main" id="{96E545FB-E020-4A44-8FE5-17B0DA166985}"/>
              </a:ext>
            </a:extLst>
          </p:cNvPr>
          <p:cNvSpPr/>
          <p:nvPr/>
        </p:nvSpPr>
        <p:spPr>
          <a:xfrm>
            <a:off x="9546128" y="1543389"/>
            <a:ext cx="2078804" cy="35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Stockholms FF</a:t>
            </a:r>
          </a:p>
        </p:txBody>
      </p:sp>
      <p:sp>
        <p:nvSpPr>
          <p:cNvPr id="15" name="Rectangle 14">
            <a:extLst>
              <a:ext uri="{FF2B5EF4-FFF2-40B4-BE49-F238E27FC236}">
                <a16:creationId xmlns:a16="http://schemas.microsoft.com/office/drawing/2014/main" id="{39DE1304-3BF4-49D6-BADB-4AEF9E29374A}"/>
              </a:ext>
            </a:extLst>
          </p:cNvPr>
          <p:cNvSpPr/>
          <p:nvPr/>
        </p:nvSpPr>
        <p:spPr>
          <a:xfrm>
            <a:off x="9546128" y="992855"/>
            <a:ext cx="2078804" cy="350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Andra föreningar</a:t>
            </a:r>
          </a:p>
        </p:txBody>
      </p:sp>
      <p:cxnSp>
        <p:nvCxnSpPr>
          <p:cNvPr id="17" name="Straight Arrow Connector 16">
            <a:extLst>
              <a:ext uri="{FF2B5EF4-FFF2-40B4-BE49-F238E27FC236}">
                <a16:creationId xmlns:a16="http://schemas.microsoft.com/office/drawing/2014/main" id="{7107C965-C39A-4780-B167-54C4FE45D49B}"/>
              </a:ext>
            </a:extLst>
          </p:cNvPr>
          <p:cNvCxnSpPr>
            <a:cxnSpLocks/>
            <a:endCxn id="12" idx="3"/>
          </p:cNvCxnSpPr>
          <p:nvPr/>
        </p:nvCxnSpPr>
        <p:spPr>
          <a:xfrm flipH="1">
            <a:off x="6314319" y="3782867"/>
            <a:ext cx="2589992" cy="8091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54B46B3-9540-41CF-9E0D-34E0BFB9495C}"/>
              </a:ext>
            </a:extLst>
          </p:cNvPr>
          <p:cNvCxnSpPr>
            <a:cxnSpLocks/>
            <a:endCxn id="11" idx="3"/>
          </p:cNvCxnSpPr>
          <p:nvPr/>
        </p:nvCxnSpPr>
        <p:spPr>
          <a:xfrm flipH="1">
            <a:off x="5876142" y="3782867"/>
            <a:ext cx="3028169" cy="70944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3EB740A-E461-4571-805B-0E3A993703AF}"/>
              </a:ext>
            </a:extLst>
          </p:cNvPr>
          <p:cNvCxnSpPr>
            <a:cxnSpLocks/>
            <a:endCxn id="10" idx="3"/>
          </p:cNvCxnSpPr>
          <p:nvPr/>
        </p:nvCxnSpPr>
        <p:spPr>
          <a:xfrm flipH="1">
            <a:off x="5308277" y="3782867"/>
            <a:ext cx="3596034" cy="148795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4" name="Arrow: Left-Right 23">
            <a:extLst>
              <a:ext uri="{FF2B5EF4-FFF2-40B4-BE49-F238E27FC236}">
                <a16:creationId xmlns:a16="http://schemas.microsoft.com/office/drawing/2014/main" id="{44514D43-9015-4812-BBB5-8E07C3B9F405}"/>
              </a:ext>
            </a:extLst>
          </p:cNvPr>
          <p:cNvSpPr/>
          <p:nvPr/>
        </p:nvSpPr>
        <p:spPr>
          <a:xfrm rot="12747210">
            <a:off x="5706411" y="2167911"/>
            <a:ext cx="2883614" cy="363999"/>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Arrow: Left-Right 24">
            <a:extLst>
              <a:ext uri="{FF2B5EF4-FFF2-40B4-BE49-F238E27FC236}">
                <a16:creationId xmlns:a16="http://schemas.microsoft.com/office/drawing/2014/main" id="{86739173-BEE1-49ED-90DD-A917BC79F2C6}"/>
              </a:ext>
            </a:extLst>
          </p:cNvPr>
          <p:cNvSpPr/>
          <p:nvPr/>
        </p:nvSpPr>
        <p:spPr>
          <a:xfrm rot="11923056">
            <a:off x="6387162" y="3125879"/>
            <a:ext cx="1910048" cy="387347"/>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Arrow: Left-Right 25">
            <a:extLst>
              <a:ext uri="{FF2B5EF4-FFF2-40B4-BE49-F238E27FC236}">
                <a16:creationId xmlns:a16="http://schemas.microsoft.com/office/drawing/2014/main" id="{C485D343-6391-402B-B065-0411B0E954A2}"/>
              </a:ext>
            </a:extLst>
          </p:cNvPr>
          <p:cNvSpPr/>
          <p:nvPr/>
        </p:nvSpPr>
        <p:spPr>
          <a:xfrm rot="16200000">
            <a:off x="2652057" y="3798879"/>
            <a:ext cx="1910048" cy="387347"/>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Arrow: Left-Right 26">
            <a:extLst>
              <a:ext uri="{FF2B5EF4-FFF2-40B4-BE49-F238E27FC236}">
                <a16:creationId xmlns:a16="http://schemas.microsoft.com/office/drawing/2014/main" id="{31D58808-A1C2-46A3-8AC1-85D2AE300692}"/>
              </a:ext>
            </a:extLst>
          </p:cNvPr>
          <p:cNvSpPr/>
          <p:nvPr/>
        </p:nvSpPr>
        <p:spPr>
          <a:xfrm rot="16200000">
            <a:off x="3783345" y="3455134"/>
            <a:ext cx="1210340" cy="387349"/>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Arrow: Left-Right 27">
            <a:extLst>
              <a:ext uri="{FF2B5EF4-FFF2-40B4-BE49-F238E27FC236}">
                <a16:creationId xmlns:a16="http://schemas.microsoft.com/office/drawing/2014/main" id="{776FF807-1742-4881-8924-2972EDE417AB}"/>
              </a:ext>
            </a:extLst>
          </p:cNvPr>
          <p:cNvSpPr/>
          <p:nvPr/>
        </p:nvSpPr>
        <p:spPr>
          <a:xfrm rot="16200000">
            <a:off x="4882790" y="3154361"/>
            <a:ext cx="585499" cy="35183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Arrow: Left-Right 29">
            <a:extLst>
              <a:ext uri="{FF2B5EF4-FFF2-40B4-BE49-F238E27FC236}">
                <a16:creationId xmlns:a16="http://schemas.microsoft.com/office/drawing/2014/main" id="{B96C8940-24D4-413A-9F50-62446DB66A4E}"/>
              </a:ext>
            </a:extLst>
          </p:cNvPr>
          <p:cNvSpPr/>
          <p:nvPr/>
        </p:nvSpPr>
        <p:spPr>
          <a:xfrm rot="10800000">
            <a:off x="2479606" y="601567"/>
            <a:ext cx="933800" cy="391287"/>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Arrow: Left-Right 30">
            <a:extLst>
              <a:ext uri="{FF2B5EF4-FFF2-40B4-BE49-F238E27FC236}">
                <a16:creationId xmlns:a16="http://schemas.microsoft.com/office/drawing/2014/main" id="{13052580-E5B5-4AB6-AE21-3CD0B291B9ED}"/>
              </a:ext>
            </a:extLst>
          </p:cNvPr>
          <p:cNvSpPr/>
          <p:nvPr/>
        </p:nvSpPr>
        <p:spPr>
          <a:xfrm>
            <a:off x="8827777" y="5671471"/>
            <a:ext cx="1910048" cy="387347"/>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Kommunikationsvägar</a:t>
            </a:r>
          </a:p>
        </p:txBody>
      </p:sp>
      <p:sp>
        <p:nvSpPr>
          <p:cNvPr id="32" name="Arrow: Left 31">
            <a:extLst>
              <a:ext uri="{FF2B5EF4-FFF2-40B4-BE49-F238E27FC236}">
                <a16:creationId xmlns:a16="http://schemas.microsoft.com/office/drawing/2014/main" id="{570791E6-31E9-44A5-B217-FAD227FB3D0D}"/>
              </a:ext>
            </a:extLst>
          </p:cNvPr>
          <p:cNvSpPr/>
          <p:nvPr/>
        </p:nvSpPr>
        <p:spPr>
          <a:xfrm>
            <a:off x="7263829" y="417897"/>
            <a:ext cx="2212449" cy="4501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Arrow: Left 35">
            <a:extLst>
              <a:ext uri="{FF2B5EF4-FFF2-40B4-BE49-F238E27FC236}">
                <a16:creationId xmlns:a16="http://schemas.microsoft.com/office/drawing/2014/main" id="{784459D0-37AC-4EE7-BC27-CE50D949FA9B}"/>
              </a:ext>
            </a:extLst>
          </p:cNvPr>
          <p:cNvSpPr/>
          <p:nvPr/>
        </p:nvSpPr>
        <p:spPr>
          <a:xfrm>
            <a:off x="7263829" y="953503"/>
            <a:ext cx="2212449" cy="4501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Arrow: Left 36">
            <a:extLst>
              <a:ext uri="{FF2B5EF4-FFF2-40B4-BE49-F238E27FC236}">
                <a16:creationId xmlns:a16="http://schemas.microsoft.com/office/drawing/2014/main" id="{F0987919-5709-4226-BCC0-05CE96972B79}"/>
              </a:ext>
            </a:extLst>
          </p:cNvPr>
          <p:cNvSpPr/>
          <p:nvPr/>
        </p:nvSpPr>
        <p:spPr>
          <a:xfrm>
            <a:off x="7263828" y="1486478"/>
            <a:ext cx="2212449" cy="4501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1714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latin typeface="Arial" panose="020B0604020202020204" pitchFamily="34" charset="0"/>
                <a:cs typeface="Arial" panose="020B0604020202020204" pitchFamily="34" charset="0"/>
              </a:rPr>
              <a:t>Nuvarande värdegrundsgrupp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endParaRPr lang="sv-SE" sz="1800" dirty="0">
              <a:latin typeface="Arial" panose="020B0604020202020204" pitchFamily="34" charset="0"/>
              <a:cs typeface="Arial" panose="020B0604020202020204" pitchFamily="34" charset="0"/>
            </a:endParaRP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Magdalena Fahlén, ansvarig värdegrundsgruppen, (förälder och lagledare F15-Dam J)</a:t>
            </a:r>
          </a:p>
          <a:p>
            <a:pPr marL="201168" lvl="1" indent="0">
              <a:buClrTx/>
              <a:buSzPct val="120000"/>
              <a:buNone/>
            </a:pPr>
            <a:r>
              <a:rPr lang="sv-SE" sz="1600" dirty="0">
                <a:latin typeface="Arial" panose="020B0604020202020204" pitchFamily="34" charset="0"/>
                <a:cs typeface="Arial" panose="020B0604020202020204" pitchFamily="34" charset="0"/>
              </a:rPr>
              <a:t>(</a:t>
            </a:r>
            <a:r>
              <a:rPr lang="sv-SE" sz="1600" dirty="0">
                <a:latin typeface="Arial" panose="020B0604020202020204" pitchFamily="34" charset="0"/>
                <a:cs typeface="Arial" panose="020B0604020202020204" pitchFamily="34" charset="0"/>
                <a:hlinkClick r:id="rId3"/>
              </a:rPr>
              <a:t>magdalena.fahlen@gmail.com</a:t>
            </a:r>
            <a:r>
              <a:rPr lang="sv-SE" sz="1600" dirty="0">
                <a:latin typeface="Arial" panose="020B0604020202020204" pitchFamily="34" charset="0"/>
                <a:cs typeface="Arial" panose="020B0604020202020204" pitchFamily="34" charset="0"/>
              </a:rPr>
              <a:t>)</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Malin Hellqvist, styrelsens värdegrundsrepresentant (spelare i Damlaget)</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Bo Forsander (förälder och lagledare P15)</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a:t>
            </a:r>
            <a:r>
              <a:rPr lang="sv-SE" sz="1800" dirty="0" err="1">
                <a:latin typeface="Arial" panose="020B0604020202020204" pitchFamily="34" charset="0"/>
                <a:cs typeface="Arial" panose="020B0604020202020204" pitchFamily="34" charset="0"/>
              </a:rPr>
              <a:t>Cina</a:t>
            </a:r>
            <a:r>
              <a:rPr lang="sv-SE" sz="1800" dirty="0">
                <a:latin typeface="Arial" panose="020B0604020202020204" pitchFamily="34" charset="0"/>
                <a:cs typeface="Arial" panose="020B0604020202020204" pitchFamily="34" charset="0"/>
              </a:rPr>
              <a:t> Krafft (förälder F15-Dam J och P15 Akademi)</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Johan </a:t>
            </a:r>
            <a:r>
              <a:rPr lang="sv-SE" sz="1800" dirty="0" err="1">
                <a:latin typeface="Arial" panose="020B0604020202020204" pitchFamily="34" charset="0"/>
                <a:cs typeface="Arial" panose="020B0604020202020204" pitchFamily="34" charset="0"/>
              </a:rPr>
              <a:t>Rannemo</a:t>
            </a:r>
            <a:r>
              <a:rPr lang="sv-SE" sz="1800" dirty="0">
                <a:latin typeface="Arial" panose="020B0604020202020204" pitchFamily="34" charset="0"/>
                <a:cs typeface="Arial" panose="020B0604020202020204" pitchFamily="34" charset="0"/>
              </a:rPr>
              <a:t> (förälder P2010)</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Daniel </a:t>
            </a:r>
            <a:r>
              <a:rPr lang="sv-SE" sz="1800" dirty="0" err="1">
                <a:latin typeface="Arial" panose="020B0604020202020204" pitchFamily="34" charset="0"/>
                <a:cs typeface="Arial" panose="020B0604020202020204" pitchFamily="34" charset="0"/>
              </a:rPr>
              <a:t>Nirelius</a:t>
            </a:r>
            <a:r>
              <a:rPr lang="sv-SE" sz="1800" dirty="0">
                <a:latin typeface="Arial" panose="020B0604020202020204" pitchFamily="34" charset="0"/>
                <a:cs typeface="Arial" panose="020B0604020202020204" pitchFamily="34" charset="0"/>
              </a:rPr>
              <a:t> (förälder och assisterande tränare P19)</a:t>
            </a:r>
          </a:p>
          <a:p>
            <a:pPr marL="0" indent="0">
              <a:buNone/>
            </a:pPr>
            <a:endParaRPr lang="sv-S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38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latin typeface="Arial" panose="020B0604020202020204" pitchFamily="34" charset="0"/>
                <a:cs typeface="Arial" panose="020B0604020202020204" pitchFamily="34" charset="0"/>
              </a:rPr>
              <a:t>Värdegrundsambassadörerna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endParaRPr lang="sv-SE" sz="1800" dirty="0">
              <a:latin typeface="Arial" panose="020B0604020202020204" pitchFamily="34" charset="0"/>
              <a:cs typeface="Arial" panose="020B0604020202020204" pitchFamily="34" charset="0"/>
            </a:endParaRP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En vårdnadshavare per trupp</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Utbildas tillsammans med andra ambassadörer i värdegrunden av värdegrundsgruppen</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Stöttar vid behov tränarstaben med att skapa dialog i truppen om värdegrunden</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Finns som bollplank till spelare, tränare, andra vårdnadshavare om synpunkter uppstår om avvikelser kring värdegrunden</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Delar erfarenheter av arbetet med övriga värdegrundsambassadörer och värdegrundsgruppen i två möten per år</a:t>
            </a:r>
          </a:p>
        </p:txBody>
      </p:sp>
      <p:sp>
        <p:nvSpPr>
          <p:cNvPr id="4" name="Slide Number Placeholder 3"/>
          <p:cNvSpPr>
            <a:spLocks noGrp="1"/>
          </p:cNvSpPr>
          <p:nvPr>
            <p:ph type="sldNum" sz="quarter" idx="12"/>
          </p:nvPr>
        </p:nvSpPr>
        <p:spPr/>
        <p:txBody>
          <a:bodyPr/>
          <a:lstStyle/>
          <a:p>
            <a:fld id="{469B62F1-B431-48B6-8270-02431A1685B7}" type="slidenum">
              <a:rPr lang="en-US" smtClean="0"/>
              <a:t>18</a:t>
            </a:fld>
            <a:endParaRPr lang="en-US" dirty="0"/>
          </a:p>
        </p:txBody>
      </p:sp>
    </p:spTree>
    <p:extLst>
      <p:ext uri="{BB962C8B-B14F-4D97-AF65-F5344CB8AC3E}">
        <p14:creationId xmlns:p14="http://schemas.microsoft.com/office/powerpoint/2010/main" val="54879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5DBE-7FE6-46A6-AB1F-6528ECFBC884}"/>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Dialog i trupperna</a:t>
            </a:r>
          </a:p>
        </p:txBody>
      </p:sp>
      <p:sp>
        <p:nvSpPr>
          <p:cNvPr id="3" name="Text Placeholder 2">
            <a:extLst>
              <a:ext uri="{FF2B5EF4-FFF2-40B4-BE49-F238E27FC236}">
                <a16:creationId xmlns:a16="http://schemas.microsoft.com/office/drawing/2014/main" id="{4895E5E8-121B-4F4F-9EAE-3217697AC1E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05102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panose="020B0604020202020204" pitchFamily="34" charset="0"/>
                <a:cs typeface="Arial" panose="020B0604020202020204" pitchFamily="34" charset="0"/>
              </a:rPr>
              <a:t>Innehåll</a:t>
            </a:r>
          </a:p>
        </p:txBody>
      </p:sp>
      <p:sp>
        <p:nvSpPr>
          <p:cNvPr id="3" name="Platshållare för innehåll 2"/>
          <p:cNvSpPr>
            <a:spLocks noGrp="1"/>
          </p:cNvSpPr>
          <p:nvPr>
            <p:ph idx="1"/>
          </p:nvPr>
        </p:nvSpPr>
        <p:spPr/>
        <p:txBody>
          <a:bodyPr>
            <a:normAutofit/>
          </a:bodyPr>
          <a:lstStyle/>
          <a:p>
            <a:pPr>
              <a:buClrTx/>
              <a:buSzPct val="120000"/>
              <a:buFont typeface="Wingdings" panose="05000000000000000000" pitchFamily="2" charset="2"/>
              <a:buChar char="§"/>
            </a:pPr>
            <a:r>
              <a:rPr lang="sv-SE" dirty="0">
                <a:latin typeface="Arial" panose="020B0604020202020204" pitchFamily="34" charset="0"/>
                <a:cs typeface="Arial" panose="020B0604020202020204" pitchFamily="34" charset="0"/>
              </a:rPr>
              <a:t> Bakgrund </a:t>
            </a:r>
          </a:p>
          <a:p>
            <a:pPr>
              <a:buClrTx/>
              <a:buSzPct val="120000"/>
              <a:buFont typeface="Wingdings" panose="05000000000000000000" pitchFamily="2" charset="2"/>
              <a:buChar char="§"/>
            </a:pPr>
            <a:r>
              <a:rPr lang="sv-SE" dirty="0">
                <a:latin typeface="Arial" panose="020B0604020202020204" pitchFamily="34" charset="0"/>
                <a:cs typeface="Arial" panose="020B0604020202020204" pitchFamily="34" charset="0"/>
              </a:rPr>
              <a:t> Presentation av värdegrund</a:t>
            </a:r>
          </a:p>
          <a:p>
            <a:pPr>
              <a:buClrTx/>
              <a:buSzPct val="120000"/>
              <a:buFont typeface="Wingdings" panose="05000000000000000000" pitchFamily="2" charset="2"/>
              <a:buChar char="§"/>
            </a:pPr>
            <a:r>
              <a:rPr lang="sv-SE" dirty="0">
                <a:latin typeface="Arial" panose="020B0604020202020204" pitchFamily="34" charset="0"/>
                <a:cs typeface="Arial" panose="020B0604020202020204" pitchFamily="34" charset="0"/>
              </a:rPr>
              <a:t> Värdegrundsarbetet framåt</a:t>
            </a:r>
          </a:p>
          <a:p>
            <a:pPr>
              <a:buClrTx/>
              <a:buSzPct val="120000"/>
              <a:buFont typeface="Wingdings" panose="05000000000000000000" pitchFamily="2" charset="2"/>
              <a:buChar char="§"/>
            </a:pPr>
            <a:r>
              <a:rPr lang="sv-SE" dirty="0">
                <a:latin typeface="Arial" panose="020B0604020202020204" pitchFamily="34" charset="0"/>
                <a:cs typeface="Arial" panose="020B0604020202020204" pitchFamily="34" charset="0"/>
              </a:rPr>
              <a:t> Dialog i trupperna - exempel på övningar</a:t>
            </a:r>
          </a:p>
          <a:p>
            <a:pPr>
              <a:buClrTx/>
              <a:buSzPct val="120000"/>
              <a:buFont typeface="Wingdings" panose="05000000000000000000" pitchFamily="2" charset="2"/>
              <a:buChar char="§"/>
            </a:pPr>
            <a:r>
              <a:rPr lang="sv-SE" dirty="0">
                <a:latin typeface="Arial" panose="020B0604020202020204" pitchFamily="34" charset="0"/>
                <a:cs typeface="Arial" panose="020B0604020202020204" pitchFamily="34" charset="0"/>
              </a:rPr>
              <a:t> Frågor och diskussion </a:t>
            </a:r>
          </a:p>
          <a:p>
            <a:pPr marL="0" indent="0">
              <a:buClrTx/>
              <a:buSzPct val="120000"/>
              <a:buNone/>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36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C53489-B1D7-4360-8BD2-11F87281A6CD}"/>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Förslag upplägg</a:t>
            </a:r>
          </a:p>
        </p:txBody>
      </p:sp>
      <p:sp>
        <p:nvSpPr>
          <p:cNvPr id="5" name="Text Placeholder 4">
            <a:extLst>
              <a:ext uri="{FF2B5EF4-FFF2-40B4-BE49-F238E27FC236}">
                <a16:creationId xmlns:a16="http://schemas.microsoft.com/office/drawing/2014/main" id="{6A885617-BDEB-499A-BB2C-E80ED097B94E}"/>
              </a:ext>
            </a:extLst>
          </p:cNvPr>
          <p:cNvSpPr>
            <a:spLocks noGrp="1"/>
          </p:cNvSpPr>
          <p:nvPr>
            <p:ph type="body" idx="1"/>
          </p:nvPr>
        </p:nvSpPr>
        <p:spPr/>
        <p:txBody>
          <a:bodyPr/>
          <a:lstStyle/>
          <a:p>
            <a:r>
              <a:rPr lang="sv-SE" dirty="0">
                <a:latin typeface="Arial" panose="020B0604020202020204" pitchFamily="34" charset="0"/>
                <a:cs typeface="Arial" panose="020B0604020202020204" pitchFamily="34" charset="0"/>
              </a:rPr>
              <a:t>7-12 år</a:t>
            </a:r>
            <a:r>
              <a:rPr lang="sv-SE" dirty="0"/>
              <a:t>	</a:t>
            </a:r>
          </a:p>
        </p:txBody>
      </p:sp>
      <p:sp>
        <p:nvSpPr>
          <p:cNvPr id="6" name="Content Placeholder 5">
            <a:extLst>
              <a:ext uri="{FF2B5EF4-FFF2-40B4-BE49-F238E27FC236}">
                <a16:creationId xmlns:a16="http://schemas.microsoft.com/office/drawing/2014/main" id="{0EFE5469-07B4-4F64-ABDE-02DDDDF5AC67}"/>
              </a:ext>
            </a:extLst>
          </p:cNvPr>
          <p:cNvSpPr>
            <a:spLocks noGrp="1"/>
          </p:cNvSpPr>
          <p:nvPr>
            <p:ph sz="half" idx="2"/>
          </p:nvPr>
        </p:nvSpPr>
        <p:spPr/>
        <p:txBody>
          <a:bodyPr>
            <a:normAutofit lnSpcReduction="10000"/>
          </a:bodyPr>
          <a:lstStyle/>
          <a:p>
            <a:r>
              <a:rPr lang="sv-SE" dirty="0">
                <a:latin typeface="Arial" panose="020B0604020202020204" pitchFamily="34" charset="0"/>
                <a:cs typeface="Arial" panose="020B0604020202020204" pitchFamily="34" charset="0"/>
              </a:rPr>
              <a:t>Berätta kort om värdegrunden – förenklad version</a:t>
            </a:r>
          </a:p>
          <a:p>
            <a:r>
              <a:rPr lang="sv-SE" dirty="0">
                <a:latin typeface="Arial" panose="020B0604020202020204" pitchFamily="34" charset="0"/>
                <a:cs typeface="Arial" panose="020B0604020202020204" pitchFamily="34" charset="0"/>
              </a:rPr>
              <a:t>Antingen längre pass om 1 timme eller kortare samtal innan träning</a:t>
            </a:r>
          </a:p>
          <a:p>
            <a:r>
              <a:rPr lang="sv-SE" dirty="0">
                <a:latin typeface="Arial" panose="020B0604020202020204" pitchFamily="34" charset="0"/>
                <a:cs typeface="Arial" panose="020B0604020202020204" pitchFamily="34" charset="0"/>
              </a:rPr>
              <a:t>Lekfullt, ge alla möjlighet att få säga vad de tänker</a:t>
            </a:r>
          </a:p>
          <a:p>
            <a:r>
              <a:rPr lang="sv-SE" dirty="0">
                <a:latin typeface="Arial" panose="020B0604020202020204" pitchFamily="34" charset="0"/>
                <a:cs typeface="Arial" panose="020B0604020202020204" pitchFamily="34" charset="0"/>
              </a:rPr>
              <a:t>Samtalet viktigare än orden</a:t>
            </a:r>
          </a:p>
          <a:p>
            <a:r>
              <a:rPr lang="sv-SE" dirty="0">
                <a:latin typeface="Arial" panose="020B0604020202020204" pitchFamily="34" charset="0"/>
                <a:cs typeface="Arial" panose="020B0604020202020204" pitchFamily="34" charset="0"/>
              </a:rPr>
              <a:t>Bra om det mynnar ut i några gemensamma förhållningsregler för truppen</a:t>
            </a:r>
          </a:p>
        </p:txBody>
      </p:sp>
      <p:sp>
        <p:nvSpPr>
          <p:cNvPr id="7" name="Text Placeholder 6">
            <a:extLst>
              <a:ext uri="{FF2B5EF4-FFF2-40B4-BE49-F238E27FC236}">
                <a16:creationId xmlns:a16="http://schemas.microsoft.com/office/drawing/2014/main" id="{2BF1C62A-641A-4982-B299-B279AC5D6538}"/>
              </a:ext>
            </a:extLst>
          </p:cNvPr>
          <p:cNvSpPr>
            <a:spLocks noGrp="1"/>
          </p:cNvSpPr>
          <p:nvPr>
            <p:ph type="body" sz="quarter" idx="3"/>
          </p:nvPr>
        </p:nvSpPr>
        <p:spPr/>
        <p:txBody>
          <a:bodyPr/>
          <a:lstStyle/>
          <a:p>
            <a:r>
              <a:rPr lang="sv-SE" dirty="0">
                <a:latin typeface="Arial" panose="020B0604020202020204" pitchFamily="34" charset="0"/>
                <a:cs typeface="Arial" panose="020B0604020202020204" pitchFamily="34" charset="0"/>
              </a:rPr>
              <a:t>13-19 + senior</a:t>
            </a:r>
          </a:p>
        </p:txBody>
      </p:sp>
      <p:sp>
        <p:nvSpPr>
          <p:cNvPr id="8" name="Content Placeholder 7">
            <a:extLst>
              <a:ext uri="{FF2B5EF4-FFF2-40B4-BE49-F238E27FC236}">
                <a16:creationId xmlns:a16="http://schemas.microsoft.com/office/drawing/2014/main" id="{BFD38E6D-51DB-4839-B5A5-D4F5252799BF}"/>
              </a:ext>
            </a:extLst>
          </p:cNvPr>
          <p:cNvSpPr>
            <a:spLocks noGrp="1"/>
          </p:cNvSpPr>
          <p:nvPr>
            <p:ph sz="quarter" idx="4"/>
          </p:nvPr>
        </p:nvSpPr>
        <p:spPr/>
        <p:txBody>
          <a:bodyPr>
            <a:normAutofit lnSpcReduction="10000"/>
          </a:bodyPr>
          <a:lstStyle/>
          <a:p>
            <a:r>
              <a:rPr lang="sv-SE" dirty="0">
                <a:latin typeface="Arial" panose="020B0604020202020204" pitchFamily="34" charset="0"/>
                <a:cs typeface="Arial" panose="020B0604020202020204" pitchFamily="34" charset="0"/>
              </a:rPr>
              <a:t>Introduktion av hela värdegrunden</a:t>
            </a:r>
          </a:p>
          <a:p>
            <a:r>
              <a:rPr lang="sv-SE" dirty="0">
                <a:latin typeface="Arial" panose="020B0604020202020204" pitchFamily="34" charset="0"/>
                <a:cs typeface="Arial" panose="020B0604020202020204" pitchFamily="34" charset="0"/>
              </a:rPr>
              <a:t>Övningar som ställer frågor som ”vad innebär det för oss/mig?”, vilka ”spelregler” väljer i att ha inom vårt lag? </a:t>
            </a:r>
          </a:p>
          <a:p>
            <a:r>
              <a:rPr lang="sv-SE" dirty="0">
                <a:latin typeface="Arial" panose="020B0604020202020204" pitchFamily="34" charset="0"/>
                <a:cs typeface="Arial" panose="020B0604020202020204" pitchFamily="34" charset="0"/>
              </a:rPr>
              <a:t>Slutsatserna dokumenteras</a:t>
            </a:r>
          </a:p>
        </p:txBody>
      </p:sp>
    </p:spTree>
    <p:extLst>
      <p:ext uri="{BB962C8B-B14F-4D97-AF65-F5344CB8AC3E}">
        <p14:creationId xmlns:p14="http://schemas.microsoft.com/office/powerpoint/2010/main" val="1833402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5DBE-7FE6-46A6-AB1F-6528ECFBC884}"/>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Övningar</a:t>
            </a:r>
          </a:p>
        </p:txBody>
      </p:sp>
      <p:sp>
        <p:nvSpPr>
          <p:cNvPr id="3" name="Text Placeholder 2">
            <a:extLst>
              <a:ext uri="{FF2B5EF4-FFF2-40B4-BE49-F238E27FC236}">
                <a16:creationId xmlns:a16="http://schemas.microsoft.com/office/drawing/2014/main" id="{4895E5E8-121B-4F4F-9EAE-3217697AC1E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39661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C53489-B1D7-4360-8BD2-11F87281A6CD}"/>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Workshop värdegrund 13-19/senior</a:t>
            </a:r>
          </a:p>
        </p:txBody>
      </p:sp>
      <p:sp>
        <p:nvSpPr>
          <p:cNvPr id="8" name="Content Placeholder 7">
            <a:extLst>
              <a:ext uri="{FF2B5EF4-FFF2-40B4-BE49-F238E27FC236}">
                <a16:creationId xmlns:a16="http://schemas.microsoft.com/office/drawing/2014/main" id="{BFD38E6D-51DB-4839-B5A5-D4F5252799BF}"/>
              </a:ext>
            </a:extLst>
          </p:cNvPr>
          <p:cNvSpPr>
            <a:spLocks noGrp="1"/>
          </p:cNvSpPr>
          <p:nvPr>
            <p:ph idx="1"/>
          </p:nvPr>
        </p:nvSpPr>
        <p:spPr>
          <a:xfrm>
            <a:off x="1097281" y="1845734"/>
            <a:ext cx="4998720" cy="4023360"/>
          </a:xfrm>
        </p:spPr>
        <p:txBody>
          <a:bodyPr>
            <a:normAutofit fontScale="92500" lnSpcReduction="20000"/>
          </a:bodyPr>
          <a:lstStyle/>
          <a:p>
            <a:r>
              <a:rPr lang="sv-SE" dirty="0"/>
              <a:t>10 minuter - Introduktion av hela eller delar av värdegrunden</a:t>
            </a:r>
          </a:p>
          <a:p>
            <a:r>
              <a:rPr lang="sv-SE" dirty="0"/>
              <a:t>Alt 1</a:t>
            </a:r>
          </a:p>
          <a:p>
            <a:r>
              <a:rPr lang="sv-SE" dirty="0"/>
              <a:t>15-30 minuter – diskussion två och två eller i grupper om 4 personer utifrån diskussionsfrågor</a:t>
            </a:r>
          </a:p>
          <a:p>
            <a:r>
              <a:rPr lang="sv-SE" dirty="0"/>
              <a:t>15-30 minuter – dela tillbaka i gruppen</a:t>
            </a:r>
          </a:p>
          <a:p>
            <a:r>
              <a:rPr lang="sv-SE" dirty="0"/>
              <a:t>Alt 2</a:t>
            </a:r>
          </a:p>
          <a:p>
            <a:r>
              <a:rPr lang="sv-SE" dirty="0"/>
              <a:t>15-30 minuter – diskussion i grupper om 4-6 personer </a:t>
            </a:r>
          </a:p>
          <a:p>
            <a:pPr lvl="1"/>
            <a:r>
              <a:rPr lang="sv-SE" dirty="0"/>
              <a:t>Vad sätter vi som lag upp för förväntningar på varandra utifrån värdegrunden?</a:t>
            </a:r>
          </a:p>
          <a:p>
            <a:r>
              <a:rPr lang="sv-SE" dirty="0"/>
              <a:t>15-30 minuter – dela tillbaka i gruppen, dokumentera</a:t>
            </a:r>
          </a:p>
        </p:txBody>
      </p:sp>
      <p:sp>
        <p:nvSpPr>
          <p:cNvPr id="9" name="Rectangle 8">
            <a:extLst>
              <a:ext uri="{FF2B5EF4-FFF2-40B4-BE49-F238E27FC236}">
                <a16:creationId xmlns:a16="http://schemas.microsoft.com/office/drawing/2014/main" id="{ED2A9545-D992-40DA-B754-AC9BE71F7BD1}"/>
              </a:ext>
            </a:extLst>
          </p:cNvPr>
          <p:cNvSpPr/>
          <p:nvPr/>
        </p:nvSpPr>
        <p:spPr>
          <a:xfrm>
            <a:off x="6256961" y="1821571"/>
            <a:ext cx="5720433" cy="448314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dirty="0">
                <a:solidFill>
                  <a:schemeClr val="tx1">
                    <a:lumMod val="75000"/>
                    <a:lumOff val="25000"/>
                  </a:schemeClr>
                </a:solidFill>
                <a:latin typeface="Arial" panose="020B0604020202020204" pitchFamily="34" charset="0"/>
                <a:cs typeface="Arial" panose="020B0604020202020204" pitchFamily="34" charset="0"/>
              </a:rPr>
              <a:t>DISKUSSIONSFRÅGOR</a:t>
            </a:r>
          </a:p>
          <a:p>
            <a:endParaRPr lang="sv-SE" sz="1200" dirty="0">
              <a:solidFill>
                <a:schemeClr val="tx1">
                  <a:lumMod val="75000"/>
                  <a:lumOff val="25000"/>
                </a:schemeClr>
              </a:solidFill>
              <a:latin typeface="Arial" panose="020B0604020202020204" pitchFamily="34" charset="0"/>
              <a:cs typeface="Arial" panose="020B0604020202020204" pitchFamily="34" charset="0"/>
            </a:endParaRPr>
          </a:p>
          <a:p>
            <a:r>
              <a:rPr lang="sv-SE" dirty="0">
                <a:solidFill>
                  <a:schemeClr val="tx1">
                    <a:lumMod val="75000"/>
                    <a:lumOff val="25000"/>
                  </a:schemeClr>
                </a:solidFill>
                <a:latin typeface="Arial" panose="020B0604020202020204" pitchFamily="34" charset="0"/>
                <a:cs typeface="Arial" panose="020B0604020202020204" pitchFamily="34" charset="0"/>
              </a:rPr>
              <a:t>Vad motiverar dig att göra ditt bästa på träning/match?</a:t>
            </a:r>
          </a:p>
          <a:p>
            <a:r>
              <a:rPr lang="sv-SE" dirty="0">
                <a:solidFill>
                  <a:schemeClr val="tx1">
                    <a:lumMod val="75000"/>
                    <a:lumOff val="25000"/>
                  </a:schemeClr>
                </a:solidFill>
                <a:latin typeface="Arial" panose="020B0604020202020204" pitchFamily="34" charset="0"/>
                <a:cs typeface="Arial" panose="020B0604020202020204" pitchFamily="34" charset="0"/>
              </a:rPr>
              <a:t>Vad gör det roligt att komma till träning?</a:t>
            </a:r>
          </a:p>
          <a:p>
            <a:r>
              <a:rPr lang="sv-SE" dirty="0">
                <a:solidFill>
                  <a:schemeClr val="tx1">
                    <a:lumMod val="75000"/>
                    <a:lumOff val="25000"/>
                  </a:schemeClr>
                </a:solidFill>
                <a:latin typeface="Arial" panose="020B0604020202020204" pitchFamily="34" charset="0"/>
                <a:cs typeface="Arial" panose="020B0604020202020204" pitchFamily="34" charset="0"/>
              </a:rPr>
              <a:t>Hur vill du vara med och påverka träningsupplägg / övrigt i fotbollen?</a:t>
            </a:r>
          </a:p>
          <a:p>
            <a:r>
              <a:rPr lang="sv-SE" dirty="0">
                <a:solidFill>
                  <a:schemeClr val="tx1">
                    <a:lumMod val="75000"/>
                    <a:lumOff val="25000"/>
                  </a:schemeClr>
                </a:solidFill>
                <a:latin typeface="Arial" panose="020B0604020202020204" pitchFamily="34" charset="0"/>
                <a:cs typeface="Arial" panose="020B0604020202020204" pitchFamily="34" charset="0"/>
              </a:rPr>
              <a:t>Vad är Huddinge IF bra på? Vad kan klubben bli bättre på?</a:t>
            </a:r>
          </a:p>
          <a:p>
            <a:r>
              <a:rPr lang="sv-SE" dirty="0">
                <a:solidFill>
                  <a:schemeClr val="tx1">
                    <a:lumMod val="75000"/>
                    <a:lumOff val="25000"/>
                  </a:schemeClr>
                </a:solidFill>
                <a:latin typeface="Arial" panose="020B0604020202020204" pitchFamily="34" charset="0"/>
                <a:cs typeface="Arial" panose="020B0604020202020204" pitchFamily="34" charset="0"/>
              </a:rPr>
              <a:t>Vad kan jag göra för att hjälpa mina lagkamrater att få en lärande miljö?</a:t>
            </a:r>
          </a:p>
          <a:p>
            <a:r>
              <a:rPr lang="sv-SE" dirty="0">
                <a:solidFill>
                  <a:schemeClr val="tx1">
                    <a:lumMod val="75000"/>
                    <a:lumOff val="25000"/>
                  </a:schemeClr>
                </a:solidFill>
                <a:latin typeface="Arial" panose="020B0604020202020204" pitchFamily="34" charset="0"/>
                <a:cs typeface="Arial" panose="020B0604020202020204" pitchFamily="34" charset="0"/>
              </a:rPr>
              <a:t>Vad betyder det att vi spelar fotboll på ett schysst och rättvist sätt?</a:t>
            </a:r>
          </a:p>
          <a:p>
            <a:r>
              <a:rPr lang="sv-SE" dirty="0">
                <a:solidFill>
                  <a:schemeClr val="tx1">
                    <a:lumMod val="75000"/>
                    <a:lumOff val="25000"/>
                  </a:schemeClr>
                </a:solidFill>
                <a:latin typeface="Arial" panose="020B0604020202020204" pitchFamily="34" charset="0"/>
                <a:cs typeface="Arial" panose="020B0604020202020204" pitchFamily="34" charset="0"/>
              </a:rPr>
              <a:t>Hur ska vi bete oss på match mot motståndare, domare, varandra?</a:t>
            </a:r>
          </a:p>
          <a:p>
            <a:r>
              <a:rPr lang="sv-SE" dirty="0">
                <a:solidFill>
                  <a:schemeClr val="tx1">
                    <a:lumMod val="75000"/>
                    <a:lumOff val="25000"/>
                  </a:schemeClr>
                </a:solidFill>
                <a:latin typeface="Arial" panose="020B0604020202020204" pitchFamily="34" charset="0"/>
                <a:cs typeface="Arial" panose="020B0604020202020204" pitchFamily="34" charset="0"/>
              </a:rPr>
              <a:t>Om någon är utanför i laget, vad kan du göra?</a:t>
            </a:r>
          </a:p>
          <a:p>
            <a:r>
              <a:rPr lang="sv-SE" dirty="0">
                <a:solidFill>
                  <a:schemeClr val="tx1">
                    <a:lumMod val="75000"/>
                    <a:lumOff val="25000"/>
                  </a:schemeClr>
                </a:solidFill>
                <a:latin typeface="Arial" panose="020B0604020202020204" pitchFamily="34" charset="0"/>
                <a:cs typeface="Arial" panose="020B0604020202020204" pitchFamily="34" charset="0"/>
              </a:rPr>
              <a:t>Vad uppskattar du hos en tränare?</a:t>
            </a:r>
          </a:p>
          <a:p>
            <a:endParaRPr lang="sv-SE" dirty="0">
              <a:solidFill>
                <a:schemeClr val="tx1">
                  <a:lumMod val="75000"/>
                  <a:lumOff val="25000"/>
                </a:schemeClr>
              </a:solidFill>
              <a:latin typeface="Arial" panose="020B0604020202020204" pitchFamily="34" charset="0"/>
              <a:cs typeface="Arial" panose="020B0604020202020204" pitchFamily="34" charset="0"/>
            </a:endParaRPr>
          </a:p>
          <a:p>
            <a:endParaRPr lang="sv-SE" dirty="0">
              <a:solidFill>
                <a:schemeClr val="tx1">
                  <a:lumMod val="75000"/>
                  <a:lumOff val="25000"/>
                </a:schemeClr>
              </a:solidFill>
              <a:latin typeface="Arial" panose="020B0604020202020204" pitchFamily="34" charset="0"/>
              <a:cs typeface="Arial" panose="020B0604020202020204" pitchFamily="34" charset="0"/>
            </a:endParaRPr>
          </a:p>
          <a:p>
            <a:endParaRPr lang="sv-SE" dirty="0">
              <a:solidFill>
                <a:schemeClr val="tx1">
                  <a:lumMod val="75000"/>
                  <a:lumOff val="25000"/>
                </a:schemeClr>
              </a:solidFill>
              <a:latin typeface="Arial" panose="020B0604020202020204" pitchFamily="34" charset="0"/>
              <a:cs typeface="Arial" panose="020B0604020202020204" pitchFamily="34" charset="0"/>
            </a:endParaRPr>
          </a:p>
          <a:p>
            <a:endParaRPr lang="sv-SE" dirty="0">
              <a:solidFill>
                <a:schemeClr val="tx1">
                  <a:lumMod val="75000"/>
                  <a:lumOff val="25000"/>
                </a:schemeClr>
              </a:solidFill>
              <a:latin typeface="Arial" panose="020B0604020202020204" pitchFamily="34" charset="0"/>
              <a:cs typeface="Arial" panose="020B0604020202020204" pitchFamily="34" charset="0"/>
            </a:endParaRPr>
          </a:p>
          <a:p>
            <a:endParaRPr lang="sv-SE" dirty="0">
              <a:solidFill>
                <a:schemeClr val="tx1">
                  <a:lumMod val="75000"/>
                  <a:lumOff val="25000"/>
                </a:schemeClr>
              </a:solidFill>
            </a:endParaRPr>
          </a:p>
          <a:p>
            <a:endParaRPr lang="sv-SE" dirty="0">
              <a:solidFill>
                <a:schemeClr val="tx1">
                  <a:lumMod val="75000"/>
                  <a:lumOff val="25000"/>
                </a:schemeClr>
              </a:solidFill>
            </a:endParaRPr>
          </a:p>
        </p:txBody>
      </p:sp>
    </p:spTree>
    <p:extLst>
      <p:ext uri="{BB962C8B-B14F-4D97-AF65-F5344CB8AC3E}">
        <p14:creationId xmlns:p14="http://schemas.microsoft.com/office/powerpoint/2010/main" val="3238047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latin typeface="Arial" panose="020B0604020202020204" pitchFamily="34" charset="0"/>
                <a:cs typeface="Arial" panose="020B0604020202020204" pitchFamily="34" charset="0"/>
              </a:rPr>
              <a:t>Värdegrundskort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endParaRPr lang="sv-SE" sz="1800" dirty="0">
              <a:latin typeface="Arial" panose="020B0604020202020204" pitchFamily="34" charset="0"/>
              <a:cs typeface="Arial" panose="020B0604020202020204" pitchFamily="34" charset="0"/>
            </a:endParaRP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Kort med frågor kring respektive ”värdeord”</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Kan användas alla samtidigt vid ett tillfälle, eller som inledning av flera olika träningar/tillfällen</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Dela ut kort bland spelarna, be dem prata i grupp eller två och två, samlas och dela synpunkter</a:t>
            </a:r>
          </a:p>
          <a:p>
            <a:pPr marL="0" indent="0">
              <a:buClrTx/>
              <a:buSzPct val="120000"/>
              <a:buNone/>
            </a:pPr>
            <a:endParaRPr lang="sv-SE"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9B62F1-B431-48B6-8270-02431A1685B7}" type="slidenum">
              <a:rPr lang="en-US" smtClean="0"/>
              <a:t>23</a:t>
            </a:fld>
            <a:endParaRPr lang="en-US" dirty="0"/>
          </a:p>
        </p:txBody>
      </p:sp>
    </p:spTree>
    <p:extLst>
      <p:ext uri="{BB962C8B-B14F-4D97-AF65-F5344CB8AC3E}">
        <p14:creationId xmlns:p14="http://schemas.microsoft.com/office/powerpoint/2010/main" val="1954174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D098-1009-4C3E-B4F4-2C28438E0ED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Exempel värdegrundskort 7-12</a:t>
            </a:r>
          </a:p>
        </p:txBody>
      </p:sp>
      <p:sp>
        <p:nvSpPr>
          <p:cNvPr id="3" name="Rectangle 2">
            <a:extLst>
              <a:ext uri="{FF2B5EF4-FFF2-40B4-BE49-F238E27FC236}">
                <a16:creationId xmlns:a16="http://schemas.microsoft.com/office/drawing/2014/main" id="{7187A0F5-6ACB-4BA6-A148-C94336CF3479}"/>
              </a:ext>
            </a:extLst>
          </p:cNvPr>
          <p:cNvSpPr/>
          <p:nvPr/>
        </p:nvSpPr>
        <p:spPr>
          <a:xfrm>
            <a:off x="1212161" y="2493816"/>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Vad är det som är roligt med  att träna fotboll? </a:t>
            </a:r>
          </a:p>
          <a:p>
            <a:pPr algn="ctr"/>
            <a:endParaRPr lang="sv-SE" dirty="0"/>
          </a:p>
          <a:p>
            <a:pPr algn="ctr"/>
            <a:endParaRPr lang="sv-SE" dirty="0"/>
          </a:p>
        </p:txBody>
      </p:sp>
      <p:sp>
        <p:nvSpPr>
          <p:cNvPr id="4" name="Rectangle 3">
            <a:extLst>
              <a:ext uri="{FF2B5EF4-FFF2-40B4-BE49-F238E27FC236}">
                <a16:creationId xmlns:a16="http://schemas.microsoft.com/office/drawing/2014/main" id="{9357F7FE-C128-4EA6-9623-20EA7BDE9C99}"/>
              </a:ext>
            </a:extLst>
          </p:cNvPr>
          <p:cNvSpPr/>
          <p:nvPr/>
        </p:nvSpPr>
        <p:spPr>
          <a:xfrm>
            <a:off x="4581587" y="2493817"/>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Hur ska en fotbollskompis vara för att du ska bli glad?</a:t>
            </a:r>
          </a:p>
          <a:p>
            <a:pPr algn="ctr"/>
            <a:endParaRPr lang="sv-SE" dirty="0"/>
          </a:p>
          <a:p>
            <a:pPr algn="ctr"/>
            <a:endParaRPr lang="sv-SE" dirty="0"/>
          </a:p>
        </p:txBody>
      </p:sp>
      <p:sp>
        <p:nvSpPr>
          <p:cNvPr id="5" name="Rectangle 4">
            <a:extLst>
              <a:ext uri="{FF2B5EF4-FFF2-40B4-BE49-F238E27FC236}">
                <a16:creationId xmlns:a16="http://schemas.microsoft.com/office/drawing/2014/main" id="{958B739C-0F3A-45F7-99BF-F0BA062EFF24}"/>
              </a:ext>
            </a:extLst>
          </p:cNvPr>
          <p:cNvSpPr/>
          <p:nvPr/>
        </p:nvSpPr>
        <p:spPr>
          <a:xfrm>
            <a:off x="7951013"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GLÄDJE</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Vad kan tränarna göra för att det ska vara roligt att träna fotboll?</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6" name="Rectangle 5">
            <a:extLst>
              <a:ext uri="{FF2B5EF4-FFF2-40B4-BE49-F238E27FC236}">
                <a16:creationId xmlns:a16="http://schemas.microsoft.com/office/drawing/2014/main" id="{CA247050-C103-43AC-9DD8-C527C0ED8D7C}"/>
              </a:ext>
            </a:extLst>
          </p:cNvPr>
          <p:cNvSpPr/>
          <p:nvPr/>
        </p:nvSpPr>
        <p:spPr>
          <a:xfrm>
            <a:off x="1205345"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GLÄDJE</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Vad är det som är roligt med att träna fotboll? </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7" name="Rectangle 6">
            <a:extLst>
              <a:ext uri="{FF2B5EF4-FFF2-40B4-BE49-F238E27FC236}">
                <a16:creationId xmlns:a16="http://schemas.microsoft.com/office/drawing/2014/main" id="{3F6B39BD-D4E5-451D-9E0A-1A6A9681795C}"/>
              </a:ext>
            </a:extLst>
          </p:cNvPr>
          <p:cNvSpPr/>
          <p:nvPr/>
        </p:nvSpPr>
        <p:spPr>
          <a:xfrm>
            <a:off x="4574771" y="2493817"/>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GLÄDJE</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Hur ska en fotbollskompis vara för att du ska bli glad?</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157893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D098-1009-4C3E-B4F4-2C28438E0ED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Exempel värdegrundskort 7-12</a:t>
            </a:r>
          </a:p>
        </p:txBody>
      </p:sp>
      <p:sp>
        <p:nvSpPr>
          <p:cNvPr id="3" name="Rectangle 2">
            <a:extLst>
              <a:ext uri="{FF2B5EF4-FFF2-40B4-BE49-F238E27FC236}">
                <a16:creationId xmlns:a16="http://schemas.microsoft.com/office/drawing/2014/main" id="{7187A0F5-6ACB-4BA6-A148-C94336CF3479}"/>
              </a:ext>
            </a:extLst>
          </p:cNvPr>
          <p:cNvSpPr/>
          <p:nvPr/>
        </p:nvSpPr>
        <p:spPr>
          <a:xfrm>
            <a:off x="1212161" y="2493816"/>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Vad är det som är roligt med  att träna fotboll? </a:t>
            </a:r>
          </a:p>
          <a:p>
            <a:pPr algn="ctr"/>
            <a:endParaRPr lang="sv-SE" dirty="0"/>
          </a:p>
          <a:p>
            <a:pPr algn="ctr"/>
            <a:endParaRPr lang="sv-SE" dirty="0"/>
          </a:p>
        </p:txBody>
      </p:sp>
      <p:sp>
        <p:nvSpPr>
          <p:cNvPr id="4" name="Rectangle 3">
            <a:extLst>
              <a:ext uri="{FF2B5EF4-FFF2-40B4-BE49-F238E27FC236}">
                <a16:creationId xmlns:a16="http://schemas.microsoft.com/office/drawing/2014/main" id="{9357F7FE-C128-4EA6-9623-20EA7BDE9C99}"/>
              </a:ext>
            </a:extLst>
          </p:cNvPr>
          <p:cNvSpPr/>
          <p:nvPr/>
        </p:nvSpPr>
        <p:spPr>
          <a:xfrm>
            <a:off x="4581587" y="2493817"/>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Hur ska en fotbollskompis vara för att du ska bli glad?</a:t>
            </a:r>
          </a:p>
          <a:p>
            <a:pPr algn="ctr"/>
            <a:endParaRPr lang="sv-SE" dirty="0"/>
          </a:p>
          <a:p>
            <a:pPr algn="ctr"/>
            <a:endParaRPr lang="sv-SE" dirty="0"/>
          </a:p>
        </p:txBody>
      </p:sp>
      <p:sp>
        <p:nvSpPr>
          <p:cNvPr id="5" name="Rectangle 4">
            <a:extLst>
              <a:ext uri="{FF2B5EF4-FFF2-40B4-BE49-F238E27FC236}">
                <a16:creationId xmlns:a16="http://schemas.microsoft.com/office/drawing/2014/main" id="{958B739C-0F3A-45F7-99BF-F0BA062EFF24}"/>
              </a:ext>
            </a:extLst>
          </p:cNvPr>
          <p:cNvSpPr/>
          <p:nvPr/>
        </p:nvSpPr>
        <p:spPr>
          <a:xfrm>
            <a:off x="7951013"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LÄRANDE</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Vilka övningar lär </a:t>
            </a:r>
          </a:p>
          <a:p>
            <a:pPr algn="ctr"/>
            <a:r>
              <a:rPr lang="sv-SE" dirty="0">
                <a:solidFill>
                  <a:schemeClr val="tx1">
                    <a:lumMod val="75000"/>
                    <a:lumOff val="25000"/>
                  </a:schemeClr>
                </a:solidFill>
                <a:latin typeface="Arial" panose="020B0604020202020204" pitchFamily="34" charset="0"/>
                <a:cs typeface="Arial" panose="020B0604020202020204" pitchFamily="34" charset="0"/>
              </a:rPr>
              <a:t>du dig mest av?</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6" name="Rectangle 5">
            <a:extLst>
              <a:ext uri="{FF2B5EF4-FFF2-40B4-BE49-F238E27FC236}">
                <a16:creationId xmlns:a16="http://schemas.microsoft.com/office/drawing/2014/main" id="{CA247050-C103-43AC-9DD8-C527C0ED8D7C}"/>
              </a:ext>
            </a:extLst>
          </p:cNvPr>
          <p:cNvSpPr/>
          <p:nvPr/>
        </p:nvSpPr>
        <p:spPr>
          <a:xfrm>
            <a:off x="1205345"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LÄRANDE</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Vad vill du lära dig </a:t>
            </a:r>
          </a:p>
          <a:p>
            <a:pPr algn="ctr"/>
            <a:r>
              <a:rPr lang="sv-SE" dirty="0">
                <a:solidFill>
                  <a:schemeClr val="tx1">
                    <a:lumMod val="75000"/>
                    <a:lumOff val="25000"/>
                  </a:schemeClr>
                </a:solidFill>
                <a:latin typeface="Arial" panose="020B0604020202020204" pitchFamily="34" charset="0"/>
                <a:cs typeface="Arial" panose="020B0604020202020204" pitchFamily="34" charset="0"/>
              </a:rPr>
              <a:t>mer av i fotboll? </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7" name="Rectangle 6">
            <a:extLst>
              <a:ext uri="{FF2B5EF4-FFF2-40B4-BE49-F238E27FC236}">
                <a16:creationId xmlns:a16="http://schemas.microsoft.com/office/drawing/2014/main" id="{3F6B39BD-D4E5-451D-9E0A-1A6A9681795C}"/>
              </a:ext>
            </a:extLst>
          </p:cNvPr>
          <p:cNvSpPr/>
          <p:nvPr/>
        </p:nvSpPr>
        <p:spPr>
          <a:xfrm>
            <a:off x="4574771" y="2493817"/>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LÄRANDE</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Hur lär du dig </a:t>
            </a:r>
          </a:p>
          <a:p>
            <a:pPr algn="ctr"/>
            <a:r>
              <a:rPr lang="sv-SE" dirty="0">
                <a:solidFill>
                  <a:schemeClr val="tx1">
                    <a:lumMod val="75000"/>
                    <a:lumOff val="25000"/>
                  </a:schemeClr>
                </a:solidFill>
                <a:latin typeface="Arial" panose="020B0604020202020204" pitchFamily="34" charset="0"/>
                <a:cs typeface="Arial" panose="020B0604020202020204" pitchFamily="34" charset="0"/>
              </a:rPr>
              <a:t>nya saker?</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99233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D098-1009-4C3E-B4F4-2C28438E0ED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Exempel värdegrundskort 7-12</a:t>
            </a:r>
          </a:p>
        </p:txBody>
      </p:sp>
      <p:sp>
        <p:nvSpPr>
          <p:cNvPr id="3" name="Rectangle 2">
            <a:extLst>
              <a:ext uri="{FF2B5EF4-FFF2-40B4-BE49-F238E27FC236}">
                <a16:creationId xmlns:a16="http://schemas.microsoft.com/office/drawing/2014/main" id="{7187A0F5-6ACB-4BA6-A148-C94336CF3479}"/>
              </a:ext>
            </a:extLst>
          </p:cNvPr>
          <p:cNvSpPr/>
          <p:nvPr/>
        </p:nvSpPr>
        <p:spPr>
          <a:xfrm>
            <a:off x="1212161" y="2493816"/>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Vad är det som är roligt med  att träna fotboll? </a:t>
            </a:r>
          </a:p>
          <a:p>
            <a:pPr algn="ctr"/>
            <a:endParaRPr lang="sv-SE" dirty="0"/>
          </a:p>
          <a:p>
            <a:pPr algn="ctr"/>
            <a:endParaRPr lang="sv-SE" dirty="0"/>
          </a:p>
        </p:txBody>
      </p:sp>
      <p:sp>
        <p:nvSpPr>
          <p:cNvPr id="4" name="Rectangle 3">
            <a:extLst>
              <a:ext uri="{FF2B5EF4-FFF2-40B4-BE49-F238E27FC236}">
                <a16:creationId xmlns:a16="http://schemas.microsoft.com/office/drawing/2014/main" id="{9357F7FE-C128-4EA6-9623-20EA7BDE9C99}"/>
              </a:ext>
            </a:extLst>
          </p:cNvPr>
          <p:cNvSpPr/>
          <p:nvPr/>
        </p:nvSpPr>
        <p:spPr>
          <a:xfrm>
            <a:off x="4581587" y="2493817"/>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Hur ska en fotbollskompis vara för att du ska bli glad?</a:t>
            </a:r>
          </a:p>
          <a:p>
            <a:pPr algn="ctr"/>
            <a:endParaRPr lang="sv-SE" dirty="0"/>
          </a:p>
          <a:p>
            <a:pPr algn="ctr"/>
            <a:endParaRPr lang="sv-SE" dirty="0"/>
          </a:p>
        </p:txBody>
      </p:sp>
      <p:sp>
        <p:nvSpPr>
          <p:cNvPr id="5" name="Rectangle 4">
            <a:extLst>
              <a:ext uri="{FF2B5EF4-FFF2-40B4-BE49-F238E27FC236}">
                <a16:creationId xmlns:a16="http://schemas.microsoft.com/office/drawing/2014/main" id="{958B739C-0F3A-45F7-99BF-F0BA062EFF24}"/>
              </a:ext>
            </a:extLst>
          </p:cNvPr>
          <p:cNvSpPr/>
          <p:nvPr/>
        </p:nvSpPr>
        <p:spPr>
          <a:xfrm>
            <a:off x="7951013"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ANSVAR</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Vad gör du om du blir arg på en lagkompis, motståndare eller domare under en match?</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6" name="Rectangle 5">
            <a:extLst>
              <a:ext uri="{FF2B5EF4-FFF2-40B4-BE49-F238E27FC236}">
                <a16:creationId xmlns:a16="http://schemas.microsoft.com/office/drawing/2014/main" id="{CA247050-C103-43AC-9DD8-C527C0ED8D7C}"/>
              </a:ext>
            </a:extLst>
          </p:cNvPr>
          <p:cNvSpPr/>
          <p:nvPr/>
        </p:nvSpPr>
        <p:spPr>
          <a:xfrm>
            <a:off x="1205345"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ANSVAR</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Vad gör du för att vara en </a:t>
            </a:r>
          </a:p>
          <a:p>
            <a:pPr algn="ctr"/>
            <a:r>
              <a:rPr lang="sv-SE" dirty="0">
                <a:solidFill>
                  <a:schemeClr val="tx1">
                    <a:lumMod val="75000"/>
                    <a:lumOff val="25000"/>
                  </a:schemeClr>
                </a:solidFill>
                <a:latin typeface="Arial" panose="020B0604020202020204" pitchFamily="34" charset="0"/>
                <a:cs typeface="Arial" panose="020B0604020202020204" pitchFamily="34" charset="0"/>
              </a:rPr>
              <a:t>schysst lagkompis? </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7" name="Rectangle 6">
            <a:extLst>
              <a:ext uri="{FF2B5EF4-FFF2-40B4-BE49-F238E27FC236}">
                <a16:creationId xmlns:a16="http://schemas.microsoft.com/office/drawing/2014/main" id="{3F6B39BD-D4E5-451D-9E0A-1A6A9681795C}"/>
              </a:ext>
            </a:extLst>
          </p:cNvPr>
          <p:cNvSpPr/>
          <p:nvPr/>
        </p:nvSpPr>
        <p:spPr>
          <a:xfrm>
            <a:off x="4574771" y="2493817"/>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ANSVAR</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Om någon i laget är utanför hur kan du hjälpa till?</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331401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D098-1009-4C3E-B4F4-2C28438E0ED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Exempel värdegrundskort 7-12</a:t>
            </a:r>
          </a:p>
        </p:txBody>
      </p:sp>
      <p:sp>
        <p:nvSpPr>
          <p:cNvPr id="3" name="Rectangle 2">
            <a:extLst>
              <a:ext uri="{FF2B5EF4-FFF2-40B4-BE49-F238E27FC236}">
                <a16:creationId xmlns:a16="http://schemas.microsoft.com/office/drawing/2014/main" id="{7187A0F5-6ACB-4BA6-A148-C94336CF3479}"/>
              </a:ext>
            </a:extLst>
          </p:cNvPr>
          <p:cNvSpPr/>
          <p:nvPr/>
        </p:nvSpPr>
        <p:spPr>
          <a:xfrm>
            <a:off x="1212161" y="2493816"/>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Vad är det som är roligt med  att träna fotboll? </a:t>
            </a:r>
          </a:p>
          <a:p>
            <a:pPr algn="ctr"/>
            <a:endParaRPr lang="sv-SE" dirty="0"/>
          </a:p>
          <a:p>
            <a:pPr algn="ctr"/>
            <a:endParaRPr lang="sv-SE" dirty="0"/>
          </a:p>
        </p:txBody>
      </p:sp>
      <p:sp>
        <p:nvSpPr>
          <p:cNvPr id="4" name="Rectangle 3">
            <a:extLst>
              <a:ext uri="{FF2B5EF4-FFF2-40B4-BE49-F238E27FC236}">
                <a16:creationId xmlns:a16="http://schemas.microsoft.com/office/drawing/2014/main" id="{9357F7FE-C128-4EA6-9623-20EA7BDE9C99}"/>
              </a:ext>
            </a:extLst>
          </p:cNvPr>
          <p:cNvSpPr/>
          <p:nvPr/>
        </p:nvSpPr>
        <p:spPr>
          <a:xfrm>
            <a:off x="4581587" y="2493817"/>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Hur ska en fotbollskompis vara för att du ska bli glad?</a:t>
            </a:r>
          </a:p>
          <a:p>
            <a:pPr algn="ctr"/>
            <a:endParaRPr lang="sv-SE" dirty="0"/>
          </a:p>
          <a:p>
            <a:pPr algn="ctr"/>
            <a:endParaRPr lang="sv-SE" dirty="0"/>
          </a:p>
        </p:txBody>
      </p:sp>
      <p:sp>
        <p:nvSpPr>
          <p:cNvPr id="5" name="Rectangle 4">
            <a:extLst>
              <a:ext uri="{FF2B5EF4-FFF2-40B4-BE49-F238E27FC236}">
                <a16:creationId xmlns:a16="http://schemas.microsoft.com/office/drawing/2014/main" id="{958B739C-0F3A-45F7-99BF-F0BA062EFF24}"/>
              </a:ext>
            </a:extLst>
          </p:cNvPr>
          <p:cNvSpPr/>
          <p:nvPr/>
        </p:nvSpPr>
        <p:spPr>
          <a:xfrm>
            <a:off x="7951013"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ANSVAR</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Vad kan du göra om en lagkompis är taskig mot en annan i laget?</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6" name="Rectangle 5">
            <a:extLst>
              <a:ext uri="{FF2B5EF4-FFF2-40B4-BE49-F238E27FC236}">
                <a16:creationId xmlns:a16="http://schemas.microsoft.com/office/drawing/2014/main" id="{CA247050-C103-43AC-9DD8-C527C0ED8D7C}"/>
              </a:ext>
            </a:extLst>
          </p:cNvPr>
          <p:cNvSpPr/>
          <p:nvPr/>
        </p:nvSpPr>
        <p:spPr>
          <a:xfrm>
            <a:off x="1205345"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ANSVAR</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Vad betyder det att spela fotboll på ett schysst sätt?</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7" name="Rectangle 6">
            <a:extLst>
              <a:ext uri="{FF2B5EF4-FFF2-40B4-BE49-F238E27FC236}">
                <a16:creationId xmlns:a16="http://schemas.microsoft.com/office/drawing/2014/main" id="{3F6B39BD-D4E5-451D-9E0A-1A6A9681795C}"/>
              </a:ext>
            </a:extLst>
          </p:cNvPr>
          <p:cNvSpPr/>
          <p:nvPr/>
        </p:nvSpPr>
        <p:spPr>
          <a:xfrm>
            <a:off x="4574771" y="2493817"/>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ANSVAR</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Om ni möter ett annat lag och någon svär, vad kan du göra då?</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2132072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D098-1009-4C3E-B4F4-2C28438E0EDB}"/>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Exempel värdegrundskort 7-12</a:t>
            </a:r>
          </a:p>
        </p:txBody>
      </p:sp>
      <p:sp>
        <p:nvSpPr>
          <p:cNvPr id="3" name="Rectangle 2">
            <a:extLst>
              <a:ext uri="{FF2B5EF4-FFF2-40B4-BE49-F238E27FC236}">
                <a16:creationId xmlns:a16="http://schemas.microsoft.com/office/drawing/2014/main" id="{7187A0F5-6ACB-4BA6-A148-C94336CF3479}"/>
              </a:ext>
            </a:extLst>
          </p:cNvPr>
          <p:cNvSpPr/>
          <p:nvPr/>
        </p:nvSpPr>
        <p:spPr>
          <a:xfrm>
            <a:off x="1212161" y="2493816"/>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Vad är det som är roligt med  att träna fotboll? </a:t>
            </a:r>
          </a:p>
          <a:p>
            <a:pPr algn="ctr"/>
            <a:endParaRPr lang="sv-SE" dirty="0"/>
          </a:p>
          <a:p>
            <a:pPr algn="ctr"/>
            <a:endParaRPr lang="sv-SE" dirty="0"/>
          </a:p>
        </p:txBody>
      </p:sp>
      <p:sp>
        <p:nvSpPr>
          <p:cNvPr id="4" name="Rectangle 3">
            <a:extLst>
              <a:ext uri="{FF2B5EF4-FFF2-40B4-BE49-F238E27FC236}">
                <a16:creationId xmlns:a16="http://schemas.microsoft.com/office/drawing/2014/main" id="{9357F7FE-C128-4EA6-9623-20EA7BDE9C99}"/>
              </a:ext>
            </a:extLst>
          </p:cNvPr>
          <p:cNvSpPr/>
          <p:nvPr/>
        </p:nvSpPr>
        <p:spPr>
          <a:xfrm>
            <a:off x="4581587" y="2493817"/>
            <a:ext cx="3042458" cy="32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GLÄDJE</a:t>
            </a:r>
          </a:p>
          <a:p>
            <a:pPr algn="ctr"/>
            <a:endParaRPr lang="sv-SE" dirty="0"/>
          </a:p>
          <a:p>
            <a:pPr algn="ctr"/>
            <a:r>
              <a:rPr lang="sv-SE" dirty="0"/>
              <a:t>Hur ska en fotbollskompis vara för att du ska bli glad?</a:t>
            </a:r>
          </a:p>
          <a:p>
            <a:pPr algn="ctr"/>
            <a:endParaRPr lang="sv-SE" dirty="0"/>
          </a:p>
          <a:p>
            <a:pPr algn="ctr"/>
            <a:endParaRPr lang="sv-SE" dirty="0"/>
          </a:p>
        </p:txBody>
      </p:sp>
      <p:sp>
        <p:nvSpPr>
          <p:cNvPr id="5" name="Rectangle 4">
            <a:extLst>
              <a:ext uri="{FF2B5EF4-FFF2-40B4-BE49-F238E27FC236}">
                <a16:creationId xmlns:a16="http://schemas.microsoft.com/office/drawing/2014/main" id="{958B739C-0F3A-45F7-99BF-F0BA062EFF24}"/>
              </a:ext>
            </a:extLst>
          </p:cNvPr>
          <p:cNvSpPr/>
          <p:nvPr/>
        </p:nvSpPr>
        <p:spPr>
          <a:xfrm>
            <a:off x="7944197"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DELAKTIGHET</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Vilka övningar </a:t>
            </a:r>
          </a:p>
          <a:p>
            <a:pPr algn="ctr"/>
            <a:r>
              <a:rPr lang="sv-SE" dirty="0">
                <a:solidFill>
                  <a:schemeClr val="tx1">
                    <a:lumMod val="75000"/>
                    <a:lumOff val="25000"/>
                  </a:schemeClr>
                </a:solidFill>
                <a:latin typeface="Arial" panose="020B0604020202020204" pitchFamily="34" charset="0"/>
                <a:cs typeface="Arial" panose="020B0604020202020204" pitchFamily="34" charset="0"/>
              </a:rPr>
              <a:t>gillar du mest?</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6" name="Rectangle 5">
            <a:extLst>
              <a:ext uri="{FF2B5EF4-FFF2-40B4-BE49-F238E27FC236}">
                <a16:creationId xmlns:a16="http://schemas.microsoft.com/office/drawing/2014/main" id="{CA247050-C103-43AC-9DD8-C527C0ED8D7C}"/>
              </a:ext>
            </a:extLst>
          </p:cNvPr>
          <p:cNvSpPr/>
          <p:nvPr/>
        </p:nvSpPr>
        <p:spPr>
          <a:xfrm>
            <a:off x="1205345" y="2493816"/>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DELAKTIGHET</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Om du inte förstår en övning, vad gör du då?</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
        <p:nvSpPr>
          <p:cNvPr id="7" name="Rectangle 6">
            <a:extLst>
              <a:ext uri="{FF2B5EF4-FFF2-40B4-BE49-F238E27FC236}">
                <a16:creationId xmlns:a16="http://schemas.microsoft.com/office/drawing/2014/main" id="{3F6B39BD-D4E5-451D-9E0A-1A6A9681795C}"/>
              </a:ext>
            </a:extLst>
          </p:cNvPr>
          <p:cNvSpPr/>
          <p:nvPr/>
        </p:nvSpPr>
        <p:spPr>
          <a:xfrm>
            <a:off x="4574771" y="2493817"/>
            <a:ext cx="3042458" cy="3283527"/>
          </a:xfrm>
          <a:prstGeom prst="rect">
            <a:avLst/>
          </a:pr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75000"/>
                    <a:lumOff val="25000"/>
                  </a:schemeClr>
                </a:solidFill>
                <a:latin typeface="Arial" panose="020B0604020202020204" pitchFamily="34" charset="0"/>
                <a:cs typeface="Arial" panose="020B0604020202020204" pitchFamily="34" charset="0"/>
              </a:rPr>
              <a:t>DELAKTIGHET</a:t>
            </a:r>
          </a:p>
          <a:p>
            <a:pPr algn="ctr"/>
            <a:endParaRPr lang="sv-SE" dirty="0">
              <a:solidFill>
                <a:schemeClr val="tx1">
                  <a:lumMod val="75000"/>
                  <a:lumOff val="25000"/>
                </a:schemeClr>
              </a:solidFill>
              <a:latin typeface="Arial" panose="020B0604020202020204" pitchFamily="34" charset="0"/>
              <a:cs typeface="Arial" panose="020B0604020202020204" pitchFamily="34" charset="0"/>
            </a:endParaRPr>
          </a:p>
          <a:p>
            <a:pPr algn="ctr"/>
            <a:r>
              <a:rPr lang="sv-SE" dirty="0">
                <a:solidFill>
                  <a:schemeClr val="tx1">
                    <a:lumMod val="75000"/>
                    <a:lumOff val="25000"/>
                  </a:schemeClr>
                </a:solidFill>
                <a:latin typeface="Arial" panose="020B0604020202020204" pitchFamily="34" charset="0"/>
                <a:cs typeface="Arial" panose="020B0604020202020204" pitchFamily="34" charset="0"/>
              </a:rPr>
              <a:t>Hur kan Huddinge IF bli den bästa fotbollsklubben för dig?</a:t>
            </a:r>
          </a:p>
          <a:p>
            <a:pPr algn="ctr"/>
            <a:endParaRPr lang="sv-SE" dirty="0">
              <a:solidFill>
                <a:schemeClr val="tx1">
                  <a:lumMod val="75000"/>
                  <a:lumOff val="25000"/>
                </a:schemeClr>
              </a:solidFill>
            </a:endParaRPr>
          </a:p>
          <a:p>
            <a:pPr algn="ctr"/>
            <a:endParaRPr lang="sv-SE" dirty="0">
              <a:solidFill>
                <a:schemeClr val="tx1">
                  <a:lumMod val="75000"/>
                  <a:lumOff val="25000"/>
                </a:schemeClr>
              </a:solidFill>
            </a:endParaRPr>
          </a:p>
        </p:txBody>
      </p:sp>
    </p:spTree>
    <p:extLst>
      <p:ext uri="{BB962C8B-B14F-4D97-AF65-F5344CB8AC3E}">
        <p14:creationId xmlns:p14="http://schemas.microsoft.com/office/powerpoint/2010/main" val="219483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latin typeface="Arial" panose="020B0604020202020204" pitchFamily="34" charset="0"/>
                <a:cs typeface="Arial" panose="020B0604020202020204" pitchFamily="34" charset="0"/>
              </a:rPr>
              <a:t>Bakgrund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sv-SE" sz="1800" dirty="0">
                <a:latin typeface="Arial" panose="020B0604020202020204" pitchFamily="34" charset="0"/>
                <a:cs typeface="Arial" panose="020B0604020202020204" pitchFamily="34" charset="0"/>
              </a:rPr>
              <a:t>Under 2020 har Huddinge IF arbetat fram en ny värdegrund</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Arbetet initierades av styrelsen som utsåg en arbetsgrupp som fick uppdraget att hämta in input från föreningens medlemmar, samt formulera förslag på ny värdegrund och handlingsplan</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Arbetsgruppen har letts av Catharina Conrad på RF-SISU och representation från många lag i föreningen har säkerställts i arbetsgruppen</a:t>
            </a:r>
          </a:p>
          <a:p>
            <a:pPr marL="0" indent="0">
              <a:buClrTx/>
              <a:buSzPct val="120000"/>
              <a:buNone/>
            </a:pPr>
            <a:r>
              <a:rPr lang="sv-SE" sz="1800" dirty="0">
                <a:latin typeface="Arial" panose="020B0604020202020204" pitchFamily="34" charset="0"/>
                <a:cs typeface="Arial" panose="020B0604020202020204" pitchFamily="34" charset="0"/>
              </a:rPr>
              <a:t>Deltagare i arbetsgruppen:</a:t>
            </a:r>
          </a:p>
          <a:p>
            <a:pPr>
              <a:buClrTx/>
              <a:buSzPct val="120000"/>
              <a:buFont typeface="Wingdings" panose="05000000000000000000" pitchFamily="2" charset="2"/>
              <a:buChar char="§"/>
            </a:pPr>
            <a:r>
              <a:rPr lang="sv-SE" sz="1800" dirty="0">
                <a:latin typeface="Arial" panose="020B0604020202020204" pitchFamily="34" charset="0"/>
                <a:cs typeface="Arial" panose="020B0604020202020204" pitchFamily="34" charset="0"/>
              </a:rPr>
              <a:t> Gabriel Klinga, Viktor Sjö, Peter Kelly, Bo Forsander, </a:t>
            </a:r>
            <a:r>
              <a:rPr lang="sv-SE" sz="1800" dirty="0" err="1">
                <a:latin typeface="Arial" panose="020B0604020202020204" pitchFamily="34" charset="0"/>
                <a:cs typeface="Arial" panose="020B0604020202020204" pitchFamily="34" charset="0"/>
              </a:rPr>
              <a:t>Ioannis</a:t>
            </a:r>
            <a:r>
              <a:rPr lang="sv-SE" sz="1800" dirty="0">
                <a:latin typeface="Arial" panose="020B0604020202020204" pitchFamily="34" charset="0"/>
                <a:cs typeface="Arial" panose="020B0604020202020204" pitchFamily="34" charset="0"/>
              </a:rPr>
              <a:t> </a:t>
            </a:r>
            <a:r>
              <a:rPr lang="sv-SE" sz="1800" dirty="0" err="1">
                <a:latin typeface="Arial" panose="020B0604020202020204" pitchFamily="34" charset="0"/>
                <a:cs typeface="Arial" panose="020B0604020202020204" pitchFamily="34" charset="0"/>
              </a:rPr>
              <a:t>Tatsidis</a:t>
            </a:r>
            <a:r>
              <a:rPr lang="sv-SE" sz="1800" dirty="0">
                <a:latin typeface="Arial" panose="020B0604020202020204" pitchFamily="34" charset="0"/>
                <a:cs typeface="Arial" panose="020B0604020202020204" pitchFamily="34" charset="0"/>
              </a:rPr>
              <a:t>, Magdalena Fahlén, </a:t>
            </a:r>
            <a:r>
              <a:rPr lang="sv-SE" sz="1800" dirty="0" err="1">
                <a:latin typeface="Arial" panose="020B0604020202020204" pitchFamily="34" charset="0"/>
                <a:cs typeface="Arial" panose="020B0604020202020204" pitchFamily="34" charset="0"/>
              </a:rPr>
              <a:t>Cina</a:t>
            </a:r>
            <a:r>
              <a:rPr lang="sv-SE" sz="1800" dirty="0">
                <a:latin typeface="Arial" panose="020B0604020202020204" pitchFamily="34" charset="0"/>
                <a:cs typeface="Arial" panose="020B0604020202020204" pitchFamily="34" charset="0"/>
              </a:rPr>
              <a:t> Krafft, Annelie </a:t>
            </a:r>
            <a:r>
              <a:rPr lang="sv-SE" sz="1800" dirty="0" err="1">
                <a:latin typeface="Arial" panose="020B0604020202020204" pitchFamily="34" charset="0"/>
                <a:cs typeface="Arial" panose="020B0604020202020204" pitchFamily="34" charset="0"/>
              </a:rPr>
              <a:t>Hollén</a:t>
            </a:r>
            <a:r>
              <a:rPr lang="sv-SE" sz="1800" dirty="0">
                <a:latin typeface="Arial" panose="020B0604020202020204" pitchFamily="34" charset="0"/>
                <a:cs typeface="Arial" panose="020B0604020202020204" pitchFamily="34" charset="0"/>
              </a:rPr>
              <a:t>, Johan </a:t>
            </a:r>
            <a:r>
              <a:rPr lang="sv-SE" sz="1800" dirty="0" err="1">
                <a:latin typeface="Arial" panose="020B0604020202020204" pitchFamily="34" charset="0"/>
                <a:cs typeface="Arial" panose="020B0604020202020204" pitchFamily="34" charset="0"/>
              </a:rPr>
              <a:t>Rannemo</a:t>
            </a:r>
            <a:r>
              <a:rPr lang="sv-SE" sz="1800" dirty="0">
                <a:latin typeface="Arial" panose="020B0604020202020204" pitchFamily="34" charset="0"/>
                <a:cs typeface="Arial" panose="020B0604020202020204" pitchFamily="34" charset="0"/>
              </a:rPr>
              <a:t>, Annica Fond, Daniel </a:t>
            </a:r>
            <a:r>
              <a:rPr lang="sv-SE" sz="1800" dirty="0" err="1">
                <a:latin typeface="Arial" panose="020B0604020202020204" pitchFamily="34" charset="0"/>
                <a:cs typeface="Arial" panose="020B0604020202020204" pitchFamily="34" charset="0"/>
              </a:rPr>
              <a:t>Nirelius</a:t>
            </a:r>
            <a:r>
              <a:rPr lang="sv-SE" sz="1800" dirty="0">
                <a:latin typeface="Arial" panose="020B0604020202020204" pitchFamily="34" charset="0"/>
                <a:cs typeface="Arial" panose="020B0604020202020204" pitchFamily="34" charset="0"/>
              </a:rPr>
              <a:t>, Dan </a:t>
            </a:r>
            <a:r>
              <a:rPr lang="sv-SE" sz="1800" dirty="0" err="1">
                <a:latin typeface="Arial" panose="020B0604020202020204" pitchFamily="34" charset="0"/>
                <a:cs typeface="Arial" panose="020B0604020202020204" pitchFamily="34" charset="0"/>
              </a:rPr>
              <a:t>Björnsby</a:t>
            </a:r>
            <a:r>
              <a:rPr lang="sv-SE" sz="1800" dirty="0">
                <a:latin typeface="Arial" panose="020B0604020202020204" pitchFamily="34" charset="0"/>
                <a:cs typeface="Arial" panose="020B0604020202020204" pitchFamily="34" charset="0"/>
              </a:rPr>
              <a:t> </a:t>
            </a:r>
          </a:p>
          <a:p>
            <a:pPr marL="0" indent="0">
              <a:buNone/>
            </a:pPr>
            <a:endParaRPr lang="sv-SE"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69B62F1-B431-48B6-8270-02431A1685B7}" type="slidenum">
              <a:rPr lang="en-US" smtClean="0"/>
              <a:t>3</a:t>
            </a:fld>
            <a:endParaRPr lang="en-US" dirty="0"/>
          </a:p>
        </p:txBody>
      </p:sp>
    </p:spTree>
    <p:extLst>
      <p:ext uri="{BB962C8B-B14F-4D97-AF65-F5344CB8AC3E}">
        <p14:creationId xmlns:p14="http://schemas.microsoft.com/office/powerpoint/2010/main" val="75100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56933B3-A4A0-4570-BBFC-96C7C3FDD38F}"/>
              </a:ext>
            </a:extLst>
          </p:cNvPr>
          <p:cNvSpPr>
            <a:spLocks noGrp="1"/>
          </p:cNvSpPr>
          <p:nvPr>
            <p:ph type="title"/>
          </p:nvPr>
        </p:nvSpPr>
        <p:spPr>
          <a:xfrm>
            <a:off x="1097280" y="263527"/>
            <a:ext cx="10058400" cy="1450757"/>
          </a:xfrm>
        </p:spPr>
        <p:txBody>
          <a:bodyPr/>
          <a:lstStyle/>
          <a:p>
            <a:r>
              <a:rPr lang="sv-SE" dirty="0">
                <a:latin typeface="Arial" panose="020B0604020202020204" pitchFamily="34" charset="0"/>
                <a:cs typeface="Arial" panose="020B0604020202020204" pitchFamily="34" charset="0"/>
              </a:rPr>
              <a:t>Varför en värdegrund? </a:t>
            </a:r>
          </a:p>
        </p:txBody>
      </p:sp>
      <p:sp>
        <p:nvSpPr>
          <p:cNvPr id="2" name="Platshållare för innehåll 1">
            <a:extLst>
              <a:ext uri="{FF2B5EF4-FFF2-40B4-BE49-F238E27FC236}">
                <a16:creationId xmlns:a16="http://schemas.microsoft.com/office/drawing/2014/main" id="{5C1C4E5E-F275-410C-9867-4B4FEEFE1BB6}"/>
              </a:ext>
            </a:extLst>
          </p:cNvPr>
          <p:cNvSpPr>
            <a:spLocks noGrp="1"/>
          </p:cNvSpPr>
          <p:nvPr>
            <p:ph idx="1"/>
          </p:nvPr>
        </p:nvSpPr>
        <p:spPr>
          <a:xfrm>
            <a:off x="1097280" y="1845734"/>
            <a:ext cx="4882280" cy="4023360"/>
          </a:xfrm>
        </p:spPr>
        <p:txBody>
          <a:bodyPr>
            <a:normAutofit/>
          </a:bodyPr>
          <a:lstStyle/>
          <a:p>
            <a:r>
              <a:rPr lang="sv-SE" sz="1800" dirty="0">
                <a:latin typeface="Arial" panose="020B0604020202020204" pitchFamily="34" charset="0"/>
                <a:cs typeface="Arial" panose="020B0604020202020204" pitchFamily="34" charset="0"/>
              </a:rPr>
              <a:t>Att skapa en värdegrund handlar om att skapa en referensram som alla vi som verkar inom Huddinge IF är införstådda med och lever efter. </a:t>
            </a:r>
          </a:p>
          <a:p>
            <a:r>
              <a:rPr lang="sv-SE" sz="1800" dirty="0">
                <a:latin typeface="Arial" panose="020B0604020202020204" pitchFamily="34" charset="0"/>
                <a:cs typeface="Arial" panose="020B0604020202020204" pitchFamily="34" charset="0"/>
              </a:rPr>
              <a:t>En beskrivning av grundläggande principer och beteenden som ledsagar organisationen, föreningen eller teamet i sitt agerande. </a:t>
            </a:r>
          </a:p>
          <a:p>
            <a:r>
              <a:rPr lang="sv-SE" sz="1800" dirty="0">
                <a:latin typeface="Arial" panose="020B0604020202020204" pitchFamily="34" charset="0"/>
                <a:cs typeface="Arial" panose="020B0604020202020204" pitchFamily="34" charset="0"/>
              </a:rPr>
              <a:t>Ett tydliggörande av hur man förhåller sig till varandra samt hur man förhåller sig till uppdraget. </a:t>
            </a:r>
          </a:p>
          <a:p>
            <a:endParaRPr lang="sv-SE" dirty="0"/>
          </a:p>
          <a:p>
            <a:pPr marL="0" indent="0">
              <a:buNone/>
            </a:pPr>
            <a:endParaRPr lang="sv-SE" dirty="0"/>
          </a:p>
        </p:txBody>
      </p:sp>
      <p:pic>
        <p:nvPicPr>
          <p:cNvPr id="5" name="Bildobjekt 4">
            <a:extLst>
              <a:ext uri="{FF2B5EF4-FFF2-40B4-BE49-F238E27FC236}">
                <a16:creationId xmlns:a16="http://schemas.microsoft.com/office/drawing/2014/main" id="{ACB152BA-8F71-49FF-AD57-4E0B17C6B221}"/>
              </a:ext>
            </a:extLst>
          </p:cNvPr>
          <p:cNvPicPr>
            <a:picLocks noChangeAspect="1"/>
          </p:cNvPicPr>
          <p:nvPr/>
        </p:nvPicPr>
        <p:blipFill>
          <a:blip r:embed="rId3"/>
          <a:stretch>
            <a:fillRect/>
          </a:stretch>
        </p:blipFill>
        <p:spPr>
          <a:xfrm>
            <a:off x="7123361" y="2013735"/>
            <a:ext cx="3593578" cy="33255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52872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F60C-7384-4005-9ED5-0A3C6594C1B3}"/>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Var vi hämtat intryck</a:t>
            </a:r>
          </a:p>
        </p:txBody>
      </p:sp>
      <p:sp>
        <p:nvSpPr>
          <p:cNvPr id="4" name="Content Placeholder 3">
            <a:extLst>
              <a:ext uri="{FF2B5EF4-FFF2-40B4-BE49-F238E27FC236}">
                <a16:creationId xmlns:a16="http://schemas.microsoft.com/office/drawing/2014/main" id="{79FB405A-5510-4F41-9336-5E4EB04106A6}"/>
              </a:ext>
            </a:extLst>
          </p:cNvPr>
          <p:cNvSpPr>
            <a:spLocks noGrp="1"/>
          </p:cNvSpPr>
          <p:nvPr>
            <p:ph idx="1"/>
          </p:nvPr>
        </p:nvSpPr>
        <p:spPr/>
        <p:txBody>
          <a:bodyPr numCol="2">
            <a:normAutofit/>
          </a:bodyPr>
          <a:lstStyle/>
          <a:p>
            <a:pPr>
              <a:buClrTx/>
              <a:buFont typeface="Wingdings" panose="05000000000000000000" pitchFamily="2" charset="2"/>
              <a:buChar char="§"/>
            </a:pPr>
            <a:r>
              <a:rPr lang="sv-SE" dirty="0">
                <a:latin typeface="Arial" panose="020B0604020202020204" pitchFamily="34" charset="0"/>
                <a:cs typeface="Arial" panose="020B0604020202020204" pitchFamily="34" charset="0"/>
              </a:rPr>
              <a:t> Tidigare värdegrund </a:t>
            </a:r>
          </a:p>
          <a:p>
            <a:pPr>
              <a:buClrTx/>
              <a:buFont typeface="Wingdings" panose="05000000000000000000" pitchFamily="2" charset="2"/>
              <a:buChar char="§"/>
            </a:pPr>
            <a:r>
              <a:rPr lang="sv-SE" dirty="0">
                <a:latin typeface="Arial" panose="020B0604020202020204" pitchFamily="34" charset="0"/>
                <a:cs typeface="Arial" panose="020B0604020202020204" pitchFamily="34" charset="0"/>
              </a:rPr>
              <a:t> RFs stadgar och strategi 2025</a:t>
            </a:r>
          </a:p>
          <a:p>
            <a:pPr>
              <a:buClrTx/>
              <a:buFont typeface="Wingdings" panose="05000000000000000000" pitchFamily="2" charset="2"/>
              <a:buChar char="§"/>
            </a:pPr>
            <a:r>
              <a:rPr lang="sv-SE" dirty="0">
                <a:latin typeface="Arial" panose="020B0604020202020204" pitchFamily="34" charset="0"/>
                <a:cs typeface="Arial" panose="020B0604020202020204" pitchFamily="34" charset="0"/>
              </a:rPr>
              <a:t> Barnens spelregler – RF/BRIS</a:t>
            </a:r>
          </a:p>
          <a:p>
            <a:pPr>
              <a:buClrTx/>
              <a:buFont typeface="Wingdings" panose="05000000000000000000" pitchFamily="2" charset="2"/>
              <a:buChar char="§"/>
            </a:pPr>
            <a:r>
              <a:rPr lang="sv-SE" dirty="0">
                <a:latin typeface="Arial" panose="020B0604020202020204" pitchFamily="34" charset="0"/>
                <a:cs typeface="Arial" panose="020B0604020202020204" pitchFamily="34" charset="0"/>
              </a:rPr>
              <a:t> Så funkar ungdomsfotboll –  Om gemenskap och konflikter i världens roligaste idrott – Fredrik Sundqvist</a:t>
            </a:r>
          </a:p>
          <a:p>
            <a:pPr>
              <a:buClrTx/>
              <a:buFont typeface="Wingdings" panose="05000000000000000000" pitchFamily="2" charset="2"/>
              <a:buChar char="§"/>
            </a:pPr>
            <a:r>
              <a:rPr lang="sv-SE" dirty="0">
                <a:latin typeface="Arial" panose="020B0604020202020204" pitchFamily="34" charset="0"/>
                <a:cs typeface="Arial" panose="020B0604020202020204" pitchFamily="34" charset="0"/>
              </a:rPr>
              <a:t> Andra klubbars visioner och värdegrunder</a:t>
            </a:r>
          </a:p>
          <a:p>
            <a:pPr>
              <a:buClrTx/>
              <a:buFont typeface="Wingdings" panose="05000000000000000000" pitchFamily="2" charset="2"/>
              <a:buChar char="§"/>
            </a:pPr>
            <a:r>
              <a:rPr lang="sv-SE" dirty="0">
                <a:latin typeface="Arial" panose="020B0604020202020204" pitchFamily="34" charset="0"/>
                <a:cs typeface="Arial" panose="020B0604020202020204" pitchFamily="34" charset="0"/>
              </a:rPr>
              <a:t> Intervjuer med styrelserepresentanter </a:t>
            </a:r>
          </a:p>
          <a:p>
            <a:pPr>
              <a:buClrTx/>
              <a:buFont typeface="Wingdings" panose="05000000000000000000" pitchFamily="2" charset="2"/>
              <a:buChar char="§"/>
            </a:pPr>
            <a:r>
              <a:rPr lang="sv-SE" dirty="0">
                <a:latin typeface="Arial" panose="020B0604020202020204" pitchFamily="34" charset="0"/>
                <a:cs typeface="Arial" panose="020B0604020202020204" pitchFamily="34" charset="0"/>
              </a:rPr>
              <a:t> Inspel från medlemmar via </a:t>
            </a:r>
            <a:r>
              <a:rPr lang="sv-SE" dirty="0" err="1">
                <a:latin typeface="Arial" panose="020B0604020202020204" pitchFamily="34" charset="0"/>
                <a:cs typeface="Arial" panose="020B0604020202020204" pitchFamily="34" charset="0"/>
              </a:rPr>
              <a:t>instagram</a:t>
            </a:r>
            <a:r>
              <a:rPr lang="sv-SE" dirty="0">
                <a:latin typeface="Arial" panose="020B0604020202020204" pitchFamily="34" charset="0"/>
                <a:cs typeface="Arial" panose="020B0604020202020204" pitchFamily="34" charset="0"/>
              </a:rPr>
              <a:t> </a:t>
            </a:r>
            <a:r>
              <a:rPr lang="sv-SE" dirty="0" err="1">
                <a:latin typeface="Arial" panose="020B0604020202020204" pitchFamily="34" charset="0"/>
                <a:cs typeface="Arial" panose="020B0604020202020204" pitchFamily="34" charset="0"/>
              </a:rPr>
              <a:t>etc</a:t>
            </a:r>
            <a:endParaRPr lang="sv-SE" dirty="0">
              <a:latin typeface="Arial" panose="020B0604020202020204" pitchFamily="34" charset="0"/>
              <a:cs typeface="Arial" panose="020B0604020202020204" pitchFamily="34" charset="0"/>
            </a:endParaRPr>
          </a:p>
          <a:p>
            <a:pPr>
              <a:buFont typeface="Wingdings" panose="05000000000000000000" pitchFamily="2" charset="2"/>
              <a:buChar char="§"/>
            </a:pPr>
            <a:endParaRPr lang="sv-SE" dirty="0">
              <a:latin typeface="Arial" panose="020B0604020202020204" pitchFamily="34" charset="0"/>
              <a:cs typeface="Arial" panose="020B0604020202020204" pitchFamily="34" charset="0"/>
            </a:endParaRPr>
          </a:p>
          <a:p>
            <a:pPr>
              <a:buFont typeface="Wingdings" panose="05000000000000000000" pitchFamily="2" charset="2"/>
              <a:buChar char="§"/>
            </a:pPr>
            <a:endParaRPr lang="sv-SE" dirty="0">
              <a:latin typeface="Arial" panose="020B0604020202020204" pitchFamily="34" charset="0"/>
              <a:cs typeface="Arial" panose="020B0604020202020204" pitchFamily="34" charset="0"/>
            </a:endParaRPr>
          </a:p>
          <a:p>
            <a:pPr>
              <a:buFont typeface="Wingdings" panose="05000000000000000000" pitchFamily="2" charset="2"/>
              <a:buChar char="§"/>
            </a:pPr>
            <a:endParaRPr lang="sv-SE" dirty="0">
              <a:latin typeface="Arial" panose="020B0604020202020204" pitchFamily="34" charset="0"/>
              <a:cs typeface="Arial" panose="020B0604020202020204" pitchFamily="34" charset="0"/>
            </a:endParaRPr>
          </a:p>
          <a:p>
            <a:endParaRPr lang="sv-SE"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C8CE508-26EA-4A09-8E28-8B9C08DA465B}"/>
              </a:ext>
            </a:extLst>
          </p:cNvPr>
          <p:cNvPicPr>
            <a:picLocks noChangeAspect="1"/>
          </p:cNvPicPr>
          <p:nvPr/>
        </p:nvPicPr>
        <p:blipFill>
          <a:blip r:embed="rId2"/>
          <a:stretch>
            <a:fillRect/>
          </a:stretch>
        </p:blipFill>
        <p:spPr>
          <a:xfrm>
            <a:off x="6395803" y="2046506"/>
            <a:ext cx="2312508" cy="3296056"/>
          </a:xfrm>
          <a:prstGeom prst="rect">
            <a:avLst/>
          </a:prstGeom>
        </p:spPr>
      </p:pic>
      <p:pic>
        <p:nvPicPr>
          <p:cNvPr id="6" name="Picture 5">
            <a:extLst>
              <a:ext uri="{FF2B5EF4-FFF2-40B4-BE49-F238E27FC236}">
                <a16:creationId xmlns:a16="http://schemas.microsoft.com/office/drawing/2014/main" id="{50BFE743-F58E-40A7-AA52-BA7CC8D1C875}"/>
              </a:ext>
            </a:extLst>
          </p:cNvPr>
          <p:cNvPicPr>
            <a:picLocks noChangeAspect="1"/>
          </p:cNvPicPr>
          <p:nvPr/>
        </p:nvPicPr>
        <p:blipFill>
          <a:blip r:embed="rId3"/>
          <a:stretch>
            <a:fillRect/>
          </a:stretch>
        </p:blipFill>
        <p:spPr>
          <a:xfrm>
            <a:off x="8922892" y="1938054"/>
            <a:ext cx="2445877" cy="3517524"/>
          </a:xfrm>
          <a:prstGeom prst="rect">
            <a:avLst/>
          </a:prstGeom>
        </p:spPr>
      </p:pic>
    </p:spTree>
    <p:extLst>
      <p:ext uri="{BB962C8B-B14F-4D97-AF65-F5344CB8AC3E}">
        <p14:creationId xmlns:p14="http://schemas.microsoft.com/office/powerpoint/2010/main" val="283960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E5A564F5-8BC8-4E0E-A5DF-4C6950910076}"/>
              </a:ext>
            </a:extLst>
          </p:cNvPr>
          <p:cNvSpPr/>
          <p:nvPr/>
        </p:nvSpPr>
        <p:spPr>
          <a:xfrm>
            <a:off x="819875" y="1737360"/>
            <a:ext cx="11046774" cy="4524315"/>
          </a:xfrm>
          <a:prstGeom prst="rect">
            <a:avLst/>
          </a:prstGeom>
          <a:ln>
            <a:noFill/>
          </a:ln>
        </p:spPr>
        <p:txBody>
          <a:bodyPr wrap="square">
            <a:spAutoFit/>
          </a:bodyPr>
          <a:lstStyle/>
          <a:p>
            <a:r>
              <a:rPr lang="sv-SE" b="1" dirty="0">
                <a:solidFill>
                  <a:schemeClr val="tx1">
                    <a:lumMod val="75000"/>
                    <a:lumOff val="25000"/>
                  </a:schemeClr>
                </a:solidFill>
                <a:latin typeface="Arial" panose="020B0604020202020204" pitchFamily="34" charset="0"/>
                <a:cs typeface="Arial" panose="020B0604020202020204" pitchFamily="34" charset="0"/>
              </a:rPr>
              <a:t>Glädje och gemenskap</a:t>
            </a:r>
            <a:r>
              <a:rPr lang="sv-SE" dirty="0">
                <a:solidFill>
                  <a:schemeClr val="tx1">
                    <a:lumMod val="75000"/>
                    <a:lumOff val="25000"/>
                  </a:schemeClr>
                </a:solidFill>
                <a:latin typeface="Arial" panose="020B0604020202020204" pitchFamily="34" charset="0"/>
                <a:cs typeface="Arial" panose="020B0604020202020204" pitchFamily="34" charset="0"/>
              </a:rPr>
              <a:t>: Glädje och gemenskap är starka drivkrafter för att idrotta. Vi vill bedriva och utveckla all verksamhet så att vi ska kunna ha roligt, må bra och utvecklas under hela livet.</a:t>
            </a:r>
          </a:p>
          <a:p>
            <a:endParaRPr lang="sv-SE" dirty="0">
              <a:solidFill>
                <a:schemeClr val="tx1">
                  <a:lumMod val="75000"/>
                  <a:lumOff val="25000"/>
                </a:schemeClr>
              </a:solidFill>
              <a:latin typeface="Arial" panose="020B0604020202020204" pitchFamily="34" charset="0"/>
              <a:cs typeface="Arial" panose="020B0604020202020204" pitchFamily="34" charset="0"/>
            </a:endParaRPr>
          </a:p>
          <a:p>
            <a:r>
              <a:rPr lang="sv-SE" b="1" dirty="0">
                <a:solidFill>
                  <a:schemeClr val="tx1">
                    <a:lumMod val="75000"/>
                    <a:lumOff val="25000"/>
                  </a:schemeClr>
                </a:solidFill>
                <a:latin typeface="Arial" panose="020B0604020202020204" pitchFamily="34" charset="0"/>
                <a:cs typeface="Arial" panose="020B0604020202020204" pitchFamily="34" charset="0"/>
              </a:rPr>
              <a:t>Demokrati och delaktighet</a:t>
            </a:r>
            <a:r>
              <a:rPr lang="sv-SE" dirty="0">
                <a:solidFill>
                  <a:schemeClr val="tx1">
                    <a:lumMod val="75000"/>
                    <a:lumOff val="25000"/>
                  </a:schemeClr>
                </a:solidFill>
                <a:latin typeface="Arial" panose="020B0604020202020204" pitchFamily="34" charset="0"/>
                <a:cs typeface="Arial" panose="020B0604020202020204" pitchFamily="34" charset="0"/>
              </a:rPr>
              <a:t>: Föreningsdemokrati innebär att alla medlemmars röst har lika värde. Delaktighet innebär att alla som deltar får vara med och bestämma om och ta ansvar för sin verksamhet. Demokrati och delaktighet ska utövas jämställt och oavsett bakgrund.</a:t>
            </a:r>
          </a:p>
          <a:p>
            <a:endParaRPr lang="sv-SE" dirty="0">
              <a:solidFill>
                <a:schemeClr val="tx1">
                  <a:lumMod val="75000"/>
                  <a:lumOff val="25000"/>
                </a:schemeClr>
              </a:solidFill>
              <a:latin typeface="Arial" panose="020B0604020202020204" pitchFamily="34" charset="0"/>
              <a:cs typeface="Arial" panose="020B0604020202020204" pitchFamily="34" charset="0"/>
            </a:endParaRPr>
          </a:p>
          <a:p>
            <a:r>
              <a:rPr lang="sv-SE" b="1" dirty="0">
                <a:solidFill>
                  <a:schemeClr val="tx1">
                    <a:lumMod val="75000"/>
                    <a:lumOff val="25000"/>
                  </a:schemeClr>
                </a:solidFill>
                <a:latin typeface="Arial" panose="020B0604020202020204" pitchFamily="34" charset="0"/>
                <a:cs typeface="Arial" panose="020B0604020202020204" pitchFamily="34" charset="0"/>
              </a:rPr>
              <a:t>Allas rätt att vara med</a:t>
            </a:r>
            <a:r>
              <a:rPr lang="sv-SE" dirty="0">
                <a:solidFill>
                  <a:schemeClr val="tx1">
                    <a:lumMod val="75000"/>
                    <a:lumOff val="25000"/>
                  </a:schemeClr>
                </a:solidFill>
                <a:latin typeface="Arial" panose="020B0604020202020204" pitchFamily="34" charset="0"/>
                <a:cs typeface="Arial" panose="020B0604020202020204" pitchFamily="34" charset="0"/>
              </a:rPr>
              <a:t>: Allas rätt att vara med innebär att alla som vill ska kunna vara med utifrån sina förutsättningar. Alla som vill oavsett kön, könsidentitet och uttryck, etnisk och social bakgrund, religion/trosuppfattning, funktionsförmåga, sexuell läggning eller ålder får vara med i föreningsdriven idrottsverksamhet.</a:t>
            </a:r>
          </a:p>
          <a:p>
            <a:endParaRPr lang="sv-SE" dirty="0">
              <a:solidFill>
                <a:schemeClr val="tx1">
                  <a:lumMod val="75000"/>
                  <a:lumOff val="25000"/>
                </a:schemeClr>
              </a:solidFill>
              <a:latin typeface="Arial" panose="020B0604020202020204" pitchFamily="34" charset="0"/>
              <a:cs typeface="Arial" panose="020B0604020202020204" pitchFamily="34" charset="0"/>
            </a:endParaRPr>
          </a:p>
          <a:p>
            <a:r>
              <a:rPr lang="sv-SE" b="1" dirty="0">
                <a:solidFill>
                  <a:schemeClr val="tx1">
                    <a:lumMod val="75000"/>
                    <a:lumOff val="25000"/>
                  </a:schemeClr>
                </a:solidFill>
                <a:latin typeface="Arial" panose="020B0604020202020204" pitchFamily="34" charset="0"/>
                <a:cs typeface="Arial" panose="020B0604020202020204" pitchFamily="34" charset="0"/>
              </a:rPr>
              <a:t>Rent spel</a:t>
            </a:r>
            <a:r>
              <a:rPr lang="sv-SE" dirty="0">
                <a:solidFill>
                  <a:schemeClr val="tx1">
                    <a:lumMod val="75000"/>
                    <a:lumOff val="25000"/>
                  </a:schemeClr>
                </a:solidFill>
                <a:latin typeface="Arial" panose="020B0604020202020204" pitchFamily="34" charset="0"/>
                <a:cs typeface="Arial" panose="020B0604020202020204" pitchFamily="34" charset="0"/>
              </a:rPr>
              <a:t>: Rent spel och ärlighet är en förutsättning för tävlande på lika villkor. Det innebär att följa överenskommelser och leva efter god etik och moral. Detta inkluderar bland annat att aktivt arbeta mot doping, matchfixning, osund ekonomi och annat fusk samt mot diskriminering, trakasserier, kränkningar och våld såväl på som utanför idrottsarenan.</a:t>
            </a:r>
          </a:p>
        </p:txBody>
      </p:sp>
      <p:sp>
        <p:nvSpPr>
          <p:cNvPr id="2" name="Title 1">
            <a:extLst>
              <a:ext uri="{FF2B5EF4-FFF2-40B4-BE49-F238E27FC236}">
                <a16:creationId xmlns:a16="http://schemas.microsoft.com/office/drawing/2014/main" id="{63F66C08-19D9-4205-BB57-ED7AEBEE4C1F}"/>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RF:s stadgar</a:t>
            </a:r>
          </a:p>
        </p:txBody>
      </p:sp>
    </p:spTree>
    <p:extLst>
      <p:ext uri="{BB962C8B-B14F-4D97-AF65-F5344CB8AC3E}">
        <p14:creationId xmlns:p14="http://schemas.microsoft.com/office/powerpoint/2010/main" val="112105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DEFB7-D267-4EB1-9FCE-83DCF70E0CE2}"/>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Vision och verksamhetsidé</a:t>
            </a:r>
          </a:p>
        </p:txBody>
      </p:sp>
      <p:sp>
        <p:nvSpPr>
          <p:cNvPr id="2" name="Content Placeholder 1">
            <a:extLst>
              <a:ext uri="{FF2B5EF4-FFF2-40B4-BE49-F238E27FC236}">
                <a16:creationId xmlns:a16="http://schemas.microsoft.com/office/drawing/2014/main" id="{F8089FC5-DF64-4C4F-946F-2D7AA6771711}"/>
              </a:ext>
            </a:extLst>
          </p:cNvPr>
          <p:cNvSpPr>
            <a:spLocks noGrp="1"/>
          </p:cNvSpPr>
          <p:nvPr>
            <p:ph idx="1"/>
          </p:nvPr>
        </p:nvSpPr>
        <p:spPr/>
        <p:txBody>
          <a:bodyPr>
            <a:normAutofit/>
          </a:bodyPr>
          <a:lstStyle/>
          <a:p>
            <a:r>
              <a:rPr lang="sv-SE" sz="3200" i="1" dirty="0">
                <a:latin typeface="Arial" panose="020B0604020202020204" pitchFamily="34" charset="0"/>
                <a:cs typeface="Arial" panose="020B0604020202020204" pitchFamily="34" charset="0"/>
              </a:rPr>
              <a:t>Huddinge IF – föreningen där du växer!</a:t>
            </a:r>
            <a:r>
              <a:rPr lang="sv-SE" sz="2400" dirty="0">
                <a:latin typeface="Arial" panose="020B0604020202020204" pitchFamily="34" charset="0"/>
                <a:cs typeface="Arial" panose="020B0604020202020204" pitchFamily="34" charset="0"/>
              </a:rPr>
              <a:t> </a:t>
            </a:r>
          </a:p>
          <a:p>
            <a:pPr marL="0" indent="0">
              <a:buNone/>
            </a:pPr>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Föreningen har som ändamål att bedriva idrottslig verksamhet i enlighet med ”Idrottsrörelsens verksamhetsidé, vision och värdegrund” (1 kap RF:s stadgar, se bilaga 1), med särskild inriktning att erbjuda en så god fotbollsutbildning som möjligt.</a:t>
            </a:r>
          </a:p>
        </p:txBody>
      </p:sp>
    </p:spTree>
    <p:extLst>
      <p:ext uri="{BB962C8B-B14F-4D97-AF65-F5344CB8AC3E}">
        <p14:creationId xmlns:p14="http://schemas.microsoft.com/office/powerpoint/2010/main" val="291609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5DBE-7FE6-46A6-AB1F-6528ECFBC884}"/>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Vår värdegrund</a:t>
            </a:r>
            <a:endParaRPr lang="sv-SE"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895E5E8-121B-4F4F-9EAE-3217697AC1E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03099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8D18462-0D9B-49DC-8837-9D5A4D8814F5}"/>
              </a:ext>
            </a:extLst>
          </p:cNvPr>
          <p:cNvSpPr/>
          <p:nvPr/>
        </p:nvSpPr>
        <p:spPr>
          <a:xfrm>
            <a:off x="477520" y="742295"/>
            <a:ext cx="11094720" cy="1015663"/>
          </a:xfrm>
          <a:prstGeom prst="rect">
            <a:avLst/>
          </a:prstGeom>
        </p:spPr>
        <p:txBody>
          <a:bodyPr wrap="square">
            <a:spAutoFit/>
          </a:bodyPr>
          <a:lstStyle/>
          <a:p>
            <a:endParaRPr lang="sv-SE" dirty="0"/>
          </a:p>
          <a:p>
            <a:endParaRPr lang="sv-SE" dirty="0"/>
          </a:p>
          <a:p>
            <a:endParaRPr lang="sv-SE" sz="2400" dirty="0">
              <a:effectLst/>
              <a:latin typeface="Times New Roman" panose="02020603050405020304" pitchFamily="18" charset="0"/>
              <a:ea typeface="Times New Roman" panose="02020603050405020304" pitchFamily="18" charset="0"/>
            </a:endParaRPr>
          </a:p>
        </p:txBody>
      </p:sp>
      <p:sp>
        <p:nvSpPr>
          <p:cNvPr id="2" name="Title 1">
            <a:extLst>
              <a:ext uri="{FF2B5EF4-FFF2-40B4-BE49-F238E27FC236}">
                <a16:creationId xmlns:a16="http://schemas.microsoft.com/office/drawing/2014/main" id="{D167D5A5-FDE9-4358-989E-42140E09478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Värdegrund</a:t>
            </a:r>
          </a:p>
        </p:txBody>
      </p:sp>
      <p:sp>
        <p:nvSpPr>
          <p:cNvPr id="3" name="Content Placeholder 2">
            <a:extLst>
              <a:ext uri="{FF2B5EF4-FFF2-40B4-BE49-F238E27FC236}">
                <a16:creationId xmlns:a16="http://schemas.microsoft.com/office/drawing/2014/main" id="{C4B0D9AF-BAC1-4F3D-B826-B1B7FDD89189}"/>
              </a:ext>
            </a:extLst>
          </p:cNvPr>
          <p:cNvSpPr>
            <a:spLocks noGrp="1"/>
          </p:cNvSpPr>
          <p:nvPr>
            <p:ph idx="1"/>
          </p:nvPr>
        </p:nvSpPr>
        <p:spPr>
          <a:xfrm>
            <a:off x="1097281" y="1845734"/>
            <a:ext cx="6063808" cy="4023360"/>
          </a:xfrm>
        </p:spPr>
        <p:txBody>
          <a:bodyPr>
            <a:noAutofit/>
          </a:bodyPr>
          <a:lstStyle/>
          <a:p>
            <a:pPr marL="0" indent="0">
              <a:buNone/>
            </a:pPr>
            <a:r>
              <a:rPr lang="sv-SE" sz="1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Vår värdegrund är GLAD som byggs upp av vår ambition att utöva vår verksamhet genom: </a:t>
            </a:r>
          </a:p>
          <a:p>
            <a:r>
              <a:rPr lang="sv-SE"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Glädje – Lärande – Ansvar – Delaktighet </a:t>
            </a:r>
          </a:p>
          <a:p>
            <a:pPr marL="0" indent="0">
              <a:buNone/>
            </a:pPr>
            <a:r>
              <a:rPr lang="sv-SE" sz="1800" dirty="0">
                <a:latin typeface="Arial" panose="020B0604020202020204" pitchFamily="34" charset="0"/>
                <a:cs typeface="Arial" panose="020B0604020202020204" pitchFamily="34" charset="0"/>
              </a:rPr>
              <a:t>Huddinge IF är en ideell förening. Det är vi som styrelsemedlemmar, kanslianställda, lagledare, tränare, spelare och vårdnadshavare som genom vårt engagemang skapar den verksamhet vi vill ha. </a:t>
            </a:r>
          </a:p>
          <a:p>
            <a:pPr marL="0" indent="0">
              <a:buNone/>
            </a:pPr>
            <a:r>
              <a:rPr lang="sv-SE" sz="1800" dirty="0">
                <a:latin typeface="Arial" panose="020B0604020202020204" pitchFamily="34" charset="0"/>
                <a:cs typeface="Arial" panose="020B0604020202020204" pitchFamily="34" charset="0"/>
              </a:rPr>
              <a:t>Tillsammans är det vi som gör Huddinge IF till ”Föreningen där du växer”. </a:t>
            </a:r>
          </a:p>
        </p:txBody>
      </p:sp>
      <p:graphicFrame>
        <p:nvGraphicFramePr>
          <p:cNvPr id="4" name="Diagram 3">
            <a:extLst>
              <a:ext uri="{FF2B5EF4-FFF2-40B4-BE49-F238E27FC236}">
                <a16:creationId xmlns:a16="http://schemas.microsoft.com/office/drawing/2014/main" id="{5DCAE925-D401-440B-95E6-3A8F98F62248}"/>
              </a:ext>
            </a:extLst>
          </p:cNvPr>
          <p:cNvGraphicFramePr/>
          <p:nvPr/>
        </p:nvGraphicFramePr>
        <p:xfrm>
          <a:off x="7302385" y="1891686"/>
          <a:ext cx="5049691" cy="3931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53855AB3-E302-477D-BCEB-7312B04345C7}"/>
              </a:ext>
            </a:extLst>
          </p:cNvPr>
          <p:cNvSpPr/>
          <p:nvPr/>
        </p:nvSpPr>
        <p:spPr>
          <a:xfrm>
            <a:off x="9050831" y="3349581"/>
            <a:ext cx="1552797" cy="10156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i="1" dirty="0">
                <a:latin typeface="Arial" panose="020B0604020202020204" pitchFamily="34" charset="0"/>
                <a:cs typeface="Arial" panose="020B0604020202020204" pitchFamily="34" charset="0"/>
              </a:rPr>
              <a:t>Föreningen där du växer! </a:t>
            </a:r>
          </a:p>
        </p:txBody>
      </p:sp>
    </p:spTree>
    <p:extLst>
      <p:ext uri="{BB962C8B-B14F-4D97-AF65-F5344CB8AC3E}">
        <p14:creationId xmlns:p14="http://schemas.microsoft.com/office/powerpoint/2010/main" val="1363286062"/>
      </p:ext>
    </p:extLst>
  </p:cSld>
  <p:clrMapOvr>
    <a:masterClrMapping/>
  </p:clrMapOvr>
</p:sld>
</file>

<file path=ppt/theme/theme1.xml><?xml version="1.0" encoding="utf-8"?>
<a:theme xmlns:a="http://schemas.openxmlformats.org/drawingml/2006/main" name="Efterhand">
  <a:themeElements>
    <a:clrScheme name="Custom 4">
      <a:dk1>
        <a:srgbClr val="000000"/>
      </a:dk1>
      <a:lt1>
        <a:sysClr val="window" lastClr="FFFFFF"/>
      </a:lt1>
      <a:dk2>
        <a:srgbClr val="637052"/>
      </a:dk2>
      <a:lt2>
        <a:srgbClr val="CCDDEA"/>
      </a:lt2>
      <a:accent1>
        <a:srgbClr val="F6DF08"/>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Efterhand">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851D6366E6CF4C8F5D4432E57F4AEF" ma:contentTypeVersion="13" ma:contentTypeDescription="Create a new document." ma:contentTypeScope="" ma:versionID="5517755e886ce88ba9a959ef33fc3613">
  <xsd:schema xmlns:xsd="http://www.w3.org/2001/XMLSchema" xmlns:xs="http://www.w3.org/2001/XMLSchema" xmlns:p="http://schemas.microsoft.com/office/2006/metadata/properties" xmlns:ns3="6aa3200e-83d6-42a0-b129-7398e5acb005" xmlns:ns4="e5addfd8-8a03-4965-8f8e-ec0f00beb9a5" targetNamespace="http://schemas.microsoft.com/office/2006/metadata/properties" ma:root="true" ma:fieldsID="aa435e6d986ac6d50d5276899adf32d3" ns3:_="" ns4:_="">
    <xsd:import namespace="6aa3200e-83d6-42a0-b129-7398e5acb005"/>
    <xsd:import namespace="e5addfd8-8a03-4965-8f8e-ec0f00beb9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a3200e-83d6-42a0-b129-7398e5acb0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addfd8-8a03-4965-8f8e-ec0f00beb9a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88761-4295-4DC5-A5B1-9BB254F82CDE}">
  <ds:schemaRefs>
    <ds:schemaRef ds:uri="6aa3200e-83d6-42a0-b129-7398e5acb005"/>
    <ds:schemaRef ds:uri="http://purl.org/dc/elements/1.1/"/>
    <ds:schemaRef ds:uri="http://schemas.microsoft.com/office/2006/metadata/properties"/>
    <ds:schemaRef ds:uri="e5addfd8-8a03-4965-8f8e-ec0f00beb9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60F867A-9C68-4C99-BE0D-90BDED48C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a3200e-83d6-42a0-b129-7398e5acb005"/>
    <ds:schemaRef ds:uri="e5addfd8-8a03-4965-8f8e-ec0f00beb9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8BB8F7-9F59-4ED7-8D28-43EB182D82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2129</Words>
  <Application>Microsoft Office PowerPoint</Application>
  <PresentationFormat>Widescreen</PresentationFormat>
  <Paragraphs>254</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Efterhand</vt:lpstr>
      <vt:lpstr>Huddinge IF </vt:lpstr>
      <vt:lpstr>Innehåll</vt:lpstr>
      <vt:lpstr>Bakgrund</vt:lpstr>
      <vt:lpstr>Varför en värdegrund? </vt:lpstr>
      <vt:lpstr>Var vi hämtat intryck</vt:lpstr>
      <vt:lpstr>RF:s stadgar</vt:lpstr>
      <vt:lpstr>Vision och verksamhetsidé</vt:lpstr>
      <vt:lpstr>Vår värdegrund</vt:lpstr>
      <vt:lpstr>Värdegrund</vt:lpstr>
      <vt:lpstr>G-L-A-D  – GLÄDJE</vt:lpstr>
      <vt:lpstr>G-L-A-D  -  LÄRANDE</vt:lpstr>
      <vt:lpstr>G-L-A-D  -  ANSVAR</vt:lpstr>
      <vt:lpstr>G-L-A-D  - DELAKTIGHET</vt:lpstr>
      <vt:lpstr>G-L-A-D (Glädje, Lärande, Ansvar, Delaktighet) Summerande version: 7-12</vt:lpstr>
      <vt:lpstr>Värdegrundsarbetet</vt:lpstr>
      <vt:lpstr>PowerPoint Presentation</vt:lpstr>
      <vt:lpstr>Nuvarande värdegrundsgrupp </vt:lpstr>
      <vt:lpstr>Värdegrundsambassadörerna </vt:lpstr>
      <vt:lpstr>Dialog i trupperna</vt:lpstr>
      <vt:lpstr>Förslag upplägg</vt:lpstr>
      <vt:lpstr>Övningar</vt:lpstr>
      <vt:lpstr>Workshop värdegrund 13-19/senior</vt:lpstr>
      <vt:lpstr>Värdegrundskort </vt:lpstr>
      <vt:lpstr>Exempel värdegrundskort 7-12</vt:lpstr>
      <vt:lpstr>Exempel värdegrundskort 7-12</vt:lpstr>
      <vt:lpstr>Exempel värdegrundskort 7-12</vt:lpstr>
      <vt:lpstr>Exempel värdegrundskort 7-12</vt:lpstr>
      <vt:lpstr>Exempel värdegrundskort 7-12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Huddinge IF</dc:title>
  <dc:creator>Magdalena Fahlén</dc:creator>
  <cp:lastModifiedBy>Magdalena Fahlén</cp:lastModifiedBy>
  <cp:revision>8</cp:revision>
  <dcterms:created xsi:type="dcterms:W3CDTF">2021-02-27T15:12:03Z</dcterms:created>
  <dcterms:modified xsi:type="dcterms:W3CDTF">2021-04-09T12:45:10Z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58707db-cea7-4907-92d1-cf323291762b_Enabled">
    <vt:lpwstr>true</vt:lpwstr>
  </property>
  <property fmtid="{D5CDD505-2E9C-101B-9397-08002B2CF9AE}" pid="3" name="MSIP_Label_e58707db-cea7-4907-92d1-cf323291762b_SetDate">
    <vt:lpwstr>2021-03-05T10:31:54Z</vt:lpwstr>
  </property>
  <property fmtid="{D5CDD505-2E9C-101B-9397-08002B2CF9AE}" pid="4" name="MSIP_Label_e58707db-cea7-4907-92d1-cf323291762b_Method">
    <vt:lpwstr>Standard</vt:lpwstr>
  </property>
  <property fmtid="{D5CDD505-2E9C-101B-9397-08002B2CF9AE}" pid="5" name="MSIP_Label_e58707db-cea7-4907-92d1-cf323291762b_Name">
    <vt:lpwstr>General</vt:lpwstr>
  </property>
  <property fmtid="{D5CDD505-2E9C-101B-9397-08002B2CF9AE}" pid="6" name="MSIP_Label_e58707db-cea7-4907-92d1-cf323291762b_SiteId">
    <vt:lpwstr>e11cbe9c-f680-44b9-9d42-d705f740b888</vt:lpwstr>
  </property>
  <property fmtid="{D5CDD505-2E9C-101B-9397-08002B2CF9AE}" pid="7" name="MSIP_Label_e58707db-cea7-4907-92d1-cf323291762b_ActionId">
    <vt:lpwstr/>
  </property>
  <property fmtid="{D5CDD505-2E9C-101B-9397-08002B2CF9AE}" pid="8" name="MSIP_Label_e58707db-cea7-4907-92d1-cf323291762b_ContentBits">
    <vt:lpwstr>0</vt:lpwstr>
  </property>
  <property fmtid="{D5CDD505-2E9C-101B-9397-08002B2CF9AE}" pid="9" name="ContentTypeId">
    <vt:lpwstr>0x0101006D851D6366E6CF4C8F5D4432E57F4AEF</vt:lpwstr>
  </property>
</Properties>
</file>