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6" r:id="rId2"/>
    <p:sldId id="257" r:id="rId3"/>
    <p:sldId id="285" r:id="rId4"/>
    <p:sldId id="313" r:id="rId5"/>
    <p:sldId id="264" r:id="rId6"/>
    <p:sldId id="279" r:id="rId7"/>
    <p:sldId id="297" r:id="rId8"/>
    <p:sldId id="272" r:id="rId9"/>
    <p:sldId id="310" r:id="rId10"/>
    <p:sldId id="311" r:id="rId11"/>
    <p:sldId id="312" r:id="rId12"/>
    <p:sldId id="273" r:id="rId13"/>
    <p:sldId id="286" r:id="rId14"/>
    <p:sldId id="278" r:id="rId15"/>
    <p:sldId id="309" r:id="rId16"/>
    <p:sldId id="281" r:id="rId17"/>
    <p:sldId id="305"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93" autoAdjust="0"/>
    <p:restoredTop sz="73478" autoAdjust="0"/>
  </p:normalViewPr>
  <p:slideViewPr>
    <p:cSldViewPr snapToGrid="0">
      <p:cViewPr varScale="1">
        <p:scale>
          <a:sx n="49" d="100"/>
          <a:sy n="49" d="100"/>
        </p:scale>
        <p:origin x="820"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Lind" userId="0c8ffddc-10a7-4e1f-8d75-c3e34ff9275b" providerId="ADAL" clId="{1144D94E-B59A-4577-B24A-9B3815367573}"/>
    <pc:docChg chg="custSel modSld">
      <pc:chgData name="Caroline Lind" userId="0c8ffddc-10a7-4e1f-8d75-c3e34ff9275b" providerId="ADAL" clId="{1144D94E-B59A-4577-B24A-9B3815367573}" dt="2023-05-09T16:30:24.728" v="3" actId="20577"/>
      <pc:docMkLst>
        <pc:docMk/>
      </pc:docMkLst>
      <pc:sldChg chg="modSp mod">
        <pc:chgData name="Caroline Lind" userId="0c8ffddc-10a7-4e1f-8d75-c3e34ff9275b" providerId="ADAL" clId="{1144D94E-B59A-4577-B24A-9B3815367573}" dt="2023-05-09T16:30:24.728" v="3" actId="20577"/>
        <pc:sldMkLst>
          <pc:docMk/>
          <pc:sldMk cId="3299672972" sldId="306"/>
        </pc:sldMkLst>
        <pc:spChg chg="mod">
          <ac:chgData name="Caroline Lind" userId="0c8ffddc-10a7-4e1f-8d75-c3e34ff9275b" providerId="ADAL" clId="{1144D94E-B59A-4577-B24A-9B3815367573}" dt="2023-05-09T16:30:24.728" v="3" actId="20577"/>
          <ac:spMkLst>
            <pc:docMk/>
            <pc:sldMk cId="3299672972" sldId="30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07673-3F82-420A-9731-25730CBFCE69}" type="datetimeFigureOut">
              <a:rPr lang="sv-SE" smtClean="0"/>
              <a:t>2023-05-09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EA680-268C-444F-91F8-47F6BAE4D7DC}" type="slidenum">
              <a:rPr lang="sv-SE" smtClean="0"/>
              <a:t>‹#›</a:t>
            </a:fld>
            <a:endParaRPr lang="sv-SE"/>
          </a:p>
        </p:txBody>
      </p:sp>
    </p:spTree>
    <p:extLst>
      <p:ext uri="{BB962C8B-B14F-4D97-AF65-F5344CB8AC3E}">
        <p14:creationId xmlns:p14="http://schemas.microsoft.com/office/powerpoint/2010/main" val="284524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1</a:t>
            </a:fld>
            <a:endParaRPr lang="sv-SE"/>
          </a:p>
        </p:txBody>
      </p:sp>
    </p:spTree>
    <p:extLst>
      <p:ext uri="{BB962C8B-B14F-4D97-AF65-F5344CB8AC3E}">
        <p14:creationId xmlns:p14="http://schemas.microsoft.com/office/powerpoint/2010/main" val="146572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15</a:t>
            </a:fld>
            <a:endParaRPr lang="sv-SE"/>
          </a:p>
        </p:txBody>
      </p:sp>
    </p:spTree>
    <p:extLst>
      <p:ext uri="{BB962C8B-B14F-4D97-AF65-F5344CB8AC3E}">
        <p14:creationId xmlns:p14="http://schemas.microsoft.com/office/powerpoint/2010/main" val="359125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18</a:t>
            </a:fld>
            <a:endParaRPr lang="sv-SE"/>
          </a:p>
        </p:txBody>
      </p:sp>
    </p:spTree>
    <p:extLst>
      <p:ext uri="{BB962C8B-B14F-4D97-AF65-F5344CB8AC3E}">
        <p14:creationId xmlns:p14="http://schemas.microsoft.com/office/powerpoint/2010/main" val="252803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Någon</a:t>
            </a:r>
            <a:r>
              <a:rPr lang="sv-SE" baseline="0" dirty="0"/>
              <a:t> som kan tänka sig skriva anteckningar? Den som skriver får ta del av presentationen sen, så det är bara det som sägs utöver detta som behöver noteras.</a:t>
            </a:r>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2</a:t>
            </a:fld>
            <a:endParaRPr lang="sv-SE"/>
          </a:p>
        </p:txBody>
      </p:sp>
    </p:spTree>
    <p:extLst>
      <p:ext uri="{BB962C8B-B14F-4D97-AF65-F5344CB8AC3E}">
        <p14:creationId xmlns:p14="http://schemas.microsoft.com/office/powerpoint/2010/main" val="121031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3</a:t>
            </a:fld>
            <a:endParaRPr lang="sv-SE"/>
          </a:p>
        </p:txBody>
      </p:sp>
    </p:spTree>
    <p:extLst>
      <p:ext uri="{BB962C8B-B14F-4D97-AF65-F5344CB8AC3E}">
        <p14:creationId xmlns:p14="http://schemas.microsoft.com/office/powerpoint/2010/main" val="385225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Mycket bollkontakt, spelövningar, rotation i positioner, delmål för matcher etc.</a:t>
            </a:r>
          </a:p>
        </p:txBody>
      </p:sp>
      <p:sp>
        <p:nvSpPr>
          <p:cNvPr id="4" name="Platshållare för bildnummer 3"/>
          <p:cNvSpPr>
            <a:spLocks noGrp="1"/>
          </p:cNvSpPr>
          <p:nvPr>
            <p:ph type="sldNum" sz="quarter" idx="10"/>
          </p:nvPr>
        </p:nvSpPr>
        <p:spPr/>
        <p:txBody>
          <a:bodyPr/>
          <a:lstStyle/>
          <a:p>
            <a:fld id="{FF2EA680-268C-444F-91F8-47F6BAE4D7DC}" type="slidenum">
              <a:rPr lang="sv-SE" smtClean="0"/>
              <a:t>4</a:t>
            </a:fld>
            <a:endParaRPr lang="sv-SE"/>
          </a:p>
        </p:txBody>
      </p:sp>
    </p:spTree>
    <p:extLst>
      <p:ext uri="{BB962C8B-B14F-4D97-AF65-F5344CB8AC3E}">
        <p14:creationId xmlns:p14="http://schemas.microsoft.com/office/powerpoint/2010/main" val="410878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5</a:t>
            </a:fld>
            <a:endParaRPr lang="sv-SE"/>
          </a:p>
        </p:txBody>
      </p:sp>
    </p:spTree>
    <p:extLst>
      <p:ext uri="{BB962C8B-B14F-4D97-AF65-F5344CB8AC3E}">
        <p14:creationId xmlns:p14="http://schemas.microsoft.com/office/powerpoint/2010/main" val="15570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match har vi matchtröjor</a:t>
            </a:r>
            <a:r>
              <a:rPr lang="sv-SE" baseline="0" dirty="0"/>
              <a:t> som ledare tillhandahåller och samlar in.</a:t>
            </a:r>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6</a:t>
            </a:fld>
            <a:endParaRPr lang="sv-SE"/>
          </a:p>
        </p:txBody>
      </p:sp>
    </p:spTree>
    <p:extLst>
      <p:ext uri="{BB962C8B-B14F-4D97-AF65-F5344CB8AC3E}">
        <p14:creationId xmlns:p14="http://schemas.microsoft.com/office/powerpoint/2010/main" val="321655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12</a:t>
            </a:fld>
            <a:endParaRPr lang="sv-SE"/>
          </a:p>
        </p:txBody>
      </p:sp>
    </p:spTree>
    <p:extLst>
      <p:ext uri="{BB962C8B-B14F-4D97-AF65-F5344CB8AC3E}">
        <p14:creationId xmlns:p14="http://schemas.microsoft.com/office/powerpoint/2010/main" val="102106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13</a:t>
            </a:fld>
            <a:endParaRPr lang="sv-SE"/>
          </a:p>
        </p:txBody>
      </p:sp>
    </p:spTree>
    <p:extLst>
      <p:ext uri="{BB962C8B-B14F-4D97-AF65-F5344CB8AC3E}">
        <p14:creationId xmlns:p14="http://schemas.microsoft.com/office/powerpoint/2010/main" val="337098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Medlemsavgiften</a:t>
            </a:r>
            <a:r>
              <a:rPr lang="sv-SE" baseline="0" dirty="0"/>
              <a:t> faktureras vid årsskiftet till alla som är registrerade på laget.se. Vill man inte ha faktura för det kommande året behöver man meddela en ledare eller styrelsen så att de kan rensa bort medlemmen.</a:t>
            </a:r>
            <a:endParaRPr lang="sv-SE" dirty="0"/>
          </a:p>
        </p:txBody>
      </p:sp>
      <p:sp>
        <p:nvSpPr>
          <p:cNvPr id="4" name="Platshållare för bildnummer 3"/>
          <p:cNvSpPr>
            <a:spLocks noGrp="1"/>
          </p:cNvSpPr>
          <p:nvPr>
            <p:ph type="sldNum" sz="quarter" idx="10"/>
          </p:nvPr>
        </p:nvSpPr>
        <p:spPr/>
        <p:txBody>
          <a:bodyPr/>
          <a:lstStyle/>
          <a:p>
            <a:fld id="{FF2EA680-268C-444F-91F8-47F6BAE4D7DC}" type="slidenum">
              <a:rPr lang="sv-SE" smtClean="0"/>
              <a:t>14</a:t>
            </a:fld>
            <a:endParaRPr lang="sv-SE"/>
          </a:p>
        </p:txBody>
      </p:sp>
    </p:spTree>
    <p:extLst>
      <p:ext uri="{BB962C8B-B14F-4D97-AF65-F5344CB8AC3E}">
        <p14:creationId xmlns:p14="http://schemas.microsoft.com/office/powerpoint/2010/main" val="107711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8EAAC7B3-E312-433C-808A-20B00D98ECA1}" type="datetimeFigureOut">
              <a:rPr lang="sv-SE" smtClean="0"/>
              <a:t>2023-05-09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296681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AAC7B3-E312-433C-808A-20B00D98ECA1}" type="datetimeFigureOut">
              <a:rPr lang="sv-SE" smtClean="0"/>
              <a:t>2023-05-09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297346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AAC7B3-E312-433C-808A-20B00D98ECA1}" type="datetimeFigureOut">
              <a:rPr lang="sv-SE" smtClean="0"/>
              <a:t>2023-05-09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92045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AAC7B3-E312-433C-808A-20B00D98ECA1}" type="datetimeFigureOut">
              <a:rPr lang="sv-SE" smtClean="0"/>
              <a:t>2023-05-09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377912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EAAC7B3-E312-433C-808A-20B00D98ECA1}" type="datetimeFigureOut">
              <a:rPr lang="sv-SE" smtClean="0"/>
              <a:t>2023-05-09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311434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8EAAC7B3-E312-433C-808A-20B00D98ECA1}" type="datetimeFigureOut">
              <a:rPr lang="sv-SE" smtClean="0"/>
              <a:t>2023-05-09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146857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EAAC7B3-E312-433C-808A-20B00D98ECA1}" type="datetimeFigureOut">
              <a:rPr lang="sv-SE" smtClean="0"/>
              <a:t>2023-05-09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323595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8EAAC7B3-E312-433C-808A-20B00D98ECA1}" type="datetimeFigureOut">
              <a:rPr lang="sv-SE" smtClean="0"/>
              <a:t>2023-05-09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427635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AC7B3-E312-433C-808A-20B00D98ECA1}" type="datetimeFigureOut">
              <a:rPr lang="sv-SE" smtClean="0"/>
              <a:t>2023-05-09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249402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EAAC7B3-E312-433C-808A-20B00D98ECA1}" type="datetimeFigureOut">
              <a:rPr lang="sv-SE" smtClean="0"/>
              <a:t>2023-05-09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295673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EAAC7B3-E312-433C-808A-20B00D98ECA1}" type="datetimeFigureOut">
              <a:rPr lang="sv-SE" smtClean="0"/>
              <a:t>2023-05-09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6275E76-7F91-4469-82F3-9959793EAA77}" type="slidenum">
              <a:rPr lang="sv-SE" smtClean="0"/>
              <a:t>‹#›</a:t>
            </a:fld>
            <a:endParaRPr lang="sv-SE"/>
          </a:p>
        </p:txBody>
      </p:sp>
    </p:spTree>
    <p:extLst>
      <p:ext uri="{BB962C8B-B14F-4D97-AF65-F5344CB8AC3E}">
        <p14:creationId xmlns:p14="http://schemas.microsoft.com/office/powerpoint/2010/main" val="216539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AC7B3-E312-433C-808A-20B00D98ECA1}" type="datetimeFigureOut">
              <a:rPr lang="sv-SE" smtClean="0"/>
              <a:t>2023-05-09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75E76-7F91-4469-82F3-9959793EAA77}" type="slidenum">
              <a:rPr lang="sv-SE" smtClean="0"/>
              <a:t>‹#›</a:t>
            </a:fld>
            <a:endParaRPr lang="sv-SE"/>
          </a:p>
        </p:txBody>
      </p:sp>
    </p:spTree>
    <p:extLst>
      <p:ext uri="{BB962C8B-B14F-4D97-AF65-F5344CB8AC3E}">
        <p14:creationId xmlns:p14="http://schemas.microsoft.com/office/powerpoint/2010/main" val="2535290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ovstaif.s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74320" y="2297748"/>
            <a:ext cx="11658600" cy="2185279"/>
          </a:xfrm>
        </p:spPr>
        <p:txBody>
          <a:bodyPr>
            <a:normAutofit fontScale="90000"/>
          </a:bodyPr>
          <a:lstStyle/>
          <a:p>
            <a:pPr>
              <a:lnSpc>
                <a:spcPct val="150000"/>
              </a:lnSpc>
            </a:pPr>
            <a:r>
              <a:rPr lang="sv-SE" sz="5500" b="1" dirty="0" err="1">
                <a:ln w="22225">
                  <a:solidFill>
                    <a:schemeClr val="accent2"/>
                  </a:solidFill>
                  <a:prstDash val="solid"/>
                </a:ln>
                <a:solidFill>
                  <a:schemeClr val="accent2">
                    <a:lumMod val="40000"/>
                    <a:lumOff val="60000"/>
                  </a:schemeClr>
                </a:solidFill>
              </a:rPr>
              <a:t>Hovsta</a:t>
            </a:r>
            <a:r>
              <a:rPr lang="sv-SE" sz="5500" b="1" dirty="0">
                <a:ln w="22225">
                  <a:solidFill>
                    <a:schemeClr val="accent2"/>
                  </a:solidFill>
                  <a:prstDash val="solid"/>
                </a:ln>
                <a:solidFill>
                  <a:schemeClr val="accent2">
                    <a:lumMod val="40000"/>
                    <a:lumOff val="60000"/>
                  </a:schemeClr>
                </a:solidFill>
              </a:rPr>
              <a:t> IF Flickor – 15/16</a:t>
            </a:r>
            <a:br>
              <a:rPr lang="sv-SE" sz="5500" b="1" dirty="0">
                <a:ln w="22225">
                  <a:solidFill>
                    <a:schemeClr val="accent2"/>
                  </a:solidFill>
                  <a:prstDash val="solid"/>
                </a:ln>
                <a:solidFill>
                  <a:schemeClr val="accent2">
                    <a:lumMod val="40000"/>
                    <a:lumOff val="60000"/>
                  </a:schemeClr>
                </a:solidFill>
              </a:rPr>
            </a:br>
            <a:r>
              <a:rPr lang="sv-SE" sz="5500" b="1" dirty="0">
                <a:ln w="22225">
                  <a:solidFill>
                    <a:schemeClr val="accent2"/>
                  </a:solidFill>
                  <a:prstDash val="solid"/>
                </a:ln>
                <a:solidFill>
                  <a:schemeClr val="accent2">
                    <a:lumMod val="40000"/>
                    <a:lumOff val="60000"/>
                  </a:schemeClr>
                </a:solidFill>
              </a:rPr>
              <a:t>Föräldramöte 2023-05-10</a:t>
            </a:r>
          </a:p>
        </p:txBody>
      </p:sp>
      <p:pic>
        <p:nvPicPr>
          <p:cNvPr id="4" name="Bildobjekt 3">
            <a:extLst>
              <a:ext uri="{FF2B5EF4-FFF2-40B4-BE49-F238E27FC236}">
                <a16:creationId xmlns:a16="http://schemas.microsoft.com/office/drawing/2014/main" id="{AFA442CD-EBF3-4DAC-B82B-132D96A70A28}"/>
              </a:ext>
            </a:extLst>
          </p:cNvPr>
          <p:cNvPicPr>
            <a:picLocks noChangeAspect="1"/>
          </p:cNvPicPr>
          <p:nvPr/>
        </p:nvPicPr>
        <p:blipFill>
          <a:blip r:embed="rId3"/>
          <a:stretch>
            <a:fillRect/>
          </a:stretch>
        </p:blipFill>
        <p:spPr>
          <a:xfrm>
            <a:off x="4860831" y="4657725"/>
            <a:ext cx="2219325" cy="1809750"/>
          </a:xfrm>
          <a:prstGeom prst="rect">
            <a:avLst/>
          </a:prstGeom>
        </p:spPr>
      </p:pic>
    </p:spTree>
    <p:extLst>
      <p:ext uri="{BB962C8B-B14F-4D97-AF65-F5344CB8AC3E}">
        <p14:creationId xmlns:p14="http://schemas.microsoft.com/office/powerpoint/2010/main" val="329967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Grönt Kort för Fair Play</a:t>
            </a:r>
          </a:p>
        </p:txBody>
      </p:sp>
      <p:sp>
        <p:nvSpPr>
          <p:cNvPr id="3" name="Platshållare för innehåll 2"/>
          <p:cNvSpPr>
            <a:spLocks noGrp="1"/>
          </p:cNvSpPr>
          <p:nvPr>
            <p:ph idx="1"/>
          </p:nvPr>
        </p:nvSpPr>
        <p:spPr>
          <a:xfrm>
            <a:off x="838200" y="1825624"/>
            <a:ext cx="11067288" cy="4849495"/>
          </a:xfrm>
        </p:spPr>
        <p:txBody>
          <a:bodyPr>
            <a:normAutofit/>
          </a:bodyPr>
          <a:lstStyle/>
          <a:p>
            <a:pPr marL="0" indent="0">
              <a:lnSpc>
                <a:spcPct val="150000"/>
              </a:lnSpc>
              <a:buNone/>
            </a:pPr>
            <a:r>
              <a:rPr lang="sv-SE" dirty="0"/>
              <a:t>Grönt Kort är en satsning för att uppmuntra till fair play i barn- och ungdomsfotbollen. Kortet delas ut av respektive motståndarlags ledare till en spelare i vardera lag som utmärkt sig på ett schysst sätt. Majoriteten av alla spelare är schyssta, men den som får ett Grönt kort har utmärkt sig lite extra. Grönt kort delas ut efter alla matcher i åldrarna 8-12 år.</a:t>
            </a:r>
          </a:p>
        </p:txBody>
      </p:sp>
    </p:spTree>
    <p:extLst>
      <p:ext uri="{BB962C8B-B14F-4D97-AF65-F5344CB8AC3E}">
        <p14:creationId xmlns:p14="http://schemas.microsoft.com/office/powerpoint/2010/main" val="357416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Spelregler 5mot5</a:t>
            </a:r>
          </a:p>
        </p:txBody>
      </p:sp>
      <p:sp>
        <p:nvSpPr>
          <p:cNvPr id="3" name="Platshållare för innehåll 2"/>
          <p:cNvSpPr>
            <a:spLocks noGrp="1"/>
          </p:cNvSpPr>
          <p:nvPr>
            <p:ph idx="1"/>
          </p:nvPr>
        </p:nvSpPr>
        <p:spPr>
          <a:xfrm>
            <a:off x="838200" y="1825624"/>
            <a:ext cx="11067288" cy="4849495"/>
          </a:xfrm>
        </p:spPr>
        <p:txBody>
          <a:bodyPr>
            <a:normAutofit fontScale="70000" lnSpcReduction="20000"/>
          </a:bodyPr>
          <a:lstStyle/>
          <a:p>
            <a:pPr>
              <a:lnSpc>
                <a:spcPct val="150000"/>
              </a:lnSpc>
            </a:pPr>
            <a:r>
              <a:rPr lang="sv-SE" dirty="0"/>
              <a:t>Målvaktsregeln 8-9 år 5mot5 samt Retreat-Line. </a:t>
            </a:r>
          </a:p>
          <a:p>
            <a:pPr>
              <a:lnSpc>
                <a:spcPct val="150000"/>
              </a:lnSpc>
            </a:pPr>
            <a:r>
              <a:rPr lang="sv-SE" dirty="0"/>
              <a:t>Tillbakaspel till egen målvakt: Det är tillåtet för målvakten att ta bollen med händerna.</a:t>
            </a:r>
          </a:p>
          <a:p>
            <a:pPr>
              <a:lnSpc>
                <a:spcPct val="150000"/>
              </a:lnSpc>
            </a:pPr>
            <a:r>
              <a:rPr lang="sv-SE" dirty="0"/>
              <a:t>Vid samtliga fasta situationer får spelaren själv driva igång bollen alternativt passa igång efter marken.</a:t>
            </a:r>
          </a:p>
          <a:p>
            <a:pPr>
              <a:lnSpc>
                <a:spcPct val="150000"/>
              </a:lnSpc>
            </a:pPr>
            <a:r>
              <a:rPr lang="sv-SE" dirty="0"/>
              <a:t>Straffspark: Tillämpas inte. </a:t>
            </a:r>
          </a:p>
          <a:p>
            <a:pPr>
              <a:lnSpc>
                <a:spcPct val="150000"/>
              </a:lnSpc>
            </a:pPr>
            <a:r>
              <a:rPr lang="sv-SE" dirty="0"/>
              <a:t>Avstånd vid fasta situationer: 5 meter</a:t>
            </a:r>
          </a:p>
          <a:p>
            <a:pPr>
              <a:lnSpc>
                <a:spcPct val="150000"/>
              </a:lnSpc>
            </a:pPr>
            <a:r>
              <a:rPr lang="sv-SE" dirty="0"/>
              <a:t>OBS! Samtliga fasta situationer är indirekta d.v.s. att spelaren inte får driva själv och direkt göra mål eller peta bollen till en medspelare som skjuter direkt i mål.</a:t>
            </a:r>
          </a:p>
          <a:p>
            <a:pPr>
              <a:lnSpc>
                <a:spcPct val="150000"/>
              </a:lnSpc>
            </a:pPr>
            <a:r>
              <a:rPr lang="sv-SE" dirty="0"/>
              <a:t>Spel med extra spelare: Vid underläge med fyra eller fler mål får det lag som ligger under spela med fem utespelare tills ställningen är lika.</a:t>
            </a:r>
          </a:p>
        </p:txBody>
      </p:sp>
    </p:spTree>
    <p:extLst>
      <p:ext uri="{BB962C8B-B14F-4D97-AF65-F5344CB8AC3E}">
        <p14:creationId xmlns:p14="http://schemas.microsoft.com/office/powerpoint/2010/main" val="213703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Övrig planering</a:t>
            </a:r>
          </a:p>
        </p:txBody>
      </p:sp>
      <p:sp>
        <p:nvSpPr>
          <p:cNvPr id="3" name="Platshållare för innehåll 2"/>
          <p:cNvSpPr>
            <a:spLocks noGrp="1"/>
          </p:cNvSpPr>
          <p:nvPr>
            <p:ph idx="1"/>
          </p:nvPr>
        </p:nvSpPr>
        <p:spPr>
          <a:xfrm>
            <a:off x="838200" y="1825624"/>
            <a:ext cx="10515600" cy="4849495"/>
          </a:xfrm>
        </p:spPr>
        <p:txBody>
          <a:bodyPr>
            <a:normAutofit/>
          </a:bodyPr>
          <a:lstStyle/>
          <a:p>
            <a:pPr>
              <a:lnSpc>
                <a:spcPct val="150000"/>
              </a:lnSpc>
            </a:pPr>
            <a:r>
              <a:rPr lang="sv-SE" dirty="0" err="1"/>
              <a:t>HovstaJoggen</a:t>
            </a:r>
            <a:r>
              <a:rPr lang="sv-SE" dirty="0"/>
              <a:t> 9 september</a:t>
            </a:r>
          </a:p>
          <a:p>
            <a:pPr>
              <a:lnSpc>
                <a:spcPct val="150000"/>
              </a:lnSpc>
            </a:pPr>
            <a:r>
              <a:rPr lang="sv-SE" dirty="0"/>
              <a:t>Terminsavslutning med</a:t>
            </a:r>
            <a:br>
              <a:rPr lang="sv-SE" dirty="0"/>
            </a:br>
            <a:r>
              <a:rPr lang="sv-SE" dirty="0"/>
              <a:t>föräldramatch och glass!</a:t>
            </a:r>
          </a:p>
          <a:p>
            <a:pPr>
              <a:lnSpc>
                <a:spcPct val="150000"/>
              </a:lnSpc>
            </a:pPr>
            <a:r>
              <a:rPr lang="sv-SE" dirty="0"/>
              <a:t>Försäljning till hösten?</a:t>
            </a:r>
          </a:p>
        </p:txBody>
      </p:sp>
      <p:pic>
        <p:nvPicPr>
          <p:cNvPr id="5" name="Bildobjekt 4" descr="En bild som visar text, person, utomhus, träd&#10;&#10;Automatiskt genererad beskrivning">
            <a:extLst>
              <a:ext uri="{FF2B5EF4-FFF2-40B4-BE49-F238E27FC236}">
                <a16:creationId xmlns:a16="http://schemas.microsoft.com/office/drawing/2014/main" id="{053D5D69-4E32-4C52-A249-B0C59051F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130" y="917070"/>
            <a:ext cx="4761131" cy="4739089"/>
          </a:xfrm>
          <a:prstGeom prst="rect">
            <a:avLst/>
          </a:prstGeom>
          <a:effectLst>
            <a:softEdge rad="317500"/>
          </a:effectLst>
        </p:spPr>
      </p:pic>
    </p:spTree>
    <p:extLst>
      <p:ext uri="{BB962C8B-B14F-4D97-AF65-F5344CB8AC3E}">
        <p14:creationId xmlns:p14="http://schemas.microsoft.com/office/powerpoint/2010/main" val="166724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297748"/>
            <a:ext cx="9144000" cy="1221307"/>
          </a:xfrm>
        </p:spPr>
        <p:txBody>
          <a:bodyPr>
            <a:normAutofit fontScale="90000"/>
          </a:bodyPr>
          <a:lstStyle/>
          <a:p>
            <a:pPr>
              <a:lnSpc>
                <a:spcPct val="150000"/>
              </a:lnSpc>
            </a:pPr>
            <a:r>
              <a:rPr lang="sv-SE" b="1" dirty="0">
                <a:ln w="22225">
                  <a:solidFill>
                    <a:schemeClr val="accent2"/>
                  </a:solidFill>
                  <a:prstDash val="solid"/>
                </a:ln>
                <a:solidFill>
                  <a:schemeClr val="accent2">
                    <a:lumMod val="40000"/>
                    <a:lumOff val="60000"/>
                  </a:schemeClr>
                </a:solidFill>
              </a:rPr>
              <a:t>Övrigt</a:t>
            </a:r>
          </a:p>
        </p:txBody>
      </p:sp>
    </p:spTree>
    <p:extLst>
      <p:ext uri="{BB962C8B-B14F-4D97-AF65-F5344CB8AC3E}">
        <p14:creationId xmlns:p14="http://schemas.microsoft.com/office/powerpoint/2010/main" val="400431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Avgifter och fakturering</a:t>
            </a:r>
          </a:p>
        </p:txBody>
      </p:sp>
      <p:sp>
        <p:nvSpPr>
          <p:cNvPr id="3" name="Platshållare för innehåll 2"/>
          <p:cNvSpPr>
            <a:spLocks noGrp="1"/>
          </p:cNvSpPr>
          <p:nvPr>
            <p:ph idx="1"/>
          </p:nvPr>
        </p:nvSpPr>
        <p:spPr>
          <a:xfrm>
            <a:off x="838200" y="1825624"/>
            <a:ext cx="10515600" cy="4849495"/>
          </a:xfrm>
        </p:spPr>
        <p:txBody>
          <a:bodyPr>
            <a:normAutofit/>
          </a:bodyPr>
          <a:lstStyle/>
          <a:p>
            <a:pPr>
              <a:lnSpc>
                <a:spcPct val="150000"/>
              </a:lnSpc>
            </a:pPr>
            <a:r>
              <a:rPr lang="sv-SE" dirty="0"/>
              <a:t>Medlemsavgiften är </a:t>
            </a:r>
            <a:r>
              <a:rPr lang="sv-SE" sz="3200" b="1" dirty="0">
                <a:solidFill>
                  <a:srgbClr val="FF9900"/>
                </a:solidFill>
              </a:rPr>
              <a:t>300 kr</a:t>
            </a:r>
            <a:r>
              <a:rPr lang="sv-SE" sz="3200" b="1" dirty="0"/>
              <a:t> </a:t>
            </a:r>
            <a:r>
              <a:rPr lang="sv-SE" dirty="0"/>
              <a:t>för barn ( </a:t>
            </a:r>
            <a:r>
              <a:rPr lang="sv-SE" sz="2000" dirty="0"/>
              <a:t>+ adm. avgift </a:t>
            </a:r>
            <a:r>
              <a:rPr lang="sv-SE" dirty="0"/>
              <a:t>)</a:t>
            </a:r>
          </a:p>
          <a:p>
            <a:pPr>
              <a:lnSpc>
                <a:spcPct val="150000"/>
              </a:lnSpc>
            </a:pPr>
            <a:r>
              <a:rPr lang="sv-SE" dirty="0"/>
              <a:t>Sektionsavgiften är </a:t>
            </a:r>
            <a:r>
              <a:rPr lang="sv-SE" sz="3200" b="1" dirty="0">
                <a:solidFill>
                  <a:srgbClr val="FF9900"/>
                </a:solidFill>
              </a:rPr>
              <a:t>500 kr </a:t>
            </a:r>
            <a:r>
              <a:rPr lang="sv-SE" dirty="0"/>
              <a:t>för barn födda 2015 ( </a:t>
            </a:r>
            <a:r>
              <a:rPr lang="sv-SE" sz="2000" dirty="0"/>
              <a:t>+ adm. avgift </a:t>
            </a:r>
            <a:r>
              <a:rPr lang="sv-SE" dirty="0"/>
              <a:t>)</a:t>
            </a:r>
          </a:p>
          <a:p>
            <a:pPr marL="0" indent="0">
              <a:lnSpc>
                <a:spcPct val="150000"/>
              </a:lnSpc>
              <a:buNone/>
            </a:pPr>
            <a:endParaRPr lang="sv-SE" dirty="0"/>
          </a:p>
          <a:p>
            <a:pPr>
              <a:lnSpc>
                <a:spcPct val="150000"/>
              </a:lnSpc>
            </a:pPr>
            <a:r>
              <a:rPr lang="sv-SE" sz="2000" dirty="0"/>
              <a:t>Medlemsavgiften finansierar bland annat olycksfallsförsäkringar samt</a:t>
            </a:r>
            <a:br>
              <a:rPr lang="sv-SE" sz="2000" dirty="0"/>
            </a:br>
            <a:r>
              <a:rPr lang="sv-SE" sz="2000" dirty="0"/>
              <a:t>drift och underhåll av klubbstugan, fotbollsplaner och kansliservice.</a:t>
            </a:r>
          </a:p>
          <a:p>
            <a:pPr>
              <a:lnSpc>
                <a:spcPct val="150000"/>
              </a:lnSpc>
            </a:pPr>
            <a:r>
              <a:rPr lang="sv-SE" sz="2000" dirty="0"/>
              <a:t>Sektionsavgiften finansierar spelarlicenser, domararvoden,</a:t>
            </a:r>
            <a:br>
              <a:rPr lang="sv-SE" sz="2000" dirty="0"/>
            </a:br>
            <a:r>
              <a:rPr lang="sv-SE" sz="2000" dirty="0"/>
              <a:t>serieanmälningar/vissa cuper, hallhyror, div utrustning samt utbildningar.</a:t>
            </a:r>
          </a:p>
        </p:txBody>
      </p:sp>
    </p:spTree>
    <p:extLst>
      <p:ext uri="{BB962C8B-B14F-4D97-AF65-F5344CB8AC3E}">
        <p14:creationId xmlns:p14="http://schemas.microsoft.com/office/powerpoint/2010/main" val="236248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Föräldraengagemang</a:t>
            </a:r>
          </a:p>
        </p:txBody>
      </p:sp>
      <p:sp>
        <p:nvSpPr>
          <p:cNvPr id="3" name="Platshållare för innehåll 2"/>
          <p:cNvSpPr>
            <a:spLocks noGrp="1"/>
          </p:cNvSpPr>
          <p:nvPr>
            <p:ph idx="1"/>
          </p:nvPr>
        </p:nvSpPr>
        <p:spPr>
          <a:xfrm>
            <a:off x="437322" y="1690687"/>
            <a:ext cx="5350564" cy="4802187"/>
          </a:xfrm>
        </p:spPr>
        <p:txBody>
          <a:bodyPr>
            <a:normAutofit/>
          </a:bodyPr>
          <a:lstStyle/>
          <a:p>
            <a:pPr marL="0" indent="0">
              <a:lnSpc>
                <a:spcPct val="150000"/>
              </a:lnSpc>
              <a:buNone/>
            </a:pPr>
            <a:r>
              <a:rPr lang="sv-SE" dirty="0"/>
              <a:t>Kiosk</a:t>
            </a:r>
          </a:p>
          <a:p>
            <a:pPr marL="0" indent="0">
              <a:lnSpc>
                <a:spcPct val="150000"/>
              </a:lnSpc>
              <a:buNone/>
            </a:pPr>
            <a:r>
              <a:rPr lang="sv-SE" dirty="0"/>
              <a:t>2-3 föräldrar som ansvarar för inköp m.m. </a:t>
            </a:r>
          </a:p>
          <a:p>
            <a:pPr marL="0" indent="0">
              <a:lnSpc>
                <a:spcPct val="150000"/>
              </a:lnSpc>
              <a:buNone/>
            </a:pPr>
            <a:r>
              <a:rPr lang="sv-SE" dirty="0"/>
              <a:t>Anmäler man sitt barn till poolspelet hemma kommer man att få en uppgift under dagen. </a:t>
            </a:r>
          </a:p>
        </p:txBody>
      </p:sp>
      <p:sp>
        <p:nvSpPr>
          <p:cNvPr id="4" name="Platshållare för innehåll 2">
            <a:extLst>
              <a:ext uri="{FF2B5EF4-FFF2-40B4-BE49-F238E27FC236}">
                <a16:creationId xmlns:a16="http://schemas.microsoft.com/office/drawing/2014/main" id="{C4E3E870-8266-4C84-9D7B-774CF180CCE7}"/>
              </a:ext>
            </a:extLst>
          </p:cNvPr>
          <p:cNvSpPr txBox="1">
            <a:spLocks/>
          </p:cNvSpPr>
          <p:nvPr/>
        </p:nvSpPr>
        <p:spPr>
          <a:xfrm>
            <a:off x="6779940" y="1825623"/>
            <a:ext cx="4974737" cy="44105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sv-SE" dirty="0"/>
              <a:t>Anläggning</a:t>
            </a:r>
          </a:p>
          <a:p>
            <a:pPr marL="457200" lvl="1" indent="0">
              <a:lnSpc>
                <a:spcPct val="100000"/>
              </a:lnSpc>
              <a:spcBef>
                <a:spcPts val="600"/>
              </a:spcBef>
              <a:spcAft>
                <a:spcPts val="1200"/>
              </a:spcAft>
              <a:buNone/>
            </a:pPr>
            <a:r>
              <a:rPr lang="sv-SE" dirty="0"/>
              <a:t>- 1-2 föräldrar.</a:t>
            </a:r>
          </a:p>
          <a:p>
            <a:pPr lvl="1">
              <a:lnSpc>
                <a:spcPct val="100000"/>
              </a:lnSpc>
              <a:spcBef>
                <a:spcPts val="600"/>
              </a:spcBef>
              <a:spcAft>
                <a:spcPts val="1200"/>
              </a:spcAft>
            </a:pPr>
            <a:r>
              <a:rPr lang="sv-SE" dirty="0"/>
              <a:t>Kritning m.m. (2 veckor/år)</a:t>
            </a:r>
          </a:p>
          <a:p>
            <a:pPr lvl="1">
              <a:lnSpc>
                <a:spcPct val="100000"/>
              </a:lnSpc>
              <a:spcBef>
                <a:spcPts val="600"/>
              </a:spcBef>
              <a:spcAft>
                <a:spcPts val="1200"/>
              </a:spcAft>
            </a:pPr>
            <a:endParaRPr lang="sv-SE" sz="800" dirty="0"/>
          </a:p>
          <a:p>
            <a:pPr marL="457200" lvl="1" indent="0">
              <a:lnSpc>
                <a:spcPct val="100000"/>
              </a:lnSpc>
              <a:spcBef>
                <a:spcPts val="600"/>
              </a:spcBef>
              <a:spcAft>
                <a:spcPts val="1200"/>
              </a:spcAft>
              <a:buNone/>
            </a:pPr>
            <a:r>
              <a:rPr lang="sv-SE" dirty="0"/>
              <a:t>Alla föräldrar får en kallelse till:</a:t>
            </a:r>
          </a:p>
          <a:p>
            <a:pPr lvl="1">
              <a:lnSpc>
                <a:spcPct val="100000"/>
              </a:lnSpc>
              <a:spcBef>
                <a:spcPts val="600"/>
              </a:spcBef>
              <a:spcAft>
                <a:spcPts val="1200"/>
              </a:spcAft>
            </a:pPr>
            <a:r>
              <a:rPr lang="sv-SE" dirty="0"/>
              <a:t>12-15 juni</a:t>
            </a:r>
          </a:p>
          <a:p>
            <a:pPr lvl="1">
              <a:lnSpc>
                <a:spcPct val="100000"/>
              </a:lnSpc>
              <a:spcBef>
                <a:spcPts val="600"/>
              </a:spcBef>
              <a:spcAft>
                <a:spcPts val="1200"/>
              </a:spcAft>
            </a:pPr>
            <a:r>
              <a:rPr lang="sv-SE" dirty="0"/>
              <a:t>11-13 </a:t>
            </a:r>
            <a:r>
              <a:rPr lang="sv-SE" dirty="0" err="1"/>
              <a:t>sept</a:t>
            </a:r>
            <a:endParaRPr lang="sv-SE" dirty="0"/>
          </a:p>
          <a:p>
            <a:pPr lvl="1">
              <a:lnSpc>
                <a:spcPct val="100000"/>
              </a:lnSpc>
              <a:spcBef>
                <a:spcPts val="600"/>
              </a:spcBef>
              <a:spcAft>
                <a:spcPts val="1200"/>
              </a:spcAft>
            </a:pPr>
            <a:r>
              <a:rPr lang="sv-SE" dirty="0"/>
              <a:t>Anläggningsträff (vår/höst)</a:t>
            </a:r>
          </a:p>
        </p:txBody>
      </p:sp>
    </p:spTree>
    <p:extLst>
      <p:ext uri="{BB962C8B-B14F-4D97-AF65-F5344CB8AC3E}">
        <p14:creationId xmlns:p14="http://schemas.microsoft.com/office/powerpoint/2010/main" val="410237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7400925" cy="1325563"/>
          </a:xfrm>
        </p:spPr>
        <p:txBody>
          <a:bodyPr/>
          <a:lstStyle/>
          <a:p>
            <a:r>
              <a:rPr lang="sv-SE" dirty="0">
                <a:ln w="0"/>
                <a:solidFill>
                  <a:srgbClr val="00B050"/>
                </a:solidFill>
                <a:effectLst>
                  <a:outerShdw blurRad="38100" dist="25400" dir="5400000" algn="ctr" rotWithShape="0">
                    <a:srgbClr val="6E747A">
                      <a:alpha val="43000"/>
                    </a:srgbClr>
                  </a:outerShdw>
                </a:effectLst>
              </a:rPr>
              <a:t>Beställning av kläder</a:t>
            </a:r>
          </a:p>
        </p:txBody>
      </p:sp>
      <p:sp>
        <p:nvSpPr>
          <p:cNvPr id="3" name="Platshållare för innehåll 2"/>
          <p:cNvSpPr>
            <a:spLocks noGrp="1"/>
          </p:cNvSpPr>
          <p:nvPr>
            <p:ph idx="1"/>
          </p:nvPr>
        </p:nvSpPr>
        <p:spPr>
          <a:xfrm>
            <a:off x="838200" y="1519882"/>
            <a:ext cx="10515600" cy="5155238"/>
          </a:xfrm>
        </p:spPr>
        <p:txBody>
          <a:bodyPr>
            <a:normAutofit/>
          </a:bodyPr>
          <a:lstStyle/>
          <a:p>
            <a:pPr>
              <a:lnSpc>
                <a:spcPct val="150000"/>
              </a:lnSpc>
            </a:pPr>
            <a:r>
              <a:rPr lang="sv-SE" dirty="0"/>
              <a:t>Se Hovsta IF:s sortimentsprofil på intersport.se</a:t>
            </a:r>
          </a:p>
          <a:p>
            <a:pPr>
              <a:lnSpc>
                <a:spcPct val="150000"/>
              </a:lnSpc>
            </a:pPr>
            <a:r>
              <a:rPr lang="sv-SE" dirty="0"/>
              <a:t>Beställning via webb eller butik</a:t>
            </a:r>
          </a:p>
          <a:p>
            <a:pPr>
              <a:lnSpc>
                <a:spcPct val="150000"/>
              </a:lnSpc>
            </a:pPr>
            <a:r>
              <a:rPr lang="sv-SE" dirty="0"/>
              <a:t>Enhetlighet är snyggt och proffsigt</a:t>
            </a:r>
          </a:p>
          <a:p>
            <a:pPr>
              <a:lnSpc>
                <a:spcPct val="150000"/>
              </a:lnSpc>
            </a:pPr>
            <a:r>
              <a:rPr lang="sv-SE" dirty="0"/>
              <a:t>Kickback till föreningen</a:t>
            </a:r>
          </a:p>
          <a:p>
            <a:pPr>
              <a:lnSpc>
                <a:spcPct val="150000"/>
              </a:lnSpc>
            </a:pPr>
            <a:r>
              <a:rPr lang="sv-SE" dirty="0"/>
              <a:t>Sponsor?</a:t>
            </a:r>
          </a:p>
          <a:p>
            <a:pPr>
              <a:lnSpc>
                <a:spcPct val="150000"/>
              </a:lnSpc>
            </a:pPr>
            <a:r>
              <a:rPr lang="sv-SE" dirty="0"/>
              <a:t>Vi siktar på att köpa in overaller inför nästa år</a:t>
            </a:r>
            <a:endParaRPr lang="sv-SE" b="1" dirty="0">
              <a:solidFill>
                <a:srgbClr val="0070C0"/>
              </a:solidFill>
            </a:endParaRPr>
          </a:p>
        </p:txBody>
      </p:sp>
      <p:sp>
        <p:nvSpPr>
          <p:cNvPr id="6" name="Platshållare för innehåll 2"/>
          <p:cNvSpPr txBox="1">
            <a:spLocks/>
          </p:cNvSpPr>
          <p:nvPr/>
        </p:nvSpPr>
        <p:spPr>
          <a:xfrm>
            <a:off x="6413156" y="4542179"/>
            <a:ext cx="5670151" cy="2267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sv-SE" b="1" dirty="0">
              <a:solidFill>
                <a:srgbClr val="0070C0"/>
              </a:solidFill>
            </a:endParaRPr>
          </a:p>
        </p:txBody>
      </p:sp>
      <p:pic>
        <p:nvPicPr>
          <p:cNvPr id="8" name="Bildobjekt 7">
            <a:extLst>
              <a:ext uri="{FF2B5EF4-FFF2-40B4-BE49-F238E27FC236}">
                <a16:creationId xmlns:a16="http://schemas.microsoft.com/office/drawing/2014/main" id="{53BE1A65-8241-467D-9385-72FDF7846136}"/>
              </a:ext>
            </a:extLst>
          </p:cNvPr>
          <p:cNvPicPr>
            <a:picLocks noChangeAspect="1"/>
          </p:cNvPicPr>
          <p:nvPr/>
        </p:nvPicPr>
        <p:blipFill>
          <a:blip r:embed="rId2"/>
          <a:stretch>
            <a:fillRect/>
          </a:stretch>
        </p:blipFill>
        <p:spPr>
          <a:xfrm>
            <a:off x="7845701" y="904901"/>
            <a:ext cx="2892482" cy="3502343"/>
          </a:xfrm>
          <a:prstGeom prst="rect">
            <a:avLst/>
          </a:prstGeom>
          <a:effectLst>
            <a:softEdge rad="31750"/>
          </a:effectLst>
        </p:spPr>
      </p:pic>
    </p:spTree>
    <p:extLst>
      <p:ext uri="{BB962C8B-B14F-4D97-AF65-F5344CB8AC3E}">
        <p14:creationId xmlns:p14="http://schemas.microsoft.com/office/powerpoint/2010/main" val="405518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person, utomhus, friidrott&#10;&#10;Automatiskt genererad beskrivning">
            <a:extLst>
              <a:ext uri="{FF2B5EF4-FFF2-40B4-BE49-F238E27FC236}">
                <a16:creationId xmlns:a16="http://schemas.microsoft.com/office/drawing/2014/main" id="{E0B8BAF0-6659-4E4A-B80B-BE25928BF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78537"/>
            <a:ext cx="6248400" cy="3364523"/>
          </a:xfrm>
          <a:prstGeom prst="rect">
            <a:avLst/>
          </a:prstGeom>
          <a:effectLst>
            <a:softEdge rad="127000"/>
          </a:effectLst>
        </p:spPr>
      </p:pic>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Fotbollsskolan 2023</a:t>
            </a:r>
          </a:p>
        </p:txBody>
      </p:sp>
      <p:sp>
        <p:nvSpPr>
          <p:cNvPr id="5" name="Platshållare för innehåll 2"/>
          <p:cNvSpPr txBox="1">
            <a:spLocks/>
          </p:cNvSpPr>
          <p:nvPr/>
        </p:nvSpPr>
        <p:spPr>
          <a:xfrm>
            <a:off x="838200" y="1825624"/>
            <a:ext cx="10393680" cy="4636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v-SE" dirty="0"/>
              <a:t>Vecka 32, tisdag-fredag</a:t>
            </a:r>
          </a:p>
          <a:p>
            <a:pPr>
              <a:lnSpc>
                <a:spcPct val="100000"/>
              </a:lnSpc>
            </a:pPr>
            <a:endParaRPr lang="sv-SE" dirty="0"/>
          </a:p>
          <a:p>
            <a:pPr>
              <a:lnSpc>
                <a:spcPct val="100000"/>
              </a:lnSpc>
            </a:pPr>
            <a:r>
              <a:rPr lang="sv-SE" dirty="0"/>
              <a:t>Pojkar/Flickor födda 2010-2017</a:t>
            </a:r>
            <a:br>
              <a:rPr lang="sv-SE" dirty="0"/>
            </a:br>
            <a:r>
              <a:rPr lang="sv-SE" dirty="0"/>
              <a:t>Kostnad 850 kr/deltagare</a:t>
            </a:r>
          </a:p>
          <a:p>
            <a:pPr>
              <a:lnSpc>
                <a:spcPct val="100000"/>
              </a:lnSpc>
            </a:pPr>
            <a:endParaRPr lang="sv-SE" dirty="0"/>
          </a:p>
          <a:p>
            <a:pPr>
              <a:lnSpc>
                <a:spcPct val="100000"/>
              </a:lnSpc>
            </a:pPr>
            <a:r>
              <a:rPr lang="sv-SE" dirty="0"/>
              <a:t>Anmälan görs på </a:t>
            </a:r>
            <a:br>
              <a:rPr lang="sv-SE" dirty="0"/>
            </a:br>
            <a:r>
              <a:rPr lang="sv-SE" dirty="0">
                <a:hlinkClick r:id="rId3"/>
              </a:rPr>
              <a:t>www.hovstaif.se</a:t>
            </a:r>
            <a:r>
              <a:rPr lang="sv-SE" dirty="0"/>
              <a:t> senast 31 maj</a:t>
            </a:r>
          </a:p>
          <a:p>
            <a:pPr>
              <a:lnSpc>
                <a:spcPct val="100000"/>
              </a:lnSpc>
            </a:pPr>
            <a:endParaRPr lang="sv-SE" dirty="0"/>
          </a:p>
        </p:txBody>
      </p:sp>
    </p:spTree>
    <p:extLst>
      <p:ext uri="{BB962C8B-B14F-4D97-AF65-F5344CB8AC3E}">
        <p14:creationId xmlns:p14="http://schemas.microsoft.com/office/powerpoint/2010/main" val="219270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66700" y="1618479"/>
            <a:ext cx="11658600" cy="2185279"/>
          </a:xfrm>
        </p:spPr>
        <p:txBody>
          <a:bodyPr>
            <a:normAutofit/>
          </a:bodyPr>
          <a:lstStyle/>
          <a:p>
            <a:pPr>
              <a:lnSpc>
                <a:spcPct val="150000"/>
              </a:lnSpc>
            </a:pPr>
            <a:r>
              <a:rPr lang="sv-SE" sz="5500" b="1" dirty="0">
                <a:ln w="22225">
                  <a:solidFill>
                    <a:schemeClr val="accent2"/>
                  </a:solidFill>
                  <a:prstDash val="solid"/>
                </a:ln>
                <a:solidFill>
                  <a:schemeClr val="accent2">
                    <a:lumMod val="40000"/>
                    <a:lumOff val="60000"/>
                  </a:schemeClr>
                </a:solidFill>
              </a:rPr>
              <a:t>Stort tack för ert engagemang!</a:t>
            </a:r>
          </a:p>
        </p:txBody>
      </p:sp>
    </p:spTree>
    <p:extLst>
      <p:ext uri="{BB962C8B-B14F-4D97-AF65-F5344CB8AC3E}">
        <p14:creationId xmlns:p14="http://schemas.microsoft.com/office/powerpoint/2010/main" val="19174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Agenda</a:t>
            </a:r>
          </a:p>
        </p:txBody>
      </p:sp>
      <p:sp>
        <p:nvSpPr>
          <p:cNvPr id="3" name="Platshållare för innehåll 2"/>
          <p:cNvSpPr>
            <a:spLocks noGrp="1"/>
          </p:cNvSpPr>
          <p:nvPr>
            <p:ph idx="1"/>
          </p:nvPr>
        </p:nvSpPr>
        <p:spPr>
          <a:xfrm>
            <a:off x="838200" y="1825624"/>
            <a:ext cx="10515600" cy="4590415"/>
          </a:xfrm>
        </p:spPr>
        <p:txBody>
          <a:bodyPr>
            <a:normAutofit/>
          </a:bodyPr>
          <a:lstStyle/>
          <a:p>
            <a:pPr>
              <a:lnSpc>
                <a:spcPct val="150000"/>
              </a:lnSpc>
            </a:pPr>
            <a:r>
              <a:rPr lang="sv-SE" dirty="0"/>
              <a:t>Anteckningar</a:t>
            </a:r>
          </a:p>
          <a:p>
            <a:pPr>
              <a:lnSpc>
                <a:spcPct val="150000"/>
              </a:lnSpc>
            </a:pPr>
            <a:r>
              <a:rPr lang="sv-SE" dirty="0"/>
              <a:t>Presentationsrunda</a:t>
            </a:r>
          </a:p>
          <a:p>
            <a:pPr>
              <a:lnSpc>
                <a:spcPct val="150000"/>
              </a:lnSpc>
            </a:pPr>
            <a:r>
              <a:rPr lang="sv-SE" dirty="0"/>
              <a:t>Planering 2023</a:t>
            </a:r>
          </a:p>
          <a:p>
            <a:pPr>
              <a:lnSpc>
                <a:spcPct val="150000"/>
              </a:lnSpc>
            </a:pPr>
            <a:r>
              <a:rPr lang="sv-SE" dirty="0"/>
              <a:t>Övrigt</a:t>
            </a:r>
          </a:p>
        </p:txBody>
      </p:sp>
      <p:pic>
        <p:nvPicPr>
          <p:cNvPr id="6" name="Bildobjekt 5" descr="En bild som visar himmel, gräs, person, orange&#10;&#10;Automatiskt genererad beskrivning">
            <a:extLst>
              <a:ext uri="{FF2B5EF4-FFF2-40B4-BE49-F238E27FC236}">
                <a16:creationId xmlns:a16="http://schemas.microsoft.com/office/drawing/2014/main" id="{B22999D9-2502-464E-BB9C-7EBCB0CAE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148" y="670891"/>
            <a:ext cx="7354957" cy="5516218"/>
          </a:xfrm>
          <a:prstGeom prst="rect">
            <a:avLst/>
          </a:prstGeom>
          <a:effectLst>
            <a:softEdge rad="635000"/>
          </a:effectLst>
        </p:spPr>
      </p:pic>
    </p:spTree>
    <p:extLst>
      <p:ext uri="{BB962C8B-B14F-4D97-AF65-F5344CB8AC3E}">
        <p14:creationId xmlns:p14="http://schemas.microsoft.com/office/powerpoint/2010/main" val="157240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297748"/>
            <a:ext cx="9144000" cy="1221307"/>
          </a:xfrm>
        </p:spPr>
        <p:txBody>
          <a:bodyPr>
            <a:normAutofit fontScale="90000"/>
          </a:bodyPr>
          <a:lstStyle/>
          <a:p>
            <a:pPr>
              <a:lnSpc>
                <a:spcPct val="150000"/>
              </a:lnSpc>
            </a:pPr>
            <a:r>
              <a:rPr lang="sv-SE" b="1" dirty="0">
                <a:ln w="22225">
                  <a:solidFill>
                    <a:schemeClr val="accent2"/>
                  </a:solidFill>
                  <a:prstDash val="solid"/>
                </a:ln>
                <a:solidFill>
                  <a:schemeClr val="accent2">
                    <a:lumMod val="40000"/>
                    <a:lumOff val="60000"/>
                  </a:schemeClr>
                </a:solidFill>
              </a:rPr>
              <a:t>Planering 2023</a:t>
            </a:r>
          </a:p>
        </p:txBody>
      </p:sp>
    </p:spTree>
    <p:extLst>
      <p:ext uri="{BB962C8B-B14F-4D97-AF65-F5344CB8AC3E}">
        <p14:creationId xmlns:p14="http://schemas.microsoft.com/office/powerpoint/2010/main" val="403325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Hovsta IF:s nya Spelarutbildningsplan</a:t>
            </a:r>
          </a:p>
        </p:txBody>
      </p:sp>
      <p:sp>
        <p:nvSpPr>
          <p:cNvPr id="3" name="Platshållare för innehåll 2"/>
          <p:cNvSpPr>
            <a:spLocks noGrp="1"/>
          </p:cNvSpPr>
          <p:nvPr>
            <p:ph idx="1"/>
          </p:nvPr>
        </p:nvSpPr>
        <p:spPr>
          <a:xfrm>
            <a:off x="838200" y="1825624"/>
            <a:ext cx="10515600" cy="4849495"/>
          </a:xfrm>
        </p:spPr>
        <p:txBody>
          <a:bodyPr>
            <a:normAutofit/>
          </a:bodyPr>
          <a:lstStyle/>
          <a:p>
            <a:pPr>
              <a:lnSpc>
                <a:spcPct val="150000"/>
              </a:lnSpc>
            </a:pPr>
            <a:r>
              <a:rPr lang="sv-SE" dirty="0"/>
              <a:t>Toppning är förbjudet</a:t>
            </a:r>
          </a:p>
          <a:p>
            <a:pPr>
              <a:lnSpc>
                <a:spcPct val="150000"/>
              </a:lnSpc>
            </a:pPr>
            <a:r>
              <a:rPr lang="sv-SE" dirty="0"/>
              <a:t>Ingen rekrytering från andra föreningar</a:t>
            </a:r>
          </a:p>
          <a:p>
            <a:pPr>
              <a:lnSpc>
                <a:spcPct val="150000"/>
              </a:lnSpc>
            </a:pPr>
            <a:r>
              <a:rPr lang="sv-SE" dirty="0"/>
              <a:t>Samsyn för fleridrottande barn (barnet väljer själv vid krockar)</a:t>
            </a:r>
          </a:p>
          <a:p>
            <a:pPr>
              <a:lnSpc>
                <a:spcPct val="150000"/>
              </a:lnSpc>
            </a:pPr>
            <a:r>
              <a:rPr lang="sv-SE" dirty="0"/>
              <a:t>Sociala aktiviteter som komplement till träning/match</a:t>
            </a:r>
          </a:p>
          <a:p>
            <a:pPr>
              <a:lnSpc>
                <a:spcPct val="150000"/>
              </a:lnSpc>
            </a:pPr>
            <a:r>
              <a:rPr lang="sv-SE" dirty="0"/>
              <a:t>Fair Play</a:t>
            </a:r>
          </a:p>
          <a:p>
            <a:pPr>
              <a:lnSpc>
                <a:spcPct val="150000"/>
              </a:lnSpc>
            </a:pPr>
            <a:r>
              <a:rPr lang="sv-SE" dirty="0"/>
              <a:t>Fokus på träningsupplägg inom resp. ålder</a:t>
            </a:r>
          </a:p>
        </p:txBody>
      </p:sp>
    </p:spTree>
    <p:extLst>
      <p:ext uri="{BB962C8B-B14F-4D97-AF65-F5344CB8AC3E}">
        <p14:creationId xmlns:p14="http://schemas.microsoft.com/office/powerpoint/2010/main" val="168289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Träning</a:t>
            </a:r>
          </a:p>
        </p:txBody>
      </p:sp>
      <p:sp>
        <p:nvSpPr>
          <p:cNvPr id="3" name="Platshållare för innehåll 2"/>
          <p:cNvSpPr>
            <a:spLocks noGrp="1"/>
          </p:cNvSpPr>
          <p:nvPr>
            <p:ph idx="1"/>
          </p:nvPr>
        </p:nvSpPr>
        <p:spPr>
          <a:xfrm>
            <a:off x="838200" y="1825624"/>
            <a:ext cx="10515600" cy="4849495"/>
          </a:xfrm>
        </p:spPr>
        <p:txBody>
          <a:bodyPr>
            <a:normAutofit/>
          </a:bodyPr>
          <a:lstStyle/>
          <a:p>
            <a:pPr>
              <a:lnSpc>
                <a:spcPct val="150000"/>
              </a:lnSpc>
            </a:pPr>
            <a:r>
              <a:rPr lang="sv-SE" dirty="0"/>
              <a:t>Träning 1 pass/vecka</a:t>
            </a:r>
          </a:p>
          <a:p>
            <a:pPr>
              <a:lnSpc>
                <a:spcPct val="150000"/>
              </a:lnSpc>
            </a:pPr>
            <a:r>
              <a:rPr lang="sv-SE" dirty="0"/>
              <a:t>Onsdagar 18:00-19:00 på B-plan</a:t>
            </a:r>
          </a:p>
          <a:p>
            <a:pPr>
              <a:lnSpc>
                <a:spcPct val="150000"/>
              </a:lnSpc>
            </a:pPr>
            <a:r>
              <a:rPr lang="sv-SE" dirty="0"/>
              <a:t>Funderingar på att öka till två träningar i veckan till hösten.</a:t>
            </a:r>
          </a:p>
          <a:p>
            <a:pPr>
              <a:lnSpc>
                <a:spcPct val="150000"/>
              </a:lnSpc>
            </a:pPr>
            <a:r>
              <a:rPr lang="sv-SE" dirty="0"/>
              <a:t>Vi försöker skicka kallelse till varje träning att besvara</a:t>
            </a:r>
          </a:p>
        </p:txBody>
      </p:sp>
    </p:spTree>
    <p:extLst>
      <p:ext uri="{BB962C8B-B14F-4D97-AF65-F5344CB8AC3E}">
        <p14:creationId xmlns:p14="http://schemas.microsoft.com/office/powerpoint/2010/main" val="328186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Utrustning</a:t>
            </a:r>
          </a:p>
        </p:txBody>
      </p:sp>
      <p:sp>
        <p:nvSpPr>
          <p:cNvPr id="3" name="Platshållare för innehåll 2"/>
          <p:cNvSpPr>
            <a:spLocks noGrp="1"/>
          </p:cNvSpPr>
          <p:nvPr>
            <p:ph idx="1"/>
          </p:nvPr>
        </p:nvSpPr>
        <p:spPr>
          <a:xfrm>
            <a:off x="838199" y="1825624"/>
            <a:ext cx="10674928" cy="4849495"/>
          </a:xfrm>
        </p:spPr>
        <p:txBody>
          <a:bodyPr>
            <a:normAutofit/>
          </a:bodyPr>
          <a:lstStyle/>
          <a:p>
            <a:pPr>
              <a:lnSpc>
                <a:spcPct val="100000"/>
              </a:lnSpc>
              <a:spcAft>
                <a:spcPts val="1200"/>
              </a:spcAft>
            </a:pPr>
            <a:r>
              <a:rPr lang="sv-SE" dirty="0"/>
              <a:t>Tröja, byxor (utan fickor), benskydd, strumpor (som täcker benskydden), skor (med dubbelknut) –</a:t>
            </a:r>
          </a:p>
          <a:p>
            <a:pPr>
              <a:lnSpc>
                <a:spcPct val="100000"/>
              </a:lnSpc>
              <a:spcAft>
                <a:spcPts val="1200"/>
              </a:spcAft>
            </a:pPr>
            <a:r>
              <a:rPr lang="sv-SE" dirty="0"/>
              <a:t>Smycken och örhängen skall tas av, om inte hålen i öronen är nytagna</a:t>
            </a:r>
          </a:p>
          <a:p>
            <a:pPr>
              <a:lnSpc>
                <a:spcPct val="100000"/>
              </a:lnSpc>
              <a:spcAft>
                <a:spcPts val="1200"/>
              </a:spcAft>
            </a:pPr>
            <a:r>
              <a:rPr lang="sv-SE" sz="2400" dirty="0"/>
              <a:t>Smalben och vrister är utsatta områden för en fotbollsspelare, därför ska man ha benskydd. De förhindrar benbrott och skyddar mot de hårda smällar som förekommer även för barn. Många försäkringsbolag ser användande av benskydd som nödvändigt för att försäkringar ska gälla vid skada på vristen eller smalbenet.</a:t>
            </a:r>
          </a:p>
        </p:txBody>
      </p:sp>
    </p:spTree>
    <p:extLst>
      <p:ext uri="{BB962C8B-B14F-4D97-AF65-F5344CB8AC3E}">
        <p14:creationId xmlns:p14="http://schemas.microsoft.com/office/powerpoint/2010/main" val="264805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Barnens ansvar</a:t>
            </a:r>
          </a:p>
        </p:txBody>
      </p:sp>
      <p:sp>
        <p:nvSpPr>
          <p:cNvPr id="3" name="Platshållare för innehåll 2"/>
          <p:cNvSpPr>
            <a:spLocks noGrp="1"/>
          </p:cNvSpPr>
          <p:nvPr>
            <p:ph idx="1"/>
          </p:nvPr>
        </p:nvSpPr>
        <p:spPr>
          <a:xfrm>
            <a:off x="838199" y="1825624"/>
            <a:ext cx="10674928" cy="4849495"/>
          </a:xfrm>
        </p:spPr>
        <p:txBody>
          <a:bodyPr>
            <a:normAutofit/>
          </a:bodyPr>
          <a:lstStyle/>
          <a:p>
            <a:pPr marL="0" indent="0">
              <a:lnSpc>
                <a:spcPct val="100000"/>
              </a:lnSpc>
              <a:spcAft>
                <a:spcPts val="1200"/>
              </a:spcAft>
              <a:buNone/>
            </a:pPr>
            <a:endParaRPr lang="sv-SE" dirty="0"/>
          </a:p>
          <a:p>
            <a:pPr>
              <a:lnSpc>
                <a:spcPct val="100000"/>
              </a:lnSpc>
              <a:spcAft>
                <a:spcPts val="1200"/>
              </a:spcAft>
            </a:pPr>
            <a:r>
              <a:rPr lang="sv-SE" dirty="0"/>
              <a:t>Vara en god kamrat mot sina lagkamrater på och vid sidan av planen</a:t>
            </a:r>
          </a:p>
          <a:p>
            <a:pPr>
              <a:lnSpc>
                <a:spcPct val="100000"/>
              </a:lnSpc>
              <a:spcAft>
                <a:spcPts val="1200"/>
              </a:spcAft>
            </a:pPr>
            <a:r>
              <a:rPr lang="sv-SE" dirty="0"/>
              <a:t>Visa respekt och vara trevlig mot motståndarlaget och domare</a:t>
            </a:r>
          </a:p>
          <a:p>
            <a:pPr>
              <a:lnSpc>
                <a:spcPct val="100000"/>
              </a:lnSpc>
              <a:spcAft>
                <a:spcPts val="1200"/>
              </a:spcAft>
            </a:pPr>
            <a:r>
              <a:rPr lang="sv-SE" dirty="0"/>
              <a:t>Använda vårdat språk</a:t>
            </a:r>
          </a:p>
          <a:p>
            <a:pPr>
              <a:lnSpc>
                <a:spcPct val="100000"/>
              </a:lnSpc>
              <a:spcAft>
                <a:spcPts val="1200"/>
              </a:spcAft>
            </a:pPr>
            <a:r>
              <a:rPr lang="sv-SE" dirty="0"/>
              <a:t>Hålla ordning och reda på sin utrustning, vattenflaska m.m.</a:t>
            </a:r>
          </a:p>
          <a:p>
            <a:pPr>
              <a:lnSpc>
                <a:spcPct val="100000"/>
              </a:lnSpc>
              <a:spcAft>
                <a:spcPts val="1200"/>
              </a:spcAft>
            </a:pPr>
            <a:r>
              <a:rPr lang="sv-SE" dirty="0"/>
              <a:t>Äta och dricka ordentligt</a:t>
            </a:r>
          </a:p>
        </p:txBody>
      </p:sp>
    </p:spTree>
    <p:extLst>
      <p:ext uri="{BB962C8B-B14F-4D97-AF65-F5344CB8AC3E}">
        <p14:creationId xmlns:p14="http://schemas.microsoft.com/office/powerpoint/2010/main" val="324331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Poolspel</a:t>
            </a:r>
          </a:p>
        </p:txBody>
      </p:sp>
      <p:sp>
        <p:nvSpPr>
          <p:cNvPr id="3" name="Platshållare för innehåll 2"/>
          <p:cNvSpPr>
            <a:spLocks noGrp="1"/>
          </p:cNvSpPr>
          <p:nvPr>
            <p:ph idx="1"/>
          </p:nvPr>
        </p:nvSpPr>
        <p:spPr>
          <a:xfrm>
            <a:off x="838200" y="1825625"/>
            <a:ext cx="11067288" cy="4374008"/>
          </a:xfrm>
        </p:spPr>
        <p:txBody>
          <a:bodyPr>
            <a:normAutofit/>
          </a:bodyPr>
          <a:lstStyle/>
          <a:p>
            <a:pPr>
              <a:lnSpc>
                <a:spcPct val="150000"/>
              </a:lnSpc>
            </a:pPr>
            <a:r>
              <a:rPr lang="sv-SE" dirty="0"/>
              <a:t>13 maj 10-12 Hedens IP</a:t>
            </a:r>
          </a:p>
          <a:p>
            <a:pPr>
              <a:lnSpc>
                <a:spcPct val="150000"/>
              </a:lnSpc>
            </a:pPr>
            <a:r>
              <a:rPr lang="sv-SE" dirty="0"/>
              <a:t>3 juni 10-12 Sörbyvallen</a:t>
            </a:r>
          </a:p>
          <a:p>
            <a:pPr>
              <a:lnSpc>
                <a:spcPct val="150000"/>
              </a:lnSpc>
            </a:pPr>
            <a:r>
              <a:rPr lang="sv-SE" dirty="0"/>
              <a:t>2 </a:t>
            </a:r>
            <a:r>
              <a:rPr lang="sv-SE" dirty="0" err="1"/>
              <a:t>sept</a:t>
            </a:r>
            <a:r>
              <a:rPr lang="sv-SE" dirty="0"/>
              <a:t> 10-12 </a:t>
            </a:r>
            <a:r>
              <a:rPr lang="sv-SE" dirty="0" err="1"/>
              <a:t>Hovsta</a:t>
            </a:r>
            <a:r>
              <a:rPr lang="sv-SE" dirty="0"/>
              <a:t> IP (Vi anordnar)</a:t>
            </a:r>
          </a:p>
          <a:p>
            <a:pPr>
              <a:lnSpc>
                <a:spcPct val="150000"/>
              </a:lnSpc>
            </a:pPr>
            <a:r>
              <a:rPr lang="sv-SE" dirty="0"/>
              <a:t>16 september </a:t>
            </a:r>
            <a:r>
              <a:rPr lang="sv-SE" dirty="0" err="1"/>
              <a:t>Petersbergs</a:t>
            </a:r>
            <a:r>
              <a:rPr lang="sv-SE" dirty="0"/>
              <a:t> IP</a:t>
            </a:r>
          </a:p>
          <a:p>
            <a:pPr>
              <a:lnSpc>
                <a:spcPct val="150000"/>
              </a:lnSpc>
            </a:pPr>
            <a:r>
              <a:rPr lang="sv-SE" dirty="0"/>
              <a:t>7-9 spelare i laget, 2 matcher á 3x10 min per lag.</a:t>
            </a:r>
          </a:p>
        </p:txBody>
      </p:sp>
    </p:spTree>
    <p:extLst>
      <p:ext uri="{BB962C8B-B14F-4D97-AF65-F5344CB8AC3E}">
        <p14:creationId xmlns:p14="http://schemas.microsoft.com/office/powerpoint/2010/main" val="352347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n w="0"/>
                <a:solidFill>
                  <a:srgbClr val="00B050"/>
                </a:solidFill>
                <a:effectLst>
                  <a:outerShdw blurRad="38100" dist="25400" dir="5400000" algn="ctr" rotWithShape="0">
                    <a:srgbClr val="6E747A">
                      <a:alpha val="43000"/>
                    </a:srgbClr>
                  </a:outerShdw>
                </a:effectLst>
              </a:rPr>
              <a:t>Fair Play</a:t>
            </a:r>
          </a:p>
        </p:txBody>
      </p:sp>
      <p:sp>
        <p:nvSpPr>
          <p:cNvPr id="3" name="Platshållare för innehåll 2"/>
          <p:cNvSpPr>
            <a:spLocks noGrp="1"/>
          </p:cNvSpPr>
          <p:nvPr>
            <p:ph idx="1"/>
          </p:nvPr>
        </p:nvSpPr>
        <p:spPr>
          <a:xfrm>
            <a:off x="838200" y="1825624"/>
            <a:ext cx="11067288" cy="4849495"/>
          </a:xfrm>
        </p:spPr>
        <p:txBody>
          <a:bodyPr>
            <a:normAutofit fontScale="92500"/>
          </a:bodyPr>
          <a:lstStyle/>
          <a:p>
            <a:pPr>
              <a:lnSpc>
                <a:spcPct val="150000"/>
              </a:lnSpc>
            </a:pPr>
            <a:r>
              <a:rPr lang="sv-SE" dirty="0"/>
              <a:t>Vi följer fotbollens regler och respekterar domarens beslut </a:t>
            </a:r>
          </a:p>
          <a:p>
            <a:pPr>
              <a:lnSpc>
                <a:spcPct val="150000"/>
              </a:lnSpc>
            </a:pPr>
            <a:r>
              <a:rPr lang="sv-SE" dirty="0"/>
              <a:t>Vi uppmuntrar till </a:t>
            </a:r>
            <a:r>
              <a:rPr lang="sv-SE" dirty="0" err="1"/>
              <a:t>shysst</a:t>
            </a:r>
            <a:r>
              <a:rPr lang="sv-SE" dirty="0"/>
              <a:t> spel </a:t>
            </a:r>
          </a:p>
          <a:p>
            <a:pPr>
              <a:lnSpc>
                <a:spcPct val="150000"/>
              </a:lnSpc>
            </a:pPr>
            <a:r>
              <a:rPr lang="sv-SE" dirty="0"/>
              <a:t>Vi hejar på vårt eget lag och hånar inte motståndarna </a:t>
            </a:r>
          </a:p>
          <a:p>
            <a:pPr>
              <a:lnSpc>
                <a:spcPct val="150000"/>
              </a:lnSpc>
            </a:pPr>
            <a:r>
              <a:rPr lang="sv-SE" dirty="0"/>
              <a:t>Vi tackar motspelare och domare efter matchen </a:t>
            </a:r>
          </a:p>
          <a:p>
            <a:pPr>
              <a:lnSpc>
                <a:spcPct val="150000"/>
              </a:lnSpc>
            </a:pPr>
            <a:r>
              <a:rPr lang="sv-SE" dirty="0"/>
              <a:t>Som förälder/anhörig talar vi aldrig illa om ledare, motspelare eller domare </a:t>
            </a:r>
          </a:p>
          <a:p>
            <a:pPr>
              <a:lnSpc>
                <a:spcPct val="150000"/>
              </a:lnSpc>
            </a:pPr>
            <a:r>
              <a:rPr lang="sv-SE" dirty="0"/>
              <a:t>Vi använder vårdat språk</a:t>
            </a:r>
          </a:p>
        </p:txBody>
      </p:sp>
    </p:spTree>
    <p:extLst>
      <p:ext uri="{BB962C8B-B14F-4D97-AF65-F5344CB8AC3E}">
        <p14:creationId xmlns:p14="http://schemas.microsoft.com/office/powerpoint/2010/main" val="3851665724"/>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3376</TotalTime>
  <Words>817</Words>
  <Application>Microsoft Office PowerPoint</Application>
  <PresentationFormat>Bredbild</PresentationFormat>
  <Paragraphs>105</Paragraphs>
  <Slides>18</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 Theme</vt:lpstr>
      <vt:lpstr>Hovsta IF Flickor – 15/16 Föräldramöte 2023-05-10</vt:lpstr>
      <vt:lpstr>Agenda</vt:lpstr>
      <vt:lpstr>Planering 2023</vt:lpstr>
      <vt:lpstr>Hovsta IF:s nya Spelarutbildningsplan</vt:lpstr>
      <vt:lpstr>Träning</vt:lpstr>
      <vt:lpstr>Utrustning</vt:lpstr>
      <vt:lpstr>Barnens ansvar</vt:lpstr>
      <vt:lpstr>Poolspel</vt:lpstr>
      <vt:lpstr>Fair Play</vt:lpstr>
      <vt:lpstr>Grönt Kort för Fair Play</vt:lpstr>
      <vt:lpstr>Spelregler 5mot5</vt:lpstr>
      <vt:lpstr>Övrig planering</vt:lpstr>
      <vt:lpstr>Övrigt</vt:lpstr>
      <vt:lpstr>Avgifter och fakturering</vt:lpstr>
      <vt:lpstr>Föräldraengagemang</vt:lpstr>
      <vt:lpstr>Beställning av kläder</vt:lpstr>
      <vt:lpstr>Fotbollsskolan 2023</vt:lpstr>
      <vt:lpstr>Stort tack för ert engagemang!</vt:lpstr>
    </vt:vector>
  </TitlesOfParts>
  <Company>SCB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Bjärmark Bodin Daniel DFO/OU-Ö</dc:creator>
  <cp:lastModifiedBy>Caroline Lind</cp:lastModifiedBy>
  <cp:revision>224</cp:revision>
  <dcterms:created xsi:type="dcterms:W3CDTF">2018-10-22T07:18:15Z</dcterms:created>
  <dcterms:modified xsi:type="dcterms:W3CDTF">2023-05-09T16:30:28Z</dcterms:modified>
</cp:coreProperties>
</file>