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showGuides="1">
      <p:cViewPr>
        <p:scale>
          <a:sx n="75" d="100"/>
          <a:sy n="75" d="100"/>
        </p:scale>
        <p:origin x="5100" y="18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1EC9C-15B5-489C-8076-0AE2922EDA48}"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1B732-1ED0-454F-8A50-B9F32483BD5C}" type="slidenum">
              <a:rPr lang="en-US" smtClean="0"/>
              <a:t>‹#›</a:t>
            </a:fld>
            <a:endParaRPr lang="en-US"/>
          </a:p>
        </p:txBody>
      </p:sp>
    </p:spTree>
    <p:extLst>
      <p:ext uri="{BB962C8B-B14F-4D97-AF65-F5344CB8AC3E}">
        <p14:creationId xmlns:p14="http://schemas.microsoft.com/office/powerpoint/2010/main" val="1297231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Målsättning: Just nu är vårt primära mål att få tjejerna att ha roligt och att de vill fortsätta spela fotboll med oss. </a:t>
            </a:r>
          </a:p>
          <a:p>
            <a:r>
              <a:rPr lang="sv-SE" dirty="0"/>
              <a:t>Tittar man på forskning kring varför barn slutar med sina idrotter i tidig ålder så ser man brist på tillhörighet och glädje. Men också att prestationsångest i tidig ålder gör att barn inte vill fortsätta. </a:t>
            </a:r>
          </a:p>
          <a:p>
            <a:r>
              <a:rPr lang="sv-SE" dirty="0"/>
              <a:t>Dessa saker ligger som en grund för oss i HSK, att motverka. Och det leder oss till nästa punkt…</a:t>
            </a:r>
          </a:p>
          <a:p>
            <a:endParaRPr lang="sv-SE" dirty="0"/>
          </a:p>
          <a:p>
            <a:r>
              <a:rPr lang="sv-SE" dirty="0"/>
              <a:t>Utbildning: Vi försöker kombinera lek och fotbollsaktioner. Men vad är en </a:t>
            </a:r>
            <a:r>
              <a:rPr lang="sv-SE" dirty="0" err="1"/>
              <a:t>fotbollsaktion</a:t>
            </a:r>
            <a:r>
              <a:rPr lang="sv-SE" dirty="0"/>
              <a:t>? Det kan vara allt från att barnet passar bollen till att de springer in i en öppen yta. </a:t>
            </a:r>
          </a:p>
          <a:p>
            <a:r>
              <a:rPr lang="sv-SE" dirty="0"/>
              <a:t>Alla fotbollsaktioner kan man lura in barnen i </a:t>
            </a:r>
            <a:r>
              <a:rPr lang="sv-SE" dirty="0" err="1"/>
              <a:t>mha</a:t>
            </a:r>
            <a:r>
              <a:rPr lang="sv-SE" dirty="0"/>
              <a:t> lek. Ex Tom &amp; Jerry, springa i öppna ytor, </a:t>
            </a:r>
            <a:r>
              <a:rPr lang="sv-SE" dirty="0" err="1"/>
              <a:t>riktingsförändringar</a:t>
            </a:r>
            <a:r>
              <a:rPr lang="sv-SE" dirty="0"/>
              <a:t>. </a:t>
            </a:r>
          </a:p>
          <a:p>
            <a:r>
              <a:rPr lang="sv-SE" dirty="0"/>
              <a:t>Det kan tyckas vara långsökt, men barnen har nytta av detta när vi väl kommer till att applicera det på fotbollsplanen. </a:t>
            </a:r>
          </a:p>
          <a:p>
            <a:r>
              <a:rPr lang="sv-SE" dirty="0"/>
              <a:t>Och det är först på fotbollsplanen, vid match </a:t>
            </a:r>
            <a:r>
              <a:rPr lang="sv-SE" dirty="0" err="1"/>
              <a:t>etc</a:t>
            </a:r>
            <a:r>
              <a:rPr lang="sv-SE" dirty="0"/>
              <a:t> som nästa farhåga finns. Barn i denna ålder upp till ca13 år utvecklas väldigt olika fort. </a:t>
            </a:r>
          </a:p>
          <a:p>
            <a:r>
              <a:rPr lang="sv-SE" dirty="0"/>
              <a:t>Och vi kommer se nivåskillnad ganska tidigt, vilket är helt normalt. Vi ledare behöver ha detta i åtanke, när vi gör träningar. För det ska vara roligt för alla, oavsett vilken nivå man är på. </a:t>
            </a:r>
          </a:p>
          <a:p>
            <a:r>
              <a:rPr lang="sv-SE" dirty="0"/>
              <a:t>Men även ni vårdnadshavare får hjälpa till här, och det är vad sista punkten gäller…</a:t>
            </a:r>
          </a:p>
          <a:p>
            <a:endParaRPr lang="sv-SE" dirty="0"/>
          </a:p>
          <a:p>
            <a:r>
              <a:rPr lang="sv-SE" dirty="0"/>
              <a:t>Feedback: Dyker funderingar upp, hos er eller era barn. Ta upp det med oss. Vi tror att just den här öppna dialogen är jätteviktig för att balansera alla olika parametrar rätt, för att alla barn ska trivas och ha roligt. Och således vilja spela fotboll länge. </a:t>
            </a:r>
          </a:p>
          <a:p>
            <a:r>
              <a:rPr lang="sv-SE" dirty="0"/>
              <a:t>Sen vill jag även säga att vi främjar multisport, alltså att barnen håller på med fler idrotter. Detta kommer vi prata om mer framåt, när vi spelar mer matchserier etc. Men generellt ska man inte bli straffad om man missar en fotbollsträning för att man </a:t>
            </a:r>
          </a:p>
          <a:p>
            <a:r>
              <a:rPr lang="sv-SE" dirty="0"/>
              <a:t>Väljer ex en friidrottsträning någon gång. Tvärtom, det är bra för barnens fysik, framförallt knän, om de utövar olika idrotter. Cliffhanger till kommande föräldramöten </a:t>
            </a:r>
            <a:r>
              <a:rPr lang="sv-SE" dirty="0">
                <a:sym typeface="Wingdings" panose="05000000000000000000" pitchFamily="2" charset="2"/>
              </a:rPr>
              <a:t></a:t>
            </a:r>
            <a:endParaRPr lang="sv-SE" dirty="0"/>
          </a:p>
        </p:txBody>
      </p:sp>
      <p:sp>
        <p:nvSpPr>
          <p:cNvPr id="4" name="Slide Number Placeholder 3"/>
          <p:cNvSpPr>
            <a:spLocks noGrp="1"/>
          </p:cNvSpPr>
          <p:nvPr>
            <p:ph type="sldNum" sz="quarter" idx="5"/>
          </p:nvPr>
        </p:nvSpPr>
        <p:spPr/>
        <p:txBody>
          <a:bodyPr/>
          <a:lstStyle/>
          <a:p>
            <a:fld id="{0501B732-1ED0-454F-8A50-B9F32483BD5C}" type="slidenum">
              <a:rPr lang="en-US" smtClean="0"/>
              <a:t>2</a:t>
            </a:fld>
            <a:endParaRPr lang="en-US"/>
          </a:p>
        </p:txBody>
      </p:sp>
    </p:spTree>
    <p:extLst>
      <p:ext uri="{BB962C8B-B14F-4D97-AF65-F5344CB8AC3E}">
        <p14:creationId xmlns:p14="http://schemas.microsoft.com/office/powerpoint/2010/main" val="330710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Vi har några få regler som vi varje träning trycker på. Att vi sitter still och lyssnar vid samlingar. </a:t>
            </a:r>
          </a:p>
          <a:p>
            <a:endParaRPr lang="sv-SE" dirty="0"/>
          </a:p>
          <a:p>
            <a:r>
              <a:rPr lang="sv-SE" dirty="0"/>
              <a:t>Att försöka göra övningar som det är tänkt. Med det menar vi att det ibland kan påverka sina kompisar om man tar sig friheter. </a:t>
            </a:r>
          </a:p>
          <a:p>
            <a:r>
              <a:rPr lang="sv-SE" dirty="0"/>
              <a:t>Ex vid en passningsövning 3mot3. </a:t>
            </a:r>
          </a:p>
          <a:p>
            <a:endParaRPr lang="sv-SE" dirty="0"/>
          </a:p>
          <a:p>
            <a:r>
              <a:rPr lang="sv-SE" dirty="0"/>
              <a:t>Vid lagindelning är det alltid någon eller några som vill hamna med sin bästis eller så. Och ibland gör man det ibland inte. </a:t>
            </a:r>
          </a:p>
          <a:p>
            <a:r>
              <a:rPr lang="sv-SE" dirty="0"/>
              <a:t>Men vi tror på att blanda alla spelare och vi tränare har hyfsad koll på hur vi delat in tidigare. På så vis kan vi se till att det blandas</a:t>
            </a:r>
          </a:p>
          <a:p>
            <a:r>
              <a:rPr lang="sv-SE" dirty="0"/>
              <a:t>Och således kan vi främja en god lagsammanhållning. </a:t>
            </a:r>
          </a:p>
          <a:p>
            <a:endParaRPr lang="sv-SE" dirty="0"/>
          </a:p>
          <a:p>
            <a:r>
              <a:rPr lang="sv-SE" dirty="0"/>
              <a:t>Utveckling: Det har gått fort och det har gått över förväntan. Alla har tagit steg framåt, vilket är väldigt inspirerande att se. </a:t>
            </a:r>
          </a:p>
          <a:p>
            <a:r>
              <a:rPr lang="sv-SE" dirty="0"/>
              <a:t>En annan blir bara sämre och sämre, så det är otroligt kul att få låna era barn några timmar i veckan och se deras utveckling.</a:t>
            </a:r>
          </a:p>
          <a:p>
            <a:endParaRPr lang="sv-SE" dirty="0"/>
          </a:p>
          <a:p>
            <a:r>
              <a:rPr lang="sv-SE" dirty="0"/>
              <a:t>Framåt: </a:t>
            </a:r>
            <a:r>
              <a:rPr lang="sv-SE" dirty="0" err="1"/>
              <a:t>Jg</a:t>
            </a:r>
            <a:r>
              <a:rPr lang="sv-SE" dirty="0"/>
              <a:t> kommer börja lägga kallelser även på träningarna. Dels för att det underlättar när vi planerar träningarna. Vissa övningar passar bättre om vi är många, andra övningar passar om vi ex är ojämnt antal. </a:t>
            </a:r>
          </a:p>
          <a:p>
            <a:r>
              <a:rPr lang="sv-SE" dirty="0"/>
              <a:t>Och är det många som lämnar återbud kan man skapa övningar utefter detta. Men det underlättar även administration för närvaro.</a:t>
            </a:r>
          </a:p>
          <a:p>
            <a:r>
              <a:rPr lang="sv-SE" dirty="0"/>
              <a:t>Sen ser vi gärna att vi fortsätter promota HSK F-17 till fler kompisar. Ju fler vi är desto roligare blir det! </a:t>
            </a:r>
          </a:p>
          <a:p>
            <a:r>
              <a:rPr lang="sv-SE" dirty="0"/>
              <a:t>Men blir vi fler, så krävs även fler ledare. Som det är idag så är vi på gränsen, Man brukar säga en ledare på 5barn. Så är det någon redan nu som vill hjälpa till så är det bara säga till. </a:t>
            </a:r>
          </a:p>
          <a:p>
            <a:r>
              <a:rPr lang="sv-SE" dirty="0"/>
              <a:t>Jag står som huvudansvarig, jag planerar träningarna och håller i det administrativa. Calle och Sara hjälper till på träningarna och långsiktig planering. Vill man bara hjälpa till på träningar så vore det toppen.</a:t>
            </a:r>
          </a:p>
        </p:txBody>
      </p:sp>
      <p:sp>
        <p:nvSpPr>
          <p:cNvPr id="4" name="Slide Number Placeholder 3"/>
          <p:cNvSpPr>
            <a:spLocks noGrp="1"/>
          </p:cNvSpPr>
          <p:nvPr>
            <p:ph type="sldNum" sz="quarter" idx="5"/>
          </p:nvPr>
        </p:nvSpPr>
        <p:spPr/>
        <p:txBody>
          <a:bodyPr/>
          <a:lstStyle/>
          <a:p>
            <a:fld id="{0501B732-1ED0-454F-8A50-B9F32483BD5C}" type="slidenum">
              <a:rPr lang="en-US" smtClean="0"/>
              <a:t>5</a:t>
            </a:fld>
            <a:endParaRPr lang="en-US"/>
          </a:p>
        </p:txBody>
      </p:sp>
    </p:spTree>
    <p:extLst>
      <p:ext uri="{BB962C8B-B14F-4D97-AF65-F5344CB8AC3E}">
        <p14:creationId xmlns:p14="http://schemas.microsoft.com/office/powerpoint/2010/main" val="198051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812D-C75E-6435-FC26-E8BF2F6605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004086-209F-10A2-2C73-3FE8538C6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F2DAB-B6A4-9389-911D-0910B44139C6}"/>
              </a:ext>
            </a:extLst>
          </p:cNvPr>
          <p:cNvSpPr>
            <a:spLocks noGrp="1"/>
          </p:cNvSpPr>
          <p:nvPr>
            <p:ph type="dt" sz="half" idx="10"/>
          </p:nvPr>
        </p:nvSpPr>
        <p:spPr/>
        <p:txBody>
          <a:bodyPr/>
          <a:lstStyle/>
          <a:p>
            <a:fld id="{191EB186-02F5-40FF-B1DB-D7839415AC20}" type="datetimeFigureOut">
              <a:rPr lang="en-US" smtClean="0"/>
              <a:t>6/5/2024</a:t>
            </a:fld>
            <a:endParaRPr lang="en-US"/>
          </a:p>
        </p:txBody>
      </p:sp>
      <p:sp>
        <p:nvSpPr>
          <p:cNvPr id="5" name="Footer Placeholder 4">
            <a:extLst>
              <a:ext uri="{FF2B5EF4-FFF2-40B4-BE49-F238E27FC236}">
                <a16:creationId xmlns:a16="http://schemas.microsoft.com/office/drawing/2014/main" id="{A6061B2F-F620-D4E8-E415-2696C5461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2D0E7-EE44-2465-5733-CA0EBC29D1DE}"/>
              </a:ext>
            </a:extLst>
          </p:cNvPr>
          <p:cNvSpPr>
            <a:spLocks noGrp="1"/>
          </p:cNvSpPr>
          <p:nvPr>
            <p:ph type="sldNum" sz="quarter" idx="12"/>
          </p:nvPr>
        </p:nvSpPr>
        <p:spPr/>
        <p:txBody>
          <a:bodyPr/>
          <a:lstStyle/>
          <a:p>
            <a:fld id="{0BFD1170-8508-4C7E-8930-717A02A3B5AC}" type="slidenum">
              <a:rPr lang="en-US" smtClean="0"/>
              <a:t>‹#›</a:t>
            </a:fld>
            <a:endParaRPr lang="en-US"/>
          </a:p>
        </p:txBody>
      </p:sp>
    </p:spTree>
    <p:extLst>
      <p:ext uri="{BB962C8B-B14F-4D97-AF65-F5344CB8AC3E}">
        <p14:creationId xmlns:p14="http://schemas.microsoft.com/office/powerpoint/2010/main" val="378611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116F-5988-E8D3-5110-0E4F9D85A3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A9960-5923-9D56-98F8-6703714279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B2A1D-5526-82CF-CB3B-D96B4AAB2F49}"/>
              </a:ext>
            </a:extLst>
          </p:cNvPr>
          <p:cNvSpPr>
            <a:spLocks noGrp="1"/>
          </p:cNvSpPr>
          <p:nvPr>
            <p:ph type="dt" sz="half" idx="10"/>
          </p:nvPr>
        </p:nvSpPr>
        <p:spPr/>
        <p:txBody>
          <a:bodyPr/>
          <a:lstStyle/>
          <a:p>
            <a:fld id="{191EB186-02F5-40FF-B1DB-D7839415AC20}" type="datetimeFigureOut">
              <a:rPr lang="en-US" smtClean="0"/>
              <a:t>6/5/2024</a:t>
            </a:fld>
            <a:endParaRPr lang="en-US"/>
          </a:p>
        </p:txBody>
      </p:sp>
      <p:sp>
        <p:nvSpPr>
          <p:cNvPr id="5" name="Footer Placeholder 4">
            <a:extLst>
              <a:ext uri="{FF2B5EF4-FFF2-40B4-BE49-F238E27FC236}">
                <a16:creationId xmlns:a16="http://schemas.microsoft.com/office/drawing/2014/main" id="{6EE0D2D3-057B-3B36-BC5D-0DF2B0264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7357-919D-0BD1-87D3-3DBD2FE3A3CE}"/>
              </a:ext>
            </a:extLst>
          </p:cNvPr>
          <p:cNvSpPr>
            <a:spLocks noGrp="1"/>
          </p:cNvSpPr>
          <p:nvPr>
            <p:ph type="sldNum" sz="quarter" idx="12"/>
          </p:nvPr>
        </p:nvSpPr>
        <p:spPr/>
        <p:txBody>
          <a:bodyPr/>
          <a:lstStyle/>
          <a:p>
            <a:fld id="{0BFD1170-8508-4C7E-8930-717A02A3B5AC}" type="slidenum">
              <a:rPr lang="en-US" smtClean="0"/>
              <a:t>‹#›</a:t>
            </a:fld>
            <a:endParaRPr lang="en-US"/>
          </a:p>
        </p:txBody>
      </p:sp>
    </p:spTree>
    <p:extLst>
      <p:ext uri="{BB962C8B-B14F-4D97-AF65-F5344CB8AC3E}">
        <p14:creationId xmlns:p14="http://schemas.microsoft.com/office/powerpoint/2010/main" val="372126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3677B7-637D-1812-2622-9F1231FBEB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A5D610-BFF4-28AD-1C43-7B73183402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D0781-8329-6FB6-5951-C41CA5058FE8}"/>
              </a:ext>
            </a:extLst>
          </p:cNvPr>
          <p:cNvSpPr>
            <a:spLocks noGrp="1"/>
          </p:cNvSpPr>
          <p:nvPr>
            <p:ph type="dt" sz="half" idx="10"/>
          </p:nvPr>
        </p:nvSpPr>
        <p:spPr/>
        <p:txBody>
          <a:bodyPr/>
          <a:lstStyle/>
          <a:p>
            <a:fld id="{191EB186-02F5-40FF-B1DB-D7839415AC20}" type="datetimeFigureOut">
              <a:rPr lang="en-US" smtClean="0"/>
              <a:t>6/5/2024</a:t>
            </a:fld>
            <a:endParaRPr lang="en-US"/>
          </a:p>
        </p:txBody>
      </p:sp>
      <p:sp>
        <p:nvSpPr>
          <p:cNvPr id="5" name="Footer Placeholder 4">
            <a:extLst>
              <a:ext uri="{FF2B5EF4-FFF2-40B4-BE49-F238E27FC236}">
                <a16:creationId xmlns:a16="http://schemas.microsoft.com/office/drawing/2014/main" id="{B2ADCC51-C118-0795-9208-CDDD6B44A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0D38B-9143-A193-F237-4386B9C48CC6}"/>
              </a:ext>
            </a:extLst>
          </p:cNvPr>
          <p:cNvSpPr>
            <a:spLocks noGrp="1"/>
          </p:cNvSpPr>
          <p:nvPr>
            <p:ph type="sldNum" sz="quarter" idx="12"/>
          </p:nvPr>
        </p:nvSpPr>
        <p:spPr/>
        <p:txBody>
          <a:bodyPr/>
          <a:lstStyle/>
          <a:p>
            <a:fld id="{0BFD1170-8508-4C7E-8930-717A02A3B5AC}" type="slidenum">
              <a:rPr lang="en-US" smtClean="0"/>
              <a:t>‹#›</a:t>
            </a:fld>
            <a:endParaRPr lang="en-US"/>
          </a:p>
        </p:txBody>
      </p:sp>
    </p:spTree>
    <p:extLst>
      <p:ext uri="{BB962C8B-B14F-4D97-AF65-F5344CB8AC3E}">
        <p14:creationId xmlns:p14="http://schemas.microsoft.com/office/powerpoint/2010/main" val="66367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4FE7-70E3-185B-ED3E-33C708139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9BFDC5-2EFE-7C5B-C91E-92D20FDF40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19BDB-F86E-CBB1-CC69-81B0C353511C}"/>
              </a:ext>
            </a:extLst>
          </p:cNvPr>
          <p:cNvSpPr>
            <a:spLocks noGrp="1"/>
          </p:cNvSpPr>
          <p:nvPr>
            <p:ph type="dt" sz="half" idx="10"/>
          </p:nvPr>
        </p:nvSpPr>
        <p:spPr/>
        <p:txBody>
          <a:bodyPr/>
          <a:lstStyle/>
          <a:p>
            <a:fld id="{191EB186-02F5-40FF-B1DB-D7839415AC20}" type="datetimeFigureOut">
              <a:rPr lang="en-US" smtClean="0"/>
              <a:t>6/5/2024</a:t>
            </a:fld>
            <a:endParaRPr lang="en-US"/>
          </a:p>
        </p:txBody>
      </p:sp>
      <p:sp>
        <p:nvSpPr>
          <p:cNvPr id="5" name="Footer Placeholder 4">
            <a:extLst>
              <a:ext uri="{FF2B5EF4-FFF2-40B4-BE49-F238E27FC236}">
                <a16:creationId xmlns:a16="http://schemas.microsoft.com/office/drawing/2014/main" id="{DE8E86AC-7B7E-4486-D2BB-66BB1DF42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2FD22-C18E-54EB-480F-AB58AAA98986}"/>
              </a:ext>
            </a:extLst>
          </p:cNvPr>
          <p:cNvSpPr>
            <a:spLocks noGrp="1"/>
          </p:cNvSpPr>
          <p:nvPr>
            <p:ph type="sldNum" sz="quarter" idx="12"/>
          </p:nvPr>
        </p:nvSpPr>
        <p:spPr/>
        <p:txBody>
          <a:bodyPr/>
          <a:lstStyle/>
          <a:p>
            <a:fld id="{0BFD1170-8508-4C7E-8930-717A02A3B5AC}" type="slidenum">
              <a:rPr lang="en-US" smtClean="0"/>
              <a:t>‹#›</a:t>
            </a:fld>
            <a:endParaRPr lang="en-US"/>
          </a:p>
        </p:txBody>
      </p:sp>
    </p:spTree>
    <p:extLst>
      <p:ext uri="{BB962C8B-B14F-4D97-AF65-F5344CB8AC3E}">
        <p14:creationId xmlns:p14="http://schemas.microsoft.com/office/powerpoint/2010/main" val="138460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A7CF-A693-338F-01A9-B7CFA66D3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C7F3E5-455A-BD3F-8F93-A3D7D0FC2A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DCBC7-D128-DC1D-DF32-C6471280DD89}"/>
              </a:ext>
            </a:extLst>
          </p:cNvPr>
          <p:cNvSpPr>
            <a:spLocks noGrp="1"/>
          </p:cNvSpPr>
          <p:nvPr>
            <p:ph type="dt" sz="half" idx="10"/>
          </p:nvPr>
        </p:nvSpPr>
        <p:spPr/>
        <p:txBody>
          <a:bodyPr/>
          <a:lstStyle/>
          <a:p>
            <a:fld id="{191EB186-02F5-40FF-B1DB-D7839415AC20}" type="datetimeFigureOut">
              <a:rPr lang="en-US" smtClean="0"/>
              <a:t>6/5/2024</a:t>
            </a:fld>
            <a:endParaRPr lang="en-US"/>
          </a:p>
        </p:txBody>
      </p:sp>
      <p:sp>
        <p:nvSpPr>
          <p:cNvPr id="5" name="Footer Placeholder 4">
            <a:extLst>
              <a:ext uri="{FF2B5EF4-FFF2-40B4-BE49-F238E27FC236}">
                <a16:creationId xmlns:a16="http://schemas.microsoft.com/office/drawing/2014/main" id="{A45F51A4-AB13-88A7-F317-B78D4D6D3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4C462-052B-8E88-8DD5-46016268AABF}"/>
              </a:ext>
            </a:extLst>
          </p:cNvPr>
          <p:cNvSpPr>
            <a:spLocks noGrp="1"/>
          </p:cNvSpPr>
          <p:nvPr>
            <p:ph type="sldNum" sz="quarter" idx="12"/>
          </p:nvPr>
        </p:nvSpPr>
        <p:spPr/>
        <p:txBody>
          <a:bodyPr/>
          <a:lstStyle/>
          <a:p>
            <a:fld id="{0BFD1170-8508-4C7E-8930-717A02A3B5AC}" type="slidenum">
              <a:rPr lang="en-US" smtClean="0"/>
              <a:t>‹#›</a:t>
            </a:fld>
            <a:endParaRPr lang="en-US"/>
          </a:p>
        </p:txBody>
      </p:sp>
    </p:spTree>
    <p:extLst>
      <p:ext uri="{BB962C8B-B14F-4D97-AF65-F5344CB8AC3E}">
        <p14:creationId xmlns:p14="http://schemas.microsoft.com/office/powerpoint/2010/main" val="254756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7115-1226-4627-C2DD-15E20B843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C435D7-C1E5-2135-15D1-63FFCA203B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43228C-B356-0C6C-FF91-E65D19B35B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8AA898-E74E-139A-B76B-596515CEDFF0}"/>
              </a:ext>
            </a:extLst>
          </p:cNvPr>
          <p:cNvSpPr>
            <a:spLocks noGrp="1"/>
          </p:cNvSpPr>
          <p:nvPr>
            <p:ph type="dt" sz="half" idx="10"/>
          </p:nvPr>
        </p:nvSpPr>
        <p:spPr/>
        <p:txBody>
          <a:bodyPr/>
          <a:lstStyle/>
          <a:p>
            <a:fld id="{191EB186-02F5-40FF-B1DB-D7839415AC20}" type="datetimeFigureOut">
              <a:rPr lang="en-US" smtClean="0"/>
              <a:t>6/5/2024</a:t>
            </a:fld>
            <a:endParaRPr lang="en-US"/>
          </a:p>
        </p:txBody>
      </p:sp>
      <p:sp>
        <p:nvSpPr>
          <p:cNvPr id="6" name="Footer Placeholder 5">
            <a:extLst>
              <a:ext uri="{FF2B5EF4-FFF2-40B4-BE49-F238E27FC236}">
                <a16:creationId xmlns:a16="http://schemas.microsoft.com/office/drawing/2014/main" id="{1F51A21B-DB90-39FF-9F46-550413A6B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03D42-74BC-F997-5A23-1136D7BACFE9}"/>
              </a:ext>
            </a:extLst>
          </p:cNvPr>
          <p:cNvSpPr>
            <a:spLocks noGrp="1"/>
          </p:cNvSpPr>
          <p:nvPr>
            <p:ph type="sldNum" sz="quarter" idx="12"/>
          </p:nvPr>
        </p:nvSpPr>
        <p:spPr/>
        <p:txBody>
          <a:bodyPr/>
          <a:lstStyle/>
          <a:p>
            <a:fld id="{0BFD1170-8508-4C7E-8930-717A02A3B5AC}" type="slidenum">
              <a:rPr lang="en-US" smtClean="0"/>
              <a:t>‹#›</a:t>
            </a:fld>
            <a:endParaRPr lang="en-US"/>
          </a:p>
        </p:txBody>
      </p:sp>
    </p:spTree>
    <p:extLst>
      <p:ext uri="{BB962C8B-B14F-4D97-AF65-F5344CB8AC3E}">
        <p14:creationId xmlns:p14="http://schemas.microsoft.com/office/powerpoint/2010/main" val="197233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549B-49A3-C953-AC3B-A52D98D9AE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8A1FA3-063B-EA47-DAC8-99553B1A91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87151-EF4A-8786-495F-44B657B31B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65AE89-5D8D-2C34-D61D-C5FABA6E8A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C2CD11-A7F4-377B-F1E1-22C2505D62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6745DF-3FCB-3739-F74F-1BDC7561831E}"/>
              </a:ext>
            </a:extLst>
          </p:cNvPr>
          <p:cNvSpPr>
            <a:spLocks noGrp="1"/>
          </p:cNvSpPr>
          <p:nvPr>
            <p:ph type="dt" sz="half" idx="10"/>
          </p:nvPr>
        </p:nvSpPr>
        <p:spPr/>
        <p:txBody>
          <a:bodyPr/>
          <a:lstStyle/>
          <a:p>
            <a:fld id="{191EB186-02F5-40FF-B1DB-D7839415AC20}" type="datetimeFigureOut">
              <a:rPr lang="en-US" smtClean="0"/>
              <a:t>6/5/2024</a:t>
            </a:fld>
            <a:endParaRPr lang="en-US"/>
          </a:p>
        </p:txBody>
      </p:sp>
      <p:sp>
        <p:nvSpPr>
          <p:cNvPr id="8" name="Footer Placeholder 7">
            <a:extLst>
              <a:ext uri="{FF2B5EF4-FFF2-40B4-BE49-F238E27FC236}">
                <a16:creationId xmlns:a16="http://schemas.microsoft.com/office/drawing/2014/main" id="{DA6FAC9E-03BF-07A8-D7B2-9E061BAB24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8A74AE-B2B5-FD63-6566-22F91DD24E65}"/>
              </a:ext>
            </a:extLst>
          </p:cNvPr>
          <p:cNvSpPr>
            <a:spLocks noGrp="1"/>
          </p:cNvSpPr>
          <p:nvPr>
            <p:ph type="sldNum" sz="quarter" idx="12"/>
          </p:nvPr>
        </p:nvSpPr>
        <p:spPr/>
        <p:txBody>
          <a:bodyPr/>
          <a:lstStyle/>
          <a:p>
            <a:fld id="{0BFD1170-8508-4C7E-8930-717A02A3B5AC}" type="slidenum">
              <a:rPr lang="en-US" smtClean="0"/>
              <a:t>‹#›</a:t>
            </a:fld>
            <a:endParaRPr lang="en-US"/>
          </a:p>
        </p:txBody>
      </p:sp>
    </p:spTree>
    <p:extLst>
      <p:ext uri="{BB962C8B-B14F-4D97-AF65-F5344CB8AC3E}">
        <p14:creationId xmlns:p14="http://schemas.microsoft.com/office/powerpoint/2010/main" val="2723003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0A41-C904-6B9D-9D15-5E900450DE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445A8E-66F5-7432-FC81-5BC2BCA0D747}"/>
              </a:ext>
            </a:extLst>
          </p:cNvPr>
          <p:cNvSpPr>
            <a:spLocks noGrp="1"/>
          </p:cNvSpPr>
          <p:nvPr>
            <p:ph type="dt" sz="half" idx="10"/>
          </p:nvPr>
        </p:nvSpPr>
        <p:spPr/>
        <p:txBody>
          <a:bodyPr/>
          <a:lstStyle/>
          <a:p>
            <a:fld id="{191EB186-02F5-40FF-B1DB-D7839415AC20}" type="datetimeFigureOut">
              <a:rPr lang="en-US" smtClean="0"/>
              <a:t>6/5/2024</a:t>
            </a:fld>
            <a:endParaRPr lang="en-US"/>
          </a:p>
        </p:txBody>
      </p:sp>
      <p:sp>
        <p:nvSpPr>
          <p:cNvPr id="4" name="Footer Placeholder 3">
            <a:extLst>
              <a:ext uri="{FF2B5EF4-FFF2-40B4-BE49-F238E27FC236}">
                <a16:creationId xmlns:a16="http://schemas.microsoft.com/office/drawing/2014/main" id="{0D9FB7B8-8CFB-91E1-FD3E-DBBEDA906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AE667-D95A-91DC-3D79-609364235FDA}"/>
              </a:ext>
            </a:extLst>
          </p:cNvPr>
          <p:cNvSpPr>
            <a:spLocks noGrp="1"/>
          </p:cNvSpPr>
          <p:nvPr>
            <p:ph type="sldNum" sz="quarter" idx="12"/>
          </p:nvPr>
        </p:nvSpPr>
        <p:spPr/>
        <p:txBody>
          <a:bodyPr/>
          <a:lstStyle/>
          <a:p>
            <a:fld id="{0BFD1170-8508-4C7E-8930-717A02A3B5AC}" type="slidenum">
              <a:rPr lang="en-US" smtClean="0"/>
              <a:t>‹#›</a:t>
            </a:fld>
            <a:endParaRPr lang="en-US"/>
          </a:p>
        </p:txBody>
      </p:sp>
    </p:spTree>
    <p:extLst>
      <p:ext uri="{BB962C8B-B14F-4D97-AF65-F5344CB8AC3E}">
        <p14:creationId xmlns:p14="http://schemas.microsoft.com/office/powerpoint/2010/main" val="319207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862014-2C55-9A75-C3B9-07B2346316E7}"/>
              </a:ext>
            </a:extLst>
          </p:cNvPr>
          <p:cNvSpPr>
            <a:spLocks noGrp="1"/>
          </p:cNvSpPr>
          <p:nvPr>
            <p:ph type="dt" sz="half" idx="10"/>
          </p:nvPr>
        </p:nvSpPr>
        <p:spPr/>
        <p:txBody>
          <a:bodyPr/>
          <a:lstStyle/>
          <a:p>
            <a:fld id="{191EB186-02F5-40FF-B1DB-D7839415AC20}" type="datetimeFigureOut">
              <a:rPr lang="en-US" smtClean="0"/>
              <a:t>6/5/2024</a:t>
            </a:fld>
            <a:endParaRPr lang="en-US"/>
          </a:p>
        </p:txBody>
      </p:sp>
      <p:sp>
        <p:nvSpPr>
          <p:cNvPr id="3" name="Footer Placeholder 2">
            <a:extLst>
              <a:ext uri="{FF2B5EF4-FFF2-40B4-BE49-F238E27FC236}">
                <a16:creationId xmlns:a16="http://schemas.microsoft.com/office/drawing/2014/main" id="{392014B7-472D-958C-3C19-A60C9447EA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EE9780-F6D3-5B8C-BC8B-DEA9855DAE62}"/>
              </a:ext>
            </a:extLst>
          </p:cNvPr>
          <p:cNvSpPr>
            <a:spLocks noGrp="1"/>
          </p:cNvSpPr>
          <p:nvPr>
            <p:ph type="sldNum" sz="quarter" idx="12"/>
          </p:nvPr>
        </p:nvSpPr>
        <p:spPr/>
        <p:txBody>
          <a:bodyPr/>
          <a:lstStyle/>
          <a:p>
            <a:fld id="{0BFD1170-8508-4C7E-8930-717A02A3B5AC}" type="slidenum">
              <a:rPr lang="en-US" smtClean="0"/>
              <a:t>‹#›</a:t>
            </a:fld>
            <a:endParaRPr lang="en-US"/>
          </a:p>
        </p:txBody>
      </p:sp>
    </p:spTree>
    <p:extLst>
      <p:ext uri="{BB962C8B-B14F-4D97-AF65-F5344CB8AC3E}">
        <p14:creationId xmlns:p14="http://schemas.microsoft.com/office/powerpoint/2010/main" val="8241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773B-2B62-4576-C31F-A478E554E9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7AF0A7-9399-4243-8199-77CC9A34F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761C6-E159-D9A7-CDFB-A8B6E08CF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48D40-AA14-BC61-A36B-1B2AE21AEE29}"/>
              </a:ext>
            </a:extLst>
          </p:cNvPr>
          <p:cNvSpPr>
            <a:spLocks noGrp="1"/>
          </p:cNvSpPr>
          <p:nvPr>
            <p:ph type="dt" sz="half" idx="10"/>
          </p:nvPr>
        </p:nvSpPr>
        <p:spPr/>
        <p:txBody>
          <a:bodyPr/>
          <a:lstStyle/>
          <a:p>
            <a:fld id="{191EB186-02F5-40FF-B1DB-D7839415AC20}" type="datetimeFigureOut">
              <a:rPr lang="en-US" smtClean="0"/>
              <a:t>6/5/2024</a:t>
            </a:fld>
            <a:endParaRPr lang="en-US"/>
          </a:p>
        </p:txBody>
      </p:sp>
      <p:sp>
        <p:nvSpPr>
          <p:cNvPr id="6" name="Footer Placeholder 5">
            <a:extLst>
              <a:ext uri="{FF2B5EF4-FFF2-40B4-BE49-F238E27FC236}">
                <a16:creationId xmlns:a16="http://schemas.microsoft.com/office/drawing/2014/main" id="{8F9B3779-2B73-6CCC-E77C-2A2A8EB83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030BA-EBB2-A71C-5741-50344864C37C}"/>
              </a:ext>
            </a:extLst>
          </p:cNvPr>
          <p:cNvSpPr>
            <a:spLocks noGrp="1"/>
          </p:cNvSpPr>
          <p:nvPr>
            <p:ph type="sldNum" sz="quarter" idx="12"/>
          </p:nvPr>
        </p:nvSpPr>
        <p:spPr/>
        <p:txBody>
          <a:bodyPr/>
          <a:lstStyle/>
          <a:p>
            <a:fld id="{0BFD1170-8508-4C7E-8930-717A02A3B5AC}" type="slidenum">
              <a:rPr lang="en-US" smtClean="0"/>
              <a:t>‹#›</a:t>
            </a:fld>
            <a:endParaRPr lang="en-US"/>
          </a:p>
        </p:txBody>
      </p:sp>
    </p:spTree>
    <p:extLst>
      <p:ext uri="{BB962C8B-B14F-4D97-AF65-F5344CB8AC3E}">
        <p14:creationId xmlns:p14="http://schemas.microsoft.com/office/powerpoint/2010/main" val="136329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F334-6E33-1A25-C4F3-6656EFB85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BC5B6B-F735-523A-FE8F-0B23A0A13B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194BB8-2C37-FB36-B982-6887E462B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B32B9-D8FF-A061-A772-5B039E82201C}"/>
              </a:ext>
            </a:extLst>
          </p:cNvPr>
          <p:cNvSpPr>
            <a:spLocks noGrp="1"/>
          </p:cNvSpPr>
          <p:nvPr>
            <p:ph type="dt" sz="half" idx="10"/>
          </p:nvPr>
        </p:nvSpPr>
        <p:spPr/>
        <p:txBody>
          <a:bodyPr/>
          <a:lstStyle/>
          <a:p>
            <a:fld id="{191EB186-02F5-40FF-B1DB-D7839415AC20}" type="datetimeFigureOut">
              <a:rPr lang="en-US" smtClean="0"/>
              <a:t>6/5/2024</a:t>
            </a:fld>
            <a:endParaRPr lang="en-US"/>
          </a:p>
        </p:txBody>
      </p:sp>
      <p:sp>
        <p:nvSpPr>
          <p:cNvPr id="6" name="Footer Placeholder 5">
            <a:extLst>
              <a:ext uri="{FF2B5EF4-FFF2-40B4-BE49-F238E27FC236}">
                <a16:creationId xmlns:a16="http://schemas.microsoft.com/office/drawing/2014/main" id="{941C589F-5437-5502-90B8-162927D5E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AE8FA5-B468-CE47-DF73-5FCE3349A996}"/>
              </a:ext>
            </a:extLst>
          </p:cNvPr>
          <p:cNvSpPr>
            <a:spLocks noGrp="1"/>
          </p:cNvSpPr>
          <p:nvPr>
            <p:ph type="sldNum" sz="quarter" idx="12"/>
          </p:nvPr>
        </p:nvSpPr>
        <p:spPr/>
        <p:txBody>
          <a:bodyPr/>
          <a:lstStyle/>
          <a:p>
            <a:fld id="{0BFD1170-8508-4C7E-8930-717A02A3B5AC}" type="slidenum">
              <a:rPr lang="en-US" smtClean="0"/>
              <a:t>‹#›</a:t>
            </a:fld>
            <a:endParaRPr lang="en-US"/>
          </a:p>
        </p:txBody>
      </p:sp>
    </p:spTree>
    <p:extLst>
      <p:ext uri="{BB962C8B-B14F-4D97-AF65-F5344CB8AC3E}">
        <p14:creationId xmlns:p14="http://schemas.microsoft.com/office/powerpoint/2010/main" val="367519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7B1ED-FBCB-A86F-1FB7-64F16BA54D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AB9496-E1C9-EDE8-ABEC-30830AAC0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4D5D0-31F8-0B04-ED9F-C12B8CDBAC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1EB186-02F5-40FF-B1DB-D7839415AC20}" type="datetimeFigureOut">
              <a:rPr lang="en-US" smtClean="0"/>
              <a:t>6/5/2024</a:t>
            </a:fld>
            <a:endParaRPr lang="en-US"/>
          </a:p>
        </p:txBody>
      </p:sp>
      <p:sp>
        <p:nvSpPr>
          <p:cNvPr id="5" name="Footer Placeholder 4">
            <a:extLst>
              <a:ext uri="{FF2B5EF4-FFF2-40B4-BE49-F238E27FC236}">
                <a16:creationId xmlns:a16="http://schemas.microsoft.com/office/drawing/2014/main" id="{3E0AE20D-E4A6-A7FD-02F5-C8998E2F44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22BE66-1BFF-DD80-FE81-E58983871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FD1170-8508-4C7E-8930-717A02A3B5AC}" type="slidenum">
              <a:rPr lang="en-US" smtClean="0"/>
              <a:t>‹#›</a:t>
            </a:fld>
            <a:endParaRPr lang="en-US"/>
          </a:p>
        </p:txBody>
      </p:sp>
      <p:sp>
        <p:nvSpPr>
          <p:cNvPr id="8" name="TextBox 7">
            <a:extLst>
              <a:ext uri="{FF2B5EF4-FFF2-40B4-BE49-F238E27FC236}">
                <a16:creationId xmlns:a16="http://schemas.microsoft.com/office/drawing/2014/main" id="{5981FD34-4F47-6344-F0DB-7907BC707295}"/>
              </a:ext>
            </a:extLst>
          </p:cNvPr>
          <p:cNvSpPr txBox="1"/>
          <p:nvPr userDrawn="1">
            <p:extLst>
              <p:ext uri="{1162E1C5-73C7-4A58-AE30-91384D911F3F}">
                <p184:classification xmlns:p184="http://schemas.microsoft.com/office/powerpoint/2018/4/main" val="ftr"/>
              </p:ext>
            </p:extLst>
          </p:nvPr>
        </p:nvSpPr>
        <p:spPr>
          <a:xfrm>
            <a:off x="5933250" y="6672580"/>
            <a:ext cx="347662"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9492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7.svg"/><Relationship Id="rId4" Type="http://schemas.microsoft.com/office/2007/relationships/hdphoto" Target="../media/hdphoto2.wdp"/><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2.wdp"/><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microsoft.com/office/2007/relationships/hdphoto" Target="../media/hdphoto2.wdp"/><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2.wdp"/><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D2C0-F3B7-2934-7C2B-C3A245988367}"/>
              </a:ext>
            </a:extLst>
          </p:cNvPr>
          <p:cNvSpPr>
            <a:spLocks noGrp="1"/>
          </p:cNvSpPr>
          <p:nvPr>
            <p:ph type="ctrTitle"/>
          </p:nvPr>
        </p:nvSpPr>
        <p:spPr>
          <a:xfrm>
            <a:off x="1691951" y="3485614"/>
            <a:ext cx="9144000" cy="903612"/>
          </a:xfrm>
        </p:spPr>
        <p:txBody>
          <a:bodyPr>
            <a:normAutofit fontScale="90000"/>
          </a:bodyPr>
          <a:lstStyle/>
          <a:p>
            <a:r>
              <a:rPr lang="sv-SE" b="1" dirty="0">
                <a:solidFill>
                  <a:schemeClr val="bg1"/>
                </a:solidFill>
                <a:latin typeface="Avenir Next LT Pro" panose="020B0504020202020204" pitchFamily="34" charset="0"/>
              </a:rPr>
              <a:t>Hörnebo SK F-17</a:t>
            </a:r>
            <a:endParaRPr lang="en-US" b="1" dirty="0">
              <a:solidFill>
                <a:schemeClr val="bg1"/>
              </a:solidFill>
              <a:latin typeface="Avenir Next LT Pro" panose="020B0504020202020204" pitchFamily="34" charset="0"/>
            </a:endParaRPr>
          </a:p>
        </p:txBody>
      </p:sp>
      <p:sp>
        <p:nvSpPr>
          <p:cNvPr id="4" name="Title 1">
            <a:extLst>
              <a:ext uri="{FF2B5EF4-FFF2-40B4-BE49-F238E27FC236}">
                <a16:creationId xmlns:a16="http://schemas.microsoft.com/office/drawing/2014/main" id="{BA3DDEAD-42B2-77AC-44D0-01BE18365FEA}"/>
              </a:ext>
            </a:extLst>
          </p:cNvPr>
          <p:cNvSpPr txBox="1">
            <a:spLocks/>
          </p:cNvSpPr>
          <p:nvPr/>
        </p:nvSpPr>
        <p:spPr>
          <a:xfrm>
            <a:off x="1691951" y="4183953"/>
            <a:ext cx="9144000" cy="5528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2800" dirty="0">
                <a:solidFill>
                  <a:schemeClr val="bg1"/>
                </a:solidFill>
                <a:latin typeface="Avenir Next LT Pro" panose="020B0504020202020204" pitchFamily="34" charset="0"/>
              </a:rPr>
              <a:t>Föräldramöte</a:t>
            </a:r>
            <a:endParaRPr lang="en-US" sz="2800" dirty="0">
              <a:solidFill>
                <a:schemeClr val="bg1"/>
              </a:solidFill>
              <a:latin typeface="Avenir Next LT Pro" panose="020B0504020202020204" pitchFamily="34" charset="0"/>
            </a:endParaRPr>
          </a:p>
        </p:txBody>
      </p:sp>
      <p:sp>
        <p:nvSpPr>
          <p:cNvPr id="5" name="Rectangle 4">
            <a:extLst>
              <a:ext uri="{FF2B5EF4-FFF2-40B4-BE49-F238E27FC236}">
                <a16:creationId xmlns:a16="http://schemas.microsoft.com/office/drawing/2014/main" id="{799A80FD-F51A-19C5-5BDA-E3E2163828CB}"/>
              </a:ext>
            </a:extLst>
          </p:cNvPr>
          <p:cNvSpPr/>
          <p:nvPr/>
        </p:nvSpPr>
        <p:spPr>
          <a:xfrm>
            <a:off x="0" y="7010400"/>
            <a:ext cx="4064400" cy="685800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D4CE4C-B2DD-F200-FBB6-11CCE596302D}"/>
              </a:ext>
            </a:extLst>
          </p:cNvPr>
          <p:cNvSpPr/>
          <p:nvPr/>
        </p:nvSpPr>
        <p:spPr>
          <a:xfrm>
            <a:off x="4063800" y="8920586"/>
            <a:ext cx="4064400" cy="6858000"/>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331985-A693-7F04-30B6-75F84A59DA50}"/>
              </a:ext>
            </a:extLst>
          </p:cNvPr>
          <p:cNvSpPr/>
          <p:nvPr/>
        </p:nvSpPr>
        <p:spPr>
          <a:xfrm>
            <a:off x="8127600" y="10925325"/>
            <a:ext cx="4064400" cy="6858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7470995-0ECF-DD78-553F-6CBB3BC23726}"/>
              </a:ext>
            </a:extLst>
          </p:cNvPr>
          <p:cNvSpPr/>
          <p:nvPr/>
        </p:nvSpPr>
        <p:spPr>
          <a:xfrm>
            <a:off x="1581601" y="811513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C515F81-AE49-0CA3-8AD6-EE43AB2C40B8}"/>
              </a:ext>
            </a:extLst>
          </p:cNvPr>
          <p:cNvSpPr/>
          <p:nvPr/>
        </p:nvSpPr>
        <p:spPr>
          <a:xfrm>
            <a:off x="5646599" y="10025325"/>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927F4F3-449D-C65B-12D7-6F3B6DFC03F3}"/>
              </a:ext>
            </a:extLst>
          </p:cNvPr>
          <p:cNvSpPr/>
          <p:nvPr/>
        </p:nvSpPr>
        <p:spPr>
          <a:xfrm>
            <a:off x="9709201" y="12030064"/>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ullseye with solid fill">
            <a:extLst>
              <a:ext uri="{FF2B5EF4-FFF2-40B4-BE49-F238E27FC236}">
                <a16:creationId xmlns:a16="http://schemas.microsoft.com/office/drawing/2014/main" id="{C08E9471-A320-2AD5-B31A-E9BB0CAC09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6154" y="8209692"/>
            <a:ext cx="710894" cy="710894"/>
          </a:xfrm>
          <a:prstGeom prst="rect">
            <a:avLst/>
          </a:prstGeom>
        </p:spPr>
      </p:pic>
      <p:sp>
        <p:nvSpPr>
          <p:cNvPr id="13" name="TextBox 12">
            <a:extLst>
              <a:ext uri="{FF2B5EF4-FFF2-40B4-BE49-F238E27FC236}">
                <a16:creationId xmlns:a16="http://schemas.microsoft.com/office/drawing/2014/main" id="{9EF360B8-7674-1692-5C3A-C2E0AA2E42F2}"/>
              </a:ext>
            </a:extLst>
          </p:cNvPr>
          <p:cNvSpPr txBox="1"/>
          <p:nvPr/>
        </p:nvSpPr>
        <p:spPr>
          <a:xfrm>
            <a:off x="892135" y="9144905"/>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Målsättning</a:t>
            </a:r>
            <a:endParaRPr lang="en-US" b="1" dirty="0">
              <a:solidFill>
                <a:schemeClr val="bg1"/>
              </a:solidFill>
              <a:latin typeface="Avenir Next LT Pro" panose="020B0504020202020204" pitchFamily="34" charset="0"/>
            </a:endParaRPr>
          </a:p>
        </p:txBody>
      </p:sp>
      <p:sp>
        <p:nvSpPr>
          <p:cNvPr id="14" name="TextBox 13">
            <a:extLst>
              <a:ext uri="{FF2B5EF4-FFF2-40B4-BE49-F238E27FC236}">
                <a16:creationId xmlns:a16="http://schemas.microsoft.com/office/drawing/2014/main" id="{5D4E1F5A-2C14-385F-A56D-7CD55B312F52}"/>
              </a:ext>
            </a:extLst>
          </p:cNvPr>
          <p:cNvSpPr txBox="1"/>
          <p:nvPr/>
        </p:nvSpPr>
        <p:spPr>
          <a:xfrm>
            <a:off x="951657" y="9968021"/>
            <a:ext cx="2214465" cy="584775"/>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Ett lag som ska spela många år ihop</a:t>
            </a:r>
            <a:endParaRPr lang="en-US" sz="1600" dirty="0">
              <a:solidFill>
                <a:schemeClr val="bg1"/>
              </a:solidFill>
              <a:latin typeface="Avenir Next LT Pro" panose="020B0504020202020204" pitchFamily="34" charset="0"/>
            </a:endParaRPr>
          </a:p>
        </p:txBody>
      </p:sp>
      <p:pic>
        <p:nvPicPr>
          <p:cNvPr id="16" name="Graphic 15" descr="Soccer ball with solid fill">
            <a:extLst>
              <a:ext uri="{FF2B5EF4-FFF2-40B4-BE49-F238E27FC236}">
                <a16:creationId xmlns:a16="http://schemas.microsoft.com/office/drawing/2014/main" id="{537496E7-111E-62A6-E578-0EDCF5CC57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7887" y="10177212"/>
            <a:ext cx="596226" cy="596226"/>
          </a:xfrm>
          <a:prstGeom prst="rect">
            <a:avLst/>
          </a:prstGeom>
        </p:spPr>
      </p:pic>
      <p:sp>
        <p:nvSpPr>
          <p:cNvPr id="17" name="TextBox 16">
            <a:extLst>
              <a:ext uri="{FF2B5EF4-FFF2-40B4-BE49-F238E27FC236}">
                <a16:creationId xmlns:a16="http://schemas.microsoft.com/office/drawing/2014/main" id="{CAD9868F-E31C-F520-5408-12425A502F82}"/>
              </a:ext>
            </a:extLst>
          </p:cNvPr>
          <p:cNvSpPr txBox="1"/>
          <p:nvPr/>
        </p:nvSpPr>
        <p:spPr>
          <a:xfrm>
            <a:off x="5127555" y="11057714"/>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Utbildning</a:t>
            </a:r>
            <a:endParaRPr lang="en-US" b="1" dirty="0">
              <a:solidFill>
                <a:schemeClr val="bg1"/>
              </a:solidFill>
              <a:latin typeface="Avenir Next LT Pro" panose="020B0504020202020204" pitchFamily="34" charset="0"/>
            </a:endParaRPr>
          </a:p>
        </p:txBody>
      </p:sp>
      <p:sp>
        <p:nvSpPr>
          <p:cNvPr id="18" name="TextBox 17">
            <a:extLst>
              <a:ext uri="{FF2B5EF4-FFF2-40B4-BE49-F238E27FC236}">
                <a16:creationId xmlns:a16="http://schemas.microsoft.com/office/drawing/2014/main" id="{6DD7381F-67BF-C53D-A66F-4B43AD9D390D}"/>
              </a:ext>
            </a:extLst>
          </p:cNvPr>
          <p:cNvSpPr txBox="1"/>
          <p:nvPr/>
        </p:nvSpPr>
        <p:spPr>
          <a:xfrm>
            <a:off x="5286880" y="11878207"/>
            <a:ext cx="2214465" cy="584775"/>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Blanda lek med fotbollsaktioner</a:t>
            </a:r>
            <a:endParaRPr lang="en-US" sz="1600" dirty="0">
              <a:solidFill>
                <a:schemeClr val="bg1"/>
              </a:solidFill>
              <a:latin typeface="Avenir Next LT Pro" panose="020B0504020202020204" pitchFamily="34" charset="0"/>
            </a:endParaRPr>
          </a:p>
        </p:txBody>
      </p:sp>
      <p:sp>
        <p:nvSpPr>
          <p:cNvPr id="19" name="TextBox 18">
            <a:extLst>
              <a:ext uri="{FF2B5EF4-FFF2-40B4-BE49-F238E27FC236}">
                <a16:creationId xmlns:a16="http://schemas.microsoft.com/office/drawing/2014/main" id="{DD0538D5-1061-1E2B-1FD2-A579B3115A37}"/>
              </a:ext>
            </a:extLst>
          </p:cNvPr>
          <p:cNvSpPr txBox="1"/>
          <p:nvPr/>
        </p:nvSpPr>
        <p:spPr>
          <a:xfrm>
            <a:off x="5286879" y="12462982"/>
            <a:ext cx="2214465" cy="584775"/>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Lita på att tiden jämnar ut nivån</a:t>
            </a:r>
            <a:endParaRPr lang="en-US" sz="1600" dirty="0">
              <a:solidFill>
                <a:schemeClr val="bg1"/>
              </a:solidFill>
              <a:latin typeface="Avenir Next LT Pro" panose="020B0504020202020204" pitchFamily="34" charset="0"/>
            </a:endParaRPr>
          </a:p>
        </p:txBody>
      </p:sp>
      <p:pic>
        <p:nvPicPr>
          <p:cNvPr id="21" name="Graphic 20" descr="Lightbulb and gear with solid fill">
            <a:extLst>
              <a:ext uri="{FF2B5EF4-FFF2-40B4-BE49-F238E27FC236}">
                <a16:creationId xmlns:a16="http://schemas.microsoft.com/office/drawing/2014/main" id="{68E548DA-FF49-6BB9-4216-F287AB6E58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63304" y="12186384"/>
            <a:ext cx="591793" cy="591793"/>
          </a:xfrm>
          <a:prstGeom prst="rect">
            <a:avLst/>
          </a:prstGeom>
        </p:spPr>
      </p:pic>
      <p:sp>
        <p:nvSpPr>
          <p:cNvPr id="22" name="TextBox 21">
            <a:extLst>
              <a:ext uri="{FF2B5EF4-FFF2-40B4-BE49-F238E27FC236}">
                <a16:creationId xmlns:a16="http://schemas.microsoft.com/office/drawing/2014/main" id="{680428B8-7C08-0D5C-FC46-B294946214A4}"/>
              </a:ext>
            </a:extLst>
          </p:cNvPr>
          <p:cNvSpPr txBox="1"/>
          <p:nvPr/>
        </p:nvSpPr>
        <p:spPr>
          <a:xfrm>
            <a:off x="9318103" y="13063464"/>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Feedback</a:t>
            </a:r>
            <a:endParaRPr lang="en-US" b="1" dirty="0">
              <a:solidFill>
                <a:schemeClr val="bg1"/>
              </a:solidFill>
              <a:latin typeface="Avenir Next LT Pro" panose="020B0504020202020204" pitchFamily="34" charset="0"/>
            </a:endParaRPr>
          </a:p>
        </p:txBody>
      </p:sp>
      <p:sp>
        <p:nvSpPr>
          <p:cNvPr id="23" name="TextBox 22">
            <a:extLst>
              <a:ext uri="{FF2B5EF4-FFF2-40B4-BE49-F238E27FC236}">
                <a16:creationId xmlns:a16="http://schemas.microsoft.com/office/drawing/2014/main" id="{2659106E-98F5-3A3B-E025-677E721A89AF}"/>
              </a:ext>
            </a:extLst>
          </p:cNvPr>
          <p:cNvSpPr txBox="1"/>
          <p:nvPr/>
        </p:nvSpPr>
        <p:spPr>
          <a:xfrm>
            <a:off x="9412284" y="13882945"/>
            <a:ext cx="2214465" cy="830997"/>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Transparens mellan spelare, ledare och vårdnadshavare</a:t>
            </a:r>
            <a:endParaRPr lang="en-US" sz="160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6202094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D2C0-F3B7-2934-7C2B-C3A245988367}"/>
              </a:ext>
            </a:extLst>
          </p:cNvPr>
          <p:cNvSpPr>
            <a:spLocks noGrp="1"/>
          </p:cNvSpPr>
          <p:nvPr>
            <p:ph type="ctrTitle"/>
          </p:nvPr>
        </p:nvSpPr>
        <p:spPr>
          <a:xfrm>
            <a:off x="1691951" y="3485614"/>
            <a:ext cx="9144000" cy="903612"/>
          </a:xfrm>
        </p:spPr>
        <p:txBody>
          <a:bodyPr>
            <a:normAutofit fontScale="90000"/>
          </a:bodyPr>
          <a:lstStyle/>
          <a:p>
            <a:r>
              <a:rPr lang="sv-SE" b="1" dirty="0">
                <a:solidFill>
                  <a:schemeClr val="bg1"/>
                </a:solidFill>
                <a:latin typeface="Avenir Next LT Pro" panose="020B0504020202020204" pitchFamily="34" charset="0"/>
              </a:rPr>
              <a:t>Hörnebo SK F-17</a:t>
            </a:r>
            <a:endParaRPr lang="en-US" b="1" dirty="0">
              <a:solidFill>
                <a:schemeClr val="bg1"/>
              </a:solidFill>
              <a:latin typeface="Avenir Next LT Pro" panose="020B0504020202020204" pitchFamily="34" charset="0"/>
            </a:endParaRPr>
          </a:p>
        </p:txBody>
      </p:sp>
      <p:sp>
        <p:nvSpPr>
          <p:cNvPr id="4" name="Title 1">
            <a:extLst>
              <a:ext uri="{FF2B5EF4-FFF2-40B4-BE49-F238E27FC236}">
                <a16:creationId xmlns:a16="http://schemas.microsoft.com/office/drawing/2014/main" id="{BA3DDEAD-42B2-77AC-44D0-01BE18365FEA}"/>
              </a:ext>
            </a:extLst>
          </p:cNvPr>
          <p:cNvSpPr txBox="1">
            <a:spLocks/>
          </p:cNvSpPr>
          <p:nvPr/>
        </p:nvSpPr>
        <p:spPr>
          <a:xfrm>
            <a:off x="1691951" y="4183953"/>
            <a:ext cx="9144000" cy="5528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2800" dirty="0">
                <a:solidFill>
                  <a:schemeClr val="bg1"/>
                </a:solidFill>
                <a:latin typeface="Avenir Next LT Pro" panose="020B0504020202020204" pitchFamily="34" charset="0"/>
              </a:rPr>
              <a:t>Föräldramöte</a:t>
            </a:r>
            <a:endParaRPr lang="en-US" sz="2800" dirty="0">
              <a:solidFill>
                <a:schemeClr val="bg1"/>
              </a:solidFill>
              <a:latin typeface="Avenir Next LT Pro" panose="020B0504020202020204" pitchFamily="34" charset="0"/>
            </a:endParaRPr>
          </a:p>
        </p:txBody>
      </p:sp>
      <p:sp>
        <p:nvSpPr>
          <p:cNvPr id="5" name="Rectangle 4">
            <a:extLst>
              <a:ext uri="{FF2B5EF4-FFF2-40B4-BE49-F238E27FC236}">
                <a16:creationId xmlns:a16="http://schemas.microsoft.com/office/drawing/2014/main" id="{799A80FD-F51A-19C5-5BDA-E3E2163828CB}"/>
              </a:ext>
            </a:extLst>
          </p:cNvPr>
          <p:cNvSpPr/>
          <p:nvPr/>
        </p:nvSpPr>
        <p:spPr>
          <a:xfrm>
            <a:off x="0" y="0"/>
            <a:ext cx="4064400" cy="685800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D4CE4C-B2DD-F200-FBB6-11CCE596302D}"/>
              </a:ext>
            </a:extLst>
          </p:cNvPr>
          <p:cNvSpPr/>
          <p:nvPr/>
        </p:nvSpPr>
        <p:spPr>
          <a:xfrm>
            <a:off x="4063202" y="0"/>
            <a:ext cx="4064400" cy="6858000"/>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331985-A693-7F04-30B6-75F84A59DA50}"/>
              </a:ext>
            </a:extLst>
          </p:cNvPr>
          <p:cNvSpPr/>
          <p:nvPr/>
        </p:nvSpPr>
        <p:spPr>
          <a:xfrm>
            <a:off x="8127602" y="0"/>
            <a:ext cx="4064400" cy="6858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7470995-0ECF-DD78-553F-6CBB3BC23726}"/>
              </a:ext>
            </a:extLst>
          </p:cNvPr>
          <p:cNvSpPr/>
          <p:nvPr/>
        </p:nvSpPr>
        <p:spPr>
          <a:xfrm>
            <a:off x="1581601" y="110473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C515F81-AE49-0CA3-8AD6-EE43AB2C40B8}"/>
              </a:ext>
            </a:extLst>
          </p:cNvPr>
          <p:cNvSpPr/>
          <p:nvPr/>
        </p:nvSpPr>
        <p:spPr>
          <a:xfrm>
            <a:off x="5646001" y="110473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927F4F3-449D-C65B-12D7-6F3B6DFC03F3}"/>
              </a:ext>
            </a:extLst>
          </p:cNvPr>
          <p:cNvSpPr/>
          <p:nvPr/>
        </p:nvSpPr>
        <p:spPr>
          <a:xfrm>
            <a:off x="9709203" y="110473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ullseye with solid fill">
            <a:extLst>
              <a:ext uri="{FF2B5EF4-FFF2-40B4-BE49-F238E27FC236}">
                <a16:creationId xmlns:a16="http://schemas.microsoft.com/office/drawing/2014/main" id="{C08E9471-A320-2AD5-B31A-E9BB0CAC09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76154" y="1199292"/>
            <a:ext cx="710894" cy="710894"/>
          </a:xfrm>
          <a:prstGeom prst="rect">
            <a:avLst/>
          </a:prstGeom>
        </p:spPr>
      </p:pic>
      <p:sp>
        <p:nvSpPr>
          <p:cNvPr id="13" name="TextBox 12">
            <a:extLst>
              <a:ext uri="{FF2B5EF4-FFF2-40B4-BE49-F238E27FC236}">
                <a16:creationId xmlns:a16="http://schemas.microsoft.com/office/drawing/2014/main" id="{9EF360B8-7674-1692-5C3A-C2E0AA2E42F2}"/>
              </a:ext>
            </a:extLst>
          </p:cNvPr>
          <p:cNvSpPr txBox="1"/>
          <p:nvPr/>
        </p:nvSpPr>
        <p:spPr>
          <a:xfrm>
            <a:off x="892135" y="2134505"/>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Målsättning</a:t>
            </a:r>
            <a:endParaRPr lang="en-US" b="1" dirty="0">
              <a:solidFill>
                <a:schemeClr val="bg1"/>
              </a:solidFill>
              <a:latin typeface="Avenir Next LT Pro" panose="020B0504020202020204" pitchFamily="34" charset="0"/>
            </a:endParaRPr>
          </a:p>
        </p:txBody>
      </p:sp>
      <p:sp>
        <p:nvSpPr>
          <p:cNvPr id="14" name="TextBox 13">
            <a:extLst>
              <a:ext uri="{FF2B5EF4-FFF2-40B4-BE49-F238E27FC236}">
                <a16:creationId xmlns:a16="http://schemas.microsoft.com/office/drawing/2014/main" id="{5D4E1F5A-2C14-385F-A56D-7CD55B312F52}"/>
              </a:ext>
            </a:extLst>
          </p:cNvPr>
          <p:cNvSpPr txBox="1"/>
          <p:nvPr/>
        </p:nvSpPr>
        <p:spPr>
          <a:xfrm>
            <a:off x="951657" y="2957621"/>
            <a:ext cx="2214465" cy="584775"/>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Ett lag som ska spela många år ihop</a:t>
            </a:r>
            <a:endParaRPr lang="en-US" sz="1600" dirty="0">
              <a:solidFill>
                <a:schemeClr val="bg1"/>
              </a:solidFill>
              <a:latin typeface="Avenir Next LT Pro" panose="020B0504020202020204" pitchFamily="34" charset="0"/>
            </a:endParaRPr>
          </a:p>
        </p:txBody>
      </p:sp>
      <p:pic>
        <p:nvPicPr>
          <p:cNvPr id="16" name="Graphic 15" descr="Soccer ball with solid fill">
            <a:extLst>
              <a:ext uri="{FF2B5EF4-FFF2-40B4-BE49-F238E27FC236}">
                <a16:creationId xmlns:a16="http://schemas.microsoft.com/office/drawing/2014/main" id="{537496E7-111E-62A6-E578-0EDCF5CC57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7289" y="1256626"/>
            <a:ext cx="596226" cy="596226"/>
          </a:xfrm>
          <a:prstGeom prst="rect">
            <a:avLst/>
          </a:prstGeom>
        </p:spPr>
      </p:pic>
      <p:sp>
        <p:nvSpPr>
          <p:cNvPr id="17" name="TextBox 16">
            <a:extLst>
              <a:ext uri="{FF2B5EF4-FFF2-40B4-BE49-F238E27FC236}">
                <a16:creationId xmlns:a16="http://schemas.microsoft.com/office/drawing/2014/main" id="{CAD9868F-E31C-F520-5408-12425A502F82}"/>
              </a:ext>
            </a:extLst>
          </p:cNvPr>
          <p:cNvSpPr txBox="1"/>
          <p:nvPr/>
        </p:nvSpPr>
        <p:spPr>
          <a:xfrm>
            <a:off x="5126957" y="2137128"/>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Utbildning</a:t>
            </a:r>
            <a:endParaRPr lang="en-US" b="1" dirty="0">
              <a:solidFill>
                <a:schemeClr val="bg1"/>
              </a:solidFill>
              <a:latin typeface="Avenir Next LT Pro" panose="020B0504020202020204" pitchFamily="34" charset="0"/>
            </a:endParaRPr>
          </a:p>
        </p:txBody>
      </p:sp>
      <p:sp>
        <p:nvSpPr>
          <p:cNvPr id="18" name="TextBox 17">
            <a:extLst>
              <a:ext uri="{FF2B5EF4-FFF2-40B4-BE49-F238E27FC236}">
                <a16:creationId xmlns:a16="http://schemas.microsoft.com/office/drawing/2014/main" id="{6DD7381F-67BF-C53D-A66F-4B43AD9D390D}"/>
              </a:ext>
            </a:extLst>
          </p:cNvPr>
          <p:cNvSpPr txBox="1"/>
          <p:nvPr/>
        </p:nvSpPr>
        <p:spPr>
          <a:xfrm>
            <a:off x="5286282" y="2957621"/>
            <a:ext cx="2214465" cy="584775"/>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Blanda lek med fotbollsaktioner</a:t>
            </a:r>
            <a:endParaRPr lang="en-US" sz="1600" dirty="0">
              <a:solidFill>
                <a:schemeClr val="bg1"/>
              </a:solidFill>
              <a:latin typeface="Avenir Next LT Pro" panose="020B0504020202020204" pitchFamily="34" charset="0"/>
            </a:endParaRPr>
          </a:p>
        </p:txBody>
      </p:sp>
      <p:sp>
        <p:nvSpPr>
          <p:cNvPr id="19" name="TextBox 18">
            <a:extLst>
              <a:ext uri="{FF2B5EF4-FFF2-40B4-BE49-F238E27FC236}">
                <a16:creationId xmlns:a16="http://schemas.microsoft.com/office/drawing/2014/main" id="{DD0538D5-1061-1E2B-1FD2-A579B3115A37}"/>
              </a:ext>
            </a:extLst>
          </p:cNvPr>
          <p:cNvSpPr txBox="1"/>
          <p:nvPr/>
        </p:nvSpPr>
        <p:spPr>
          <a:xfrm>
            <a:off x="5286281" y="3542396"/>
            <a:ext cx="2214465" cy="584775"/>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Lita på att tiden jämnar ut nivån</a:t>
            </a:r>
            <a:endParaRPr lang="en-US" sz="1600" dirty="0">
              <a:solidFill>
                <a:schemeClr val="bg1"/>
              </a:solidFill>
              <a:latin typeface="Avenir Next LT Pro" panose="020B0504020202020204" pitchFamily="34" charset="0"/>
            </a:endParaRPr>
          </a:p>
        </p:txBody>
      </p:sp>
      <p:pic>
        <p:nvPicPr>
          <p:cNvPr id="21" name="Graphic 20" descr="Lightbulb and gear with solid fill">
            <a:extLst>
              <a:ext uri="{FF2B5EF4-FFF2-40B4-BE49-F238E27FC236}">
                <a16:creationId xmlns:a16="http://schemas.microsoft.com/office/drawing/2014/main" id="{68E548DA-FF49-6BB9-4216-F287AB6E58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63306" y="1261059"/>
            <a:ext cx="591793" cy="591793"/>
          </a:xfrm>
          <a:prstGeom prst="rect">
            <a:avLst/>
          </a:prstGeom>
        </p:spPr>
      </p:pic>
      <p:sp>
        <p:nvSpPr>
          <p:cNvPr id="22" name="TextBox 21">
            <a:extLst>
              <a:ext uri="{FF2B5EF4-FFF2-40B4-BE49-F238E27FC236}">
                <a16:creationId xmlns:a16="http://schemas.microsoft.com/office/drawing/2014/main" id="{680428B8-7C08-0D5C-FC46-B294946214A4}"/>
              </a:ext>
            </a:extLst>
          </p:cNvPr>
          <p:cNvSpPr txBox="1"/>
          <p:nvPr/>
        </p:nvSpPr>
        <p:spPr>
          <a:xfrm>
            <a:off x="9318105" y="2138139"/>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Feedback</a:t>
            </a:r>
            <a:endParaRPr lang="en-US" b="1" dirty="0">
              <a:solidFill>
                <a:schemeClr val="bg1"/>
              </a:solidFill>
              <a:latin typeface="Avenir Next LT Pro" panose="020B0504020202020204" pitchFamily="34" charset="0"/>
            </a:endParaRPr>
          </a:p>
        </p:txBody>
      </p:sp>
      <p:sp>
        <p:nvSpPr>
          <p:cNvPr id="23" name="TextBox 22">
            <a:extLst>
              <a:ext uri="{FF2B5EF4-FFF2-40B4-BE49-F238E27FC236}">
                <a16:creationId xmlns:a16="http://schemas.microsoft.com/office/drawing/2014/main" id="{2659106E-98F5-3A3B-E025-677E721A89AF}"/>
              </a:ext>
            </a:extLst>
          </p:cNvPr>
          <p:cNvSpPr txBox="1"/>
          <p:nvPr/>
        </p:nvSpPr>
        <p:spPr>
          <a:xfrm>
            <a:off x="9248341" y="2957621"/>
            <a:ext cx="2214465" cy="830997"/>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Transparens mellan spelare, ledare och vårdnadshavare</a:t>
            </a:r>
            <a:endParaRPr lang="en-US" sz="160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6788701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D2C0-F3B7-2934-7C2B-C3A245988367}"/>
              </a:ext>
            </a:extLst>
          </p:cNvPr>
          <p:cNvSpPr>
            <a:spLocks noGrp="1"/>
          </p:cNvSpPr>
          <p:nvPr>
            <p:ph type="ctrTitle"/>
          </p:nvPr>
        </p:nvSpPr>
        <p:spPr>
          <a:xfrm>
            <a:off x="1691951" y="3485614"/>
            <a:ext cx="9144000" cy="903612"/>
          </a:xfrm>
        </p:spPr>
        <p:txBody>
          <a:bodyPr>
            <a:normAutofit fontScale="90000"/>
          </a:bodyPr>
          <a:lstStyle/>
          <a:p>
            <a:r>
              <a:rPr lang="sv-SE" b="1" dirty="0">
                <a:solidFill>
                  <a:schemeClr val="bg1"/>
                </a:solidFill>
                <a:latin typeface="Avenir Next LT Pro" panose="020B0504020202020204" pitchFamily="34" charset="0"/>
              </a:rPr>
              <a:t>Hörnebo SK F-17</a:t>
            </a:r>
            <a:endParaRPr lang="en-US" b="1" dirty="0">
              <a:solidFill>
                <a:schemeClr val="bg1"/>
              </a:solidFill>
              <a:latin typeface="Avenir Next LT Pro" panose="020B0504020202020204" pitchFamily="34" charset="0"/>
            </a:endParaRPr>
          </a:p>
        </p:txBody>
      </p:sp>
      <p:sp>
        <p:nvSpPr>
          <p:cNvPr id="4" name="Title 1">
            <a:extLst>
              <a:ext uri="{FF2B5EF4-FFF2-40B4-BE49-F238E27FC236}">
                <a16:creationId xmlns:a16="http://schemas.microsoft.com/office/drawing/2014/main" id="{BA3DDEAD-42B2-77AC-44D0-01BE18365FEA}"/>
              </a:ext>
            </a:extLst>
          </p:cNvPr>
          <p:cNvSpPr txBox="1">
            <a:spLocks/>
          </p:cNvSpPr>
          <p:nvPr/>
        </p:nvSpPr>
        <p:spPr>
          <a:xfrm>
            <a:off x="1691951" y="4183953"/>
            <a:ext cx="9144000" cy="5528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2800" dirty="0">
                <a:solidFill>
                  <a:schemeClr val="bg1"/>
                </a:solidFill>
                <a:latin typeface="Avenir Next LT Pro" panose="020B0504020202020204" pitchFamily="34" charset="0"/>
              </a:rPr>
              <a:t>Föräldramöte</a:t>
            </a:r>
            <a:endParaRPr lang="en-US" sz="2800" dirty="0">
              <a:solidFill>
                <a:schemeClr val="bg1"/>
              </a:solidFill>
              <a:latin typeface="Avenir Next LT Pro" panose="020B0504020202020204" pitchFamily="34" charset="0"/>
            </a:endParaRPr>
          </a:p>
        </p:txBody>
      </p:sp>
      <p:sp>
        <p:nvSpPr>
          <p:cNvPr id="5" name="Rectangle 4">
            <a:extLst>
              <a:ext uri="{FF2B5EF4-FFF2-40B4-BE49-F238E27FC236}">
                <a16:creationId xmlns:a16="http://schemas.microsoft.com/office/drawing/2014/main" id="{799A80FD-F51A-19C5-5BDA-E3E2163828CB}"/>
              </a:ext>
            </a:extLst>
          </p:cNvPr>
          <p:cNvSpPr/>
          <p:nvPr/>
        </p:nvSpPr>
        <p:spPr>
          <a:xfrm>
            <a:off x="0" y="7010400"/>
            <a:ext cx="4064400" cy="685800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D4CE4C-B2DD-F200-FBB6-11CCE596302D}"/>
              </a:ext>
            </a:extLst>
          </p:cNvPr>
          <p:cNvSpPr/>
          <p:nvPr/>
        </p:nvSpPr>
        <p:spPr>
          <a:xfrm>
            <a:off x="4063800" y="8920586"/>
            <a:ext cx="4064400" cy="6858000"/>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331985-A693-7F04-30B6-75F84A59DA50}"/>
              </a:ext>
            </a:extLst>
          </p:cNvPr>
          <p:cNvSpPr/>
          <p:nvPr/>
        </p:nvSpPr>
        <p:spPr>
          <a:xfrm>
            <a:off x="8127600" y="10925325"/>
            <a:ext cx="4064400" cy="6858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7470995-0ECF-DD78-553F-6CBB3BC23726}"/>
              </a:ext>
            </a:extLst>
          </p:cNvPr>
          <p:cNvSpPr/>
          <p:nvPr/>
        </p:nvSpPr>
        <p:spPr>
          <a:xfrm>
            <a:off x="1581601" y="811513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C515F81-AE49-0CA3-8AD6-EE43AB2C40B8}"/>
              </a:ext>
            </a:extLst>
          </p:cNvPr>
          <p:cNvSpPr/>
          <p:nvPr/>
        </p:nvSpPr>
        <p:spPr>
          <a:xfrm>
            <a:off x="5646599" y="10025325"/>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927F4F3-449D-C65B-12D7-6F3B6DFC03F3}"/>
              </a:ext>
            </a:extLst>
          </p:cNvPr>
          <p:cNvSpPr/>
          <p:nvPr/>
        </p:nvSpPr>
        <p:spPr>
          <a:xfrm>
            <a:off x="9709201" y="12030064"/>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ullseye with solid fill">
            <a:extLst>
              <a:ext uri="{FF2B5EF4-FFF2-40B4-BE49-F238E27FC236}">
                <a16:creationId xmlns:a16="http://schemas.microsoft.com/office/drawing/2014/main" id="{C08E9471-A320-2AD5-B31A-E9BB0CAC09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6154" y="8209692"/>
            <a:ext cx="710894" cy="710894"/>
          </a:xfrm>
          <a:prstGeom prst="rect">
            <a:avLst/>
          </a:prstGeom>
        </p:spPr>
      </p:pic>
      <p:sp>
        <p:nvSpPr>
          <p:cNvPr id="13" name="TextBox 12">
            <a:extLst>
              <a:ext uri="{FF2B5EF4-FFF2-40B4-BE49-F238E27FC236}">
                <a16:creationId xmlns:a16="http://schemas.microsoft.com/office/drawing/2014/main" id="{9EF360B8-7674-1692-5C3A-C2E0AA2E42F2}"/>
              </a:ext>
            </a:extLst>
          </p:cNvPr>
          <p:cNvSpPr txBox="1"/>
          <p:nvPr/>
        </p:nvSpPr>
        <p:spPr>
          <a:xfrm>
            <a:off x="892135" y="9144905"/>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Målsättning</a:t>
            </a:r>
            <a:endParaRPr lang="en-US" b="1" dirty="0">
              <a:solidFill>
                <a:schemeClr val="bg1"/>
              </a:solidFill>
              <a:latin typeface="Avenir Next LT Pro" panose="020B0504020202020204" pitchFamily="34" charset="0"/>
            </a:endParaRPr>
          </a:p>
        </p:txBody>
      </p:sp>
      <p:sp>
        <p:nvSpPr>
          <p:cNvPr id="14" name="TextBox 13">
            <a:extLst>
              <a:ext uri="{FF2B5EF4-FFF2-40B4-BE49-F238E27FC236}">
                <a16:creationId xmlns:a16="http://schemas.microsoft.com/office/drawing/2014/main" id="{5D4E1F5A-2C14-385F-A56D-7CD55B312F52}"/>
              </a:ext>
            </a:extLst>
          </p:cNvPr>
          <p:cNvSpPr txBox="1"/>
          <p:nvPr/>
        </p:nvSpPr>
        <p:spPr>
          <a:xfrm>
            <a:off x="951657" y="9968021"/>
            <a:ext cx="2214465" cy="584775"/>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Ett lag som ska spela många år ihop</a:t>
            </a:r>
            <a:endParaRPr lang="en-US" sz="1600" dirty="0">
              <a:solidFill>
                <a:schemeClr val="bg1"/>
              </a:solidFill>
              <a:latin typeface="Avenir Next LT Pro" panose="020B0504020202020204" pitchFamily="34" charset="0"/>
            </a:endParaRPr>
          </a:p>
        </p:txBody>
      </p:sp>
      <p:pic>
        <p:nvPicPr>
          <p:cNvPr id="16" name="Graphic 15" descr="Soccer ball with solid fill">
            <a:extLst>
              <a:ext uri="{FF2B5EF4-FFF2-40B4-BE49-F238E27FC236}">
                <a16:creationId xmlns:a16="http://schemas.microsoft.com/office/drawing/2014/main" id="{537496E7-111E-62A6-E578-0EDCF5CC57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7887" y="10177212"/>
            <a:ext cx="596226" cy="596226"/>
          </a:xfrm>
          <a:prstGeom prst="rect">
            <a:avLst/>
          </a:prstGeom>
        </p:spPr>
      </p:pic>
      <p:sp>
        <p:nvSpPr>
          <p:cNvPr id="17" name="TextBox 16">
            <a:extLst>
              <a:ext uri="{FF2B5EF4-FFF2-40B4-BE49-F238E27FC236}">
                <a16:creationId xmlns:a16="http://schemas.microsoft.com/office/drawing/2014/main" id="{CAD9868F-E31C-F520-5408-12425A502F82}"/>
              </a:ext>
            </a:extLst>
          </p:cNvPr>
          <p:cNvSpPr txBox="1"/>
          <p:nvPr/>
        </p:nvSpPr>
        <p:spPr>
          <a:xfrm>
            <a:off x="5127555" y="11057714"/>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Utbildning</a:t>
            </a:r>
            <a:endParaRPr lang="en-US" b="1" dirty="0">
              <a:solidFill>
                <a:schemeClr val="bg1"/>
              </a:solidFill>
              <a:latin typeface="Avenir Next LT Pro" panose="020B0504020202020204" pitchFamily="34" charset="0"/>
            </a:endParaRPr>
          </a:p>
        </p:txBody>
      </p:sp>
      <p:sp>
        <p:nvSpPr>
          <p:cNvPr id="18" name="TextBox 17">
            <a:extLst>
              <a:ext uri="{FF2B5EF4-FFF2-40B4-BE49-F238E27FC236}">
                <a16:creationId xmlns:a16="http://schemas.microsoft.com/office/drawing/2014/main" id="{6DD7381F-67BF-C53D-A66F-4B43AD9D390D}"/>
              </a:ext>
            </a:extLst>
          </p:cNvPr>
          <p:cNvSpPr txBox="1"/>
          <p:nvPr/>
        </p:nvSpPr>
        <p:spPr>
          <a:xfrm>
            <a:off x="5286880" y="11878207"/>
            <a:ext cx="2214465" cy="584775"/>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Blanda lek med fotbollsaktioner</a:t>
            </a:r>
            <a:endParaRPr lang="en-US" sz="1600" dirty="0">
              <a:solidFill>
                <a:schemeClr val="bg1"/>
              </a:solidFill>
              <a:latin typeface="Avenir Next LT Pro" panose="020B0504020202020204" pitchFamily="34" charset="0"/>
            </a:endParaRPr>
          </a:p>
        </p:txBody>
      </p:sp>
      <p:sp>
        <p:nvSpPr>
          <p:cNvPr id="19" name="TextBox 18">
            <a:extLst>
              <a:ext uri="{FF2B5EF4-FFF2-40B4-BE49-F238E27FC236}">
                <a16:creationId xmlns:a16="http://schemas.microsoft.com/office/drawing/2014/main" id="{DD0538D5-1061-1E2B-1FD2-A579B3115A37}"/>
              </a:ext>
            </a:extLst>
          </p:cNvPr>
          <p:cNvSpPr txBox="1"/>
          <p:nvPr/>
        </p:nvSpPr>
        <p:spPr>
          <a:xfrm>
            <a:off x="5286879" y="12462982"/>
            <a:ext cx="2214465" cy="584775"/>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Lita på att tiden jämnar ut nivån</a:t>
            </a:r>
            <a:endParaRPr lang="en-US" sz="1600" dirty="0">
              <a:solidFill>
                <a:schemeClr val="bg1"/>
              </a:solidFill>
              <a:latin typeface="Avenir Next LT Pro" panose="020B0504020202020204" pitchFamily="34" charset="0"/>
            </a:endParaRPr>
          </a:p>
        </p:txBody>
      </p:sp>
      <p:pic>
        <p:nvPicPr>
          <p:cNvPr id="21" name="Graphic 20" descr="Lightbulb and gear with solid fill">
            <a:extLst>
              <a:ext uri="{FF2B5EF4-FFF2-40B4-BE49-F238E27FC236}">
                <a16:creationId xmlns:a16="http://schemas.microsoft.com/office/drawing/2014/main" id="{68E548DA-FF49-6BB9-4216-F287AB6E58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63304" y="12186384"/>
            <a:ext cx="591793" cy="591793"/>
          </a:xfrm>
          <a:prstGeom prst="rect">
            <a:avLst/>
          </a:prstGeom>
        </p:spPr>
      </p:pic>
      <p:sp>
        <p:nvSpPr>
          <p:cNvPr id="22" name="TextBox 21">
            <a:extLst>
              <a:ext uri="{FF2B5EF4-FFF2-40B4-BE49-F238E27FC236}">
                <a16:creationId xmlns:a16="http://schemas.microsoft.com/office/drawing/2014/main" id="{680428B8-7C08-0D5C-FC46-B294946214A4}"/>
              </a:ext>
            </a:extLst>
          </p:cNvPr>
          <p:cNvSpPr txBox="1"/>
          <p:nvPr/>
        </p:nvSpPr>
        <p:spPr>
          <a:xfrm>
            <a:off x="9318103" y="13063464"/>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Feedback</a:t>
            </a:r>
            <a:endParaRPr lang="en-US" b="1" dirty="0">
              <a:solidFill>
                <a:schemeClr val="bg1"/>
              </a:solidFill>
              <a:latin typeface="Avenir Next LT Pro" panose="020B0504020202020204" pitchFamily="34" charset="0"/>
            </a:endParaRPr>
          </a:p>
        </p:txBody>
      </p:sp>
      <p:sp>
        <p:nvSpPr>
          <p:cNvPr id="23" name="TextBox 22">
            <a:extLst>
              <a:ext uri="{FF2B5EF4-FFF2-40B4-BE49-F238E27FC236}">
                <a16:creationId xmlns:a16="http://schemas.microsoft.com/office/drawing/2014/main" id="{2659106E-98F5-3A3B-E025-677E721A89AF}"/>
              </a:ext>
            </a:extLst>
          </p:cNvPr>
          <p:cNvSpPr txBox="1"/>
          <p:nvPr/>
        </p:nvSpPr>
        <p:spPr>
          <a:xfrm>
            <a:off x="9412284" y="13882945"/>
            <a:ext cx="2214465" cy="830997"/>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Transparens mellan spelare, ledare och vårdnadshavare</a:t>
            </a:r>
            <a:endParaRPr lang="en-US" sz="160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5300551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D2C0-F3B7-2934-7C2B-C3A245988367}"/>
              </a:ext>
            </a:extLst>
          </p:cNvPr>
          <p:cNvSpPr>
            <a:spLocks noGrp="1"/>
          </p:cNvSpPr>
          <p:nvPr>
            <p:ph type="ctrTitle"/>
          </p:nvPr>
        </p:nvSpPr>
        <p:spPr>
          <a:xfrm>
            <a:off x="1691951" y="3485614"/>
            <a:ext cx="9144000" cy="903612"/>
          </a:xfrm>
        </p:spPr>
        <p:txBody>
          <a:bodyPr>
            <a:normAutofit fontScale="90000"/>
          </a:bodyPr>
          <a:lstStyle/>
          <a:p>
            <a:r>
              <a:rPr lang="sv-SE" b="1" dirty="0">
                <a:solidFill>
                  <a:schemeClr val="bg1"/>
                </a:solidFill>
                <a:latin typeface="Avenir Next LT Pro" panose="020B0504020202020204" pitchFamily="34" charset="0"/>
              </a:rPr>
              <a:t>Hörnebo SK F-17</a:t>
            </a:r>
            <a:endParaRPr lang="en-US" b="1" dirty="0">
              <a:solidFill>
                <a:schemeClr val="bg1"/>
              </a:solidFill>
              <a:latin typeface="Avenir Next LT Pro" panose="020B0504020202020204" pitchFamily="34" charset="0"/>
            </a:endParaRPr>
          </a:p>
        </p:txBody>
      </p:sp>
      <p:sp>
        <p:nvSpPr>
          <p:cNvPr id="4" name="Title 1">
            <a:extLst>
              <a:ext uri="{FF2B5EF4-FFF2-40B4-BE49-F238E27FC236}">
                <a16:creationId xmlns:a16="http://schemas.microsoft.com/office/drawing/2014/main" id="{BA3DDEAD-42B2-77AC-44D0-01BE18365FEA}"/>
              </a:ext>
            </a:extLst>
          </p:cNvPr>
          <p:cNvSpPr txBox="1">
            <a:spLocks/>
          </p:cNvSpPr>
          <p:nvPr/>
        </p:nvSpPr>
        <p:spPr>
          <a:xfrm>
            <a:off x="1691951" y="4183953"/>
            <a:ext cx="9144000" cy="5528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2800" dirty="0">
                <a:solidFill>
                  <a:schemeClr val="bg1"/>
                </a:solidFill>
                <a:latin typeface="Avenir Next LT Pro" panose="020B0504020202020204" pitchFamily="34" charset="0"/>
              </a:rPr>
              <a:t>Föräldramöte</a:t>
            </a:r>
            <a:endParaRPr lang="en-US" sz="2800" dirty="0">
              <a:solidFill>
                <a:schemeClr val="bg1"/>
              </a:solidFill>
              <a:latin typeface="Avenir Next LT Pro" panose="020B0504020202020204" pitchFamily="34" charset="0"/>
            </a:endParaRPr>
          </a:p>
        </p:txBody>
      </p:sp>
      <p:sp>
        <p:nvSpPr>
          <p:cNvPr id="5" name="Rectangle 4">
            <a:extLst>
              <a:ext uri="{FF2B5EF4-FFF2-40B4-BE49-F238E27FC236}">
                <a16:creationId xmlns:a16="http://schemas.microsoft.com/office/drawing/2014/main" id="{799A80FD-F51A-19C5-5BDA-E3E2163828CB}"/>
              </a:ext>
            </a:extLst>
          </p:cNvPr>
          <p:cNvSpPr/>
          <p:nvPr/>
        </p:nvSpPr>
        <p:spPr>
          <a:xfrm>
            <a:off x="0" y="7010400"/>
            <a:ext cx="4064400" cy="685800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D4CE4C-B2DD-F200-FBB6-11CCE596302D}"/>
              </a:ext>
            </a:extLst>
          </p:cNvPr>
          <p:cNvSpPr/>
          <p:nvPr/>
        </p:nvSpPr>
        <p:spPr>
          <a:xfrm>
            <a:off x="4063800" y="8920586"/>
            <a:ext cx="4064400" cy="6858000"/>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331985-A693-7F04-30B6-75F84A59DA50}"/>
              </a:ext>
            </a:extLst>
          </p:cNvPr>
          <p:cNvSpPr/>
          <p:nvPr/>
        </p:nvSpPr>
        <p:spPr>
          <a:xfrm>
            <a:off x="8127600" y="10925325"/>
            <a:ext cx="4064400" cy="6858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7470995-0ECF-DD78-553F-6CBB3BC23726}"/>
              </a:ext>
            </a:extLst>
          </p:cNvPr>
          <p:cNvSpPr/>
          <p:nvPr/>
        </p:nvSpPr>
        <p:spPr>
          <a:xfrm>
            <a:off x="1581601" y="811513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C515F81-AE49-0CA3-8AD6-EE43AB2C40B8}"/>
              </a:ext>
            </a:extLst>
          </p:cNvPr>
          <p:cNvSpPr/>
          <p:nvPr/>
        </p:nvSpPr>
        <p:spPr>
          <a:xfrm>
            <a:off x="5646599" y="10025325"/>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927F4F3-449D-C65B-12D7-6F3B6DFC03F3}"/>
              </a:ext>
            </a:extLst>
          </p:cNvPr>
          <p:cNvSpPr/>
          <p:nvPr/>
        </p:nvSpPr>
        <p:spPr>
          <a:xfrm>
            <a:off x="9709201" y="12030064"/>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EF360B8-7674-1692-5C3A-C2E0AA2E42F2}"/>
              </a:ext>
            </a:extLst>
          </p:cNvPr>
          <p:cNvSpPr txBox="1"/>
          <p:nvPr/>
        </p:nvSpPr>
        <p:spPr>
          <a:xfrm>
            <a:off x="1184997" y="9229970"/>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Riktlinjer</a:t>
            </a:r>
            <a:endParaRPr lang="en-US" b="1" dirty="0">
              <a:solidFill>
                <a:schemeClr val="bg1"/>
              </a:solidFill>
              <a:latin typeface="Avenir Next LT Pro" panose="020B0504020202020204" pitchFamily="34" charset="0"/>
            </a:endParaRPr>
          </a:p>
        </p:txBody>
      </p:sp>
      <p:sp>
        <p:nvSpPr>
          <p:cNvPr id="14" name="TextBox 13">
            <a:extLst>
              <a:ext uri="{FF2B5EF4-FFF2-40B4-BE49-F238E27FC236}">
                <a16:creationId xmlns:a16="http://schemas.microsoft.com/office/drawing/2014/main" id="{5D4E1F5A-2C14-385F-A56D-7CD55B312F52}"/>
              </a:ext>
            </a:extLst>
          </p:cNvPr>
          <p:cNvSpPr txBox="1"/>
          <p:nvPr/>
        </p:nvSpPr>
        <p:spPr>
          <a:xfrm>
            <a:off x="1087133" y="9999968"/>
            <a:ext cx="2214465" cy="2308324"/>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Vid samling sitter vi och lyssnar.</a:t>
            </a:r>
          </a:p>
          <a:p>
            <a:endParaRPr lang="sv-SE" sz="1600" dirty="0">
              <a:solidFill>
                <a:schemeClr val="bg1"/>
              </a:solidFill>
              <a:latin typeface="Avenir Next LT Pro" panose="020B0504020202020204" pitchFamily="34" charset="0"/>
            </a:endParaRPr>
          </a:p>
          <a:p>
            <a:r>
              <a:rPr lang="sv-SE" sz="1600" dirty="0">
                <a:solidFill>
                  <a:schemeClr val="bg1"/>
                </a:solidFill>
                <a:latin typeface="Avenir Next LT Pro" panose="020B0504020202020204" pitchFamily="34" charset="0"/>
              </a:rPr>
              <a:t>Vi försöker utföra övningen som det är tänk.</a:t>
            </a:r>
          </a:p>
          <a:p>
            <a:endParaRPr lang="sv-SE" sz="1600" dirty="0">
              <a:solidFill>
                <a:schemeClr val="bg1"/>
              </a:solidFill>
              <a:latin typeface="Avenir Next LT Pro" panose="020B0504020202020204" pitchFamily="34" charset="0"/>
            </a:endParaRPr>
          </a:p>
          <a:p>
            <a:r>
              <a:rPr lang="sv-SE" sz="1600" dirty="0">
                <a:solidFill>
                  <a:schemeClr val="bg1"/>
                </a:solidFill>
                <a:latin typeface="Avenir Next LT Pro" panose="020B0504020202020204" pitchFamily="34" charset="0"/>
              </a:rPr>
              <a:t>Tränarna bestämmer lagindelning.</a:t>
            </a:r>
            <a:endParaRPr lang="en-US" sz="1600" dirty="0">
              <a:solidFill>
                <a:schemeClr val="bg1"/>
              </a:solidFill>
              <a:latin typeface="Avenir Next LT Pro" panose="020B0504020202020204" pitchFamily="34" charset="0"/>
            </a:endParaRPr>
          </a:p>
        </p:txBody>
      </p:sp>
      <p:pic>
        <p:nvPicPr>
          <p:cNvPr id="16" name="Graphic 15" descr="Soccer ball with solid fill">
            <a:extLst>
              <a:ext uri="{FF2B5EF4-FFF2-40B4-BE49-F238E27FC236}">
                <a16:creationId xmlns:a16="http://schemas.microsoft.com/office/drawing/2014/main" id="{537496E7-111E-62A6-E578-0EDCF5CC57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97887" y="10177212"/>
            <a:ext cx="596226" cy="596226"/>
          </a:xfrm>
          <a:prstGeom prst="rect">
            <a:avLst/>
          </a:prstGeom>
        </p:spPr>
      </p:pic>
      <p:sp>
        <p:nvSpPr>
          <p:cNvPr id="17" name="TextBox 16">
            <a:extLst>
              <a:ext uri="{FF2B5EF4-FFF2-40B4-BE49-F238E27FC236}">
                <a16:creationId xmlns:a16="http://schemas.microsoft.com/office/drawing/2014/main" id="{CAD9868F-E31C-F520-5408-12425A502F82}"/>
              </a:ext>
            </a:extLst>
          </p:cNvPr>
          <p:cNvSpPr txBox="1"/>
          <p:nvPr/>
        </p:nvSpPr>
        <p:spPr>
          <a:xfrm>
            <a:off x="5127555" y="11057714"/>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Utveckling</a:t>
            </a:r>
            <a:endParaRPr lang="en-US" b="1" dirty="0">
              <a:solidFill>
                <a:schemeClr val="bg1"/>
              </a:solidFill>
              <a:latin typeface="Avenir Next LT Pro" panose="020B0504020202020204" pitchFamily="34" charset="0"/>
            </a:endParaRPr>
          </a:p>
        </p:txBody>
      </p:sp>
      <p:sp>
        <p:nvSpPr>
          <p:cNvPr id="18" name="TextBox 17">
            <a:extLst>
              <a:ext uri="{FF2B5EF4-FFF2-40B4-BE49-F238E27FC236}">
                <a16:creationId xmlns:a16="http://schemas.microsoft.com/office/drawing/2014/main" id="{6DD7381F-67BF-C53D-A66F-4B43AD9D390D}"/>
              </a:ext>
            </a:extLst>
          </p:cNvPr>
          <p:cNvSpPr txBox="1"/>
          <p:nvPr/>
        </p:nvSpPr>
        <p:spPr>
          <a:xfrm>
            <a:off x="5181064" y="11818344"/>
            <a:ext cx="2214465" cy="2062103"/>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Vi ser redan en rejäl utveckling från första träningen och idag.</a:t>
            </a:r>
          </a:p>
          <a:p>
            <a:endParaRPr lang="sv-SE" sz="1600" dirty="0">
              <a:solidFill>
                <a:schemeClr val="bg1"/>
              </a:solidFill>
              <a:latin typeface="Avenir Next LT Pro" panose="020B0504020202020204" pitchFamily="34" charset="0"/>
            </a:endParaRPr>
          </a:p>
          <a:p>
            <a:r>
              <a:rPr lang="sv-SE" sz="1600" dirty="0">
                <a:solidFill>
                  <a:schemeClr val="bg1"/>
                </a:solidFill>
                <a:latin typeface="Avenir Next LT Pro" panose="020B0504020202020204" pitchFamily="34" charset="0"/>
              </a:rPr>
              <a:t>Även vi tränare har utvecklats under den här första perioden. </a:t>
            </a:r>
          </a:p>
          <a:p>
            <a:endParaRPr lang="sv-SE" sz="1600" dirty="0">
              <a:solidFill>
                <a:schemeClr val="bg1"/>
              </a:solidFill>
              <a:latin typeface="Avenir Next LT Pro" panose="020B0504020202020204" pitchFamily="34" charset="0"/>
            </a:endParaRPr>
          </a:p>
        </p:txBody>
      </p:sp>
      <p:pic>
        <p:nvPicPr>
          <p:cNvPr id="21" name="Graphic 20" descr="Lightbulb and gear with solid fill">
            <a:extLst>
              <a:ext uri="{FF2B5EF4-FFF2-40B4-BE49-F238E27FC236}">
                <a16:creationId xmlns:a16="http://schemas.microsoft.com/office/drawing/2014/main" id="{68E548DA-FF49-6BB9-4216-F287AB6E58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63304" y="12186384"/>
            <a:ext cx="591793" cy="591793"/>
          </a:xfrm>
          <a:prstGeom prst="rect">
            <a:avLst/>
          </a:prstGeom>
        </p:spPr>
      </p:pic>
      <p:sp>
        <p:nvSpPr>
          <p:cNvPr id="22" name="TextBox 21">
            <a:extLst>
              <a:ext uri="{FF2B5EF4-FFF2-40B4-BE49-F238E27FC236}">
                <a16:creationId xmlns:a16="http://schemas.microsoft.com/office/drawing/2014/main" id="{680428B8-7C08-0D5C-FC46-B294946214A4}"/>
              </a:ext>
            </a:extLst>
          </p:cNvPr>
          <p:cNvSpPr txBox="1"/>
          <p:nvPr/>
        </p:nvSpPr>
        <p:spPr>
          <a:xfrm>
            <a:off x="9472207" y="13086384"/>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Framåt</a:t>
            </a:r>
            <a:endParaRPr lang="en-US" b="1" dirty="0">
              <a:solidFill>
                <a:schemeClr val="bg1"/>
              </a:solidFill>
              <a:latin typeface="Avenir Next LT Pro" panose="020B0504020202020204" pitchFamily="34" charset="0"/>
            </a:endParaRPr>
          </a:p>
        </p:txBody>
      </p:sp>
      <p:sp>
        <p:nvSpPr>
          <p:cNvPr id="23" name="TextBox 22">
            <a:extLst>
              <a:ext uri="{FF2B5EF4-FFF2-40B4-BE49-F238E27FC236}">
                <a16:creationId xmlns:a16="http://schemas.microsoft.com/office/drawing/2014/main" id="{2659106E-98F5-3A3B-E025-677E721A89AF}"/>
              </a:ext>
            </a:extLst>
          </p:cNvPr>
          <p:cNvSpPr txBox="1"/>
          <p:nvPr/>
        </p:nvSpPr>
        <p:spPr>
          <a:xfrm>
            <a:off x="9163468" y="13868400"/>
            <a:ext cx="2214465" cy="1323439"/>
          </a:xfrm>
          <a:prstGeom prst="rect">
            <a:avLst/>
          </a:prstGeom>
          <a:noFill/>
        </p:spPr>
        <p:txBody>
          <a:bodyPr wrap="square" rtlCol="0">
            <a:spAutoFit/>
          </a:bodyPr>
          <a:lstStyle/>
          <a:p>
            <a:pPr marL="342900" indent="-342900">
              <a:buAutoNum type="arabicPeriod"/>
            </a:pPr>
            <a:r>
              <a:rPr lang="sv-SE" sz="1600" dirty="0">
                <a:solidFill>
                  <a:schemeClr val="bg1"/>
                </a:solidFill>
                <a:latin typeface="Avenir Next LT Pro" panose="020B0504020202020204" pitchFamily="34" charset="0"/>
              </a:rPr>
              <a:t>Kallelse till träning</a:t>
            </a:r>
          </a:p>
          <a:p>
            <a:pPr marL="342900" indent="-342900">
              <a:buAutoNum type="arabicPeriod"/>
            </a:pPr>
            <a:r>
              <a:rPr lang="sv-SE" sz="1600" dirty="0">
                <a:solidFill>
                  <a:schemeClr val="bg1"/>
                </a:solidFill>
                <a:latin typeface="Avenir Next LT Pro" panose="020B0504020202020204" pitchFamily="34" charset="0"/>
              </a:rPr>
              <a:t>Vi vill bli fler spelare.</a:t>
            </a:r>
          </a:p>
          <a:p>
            <a:pPr marL="342900" indent="-342900">
              <a:buAutoNum type="arabicPeriod"/>
            </a:pPr>
            <a:r>
              <a:rPr lang="sv-SE" sz="1600" dirty="0">
                <a:solidFill>
                  <a:schemeClr val="bg1"/>
                </a:solidFill>
                <a:latin typeface="Avenir Next LT Pro" panose="020B0504020202020204" pitchFamily="34" charset="0"/>
              </a:rPr>
              <a:t>Vi vill bli fler ledare.</a:t>
            </a:r>
          </a:p>
        </p:txBody>
      </p:sp>
      <p:pic>
        <p:nvPicPr>
          <p:cNvPr id="11" name="Graphic 10" descr="Compass with solid fill">
            <a:extLst>
              <a:ext uri="{FF2B5EF4-FFF2-40B4-BE49-F238E27FC236}">
                <a16:creationId xmlns:a16="http://schemas.microsoft.com/office/drawing/2014/main" id="{15292ED8-187F-A393-E618-027CF0DA24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4951" y="8168489"/>
            <a:ext cx="793299" cy="793299"/>
          </a:xfrm>
          <a:prstGeom prst="rect">
            <a:avLst/>
          </a:prstGeom>
        </p:spPr>
      </p:pic>
    </p:spTree>
    <p:extLst>
      <p:ext uri="{BB962C8B-B14F-4D97-AF65-F5344CB8AC3E}">
        <p14:creationId xmlns:p14="http://schemas.microsoft.com/office/powerpoint/2010/main" val="8356720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D2C0-F3B7-2934-7C2B-C3A245988367}"/>
              </a:ext>
            </a:extLst>
          </p:cNvPr>
          <p:cNvSpPr>
            <a:spLocks noGrp="1"/>
          </p:cNvSpPr>
          <p:nvPr>
            <p:ph type="ctrTitle"/>
          </p:nvPr>
        </p:nvSpPr>
        <p:spPr>
          <a:xfrm>
            <a:off x="1691951" y="3485614"/>
            <a:ext cx="9144000" cy="903612"/>
          </a:xfrm>
        </p:spPr>
        <p:txBody>
          <a:bodyPr>
            <a:normAutofit fontScale="90000"/>
          </a:bodyPr>
          <a:lstStyle/>
          <a:p>
            <a:r>
              <a:rPr lang="sv-SE" b="1" dirty="0">
                <a:solidFill>
                  <a:schemeClr val="bg1"/>
                </a:solidFill>
                <a:latin typeface="Avenir Next LT Pro" panose="020B0504020202020204" pitchFamily="34" charset="0"/>
              </a:rPr>
              <a:t>Hörnebo SK F-17</a:t>
            </a:r>
            <a:endParaRPr lang="en-US" b="1" dirty="0">
              <a:solidFill>
                <a:schemeClr val="bg1"/>
              </a:solidFill>
              <a:latin typeface="Avenir Next LT Pro" panose="020B0504020202020204" pitchFamily="34" charset="0"/>
            </a:endParaRPr>
          </a:p>
        </p:txBody>
      </p:sp>
      <p:sp>
        <p:nvSpPr>
          <p:cNvPr id="4" name="Title 1">
            <a:extLst>
              <a:ext uri="{FF2B5EF4-FFF2-40B4-BE49-F238E27FC236}">
                <a16:creationId xmlns:a16="http://schemas.microsoft.com/office/drawing/2014/main" id="{BA3DDEAD-42B2-77AC-44D0-01BE18365FEA}"/>
              </a:ext>
            </a:extLst>
          </p:cNvPr>
          <p:cNvSpPr txBox="1">
            <a:spLocks/>
          </p:cNvSpPr>
          <p:nvPr/>
        </p:nvSpPr>
        <p:spPr>
          <a:xfrm>
            <a:off x="1691951" y="4183953"/>
            <a:ext cx="9144000" cy="5528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2800" dirty="0">
                <a:solidFill>
                  <a:schemeClr val="bg1"/>
                </a:solidFill>
                <a:latin typeface="Avenir Next LT Pro" panose="020B0504020202020204" pitchFamily="34" charset="0"/>
              </a:rPr>
              <a:t>Föräldramöte</a:t>
            </a:r>
            <a:endParaRPr lang="en-US" sz="2800" dirty="0">
              <a:solidFill>
                <a:schemeClr val="bg1"/>
              </a:solidFill>
              <a:latin typeface="Avenir Next LT Pro" panose="020B0504020202020204" pitchFamily="34" charset="0"/>
            </a:endParaRPr>
          </a:p>
        </p:txBody>
      </p:sp>
      <p:sp>
        <p:nvSpPr>
          <p:cNvPr id="5" name="Rectangle 4">
            <a:extLst>
              <a:ext uri="{FF2B5EF4-FFF2-40B4-BE49-F238E27FC236}">
                <a16:creationId xmlns:a16="http://schemas.microsoft.com/office/drawing/2014/main" id="{799A80FD-F51A-19C5-5BDA-E3E2163828CB}"/>
              </a:ext>
            </a:extLst>
          </p:cNvPr>
          <p:cNvSpPr/>
          <p:nvPr/>
        </p:nvSpPr>
        <p:spPr>
          <a:xfrm>
            <a:off x="-600" y="0"/>
            <a:ext cx="4064400" cy="685800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D4CE4C-B2DD-F200-FBB6-11CCE596302D}"/>
              </a:ext>
            </a:extLst>
          </p:cNvPr>
          <p:cNvSpPr/>
          <p:nvPr/>
        </p:nvSpPr>
        <p:spPr>
          <a:xfrm>
            <a:off x="4062602" y="0"/>
            <a:ext cx="4064400" cy="6858000"/>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331985-A693-7F04-30B6-75F84A59DA50}"/>
              </a:ext>
            </a:extLst>
          </p:cNvPr>
          <p:cNvSpPr/>
          <p:nvPr/>
        </p:nvSpPr>
        <p:spPr>
          <a:xfrm>
            <a:off x="8127600" y="0"/>
            <a:ext cx="4064400" cy="6858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7470995-0ECF-DD78-553F-6CBB3BC23726}"/>
              </a:ext>
            </a:extLst>
          </p:cNvPr>
          <p:cNvSpPr/>
          <p:nvPr/>
        </p:nvSpPr>
        <p:spPr>
          <a:xfrm>
            <a:off x="1581001" y="110473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C515F81-AE49-0CA3-8AD6-EE43AB2C40B8}"/>
              </a:ext>
            </a:extLst>
          </p:cNvPr>
          <p:cNvSpPr/>
          <p:nvPr/>
        </p:nvSpPr>
        <p:spPr>
          <a:xfrm>
            <a:off x="5645401" y="110473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927F4F3-449D-C65B-12D7-6F3B6DFC03F3}"/>
              </a:ext>
            </a:extLst>
          </p:cNvPr>
          <p:cNvSpPr/>
          <p:nvPr/>
        </p:nvSpPr>
        <p:spPr>
          <a:xfrm>
            <a:off x="9709201" y="110473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EF360B8-7674-1692-5C3A-C2E0AA2E42F2}"/>
              </a:ext>
            </a:extLst>
          </p:cNvPr>
          <p:cNvSpPr txBox="1"/>
          <p:nvPr/>
        </p:nvSpPr>
        <p:spPr>
          <a:xfrm>
            <a:off x="1184397" y="2219570"/>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Riktlinjer</a:t>
            </a:r>
            <a:endParaRPr lang="en-US" b="1" dirty="0">
              <a:solidFill>
                <a:schemeClr val="bg1"/>
              </a:solidFill>
              <a:latin typeface="Avenir Next LT Pro" panose="020B0504020202020204" pitchFamily="34" charset="0"/>
            </a:endParaRPr>
          </a:p>
        </p:txBody>
      </p:sp>
      <p:sp>
        <p:nvSpPr>
          <p:cNvPr id="14" name="TextBox 13">
            <a:extLst>
              <a:ext uri="{FF2B5EF4-FFF2-40B4-BE49-F238E27FC236}">
                <a16:creationId xmlns:a16="http://schemas.microsoft.com/office/drawing/2014/main" id="{5D4E1F5A-2C14-385F-A56D-7CD55B312F52}"/>
              </a:ext>
            </a:extLst>
          </p:cNvPr>
          <p:cNvSpPr txBox="1"/>
          <p:nvPr/>
        </p:nvSpPr>
        <p:spPr>
          <a:xfrm>
            <a:off x="1086533" y="2989568"/>
            <a:ext cx="2214465" cy="2308324"/>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Vid samling sitter vi och lyssnar.</a:t>
            </a:r>
          </a:p>
          <a:p>
            <a:endParaRPr lang="sv-SE" sz="1600" dirty="0">
              <a:solidFill>
                <a:schemeClr val="bg1"/>
              </a:solidFill>
              <a:latin typeface="Avenir Next LT Pro" panose="020B0504020202020204" pitchFamily="34" charset="0"/>
            </a:endParaRPr>
          </a:p>
          <a:p>
            <a:r>
              <a:rPr lang="sv-SE" sz="1600" dirty="0">
                <a:solidFill>
                  <a:schemeClr val="bg1"/>
                </a:solidFill>
                <a:latin typeface="Avenir Next LT Pro" panose="020B0504020202020204" pitchFamily="34" charset="0"/>
              </a:rPr>
              <a:t>Vi försöker utföra övningen som det är tänk.</a:t>
            </a:r>
          </a:p>
          <a:p>
            <a:endParaRPr lang="sv-SE" sz="1600" dirty="0">
              <a:solidFill>
                <a:schemeClr val="bg1"/>
              </a:solidFill>
              <a:latin typeface="Avenir Next LT Pro" panose="020B0504020202020204" pitchFamily="34" charset="0"/>
            </a:endParaRPr>
          </a:p>
          <a:p>
            <a:r>
              <a:rPr lang="sv-SE" sz="1600" dirty="0">
                <a:solidFill>
                  <a:schemeClr val="bg1"/>
                </a:solidFill>
                <a:latin typeface="Avenir Next LT Pro" panose="020B0504020202020204" pitchFamily="34" charset="0"/>
              </a:rPr>
              <a:t>Tränarna bestämmer lagindelning.</a:t>
            </a:r>
            <a:endParaRPr lang="en-US" sz="1600" dirty="0">
              <a:solidFill>
                <a:schemeClr val="bg1"/>
              </a:solidFill>
              <a:latin typeface="Avenir Next LT Pro" panose="020B0504020202020204" pitchFamily="34" charset="0"/>
            </a:endParaRPr>
          </a:p>
        </p:txBody>
      </p:sp>
      <p:pic>
        <p:nvPicPr>
          <p:cNvPr id="16" name="Graphic 15" descr="Soccer ball with solid fill">
            <a:extLst>
              <a:ext uri="{FF2B5EF4-FFF2-40B4-BE49-F238E27FC236}">
                <a16:creationId xmlns:a16="http://schemas.microsoft.com/office/drawing/2014/main" id="{537496E7-111E-62A6-E578-0EDCF5CC57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6689" y="1256626"/>
            <a:ext cx="596226" cy="596226"/>
          </a:xfrm>
          <a:prstGeom prst="rect">
            <a:avLst/>
          </a:prstGeom>
        </p:spPr>
      </p:pic>
      <p:sp>
        <p:nvSpPr>
          <p:cNvPr id="17" name="TextBox 16">
            <a:extLst>
              <a:ext uri="{FF2B5EF4-FFF2-40B4-BE49-F238E27FC236}">
                <a16:creationId xmlns:a16="http://schemas.microsoft.com/office/drawing/2014/main" id="{CAD9868F-E31C-F520-5408-12425A502F82}"/>
              </a:ext>
            </a:extLst>
          </p:cNvPr>
          <p:cNvSpPr txBox="1"/>
          <p:nvPr/>
        </p:nvSpPr>
        <p:spPr>
          <a:xfrm>
            <a:off x="5126357" y="2137128"/>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Utveckling</a:t>
            </a:r>
            <a:endParaRPr lang="en-US" b="1" dirty="0">
              <a:solidFill>
                <a:schemeClr val="bg1"/>
              </a:solidFill>
              <a:latin typeface="Avenir Next LT Pro" panose="020B0504020202020204" pitchFamily="34" charset="0"/>
            </a:endParaRPr>
          </a:p>
        </p:txBody>
      </p:sp>
      <p:sp>
        <p:nvSpPr>
          <p:cNvPr id="18" name="TextBox 17">
            <a:extLst>
              <a:ext uri="{FF2B5EF4-FFF2-40B4-BE49-F238E27FC236}">
                <a16:creationId xmlns:a16="http://schemas.microsoft.com/office/drawing/2014/main" id="{6DD7381F-67BF-C53D-A66F-4B43AD9D390D}"/>
              </a:ext>
            </a:extLst>
          </p:cNvPr>
          <p:cNvSpPr txBox="1"/>
          <p:nvPr/>
        </p:nvSpPr>
        <p:spPr>
          <a:xfrm>
            <a:off x="5179866" y="2897758"/>
            <a:ext cx="2214465" cy="2062103"/>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Vi ser redan en rejäl utveckling från första träningen och idag.</a:t>
            </a:r>
          </a:p>
          <a:p>
            <a:endParaRPr lang="sv-SE" sz="1600" dirty="0">
              <a:solidFill>
                <a:schemeClr val="bg1"/>
              </a:solidFill>
              <a:latin typeface="Avenir Next LT Pro" panose="020B0504020202020204" pitchFamily="34" charset="0"/>
            </a:endParaRPr>
          </a:p>
          <a:p>
            <a:r>
              <a:rPr lang="sv-SE" sz="1600" dirty="0">
                <a:solidFill>
                  <a:schemeClr val="bg1"/>
                </a:solidFill>
                <a:latin typeface="Avenir Next LT Pro" panose="020B0504020202020204" pitchFamily="34" charset="0"/>
              </a:rPr>
              <a:t>Även vi tränare har utvecklats under den här första perioden. </a:t>
            </a:r>
          </a:p>
          <a:p>
            <a:endParaRPr lang="sv-SE" sz="1600" dirty="0">
              <a:solidFill>
                <a:schemeClr val="bg1"/>
              </a:solidFill>
              <a:latin typeface="Avenir Next LT Pro" panose="020B0504020202020204" pitchFamily="34" charset="0"/>
            </a:endParaRPr>
          </a:p>
        </p:txBody>
      </p:sp>
      <p:pic>
        <p:nvPicPr>
          <p:cNvPr id="21" name="Graphic 20" descr="Lightbulb and gear with solid fill">
            <a:extLst>
              <a:ext uri="{FF2B5EF4-FFF2-40B4-BE49-F238E27FC236}">
                <a16:creationId xmlns:a16="http://schemas.microsoft.com/office/drawing/2014/main" id="{68E548DA-FF49-6BB9-4216-F287AB6E58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63304" y="1261059"/>
            <a:ext cx="591793" cy="591793"/>
          </a:xfrm>
          <a:prstGeom prst="rect">
            <a:avLst/>
          </a:prstGeom>
        </p:spPr>
      </p:pic>
      <p:sp>
        <p:nvSpPr>
          <p:cNvPr id="22" name="TextBox 21">
            <a:extLst>
              <a:ext uri="{FF2B5EF4-FFF2-40B4-BE49-F238E27FC236}">
                <a16:creationId xmlns:a16="http://schemas.microsoft.com/office/drawing/2014/main" id="{680428B8-7C08-0D5C-FC46-B294946214A4}"/>
              </a:ext>
            </a:extLst>
          </p:cNvPr>
          <p:cNvSpPr txBox="1"/>
          <p:nvPr/>
        </p:nvSpPr>
        <p:spPr>
          <a:xfrm>
            <a:off x="9472207" y="2161059"/>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Framåt</a:t>
            </a:r>
            <a:endParaRPr lang="en-US" b="1" dirty="0">
              <a:solidFill>
                <a:schemeClr val="bg1"/>
              </a:solidFill>
              <a:latin typeface="Avenir Next LT Pro" panose="020B0504020202020204" pitchFamily="34" charset="0"/>
            </a:endParaRPr>
          </a:p>
        </p:txBody>
      </p:sp>
      <p:sp>
        <p:nvSpPr>
          <p:cNvPr id="23" name="TextBox 22">
            <a:extLst>
              <a:ext uri="{FF2B5EF4-FFF2-40B4-BE49-F238E27FC236}">
                <a16:creationId xmlns:a16="http://schemas.microsoft.com/office/drawing/2014/main" id="{2659106E-98F5-3A3B-E025-677E721A89AF}"/>
              </a:ext>
            </a:extLst>
          </p:cNvPr>
          <p:cNvSpPr txBox="1"/>
          <p:nvPr/>
        </p:nvSpPr>
        <p:spPr>
          <a:xfrm>
            <a:off x="9163468" y="2943075"/>
            <a:ext cx="2214465" cy="1323439"/>
          </a:xfrm>
          <a:prstGeom prst="rect">
            <a:avLst/>
          </a:prstGeom>
          <a:noFill/>
        </p:spPr>
        <p:txBody>
          <a:bodyPr wrap="square" rtlCol="0">
            <a:spAutoFit/>
          </a:bodyPr>
          <a:lstStyle/>
          <a:p>
            <a:pPr marL="342900" indent="-342900">
              <a:buAutoNum type="arabicPeriod"/>
            </a:pPr>
            <a:r>
              <a:rPr lang="sv-SE" sz="1600" dirty="0">
                <a:solidFill>
                  <a:schemeClr val="bg1"/>
                </a:solidFill>
                <a:latin typeface="Avenir Next LT Pro" panose="020B0504020202020204" pitchFamily="34" charset="0"/>
              </a:rPr>
              <a:t>Kallelse till träning</a:t>
            </a:r>
          </a:p>
          <a:p>
            <a:pPr marL="342900" indent="-342900">
              <a:buAutoNum type="arabicPeriod"/>
            </a:pPr>
            <a:r>
              <a:rPr lang="sv-SE" sz="1600" dirty="0">
                <a:solidFill>
                  <a:schemeClr val="bg1"/>
                </a:solidFill>
                <a:latin typeface="Avenir Next LT Pro" panose="020B0504020202020204" pitchFamily="34" charset="0"/>
              </a:rPr>
              <a:t>Vi vill bli fler spelare.</a:t>
            </a:r>
          </a:p>
          <a:p>
            <a:pPr marL="342900" indent="-342900">
              <a:buAutoNum type="arabicPeriod"/>
            </a:pPr>
            <a:r>
              <a:rPr lang="sv-SE" sz="1600" dirty="0">
                <a:solidFill>
                  <a:schemeClr val="bg1"/>
                </a:solidFill>
                <a:latin typeface="Avenir Next LT Pro" panose="020B0504020202020204" pitchFamily="34" charset="0"/>
              </a:rPr>
              <a:t>Vi vill bli fler ledare.</a:t>
            </a:r>
          </a:p>
        </p:txBody>
      </p:sp>
      <p:pic>
        <p:nvPicPr>
          <p:cNvPr id="11" name="Graphic 10" descr="Compass with solid fill">
            <a:extLst>
              <a:ext uri="{FF2B5EF4-FFF2-40B4-BE49-F238E27FC236}">
                <a16:creationId xmlns:a16="http://schemas.microsoft.com/office/drawing/2014/main" id="{15292ED8-187F-A393-E618-027CF0DA24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34351" y="1158089"/>
            <a:ext cx="793299" cy="793299"/>
          </a:xfrm>
          <a:prstGeom prst="rect">
            <a:avLst/>
          </a:prstGeom>
        </p:spPr>
      </p:pic>
    </p:spTree>
    <p:extLst>
      <p:ext uri="{BB962C8B-B14F-4D97-AF65-F5344CB8AC3E}">
        <p14:creationId xmlns:p14="http://schemas.microsoft.com/office/powerpoint/2010/main" val="17358245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D2C0-F3B7-2934-7C2B-C3A245988367}"/>
              </a:ext>
            </a:extLst>
          </p:cNvPr>
          <p:cNvSpPr>
            <a:spLocks noGrp="1"/>
          </p:cNvSpPr>
          <p:nvPr>
            <p:ph type="ctrTitle"/>
          </p:nvPr>
        </p:nvSpPr>
        <p:spPr>
          <a:xfrm>
            <a:off x="1691951" y="3485614"/>
            <a:ext cx="9144000" cy="903612"/>
          </a:xfrm>
        </p:spPr>
        <p:txBody>
          <a:bodyPr>
            <a:normAutofit fontScale="90000"/>
          </a:bodyPr>
          <a:lstStyle/>
          <a:p>
            <a:r>
              <a:rPr lang="sv-SE" b="1" dirty="0">
                <a:solidFill>
                  <a:schemeClr val="bg1"/>
                </a:solidFill>
                <a:latin typeface="Avenir Next LT Pro" panose="020B0504020202020204" pitchFamily="34" charset="0"/>
              </a:rPr>
              <a:t>Frågor?</a:t>
            </a:r>
            <a:endParaRPr lang="en-US" b="1" dirty="0">
              <a:solidFill>
                <a:schemeClr val="bg1"/>
              </a:solidFill>
              <a:latin typeface="Avenir Next LT Pro" panose="020B0504020202020204" pitchFamily="34" charset="0"/>
            </a:endParaRPr>
          </a:p>
        </p:txBody>
      </p:sp>
      <p:sp>
        <p:nvSpPr>
          <p:cNvPr id="4" name="Title 1">
            <a:extLst>
              <a:ext uri="{FF2B5EF4-FFF2-40B4-BE49-F238E27FC236}">
                <a16:creationId xmlns:a16="http://schemas.microsoft.com/office/drawing/2014/main" id="{BA3DDEAD-42B2-77AC-44D0-01BE18365FEA}"/>
              </a:ext>
            </a:extLst>
          </p:cNvPr>
          <p:cNvSpPr txBox="1">
            <a:spLocks/>
          </p:cNvSpPr>
          <p:nvPr/>
        </p:nvSpPr>
        <p:spPr>
          <a:xfrm>
            <a:off x="1691951" y="4183953"/>
            <a:ext cx="9144000" cy="5528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chemeClr val="bg1"/>
              </a:solidFill>
              <a:latin typeface="Avenir Next LT Pro" panose="020B0504020202020204" pitchFamily="34" charset="0"/>
            </a:endParaRPr>
          </a:p>
        </p:txBody>
      </p:sp>
      <p:sp>
        <p:nvSpPr>
          <p:cNvPr id="5" name="Rectangle 4">
            <a:extLst>
              <a:ext uri="{FF2B5EF4-FFF2-40B4-BE49-F238E27FC236}">
                <a16:creationId xmlns:a16="http://schemas.microsoft.com/office/drawing/2014/main" id="{799A80FD-F51A-19C5-5BDA-E3E2163828CB}"/>
              </a:ext>
            </a:extLst>
          </p:cNvPr>
          <p:cNvSpPr/>
          <p:nvPr/>
        </p:nvSpPr>
        <p:spPr>
          <a:xfrm>
            <a:off x="0" y="7010400"/>
            <a:ext cx="4064400" cy="6858000"/>
          </a:xfrm>
          <a:prstGeom prst="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D4CE4C-B2DD-F200-FBB6-11CCE596302D}"/>
              </a:ext>
            </a:extLst>
          </p:cNvPr>
          <p:cNvSpPr/>
          <p:nvPr/>
        </p:nvSpPr>
        <p:spPr>
          <a:xfrm>
            <a:off x="4063800" y="8920586"/>
            <a:ext cx="4064400" cy="6858000"/>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331985-A693-7F04-30B6-75F84A59DA50}"/>
              </a:ext>
            </a:extLst>
          </p:cNvPr>
          <p:cNvSpPr/>
          <p:nvPr/>
        </p:nvSpPr>
        <p:spPr>
          <a:xfrm>
            <a:off x="8127600" y="10925325"/>
            <a:ext cx="4064400" cy="6858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7470995-0ECF-DD78-553F-6CBB3BC23726}"/>
              </a:ext>
            </a:extLst>
          </p:cNvPr>
          <p:cNvSpPr/>
          <p:nvPr/>
        </p:nvSpPr>
        <p:spPr>
          <a:xfrm>
            <a:off x="1581601" y="811513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C515F81-AE49-0CA3-8AD6-EE43AB2C40B8}"/>
              </a:ext>
            </a:extLst>
          </p:cNvPr>
          <p:cNvSpPr/>
          <p:nvPr/>
        </p:nvSpPr>
        <p:spPr>
          <a:xfrm>
            <a:off x="5646599" y="10025325"/>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927F4F3-449D-C65B-12D7-6F3B6DFC03F3}"/>
              </a:ext>
            </a:extLst>
          </p:cNvPr>
          <p:cNvSpPr/>
          <p:nvPr/>
        </p:nvSpPr>
        <p:spPr>
          <a:xfrm>
            <a:off x="9709201" y="12030064"/>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EF360B8-7674-1692-5C3A-C2E0AA2E42F2}"/>
              </a:ext>
            </a:extLst>
          </p:cNvPr>
          <p:cNvSpPr txBox="1"/>
          <p:nvPr/>
        </p:nvSpPr>
        <p:spPr>
          <a:xfrm>
            <a:off x="1184997" y="9229970"/>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Riktlinjer</a:t>
            </a:r>
            <a:endParaRPr lang="en-US" b="1" dirty="0">
              <a:solidFill>
                <a:schemeClr val="bg1"/>
              </a:solidFill>
              <a:latin typeface="Avenir Next LT Pro" panose="020B0504020202020204" pitchFamily="34" charset="0"/>
            </a:endParaRPr>
          </a:p>
        </p:txBody>
      </p:sp>
      <p:sp>
        <p:nvSpPr>
          <p:cNvPr id="14" name="TextBox 13">
            <a:extLst>
              <a:ext uri="{FF2B5EF4-FFF2-40B4-BE49-F238E27FC236}">
                <a16:creationId xmlns:a16="http://schemas.microsoft.com/office/drawing/2014/main" id="{5D4E1F5A-2C14-385F-A56D-7CD55B312F52}"/>
              </a:ext>
            </a:extLst>
          </p:cNvPr>
          <p:cNvSpPr txBox="1"/>
          <p:nvPr/>
        </p:nvSpPr>
        <p:spPr>
          <a:xfrm>
            <a:off x="1087133" y="9999968"/>
            <a:ext cx="2214465" cy="2308324"/>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Vid samling sitter vi och lyssnar.</a:t>
            </a:r>
          </a:p>
          <a:p>
            <a:endParaRPr lang="sv-SE" sz="1600" dirty="0">
              <a:solidFill>
                <a:schemeClr val="bg1"/>
              </a:solidFill>
              <a:latin typeface="Avenir Next LT Pro" panose="020B0504020202020204" pitchFamily="34" charset="0"/>
            </a:endParaRPr>
          </a:p>
          <a:p>
            <a:r>
              <a:rPr lang="sv-SE" sz="1600" dirty="0">
                <a:solidFill>
                  <a:schemeClr val="bg1"/>
                </a:solidFill>
                <a:latin typeface="Avenir Next LT Pro" panose="020B0504020202020204" pitchFamily="34" charset="0"/>
              </a:rPr>
              <a:t>Vi försöker utföra övningen som det är tänk.</a:t>
            </a:r>
          </a:p>
          <a:p>
            <a:endParaRPr lang="sv-SE" sz="1600" dirty="0">
              <a:solidFill>
                <a:schemeClr val="bg1"/>
              </a:solidFill>
              <a:latin typeface="Avenir Next LT Pro" panose="020B0504020202020204" pitchFamily="34" charset="0"/>
            </a:endParaRPr>
          </a:p>
          <a:p>
            <a:r>
              <a:rPr lang="sv-SE" sz="1600" dirty="0">
                <a:solidFill>
                  <a:schemeClr val="bg1"/>
                </a:solidFill>
                <a:latin typeface="Avenir Next LT Pro" panose="020B0504020202020204" pitchFamily="34" charset="0"/>
              </a:rPr>
              <a:t>Tränarna bestämmer lagindelning.</a:t>
            </a:r>
            <a:endParaRPr lang="en-US" sz="1600" dirty="0">
              <a:solidFill>
                <a:schemeClr val="bg1"/>
              </a:solidFill>
              <a:latin typeface="Avenir Next LT Pro" panose="020B0504020202020204" pitchFamily="34" charset="0"/>
            </a:endParaRPr>
          </a:p>
        </p:txBody>
      </p:sp>
      <p:pic>
        <p:nvPicPr>
          <p:cNvPr id="16" name="Graphic 15" descr="Soccer ball with solid fill">
            <a:extLst>
              <a:ext uri="{FF2B5EF4-FFF2-40B4-BE49-F238E27FC236}">
                <a16:creationId xmlns:a16="http://schemas.microsoft.com/office/drawing/2014/main" id="{537496E7-111E-62A6-E578-0EDCF5CC57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97887" y="10177212"/>
            <a:ext cx="596226" cy="596226"/>
          </a:xfrm>
          <a:prstGeom prst="rect">
            <a:avLst/>
          </a:prstGeom>
        </p:spPr>
      </p:pic>
      <p:sp>
        <p:nvSpPr>
          <p:cNvPr id="17" name="TextBox 16">
            <a:extLst>
              <a:ext uri="{FF2B5EF4-FFF2-40B4-BE49-F238E27FC236}">
                <a16:creationId xmlns:a16="http://schemas.microsoft.com/office/drawing/2014/main" id="{CAD9868F-E31C-F520-5408-12425A502F82}"/>
              </a:ext>
            </a:extLst>
          </p:cNvPr>
          <p:cNvSpPr txBox="1"/>
          <p:nvPr/>
        </p:nvSpPr>
        <p:spPr>
          <a:xfrm>
            <a:off x="5127555" y="11057714"/>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Utveckling</a:t>
            </a:r>
            <a:endParaRPr lang="en-US" b="1" dirty="0">
              <a:solidFill>
                <a:schemeClr val="bg1"/>
              </a:solidFill>
              <a:latin typeface="Avenir Next LT Pro" panose="020B0504020202020204" pitchFamily="34" charset="0"/>
            </a:endParaRPr>
          </a:p>
        </p:txBody>
      </p:sp>
      <p:sp>
        <p:nvSpPr>
          <p:cNvPr id="18" name="TextBox 17">
            <a:extLst>
              <a:ext uri="{FF2B5EF4-FFF2-40B4-BE49-F238E27FC236}">
                <a16:creationId xmlns:a16="http://schemas.microsoft.com/office/drawing/2014/main" id="{6DD7381F-67BF-C53D-A66F-4B43AD9D390D}"/>
              </a:ext>
            </a:extLst>
          </p:cNvPr>
          <p:cNvSpPr txBox="1"/>
          <p:nvPr/>
        </p:nvSpPr>
        <p:spPr>
          <a:xfrm>
            <a:off x="5181064" y="11818344"/>
            <a:ext cx="2214465" cy="2062103"/>
          </a:xfrm>
          <a:prstGeom prst="rect">
            <a:avLst/>
          </a:prstGeom>
          <a:noFill/>
        </p:spPr>
        <p:txBody>
          <a:bodyPr wrap="square" rtlCol="0">
            <a:spAutoFit/>
          </a:bodyPr>
          <a:lstStyle/>
          <a:p>
            <a:r>
              <a:rPr lang="sv-SE" sz="1600" dirty="0">
                <a:solidFill>
                  <a:schemeClr val="bg1"/>
                </a:solidFill>
                <a:latin typeface="Avenir Next LT Pro" panose="020B0504020202020204" pitchFamily="34" charset="0"/>
              </a:rPr>
              <a:t>Vi ser redan en rejäl utveckling från första träningen och idag.</a:t>
            </a:r>
          </a:p>
          <a:p>
            <a:endParaRPr lang="sv-SE" sz="1600" dirty="0">
              <a:solidFill>
                <a:schemeClr val="bg1"/>
              </a:solidFill>
              <a:latin typeface="Avenir Next LT Pro" panose="020B0504020202020204" pitchFamily="34" charset="0"/>
            </a:endParaRPr>
          </a:p>
          <a:p>
            <a:r>
              <a:rPr lang="sv-SE" sz="1600" dirty="0">
                <a:solidFill>
                  <a:schemeClr val="bg1"/>
                </a:solidFill>
                <a:latin typeface="Avenir Next LT Pro" panose="020B0504020202020204" pitchFamily="34" charset="0"/>
              </a:rPr>
              <a:t>Även vi tränare har utvecklats under den här första perioden. </a:t>
            </a:r>
          </a:p>
          <a:p>
            <a:endParaRPr lang="sv-SE" sz="1600" dirty="0">
              <a:solidFill>
                <a:schemeClr val="bg1"/>
              </a:solidFill>
              <a:latin typeface="Avenir Next LT Pro" panose="020B0504020202020204" pitchFamily="34" charset="0"/>
            </a:endParaRPr>
          </a:p>
        </p:txBody>
      </p:sp>
      <p:pic>
        <p:nvPicPr>
          <p:cNvPr id="21" name="Graphic 20" descr="Lightbulb and gear with solid fill">
            <a:extLst>
              <a:ext uri="{FF2B5EF4-FFF2-40B4-BE49-F238E27FC236}">
                <a16:creationId xmlns:a16="http://schemas.microsoft.com/office/drawing/2014/main" id="{68E548DA-FF49-6BB9-4216-F287AB6E58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63304" y="12186384"/>
            <a:ext cx="591793" cy="591793"/>
          </a:xfrm>
          <a:prstGeom prst="rect">
            <a:avLst/>
          </a:prstGeom>
        </p:spPr>
      </p:pic>
      <p:sp>
        <p:nvSpPr>
          <p:cNvPr id="22" name="TextBox 21">
            <a:extLst>
              <a:ext uri="{FF2B5EF4-FFF2-40B4-BE49-F238E27FC236}">
                <a16:creationId xmlns:a16="http://schemas.microsoft.com/office/drawing/2014/main" id="{680428B8-7C08-0D5C-FC46-B294946214A4}"/>
              </a:ext>
            </a:extLst>
          </p:cNvPr>
          <p:cNvSpPr txBox="1"/>
          <p:nvPr/>
        </p:nvSpPr>
        <p:spPr>
          <a:xfrm>
            <a:off x="9472207" y="13086384"/>
            <a:ext cx="2273987" cy="523220"/>
          </a:xfrm>
          <a:prstGeom prst="rect">
            <a:avLst/>
          </a:prstGeom>
          <a:noFill/>
        </p:spPr>
        <p:txBody>
          <a:bodyPr wrap="square" rtlCol="0">
            <a:spAutoFit/>
          </a:bodyPr>
          <a:lstStyle/>
          <a:p>
            <a:r>
              <a:rPr lang="sv-SE" sz="2800" b="1" dirty="0">
                <a:solidFill>
                  <a:schemeClr val="bg1"/>
                </a:solidFill>
                <a:latin typeface="Avenir Next LT Pro" panose="020B0504020202020204" pitchFamily="34" charset="0"/>
              </a:rPr>
              <a:t>Framåt</a:t>
            </a:r>
            <a:endParaRPr lang="en-US" b="1" dirty="0">
              <a:solidFill>
                <a:schemeClr val="bg1"/>
              </a:solidFill>
              <a:latin typeface="Avenir Next LT Pro" panose="020B0504020202020204" pitchFamily="34" charset="0"/>
            </a:endParaRPr>
          </a:p>
        </p:txBody>
      </p:sp>
      <p:sp>
        <p:nvSpPr>
          <p:cNvPr id="23" name="TextBox 22">
            <a:extLst>
              <a:ext uri="{FF2B5EF4-FFF2-40B4-BE49-F238E27FC236}">
                <a16:creationId xmlns:a16="http://schemas.microsoft.com/office/drawing/2014/main" id="{2659106E-98F5-3A3B-E025-677E721A89AF}"/>
              </a:ext>
            </a:extLst>
          </p:cNvPr>
          <p:cNvSpPr txBox="1"/>
          <p:nvPr/>
        </p:nvSpPr>
        <p:spPr>
          <a:xfrm>
            <a:off x="9163468" y="13868400"/>
            <a:ext cx="2214465" cy="1323439"/>
          </a:xfrm>
          <a:prstGeom prst="rect">
            <a:avLst/>
          </a:prstGeom>
          <a:noFill/>
        </p:spPr>
        <p:txBody>
          <a:bodyPr wrap="square" rtlCol="0">
            <a:spAutoFit/>
          </a:bodyPr>
          <a:lstStyle/>
          <a:p>
            <a:pPr marL="342900" indent="-342900">
              <a:buAutoNum type="arabicPeriod"/>
            </a:pPr>
            <a:r>
              <a:rPr lang="sv-SE" sz="1600" dirty="0">
                <a:solidFill>
                  <a:schemeClr val="bg1"/>
                </a:solidFill>
                <a:latin typeface="Avenir Next LT Pro" panose="020B0504020202020204" pitchFamily="34" charset="0"/>
              </a:rPr>
              <a:t>Kallelse till träning</a:t>
            </a:r>
          </a:p>
          <a:p>
            <a:pPr marL="342900" indent="-342900">
              <a:buAutoNum type="arabicPeriod"/>
            </a:pPr>
            <a:r>
              <a:rPr lang="sv-SE" sz="1600" dirty="0">
                <a:solidFill>
                  <a:schemeClr val="bg1"/>
                </a:solidFill>
                <a:latin typeface="Avenir Next LT Pro" panose="020B0504020202020204" pitchFamily="34" charset="0"/>
              </a:rPr>
              <a:t>Vi vill bli fler spelare.</a:t>
            </a:r>
          </a:p>
          <a:p>
            <a:pPr marL="342900" indent="-342900">
              <a:buAutoNum type="arabicPeriod"/>
            </a:pPr>
            <a:r>
              <a:rPr lang="sv-SE" sz="1600" dirty="0">
                <a:solidFill>
                  <a:schemeClr val="bg1"/>
                </a:solidFill>
                <a:latin typeface="Avenir Next LT Pro" panose="020B0504020202020204" pitchFamily="34" charset="0"/>
              </a:rPr>
              <a:t>Vi vill bli fler ledare.</a:t>
            </a:r>
          </a:p>
        </p:txBody>
      </p:sp>
      <p:pic>
        <p:nvPicPr>
          <p:cNvPr id="11" name="Graphic 10" descr="Compass with solid fill">
            <a:extLst>
              <a:ext uri="{FF2B5EF4-FFF2-40B4-BE49-F238E27FC236}">
                <a16:creationId xmlns:a16="http://schemas.microsoft.com/office/drawing/2014/main" id="{15292ED8-187F-A393-E618-027CF0DA24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34951" y="8168489"/>
            <a:ext cx="793299" cy="793299"/>
          </a:xfrm>
          <a:prstGeom prst="rect">
            <a:avLst/>
          </a:prstGeom>
        </p:spPr>
      </p:pic>
    </p:spTree>
    <p:extLst>
      <p:ext uri="{BB962C8B-B14F-4D97-AF65-F5344CB8AC3E}">
        <p14:creationId xmlns:p14="http://schemas.microsoft.com/office/powerpoint/2010/main" val="36153280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1014</Words>
  <Application>Microsoft Office PowerPoint</Application>
  <PresentationFormat>Widescreen</PresentationFormat>
  <Paragraphs>107</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Avenir Next LT Pro</vt:lpstr>
      <vt:lpstr>Calibri</vt:lpstr>
      <vt:lpstr>Wingdings</vt:lpstr>
      <vt:lpstr>Office Theme</vt:lpstr>
      <vt:lpstr>Hörnebo SK F-17</vt:lpstr>
      <vt:lpstr>Hörnebo SK F-17</vt:lpstr>
      <vt:lpstr>Hörnebo SK F-17</vt:lpstr>
      <vt:lpstr>Hörnebo SK F-17</vt:lpstr>
      <vt:lpstr>Hörnebo SK F-17</vt:lpstr>
      <vt:lpstr>Frågor?</vt:lpstr>
    </vt:vector>
  </TitlesOfParts>
  <Company>Aurobay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Hörnebo SK F-17</dc:title>
  <dc:creator>Alexander FRYDÉN</dc:creator>
  <cp:lastModifiedBy>Alexander FRYDÉN</cp:lastModifiedBy>
  <cp:revision>1</cp:revision>
  <dcterms:created xsi:type="dcterms:W3CDTF">2024-06-05T06:41:13Z</dcterms:created>
  <dcterms:modified xsi:type="dcterms:W3CDTF">2024-06-05T12:20:53Z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3c8485-9d69-4f73-ab1c-11ad4b9c4fd4_Enabled">
    <vt:lpwstr>true</vt:lpwstr>
  </property>
  <property fmtid="{D5CDD505-2E9C-101B-9397-08002B2CF9AE}" pid="3" name="MSIP_Label_f33c8485-9d69-4f73-ab1c-11ad4b9c4fd4_SetDate">
    <vt:lpwstr>2024-06-05T12:20:51Z</vt:lpwstr>
  </property>
  <property fmtid="{D5CDD505-2E9C-101B-9397-08002B2CF9AE}" pid="4" name="MSIP_Label_f33c8485-9d69-4f73-ab1c-11ad4b9c4fd4_Method">
    <vt:lpwstr>Standard</vt:lpwstr>
  </property>
  <property fmtid="{D5CDD505-2E9C-101B-9397-08002B2CF9AE}" pid="5" name="MSIP_Label_f33c8485-9d69-4f73-ab1c-11ad4b9c4fd4_Name">
    <vt:lpwstr>Internal - Unencrypted</vt:lpwstr>
  </property>
  <property fmtid="{D5CDD505-2E9C-101B-9397-08002B2CF9AE}" pid="6" name="MSIP_Label_f33c8485-9d69-4f73-ab1c-11ad4b9c4fd4_SiteId">
    <vt:lpwstr>b34b6385-5f3c-4b77-8b68-a7edda31c66c</vt:lpwstr>
  </property>
  <property fmtid="{D5CDD505-2E9C-101B-9397-08002B2CF9AE}" pid="7" name="MSIP_Label_f33c8485-9d69-4f73-ab1c-11ad4b9c4fd4_ActionId">
    <vt:lpwstr>cf6edcd8-1590-4b8e-840e-e71682d96e2c</vt:lpwstr>
  </property>
  <property fmtid="{D5CDD505-2E9C-101B-9397-08002B2CF9AE}" pid="8" name="MSIP_Label_f33c8485-9d69-4f73-ab1c-11ad4b9c4fd4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Internal</vt:lpwstr>
  </property>
</Properties>
</file>