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69" r:id="rId2"/>
    <p:sldId id="270" r:id="rId3"/>
    <p:sldId id="274" r:id="rId4"/>
    <p:sldId id="275" r:id="rId5"/>
    <p:sldId id="276" r:id="rId6"/>
    <p:sldId id="256" r:id="rId7"/>
    <p:sldId id="257" r:id="rId8"/>
    <p:sldId id="258" r:id="rId9"/>
    <p:sldId id="259" r:id="rId10"/>
    <p:sldId id="261" r:id="rId11"/>
    <p:sldId id="271" r:id="rId12"/>
    <p:sldId id="268" r:id="rId13"/>
    <p:sldId id="263" r:id="rId14"/>
    <p:sldId id="264" r:id="rId15"/>
    <p:sldId id="265"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05"/>
    <p:restoredTop sz="94651"/>
  </p:normalViewPr>
  <p:slideViewPr>
    <p:cSldViewPr snapToGrid="0">
      <p:cViewPr varScale="1">
        <p:scale>
          <a:sx n="115" d="100"/>
          <a:sy n="115" d="100"/>
        </p:scale>
        <p:origin x="85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CB1266-09B3-2BF9-F778-25A89E39007D}"/>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0BF10412-8A97-B1B0-3BE9-D5F2E656A0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B0DC6B8A-0048-5668-F789-6B8CC7A56851}"/>
              </a:ext>
            </a:extLst>
          </p:cNvPr>
          <p:cNvSpPr>
            <a:spLocks noGrp="1"/>
          </p:cNvSpPr>
          <p:nvPr>
            <p:ph type="dt" sz="half" idx="10"/>
          </p:nvPr>
        </p:nvSpPr>
        <p:spPr/>
        <p:txBody>
          <a:bodyPr/>
          <a:lstStyle/>
          <a:p>
            <a:fld id="{CB9988C0-CEBC-AB4C-BCC4-5F13FE44EF6B}" type="datetimeFigureOut">
              <a:rPr lang="sv-SE" smtClean="0"/>
              <a:t>2024-05-22</a:t>
            </a:fld>
            <a:endParaRPr lang="sv-SE"/>
          </a:p>
        </p:txBody>
      </p:sp>
      <p:sp>
        <p:nvSpPr>
          <p:cNvPr id="5" name="Platshållare för sidfot 4">
            <a:extLst>
              <a:ext uri="{FF2B5EF4-FFF2-40B4-BE49-F238E27FC236}">
                <a16:creationId xmlns:a16="http://schemas.microsoft.com/office/drawing/2014/main" id="{9D3628E6-FDBD-3C13-EAAD-01AC47D6921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6A7D13E-64D2-B6BD-A37E-FD839A7BE897}"/>
              </a:ext>
            </a:extLst>
          </p:cNvPr>
          <p:cNvSpPr>
            <a:spLocks noGrp="1"/>
          </p:cNvSpPr>
          <p:nvPr>
            <p:ph type="sldNum" sz="quarter" idx="12"/>
          </p:nvPr>
        </p:nvSpPr>
        <p:spPr/>
        <p:txBody>
          <a:bodyPr/>
          <a:lstStyle/>
          <a:p>
            <a:fld id="{1AB3088C-E5D5-AC4F-9ABF-D96D0557704A}" type="slidenum">
              <a:rPr lang="sv-SE" smtClean="0"/>
              <a:t>‹#›</a:t>
            </a:fld>
            <a:endParaRPr lang="sv-SE"/>
          </a:p>
        </p:txBody>
      </p:sp>
    </p:spTree>
    <p:extLst>
      <p:ext uri="{BB962C8B-B14F-4D97-AF65-F5344CB8AC3E}">
        <p14:creationId xmlns:p14="http://schemas.microsoft.com/office/powerpoint/2010/main" val="3421791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B8F8A8E-3E84-D9AD-5704-D1E3FD1DED58}"/>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8373EDC-8B44-3DBE-06E5-1594F92ECA88}"/>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7B670BE-7E61-10FA-BBA7-C553FADC57EF}"/>
              </a:ext>
            </a:extLst>
          </p:cNvPr>
          <p:cNvSpPr>
            <a:spLocks noGrp="1"/>
          </p:cNvSpPr>
          <p:nvPr>
            <p:ph type="dt" sz="half" idx="10"/>
          </p:nvPr>
        </p:nvSpPr>
        <p:spPr/>
        <p:txBody>
          <a:bodyPr/>
          <a:lstStyle/>
          <a:p>
            <a:fld id="{CB9988C0-CEBC-AB4C-BCC4-5F13FE44EF6B}" type="datetimeFigureOut">
              <a:rPr lang="sv-SE" smtClean="0"/>
              <a:t>2024-05-22</a:t>
            </a:fld>
            <a:endParaRPr lang="sv-SE"/>
          </a:p>
        </p:txBody>
      </p:sp>
      <p:sp>
        <p:nvSpPr>
          <p:cNvPr id="5" name="Platshållare för sidfot 4">
            <a:extLst>
              <a:ext uri="{FF2B5EF4-FFF2-40B4-BE49-F238E27FC236}">
                <a16:creationId xmlns:a16="http://schemas.microsoft.com/office/drawing/2014/main" id="{D5E2D073-FBC0-E88C-4F1F-A1498DF6B3B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35CE79E-54F4-B8CF-0430-5DAC85002A00}"/>
              </a:ext>
            </a:extLst>
          </p:cNvPr>
          <p:cNvSpPr>
            <a:spLocks noGrp="1"/>
          </p:cNvSpPr>
          <p:nvPr>
            <p:ph type="sldNum" sz="quarter" idx="12"/>
          </p:nvPr>
        </p:nvSpPr>
        <p:spPr/>
        <p:txBody>
          <a:bodyPr/>
          <a:lstStyle/>
          <a:p>
            <a:fld id="{1AB3088C-E5D5-AC4F-9ABF-D96D0557704A}" type="slidenum">
              <a:rPr lang="sv-SE" smtClean="0"/>
              <a:t>‹#›</a:t>
            </a:fld>
            <a:endParaRPr lang="sv-SE"/>
          </a:p>
        </p:txBody>
      </p:sp>
    </p:spTree>
    <p:extLst>
      <p:ext uri="{BB962C8B-B14F-4D97-AF65-F5344CB8AC3E}">
        <p14:creationId xmlns:p14="http://schemas.microsoft.com/office/powerpoint/2010/main" val="952808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C87DFD91-794E-4E12-EBBB-76AC594E9334}"/>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B3A744B8-46BE-152F-9A6C-51BBA36B6019}"/>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86C9673-0E40-9116-7F59-FCC8D7C88DF6}"/>
              </a:ext>
            </a:extLst>
          </p:cNvPr>
          <p:cNvSpPr>
            <a:spLocks noGrp="1"/>
          </p:cNvSpPr>
          <p:nvPr>
            <p:ph type="dt" sz="half" idx="10"/>
          </p:nvPr>
        </p:nvSpPr>
        <p:spPr/>
        <p:txBody>
          <a:bodyPr/>
          <a:lstStyle/>
          <a:p>
            <a:fld id="{CB9988C0-CEBC-AB4C-BCC4-5F13FE44EF6B}" type="datetimeFigureOut">
              <a:rPr lang="sv-SE" smtClean="0"/>
              <a:t>2024-05-22</a:t>
            </a:fld>
            <a:endParaRPr lang="sv-SE"/>
          </a:p>
        </p:txBody>
      </p:sp>
      <p:sp>
        <p:nvSpPr>
          <p:cNvPr id="5" name="Platshållare för sidfot 4">
            <a:extLst>
              <a:ext uri="{FF2B5EF4-FFF2-40B4-BE49-F238E27FC236}">
                <a16:creationId xmlns:a16="http://schemas.microsoft.com/office/drawing/2014/main" id="{3F7051C3-7817-F394-7D8B-F2F7018D658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5CAAE4C-DAA3-BCCF-325E-C4624F2A00DB}"/>
              </a:ext>
            </a:extLst>
          </p:cNvPr>
          <p:cNvSpPr>
            <a:spLocks noGrp="1"/>
          </p:cNvSpPr>
          <p:nvPr>
            <p:ph type="sldNum" sz="quarter" idx="12"/>
          </p:nvPr>
        </p:nvSpPr>
        <p:spPr/>
        <p:txBody>
          <a:bodyPr/>
          <a:lstStyle/>
          <a:p>
            <a:fld id="{1AB3088C-E5D5-AC4F-9ABF-D96D0557704A}" type="slidenum">
              <a:rPr lang="sv-SE" smtClean="0"/>
              <a:t>‹#›</a:t>
            </a:fld>
            <a:endParaRPr lang="sv-SE"/>
          </a:p>
        </p:txBody>
      </p:sp>
    </p:spTree>
    <p:extLst>
      <p:ext uri="{BB962C8B-B14F-4D97-AF65-F5344CB8AC3E}">
        <p14:creationId xmlns:p14="http://schemas.microsoft.com/office/powerpoint/2010/main" val="1151783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12" name="Content Placeholder 2"/>
          <p:cNvSpPr>
            <a:spLocks noGrp="1"/>
          </p:cNvSpPr>
          <p:nvPr>
            <p:ph sz="quarter" idx="13"/>
          </p:nvPr>
        </p:nvSpPr>
        <p:spPr>
          <a:xfrm>
            <a:off x="685800" y="2063396"/>
            <a:ext cx="10394707" cy="331118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8EFBDC27-E420-4878-9EE6-7B9656D6442A}" type="datetimeFigureOut">
              <a:rPr lang="en-US" dirty="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03405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239657-E3A3-C51F-12D8-AABB4BA278F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AD90DD4-B8A3-0A19-49B2-CD23B5854E78}"/>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ABE5FB3-9403-7693-B090-D109E8BA9BC1}"/>
              </a:ext>
            </a:extLst>
          </p:cNvPr>
          <p:cNvSpPr>
            <a:spLocks noGrp="1"/>
          </p:cNvSpPr>
          <p:nvPr>
            <p:ph type="dt" sz="half" idx="10"/>
          </p:nvPr>
        </p:nvSpPr>
        <p:spPr/>
        <p:txBody>
          <a:bodyPr/>
          <a:lstStyle/>
          <a:p>
            <a:fld id="{CB9988C0-CEBC-AB4C-BCC4-5F13FE44EF6B}" type="datetimeFigureOut">
              <a:rPr lang="sv-SE" smtClean="0"/>
              <a:t>2024-05-22</a:t>
            </a:fld>
            <a:endParaRPr lang="sv-SE"/>
          </a:p>
        </p:txBody>
      </p:sp>
      <p:sp>
        <p:nvSpPr>
          <p:cNvPr id="5" name="Platshållare för sidfot 4">
            <a:extLst>
              <a:ext uri="{FF2B5EF4-FFF2-40B4-BE49-F238E27FC236}">
                <a16:creationId xmlns:a16="http://schemas.microsoft.com/office/drawing/2014/main" id="{E80F1E68-BB51-FAD5-5745-6FE5F84A850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ED89CA0-61C9-65F3-B4F5-DEAF6A1E90CA}"/>
              </a:ext>
            </a:extLst>
          </p:cNvPr>
          <p:cNvSpPr>
            <a:spLocks noGrp="1"/>
          </p:cNvSpPr>
          <p:nvPr>
            <p:ph type="sldNum" sz="quarter" idx="12"/>
          </p:nvPr>
        </p:nvSpPr>
        <p:spPr/>
        <p:txBody>
          <a:bodyPr/>
          <a:lstStyle/>
          <a:p>
            <a:fld id="{1AB3088C-E5D5-AC4F-9ABF-D96D0557704A}" type="slidenum">
              <a:rPr lang="sv-SE" smtClean="0"/>
              <a:t>‹#›</a:t>
            </a:fld>
            <a:endParaRPr lang="sv-SE"/>
          </a:p>
        </p:txBody>
      </p:sp>
    </p:spTree>
    <p:extLst>
      <p:ext uri="{BB962C8B-B14F-4D97-AF65-F5344CB8AC3E}">
        <p14:creationId xmlns:p14="http://schemas.microsoft.com/office/powerpoint/2010/main" val="1429420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82BEAB-E3B6-D7D8-1E8B-D0A991F4F234}"/>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6FBBCDF5-DE35-ACB6-9235-BC2BA79157F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C688CC7F-E21D-F775-429C-1476A5E0606B}"/>
              </a:ext>
            </a:extLst>
          </p:cNvPr>
          <p:cNvSpPr>
            <a:spLocks noGrp="1"/>
          </p:cNvSpPr>
          <p:nvPr>
            <p:ph type="dt" sz="half" idx="10"/>
          </p:nvPr>
        </p:nvSpPr>
        <p:spPr/>
        <p:txBody>
          <a:bodyPr/>
          <a:lstStyle/>
          <a:p>
            <a:fld id="{CB9988C0-CEBC-AB4C-BCC4-5F13FE44EF6B}" type="datetimeFigureOut">
              <a:rPr lang="sv-SE" smtClean="0"/>
              <a:t>2024-05-22</a:t>
            </a:fld>
            <a:endParaRPr lang="sv-SE"/>
          </a:p>
        </p:txBody>
      </p:sp>
      <p:sp>
        <p:nvSpPr>
          <p:cNvPr id="5" name="Platshållare för sidfot 4">
            <a:extLst>
              <a:ext uri="{FF2B5EF4-FFF2-40B4-BE49-F238E27FC236}">
                <a16:creationId xmlns:a16="http://schemas.microsoft.com/office/drawing/2014/main" id="{446931A6-87D4-B1E6-5525-B9098277B3F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A66420E-1E2F-34FC-A822-EBB25CF34E82}"/>
              </a:ext>
            </a:extLst>
          </p:cNvPr>
          <p:cNvSpPr>
            <a:spLocks noGrp="1"/>
          </p:cNvSpPr>
          <p:nvPr>
            <p:ph type="sldNum" sz="quarter" idx="12"/>
          </p:nvPr>
        </p:nvSpPr>
        <p:spPr/>
        <p:txBody>
          <a:bodyPr/>
          <a:lstStyle/>
          <a:p>
            <a:fld id="{1AB3088C-E5D5-AC4F-9ABF-D96D0557704A}" type="slidenum">
              <a:rPr lang="sv-SE" smtClean="0"/>
              <a:t>‹#›</a:t>
            </a:fld>
            <a:endParaRPr lang="sv-SE"/>
          </a:p>
        </p:txBody>
      </p:sp>
    </p:spTree>
    <p:extLst>
      <p:ext uri="{BB962C8B-B14F-4D97-AF65-F5344CB8AC3E}">
        <p14:creationId xmlns:p14="http://schemas.microsoft.com/office/powerpoint/2010/main" val="775462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C978524-8824-4EE0-37AA-57A29A69FE6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02636FE-F30C-2D16-CA99-B850C008E533}"/>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2011994-BFDB-011D-C00B-E3663E17EBB3}"/>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1DD19998-7303-8C0D-5A0E-8170C0CE6D55}"/>
              </a:ext>
            </a:extLst>
          </p:cNvPr>
          <p:cNvSpPr>
            <a:spLocks noGrp="1"/>
          </p:cNvSpPr>
          <p:nvPr>
            <p:ph type="dt" sz="half" idx="10"/>
          </p:nvPr>
        </p:nvSpPr>
        <p:spPr/>
        <p:txBody>
          <a:bodyPr/>
          <a:lstStyle/>
          <a:p>
            <a:fld id="{CB9988C0-CEBC-AB4C-BCC4-5F13FE44EF6B}" type="datetimeFigureOut">
              <a:rPr lang="sv-SE" smtClean="0"/>
              <a:t>2024-05-22</a:t>
            </a:fld>
            <a:endParaRPr lang="sv-SE"/>
          </a:p>
        </p:txBody>
      </p:sp>
      <p:sp>
        <p:nvSpPr>
          <p:cNvPr id="6" name="Platshållare för sidfot 5">
            <a:extLst>
              <a:ext uri="{FF2B5EF4-FFF2-40B4-BE49-F238E27FC236}">
                <a16:creationId xmlns:a16="http://schemas.microsoft.com/office/drawing/2014/main" id="{D1D56013-3C99-78C4-29FB-8E5DC2C363A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242CF14-6925-E724-B250-F4CE623E57D2}"/>
              </a:ext>
            </a:extLst>
          </p:cNvPr>
          <p:cNvSpPr>
            <a:spLocks noGrp="1"/>
          </p:cNvSpPr>
          <p:nvPr>
            <p:ph type="sldNum" sz="quarter" idx="12"/>
          </p:nvPr>
        </p:nvSpPr>
        <p:spPr/>
        <p:txBody>
          <a:bodyPr/>
          <a:lstStyle/>
          <a:p>
            <a:fld id="{1AB3088C-E5D5-AC4F-9ABF-D96D0557704A}" type="slidenum">
              <a:rPr lang="sv-SE" smtClean="0"/>
              <a:t>‹#›</a:t>
            </a:fld>
            <a:endParaRPr lang="sv-SE"/>
          </a:p>
        </p:txBody>
      </p:sp>
    </p:spTree>
    <p:extLst>
      <p:ext uri="{BB962C8B-B14F-4D97-AF65-F5344CB8AC3E}">
        <p14:creationId xmlns:p14="http://schemas.microsoft.com/office/powerpoint/2010/main" val="1763519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1810212-7ABB-9376-42BE-9C6B4C53557B}"/>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208F7B3-89A0-7441-01A5-A02A5A03D8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A2F2DAC-9B4C-A577-730E-3CE89ABF484E}"/>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B0E639F-84F4-D184-D075-0949957ACC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726C93F6-A310-CF91-DBE7-390F92778D7C}"/>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8D0E30DE-6631-C277-F443-C17B9948716A}"/>
              </a:ext>
            </a:extLst>
          </p:cNvPr>
          <p:cNvSpPr>
            <a:spLocks noGrp="1"/>
          </p:cNvSpPr>
          <p:nvPr>
            <p:ph type="dt" sz="half" idx="10"/>
          </p:nvPr>
        </p:nvSpPr>
        <p:spPr/>
        <p:txBody>
          <a:bodyPr/>
          <a:lstStyle/>
          <a:p>
            <a:fld id="{CB9988C0-CEBC-AB4C-BCC4-5F13FE44EF6B}" type="datetimeFigureOut">
              <a:rPr lang="sv-SE" smtClean="0"/>
              <a:t>2024-05-22</a:t>
            </a:fld>
            <a:endParaRPr lang="sv-SE"/>
          </a:p>
        </p:txBody>
      </p:sp>
      <p:sp>
        <p:nvSpPr>
          <p:cNvPr id="8" name="Platshållare för sidfot 7">
            <a:extLst>
              <a:ext uri="{FF2B5EF4-FFF2-40B4-BE49-F238E27FC236}">
                <a16:creationId xmlns:a16="http://schemas.microsoft.com/office/drawing/2014/main" id="{3E7DFE06-1119-0B96-0542-E22E2A3C0DA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F990E7B7-17A3-A32F-D235-991AE6DE8D04}"/>
              </a:ext>
            </a:extLst>
          </p:cNvPr>
          <p:cNvSpPr>
            <a:spLocks noGrp="1"/>
          </p:cNvSpPr>
          <p:nvPr>
            <p:ph type="sldNum" sz="quarter" idx="12"/>
          </p:nvPr>
        </p:nvSpPr>
        <p:spPr/>
        <p:txBody>
          <a:bodyPr/>
          <a:lstStyle/>
          <a:p>
            <a:fld id="{1AB3088C-E5D5-AC4F-9ABF-D96D0557704A}" type="slidenum">
              <a:rPr lang="sv-SE" smtClean="0"/>
              <a:t>‹#›</a:t>
            </a:fld>
            <a:endParaRPr lang="sv-SE"/>
          </a:p>
        </p:txBody>
      </p:sp>
    </p:spTree>
    <p:extLst>
      <p:ext uri="{BB962C8B-B14F-4D97-AF65-F5344CB8AC3E}">
        <p14:creationId xmlns:p14="http://schemas.microsoft.com/office/powerpoint/2010/main" val="4237031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F5C7AD9-4C83-BC37-0EEB-DD95202394E2}"/>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8C45ADED-300D-DB94-CCD1-7701EA268394}"/>
              </a:ext>
            </a:extLst>
          </p:cNvPr>
          <p:cNvSpPr>
            <a:spLocks noGrp="1"/>
          </p:cNvSpPr>
          <p:nvPr>
            <p:ph type="dt" sz="half" idx="10"/>
          </p:nvPr>
        </p:nvSpPr>
        <p:spPr/>
        <p:txBody>
          <a:bodyPr/>
          <a:lstStyle/>
          <a:p>
            <a:fld id="{CB9988C0-CEBC-AB4C-BCC4-5F13FE44EF6B}" type="datetimeFigureOut">
              <a:rPr lang="sv-SE" smtClean="0"/>
              <a:t>2024-05-22</a:t>
            </a:fld>
            <a:endParaRPr lang="sv-SE"/>
          </a:p>
        </p:txBody>
      </p:sp>
      <p:sp>
        <p:nvSpPr>
          <p:cNvPr id="4" name="Platshållare för sidfot 3">
            <a:extLst>
              <a:ext uri="{FF2B5EF4-FFF2-40B4-BE49-F238E27FC236}">
                <a16:creationId xmlns:a16="http://schemas.microsoft.com/office/drawing/2014/main" id="{10762907-6180-7920-3C42-418EE136663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C8F37A76-5281-AE33-35A6-7BEAC06B07E8}"/>
              </a:ext>
            </a:extLst>
          </p:cNvPr>
          <p:cNvSpPr>
            <a:spLocks noGrp="1"/>
          </p:cNvSpPr>
          <p:nvPr>
            <p:ph type="sldNum" sz="quarter" idx="12"/>
          </p:nvPr>
        </p:nvSpPr>
        <p:spPr/>
        <p:txBody>
          <a:bodyPr/>
          <a:lstStyle/>
          <a:p>
            <a:fld id="{1AB3088C-E5D5-AC4F-9ABF-D96D0557704A}" type="slidenum">
              <a:rPr lang="sv-SE" smtClean="0"/>
              <a:t>‹#›</a:t>
            </a:fld>
            <a:endParaRPr lang="sv-SE"/>
          </a:p>
        </p:txBody>
      </p:sp>
    </p:spTree>
    <p:extLst>
      <p:ext uri="{BB962C8B-B14F-4D97-AF65-F5344CB8AC3E}">
        <p14:creationId xmlns:p14="http://schemas.microsoft.com/office/powerpoint/2010/main" val="592471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C43BA95-B606-E885-7835-B4772B8C9AAC}"/>
              </a:ext>
            </a:extLst>
          </p:cNvPr>
          <p:cNvSpPr>
            <a:spLocks noGrp="1"/>
          </p:cNvSpPr>
          <p:nvPr>
            <p:ph type="dt" sz="half" idx="10"/>
          </p:nvPr>
        </p:nvSpPr>
        <p:spPr/>
        <p:txBody>
          <a:bodyPr/>
          <a:lstStyle/>
          <a:p>
            <a:fld id="{CB9988C0-CEBC-AB4C-BCC4-5F13FE44EF6B}" type="datetimeFigureOut">
              <a:rPr lang="sv-SE" smtClean="0"/>
              <a:t>2024-05-22</a:t>
            </a:fld>
            <a:endParaRPr lang="sv-SE"/>
          </a:p>
        </p:txBody>
      </p:sp>
      <p:sp>
        <p:nvSpPr>
          <p:cNvPr id="3" name="Platshållare för sidfot 2">
            <a:extLst>
              <a:ext uri="{FF2B5EF4-FFF2-40B4-BE49-F238E27FC236}">
                <a16:creationId xmlns:a16="http://schemas.microsoft.com/office/drawing/2014/main" id="{0C06935D-B799-5932-1129-6C49BF78994D}"/>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6BF0E248-C2F4-3B5B-D60E-83C86FCD4D58}"/>
              </a:ext>
            </a:extLst>
          </p:cNvPr>
          <p:cNvSpPr>
            <a:spLocks noGrp="1"/>
          </p:cNvSpPr>
          <p:nvPr>
            <p:ph type="sldNum" sz="quarter" idx="12"/>
          </p:nvPr>
        </p:nvSpPr>
        <p:spPr/>
        <p:txBody>
          <a:bodyPr/>
          <a:lstStyle/>
          <a:p>
            <a:fld id="{1AB3088C-E5D5-AC4F-9ABF-D96D0557704A}" type="slidenum">
              <a:rPr lang="sv-SE" smtClean="0"/>
              <a:t>‹#›</a:t>
            </a:fld>
            <a:endParaRPr lang="sv-SE"/>
          </a:p>
        </p:txBody>
      </p:sp>
    </p:spTree>
    <p:extLst>
      <p:ext uri="{BB962C8B-B14F-4D97-AF65-F5344CB8AC3E}">
        <p14:creationId xmlns:p14="http://schemas.microsoft.com/office/powerpoint/2010/main" val="416935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079757-CA2D-344B-48C3-16AFDEA1E64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C1D95F8-273E-29E5-7B46-E05841F2E2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DA076A16-2586-DFDA-BDE7-DBAEB36CAB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C6445D7-CD2B-E995-14D6-A5CC01A773B2}"/>
              </a:ext>
            </a:extLst>
          </p:cNvPr>
          <p:cNvSpPr>
            <a:spLocks noGrp="1"/>
          </p:cNvSpPr>
          <p:nvPr>
            <p:ph type="dt" sz="half" idx="10"/>
          </p:nvPr>
        </p:nvSpPr>
        <p:spPr/>
        <p:txBody>
          <a:bodyPr/>
          <a:lstStyle/>
          <a:p>
            <a:fld id="{CB9988C0-CEBC-AB4C-BCC4-5F13FE44EF6B}" type="datetimeFigureOut">
              <a:rPr lang="sv-SE" smtClean="0"/>
              <a:t>2024-05-22</a:t>
            </a:fld>
            <a:endParaRPr lang="sv-SE"/>
          </a:p>
        </p:txBody>
      </p:sp>
      <p:sp>
        <p:nvSpPr>
          <p:cNvPr id="6" name="Platshållare för sidfot 5">
            <a:extLst>
              <a:ext uri="{FF2B5EF4-FFF2-40B4-BE49-F238E27FC236}">
                <a16:creationId xmlns:a16="http://schemas.microsoft.com/office/drawing/2014/main" id="{8F4DFE8E-C235-D40F-E3FB-5FD5FF41E82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310AD9C-974F-335F-83CA-BEB55142F377}"/>
              </a:ext>
            </a:extLst>
          </p:cNvPr>
          <p:cNvSpPr>
            <a:spLocks noGrp="1"/>
          </p:cNvSpPr>
          <p:nvPr>
            <p:ph type="sldNum" sz="quarter" idx="12"/>
          </p:nvPr>
        </p:nvSpPr>
        <p:spPr/>
        <p:txBody>
          <a:bodyPr/>
          <a:lstStyle/>
          <a:p>
            <a:fld id="{1AB3088C-E5D5-AC4F-9ABF-D96D0557704A}" type="slidenum">
              <a:rPr lang="sv-SE" smtClean="0"/>
              <a:t>‹#›</a:t>
            </a:fld>
            <a:endParaRPr lang="sv-SE"/>
          </a:p>
        </p:txBody>
      </p:sp>
    </p:spTree>
    <p:extLst>
      <p:ext uri="{BB962C8B-B14F-4D97-AF65-F5344CB8AC3E}">
        <p14:creationId xmlns:p14="http://schemas.microsoft.com/office/powerpoint/2010/main" val="3547605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78F809-DA9B-A144-0240-EA3A25EF3443}"/>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3FD566C6-143B-50E3-634A-50A3F5BCD6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9E47C37C-D396-77E6-8E2F-6F895E4E99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04C07F8-8109-B3D7-39F6-CCC774E9743A}"/>
              </a:ext>
            </a:extLst>
          </p:cNvPr>
          <p:cNvSpPr>
            <a:spLocks noGrp="1"/>
          </p:cNvSpPr>
          <p:nvPr>
            <p:ph type="dt" sz="half" idx="10"/>
          </p:nvPr>
        </p:nvSpPr>
        <p:spPr/>
        <p:txBody>
          <a:bodyPr/>
          <a:lstStyle/>
          <a:p>
            <a:fld id="{CB9988C0-CEBC-AB4C-BCC4-5F13FE44EF6B}" type="datetimeFigureOut">
              <a:rPr lang="sv-SE" smtClean="0"/>
              <a:t>2024-05-22</a:t>
            </a:fld>
            <a:endParaRPr lang="sv-SE"/>
          </a:p>
        </p:txBody>
      </p:sp>
      <p:sp>
        <p:nvSpPr>
          <p:cNvPr id="6" name="Platshållare för sidfot 5">
            <a:extLst>
              <a:ext uri="{FF2B5EF4-FFF2-40B4-BE49-F238E27FC236}">
                <a16:creationId xmlns:a16="http://schemas.microsoft.com/office/drawing/2014/main" id="{1819FFF1-5EAE-E6DC-D8FF-1F3CCE052F0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FBC58CC-381C-08EA-7CC3-7DF8E7F93858}"/>
              </a:ext>
            </a:extLst>
          </p:cNvPr>
          <p:cNvSpPr>
            <a:spLocks noGrp="1"/>
          </p:cNvSpPr>
          <p:nvPr>
            <p:ph type="sldNum" sz="quarter" idx="12"/>
          </p:nvPr>
        </p:nvSpPr>
        <p:spPr/>
        <p:txBody>
          <a:bodyPr/>
          <a:lstStyle/>
          <a:p>
            <a:fld id="{1AB3088C-E5D5-AC4F-9ABF-D96D0557704A}" type="slidenum">
              <a:rPr lang="sv-SE" smtClean="0"/>
              <a:t>‹#›</a:t>
            </a:fld>
            <a:endParaRPr lang="sv-SE"/>
          </a:p>
        </p:txBody>
      </p:sp>
    </p:spTree>
    <p:extLst>
      <p:ext uri="{BB962C8B-B14F-4D97-AF65-F5344CB8AC3E}">
        <p14:creationId xmlns:p14="http://schemas.microsoft.com/office/powerpoint/2010/main" val="3930919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61B89E88-BDEE-5916-841A-2145165DCA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B14AB8B-AE01-AA6A-DD3C-DC7116CC40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A955924-0C9D-5DDF-F5C6-6E419C0435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B9988C0-CEBC-AB4C-BCC4-5F13FE44EF6B}" type="datetimeFigureOut">
              <a:rPr lang="sv-SE" smtClean="0"/>
              <a:t>2024-05-22</a:t>
            </a:fld>
            <a:endParaRPr lang="sv-SE"/>
          </a:p>
        </p:txBody>
      </p:sp>
      <p:sp>
        <p:nvSpPr>
          <p:cNvPr id="5" name="Platshållare för sidfot 4">
            <a:extLst>
              <a:ext uri="{FF2B5EF4-FFF2-40B4-BE49-F238E27FC236}">
                <a16:creationId xmlns:a16="http://schemas.microsoft.com/office/drawing/2014/main" id="{6EA020EB-3A96-BFE7-2982-596B9E3BCE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B94DA820-2D28-AB9F-5C44-5C1AE80138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AB3088C-E5D5-AC4F-9ABF-D96D0557704A}" type="slidenum">
              <a:rPr lang="sv-SE" smtClean="0"/>
              <a:t>‹#›</a:t>
            </a:fld>
            <a:endParaRPr lang="sv-SE"/>
          </a:p>
        </p:txBody>
      </p:sp>
    </p:spTree>
    <p:extLst>
      <p:ext uri="{BB962C8B-B14F-4D97-AF65-F5344CB8AC3E}">
        <p14:creationId xmlns:p14="http://schemas.microsoft.com/office/powerpoint/2010/main" val="157245597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DF91F20-B96F-4F77-AC3E-2CDD3BAA10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3D487F7-9050-4871-B351-34A72ADB29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4" y="-1"/>
            <a:ext cx="8111296"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43C27DD-EF6A-4C48-9669-C2970E71A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858281" y="-401562"/>
            <a:ext cx="6858004" cy="7661129"/>
          </a:xfrm>
          <a:prstGeom prst="rect">
            <a:avLst/>
          </a:prstGeom>
          <a:gradFill>
            <a:gsLst>
              <a:gs pos="0">
                <a:schemeClr val="accent1">
                  <a:alpha val="23000"/>
                </a:schemeClr>
              </a:gs>
              <a:gs pos="71000">
                <a:schemeClr val="accent1">
                  <a:lumMod val="50000"/>
                  <a:alpha val="0"/>
                </a:schemeClr>
              </a:gs>
              <a:gs pos="100000">
                <a:srgbClr val="000000">
                  <a:alpha val="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C84384FE-1C88-4CAA-8FB8-2313A3AE73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519" y="-1"/>
            <a:ext cx="8118331" cy="6858000"/>
          </a:xfrm>
          <a:prstGeom prst="rect">
            <a:avLst/>
          </a:prstGeom>
          <a:gradFill>
            <a:gsLst>
              <a:gs pos="14000">
                <a:schemeClr val="accent1">
                  <a:alpha val="0"/>
                </a:schemeClr>
              </a:gs>
              <a:gs pos="100000">
                <a:srgbClr val="000000">
                  <a:alpha val="82000"/>
                </a:srgb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7B6A113-58CD-406C-BCE4-6E1F1F2BE6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449520">
            <a:off x="2569700" y="983306"/>
            <a:ext cx="5005754" cy="5005754"/>
          </a:xfrm>
          <a:prstGeom prst="ellipse">
            <a:avLst/>
          </a:prstGeom>
          <a:gradFill>
            <a:gsLst>
              <a:gs pos="17000">
                <a:schemeClr val="accent1">
                  <a:lumMod val="75000"/>
                  <a:alpha val="0"/>
                </a:schemeClr>
              </a:gs>
              <a:gs pos="82000">
                <a:srgbClr val="000000">
                  <a:alpha val="24000"/>
                </a:srgbClr>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32A16995-44AA-5F8F-C15B-D0FBE34CDA70}"/>
              </a:ext>
            </a:extLst>
          </p:cNvPr>
          <p:cNvSpPr>
            <a:spLocks noGrp="1"/>
          </p:cNvSpPr>
          <p:nvPr>
            <p:ph type="ctrTitle"/>
          </p:nvPr>
        </p:nvSpPr>
        <p:spPr>
          <a:xfrm>
            <a:off x="1011948" y="857251"/>
            <a:ext cx="6219582" cy="3160113"/>
          </a:xfrm>
        </p:spPr>
        <p:txBody>
          <a:bodyPr anchor="b">
            <a:normAutofit/>
          </a:bodyPr>
          <a:lstStyle/>
          <a:p>
            <a:pPr algn="l"/>
            <a:r>
              <a:rPr lang="sv-SE" sz="4800">
                <a:solidFill>
                  <a:srgbClr val="FFFFFF"/>
                </a:solidFill>
              </a:rPr>
              <a:t>Säsongsutvärdering 23/24</a:t>
            </a:r>
          </a:p>
        </p:txBody>
      </p:sp>
      <p:sp>
        <p:nvSpPr>
          <p:cNvPr id="19" name="Rectangle 18">
            <a:extLst>
              <a:ext uri="{FF2B5EF4-FFF2-40B4-BE49-F238E27FC236}">
                <a16:creationId xmlns:a16="http://schemas.microsoft.com/office/drawing/2014/main" id="{05A1AA86-B7E6-4C02-AA34-F1A25CD4C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518" y="4354178"/>
            <a:ext cx="8118330" cy="2503817"/>
          </a:xfrm>
          <a:prstGeom prst="rect">
            <a:avLst/>
          </a:prstGeom>
          <a:gradFill>
            <a:gsLst>
              <a:gs pos="0">
                <a:schemeClr val="accent1">
                  <a:lumMod val="75000"/>
                  <a:alpha val="33000"/>
                </a:schemeClr>
              </a:gs>
              <a:gs pos="83000">
                <a:srgbClr val="000000">
                  <a:alpha val="2100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Underrubrik 2">
            <a:extLst>
              <a:ext uri="{FF2B5EF4-FFF2-40B4-BE49-F238E27FC236}">
                <a16:creationId xmlns:a16="http://schemas.microsoft.com/office/drawing/2014/main" id="{5577C973-F177-B2DF-AB4B-6CA3920EE5B5}"/>
              </a:ext>
            </a:extLst>
          </p:cNvPr>
          <p:cNvSpPr>
            <a:spLocks noGrp="1"/>
          </p:cNvSpPr>
          <p:nvPr>
            <p:ph type="subTitle" idx="1"/>
          </p:nvPr>
        </p:nvSpPr>
        <p:spPr>
          <a:xfrm>
            <a:off x="1105661" y="4800600"/>
            <a:ext cx="5179879" cy="1200149"/>
          </a:xfrm>
        </p:spPr>
        <p:txBody>
          <a:bodyPr anchor="t">
            <a:normAutofit/>
          </a:bodyPr>
          <a:lstStyle/>
          <a:p>
            <a:pPr algn="l"/>
            <a:r>
              <a:rPr lang="sv-SE">
                <a:solidFill>
                  <a:srgbClr val="FFFFFF"/>
                </a:solidFill>
              </a:rPr>
              <a:t>Högalid P11</a:t>
            </a:r>
          </a:p>
        </p:txBody>
      </p:sp>
      <p:pic>
        <p:nvPicPr>
          <p:cNvPr id="4" name="Picture 2">
            <a:extLst>
              <a:ext uri="{FF2B5EF4-FFF2-40B4-BE49-F238E27FC236}">
                <a16:creationId xmlns:a16="http://schemas.microsoft.com/office/drawing/2014/main" id="{105CB161-A95D-B404-2FF2-23A76DD68B4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560981" y="2534253"/>
            <a:ext cx="3173819" cy="17894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3666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A9BD8150-E4FD-A94C-5A6E-FFD85CF4DAB9}"/>
              </a:ext>
            </a:extLst>
          </p:cNvPr>
          <p:cNvSpPr>
            <a:spLocks noGrp="1"/>
          </p:cNvSpPr>
          <p:nvPr>
            <p:ph type="title"/>
          </p:nvPr>
        </p:nvSpPr>
        <p:spPr>
          <a:xfrm>
            <a:off x="466722" y="586855"/>
            <a:ext cx="3201366" cy="3387497"/>
          </a:xfrm>
        </p:spPr>
        <p:txBody>
          <a:bodyPr anchor="b">
            <a:normAutofit/>
          </a:bodyPr>
          <a:lstStyle/>
          <a:p>
            <a:pPr algn="ctr"/>
            <a:r>
              <a:rPr lang="sv-SE" sz="4000" dirty="0">
                <a:solidFill>
                  <a:srgbClr val="FFFFFF"/>
                </a:solidFill>
              </a:rPr>
              <a:t>Filosofi P11  </a:t>
            </a:r>
            <a:r>
              <a:rPr lang="sv-SE" sz="4000" i="1" dirty="0">
                <a:solidFill>
                  <a:srgbClr val="FFFFFF"/>
                </a:solidFill>
              </a:rPr>
              <a:t>baserat på </a:t>
            </a:r>
            <a:r>
              <a:rPr lang="sv-SE" sz="4000" i="1" dirty="0" err="1">
                <a:solidFill>
                  <a:srgbClr val="FFFFFF"/>
                </a:solidFill>
              </a:rPr>
              <a:t>högalid</a:t>
            </a:r>
            <a:r>
              <a:rPr lang="sv-SE" sz="4000" i="1" dirty="0">
                <a:solidFill>
                  <a:srgbClr val="FFFFFF"/>
                </a:solidFill>
              </a:rPr>
              <a:t> filosofi</a:t>
            </a:r>
          </a:p>
        </p:txBody>
      </p:sp>
      <p:sp>
        <p:nvSpPr>
          <p:cNvPr id="3" name="Platshållare för innehåll 2">
            <a:extLst>
              <a:ext uri="{FF2B5EF4-FFF2-40B4-BE49-F238E27FC236}">
                <a16:creationId xmlns:a16="http://schemas.microsoft.com/office/drawing/2014/main" id="{658A8C52-8300-C2FF-6370-98F9624BD91F}"/>
              </a:ext>
            </a:extLst>
          </p:cNvPr>
          <p:cNvSpPr>
            <a:spLocks noGrp="1"/>
          </p:cNvSpPr>
          <p:nvPr>
            <p:ph sz="quarter" idx="13"/>
          </p:nvPr>
        </p:nvSpPr>
        <p:spPr>
          <a:xfrm>
            <a:off x="4810259" y="649480"/>
            <a:ext cx="6555347" cy="5546047"/>
          </a:xfrm>
        </p:spPr>
        <p:txBody>
          <a:bodyPr anchor="ctr">
            <a:normAutofit/>
          </a:bodyPr>
          <a:lstStyle/>
          <a:p>
            <a:r>
              <a:rPr lang="sv-SE" sz="2000"/>
              <a:t>Vi vill vara ett lag för de barn som vill satsa på sin innebandy och därför erbjuder vi många träningstillfällen, många möjligheter till match samt extra tillfällen med externt stöd.</a:t>
            </a:r>
            <a:br>
              <a:rPr lang="sv-SE" sz="2000"/>
            </a:br>
            <a:r>
              <a:rPr lang="sv-SE" sz="2000"/>
              <a:t>Vi är dock inget elit-satsande lag.</a:t>
            </a:r>
          </a:p>
          <a:p>
            <a:endParaRPr lang="sv-SE" sz="2000"/>
          </a:p>
          <a:p>
            <a:r>
              <a:rPr lang="sv-SE" sz="2000"/>
              <a:t>Vi vill vara ett lag där det är okey att ha innebandy som en komplement-idrott och därför har vi inga krav på träningsnärvaro utan det är okey att man satsar mer på annan sport/aktivitet i första hand. Vi vill dock att ni svarar på kallelser så att vi kan planera</a:t>
            </a:r>
          </a:p>
          <a:p>
            <a:endParaRPr lang="sv-SE" sz="2000"/>
          </a:p>
          <a:p>
            <a:r>
              <a:rPr lang="sv-SE" sz="2000"/>
              <a:t>Hos oss kommer laget före jaget. Därför vill vi satsa extra på lagsammanhållning och hur man agerar som ett lag i med och motgång. </a:t>
            </a:r>
          </a:p>
        </p:txBody>
      </p:sp>
      <p:pic>
        <p:nvPicPr>
          <p:cNvPr id="4" name="Picture 2">
            <a:extLst>
              <a:ext uri="{FF2B5EF4-FFF2-40B4-BE49-F238E27FC236}">
                <a16:creationId xmlns:a16="http://schemas.microsoft.com/office/drawing/2014/main" id="{94762EC1-B1BD-DE4C-5EB3-2AA3EE6BC4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3542" y="78476"/>
            <a:ext cx="1353930" cy="763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7950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8CA2EB15-F3B4-823E-1C65-AC6D22DF5FD3}"/>
              </a:ext>
            </a:extLst>
          </p:cNvPr>
          <p:cNvSpPr>
            <a:spLocks noGrp="1"/>
          </p:cNvSpPr>
          <p:nvPr>
            <p:ph type="title"/>
          </p:nvPr>
        </p:nvSpPr>
        <p:spPr>
          <a:xfrm>
            <a:off x="466722" y="586855"/>
            <a:ext cx="3201366" cy="3387497"/>
          </a:xfrm>
        </p:spPr>
        <p:txBody>
          <a:bodyPr anchor="b">
            <a:normAutofit/>
          </a:bodyPr>
          <a:lstStyle/>
          <a:p>
            <a:pPr algn="r"/>
            <a:r>
              <a:rPr lang="sv-SE" sz="4000">
                <a:solidFill>
                  <a:srgbClr val="FFFFFF"/>
                </a:solidFill>
              </a:rPr>
              <a:t>Rekrytering</a:t>
            </a:r>
          </a:p>
        </p:txBody>
      </p:sp>
      <p:sp>
        <p:nvSpPr>
          <p:cNvPr id="3" name="Platshållare för innehåll 2">
            <a:extLst>
              <a:ext uri="{FF2B5EF4-FFF2-40B4-BE49-F238E27FC236}">
                <a16:creationId xmlns:a16="http://schemas.microsoft.com/office/drawing/2014/main" id="{90F3547E-6EFB-5A73-C2A3-96F651AB01A2}"/>
              </a:ext>
            </a:extLst>
          </p:cNvPr>
          <p:cNvSpPr>
            <a:spLocks noGrp="1"/>
          </p:cNvSpPr>
          <p:nvPr>
            <p:ph sz="quarter" idx="13"/>
          </p:nvPr>
        </p:nvSpPr>
        <p:spPr>
          <a:xfrm>
            <a:off x="4810259" y="649480"/>
            <a:ext cx="6555347" cy="5546047"/>
          </a:xfrm>
        </p:spPr>
        <p:txBody>
          <a:bodyPr anchor="ctr">
            <a:normAutofit/>
          </a:bodyPr>
          <a:lstStyle/>
          <a:p>
            <a:r>
              <a:rPr lang="sv-SE" sz="2000" dirty="0"/>
              <a:t>Vi har behov av att fylla på vår trupp. Målsättning att vara 20 spelare</a:t>
            </a:r>
          </a:p>
          <a:p>
            <a:r>
              <a:rPr lang="sv-SE" sz="2000" dirty="0"/>
              <a:t>Vi kan göra detta genom samarbeten med P10 och P11/12 laget i föreningen men kommer även vilja aktivt rekrytera fler spelare. Här tar vi gärna spelarnas och er hjälp</a:t>
            </a:r>
          </a:p>
        </p:txBody>
      </p:sp>
      <p:pic>
        <p:nvPicPr>
          <p:cNvPr id="4" name="Picture 2">
            <a:extLst>
              <a:ext uri="{FF2B5EF4-FFF2-40B4-BE49-F238E27FC236}">
                <a16:creationId xmlns:a16="http://schemas.microsoft.com/office/drawing/2014/main" id="{1122049C-E927-F033-6E36-046146A84E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3542" y="78476"/>
            <a:ext cx="1353930" cy="763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4989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724A496E-160F-7BA5-0640-237B357DAF05}"/>
              </a:ext>
            </a:extLst>
          </p:cNvPr>
          <p:cNvSpPr>
            <a:spLocks noGrp="1"/>
          </p:cNvSpPr>
          <p:nvPr>
            <p:ph type="ctrTitle"/>
          </p:nvPr>
        </p:nvSpPr>
        <p:spPr>
          <a:xfrm>
            <a:off x="1386865" y="818984"/>
            <a:ext cx="6596245" cy="3268520"/>
          </a:xfrm>
        </p:spPr>
        <p:txBody>
          <a:bodyPr>
            <a:normAutofit/>
          </a:bodyPr>
          <a:lstStyle/>
          <a:p>
            <a:pPr algn="r"/>
            <a:r>
              <a:rPr lang="sv-SE" sz="4800">
                <a:solidFill>
                  <a:srgbClr val="FFFFFF"/>
                </a:solidFill>
              </a:rPr>
              <a:t>Högalid IF </a:t>
            </a:r>
          </a:p>
        </p:txBody>
      </p:sp>
      <p:sp>
        <p:nvSpPr>
          <p:cNvPr id="19" name="Rectangle 18">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Underrubrik 2">
            <a:extLst>
              <a:ext uri="{FF2B5EF4-FFF2-40B4-BE49-F238E27FC236}">
                <a16:creationId xmlns:a16="http://schemas.microsoft.com/office/drawing/2014/main" id="{0E49F9FB-3304-7559-F626-4BCDECA73AFA}"/>
              </a:ext>
            </a:extLst>
          </p:cNvPr>
          <p:cNvSpPr>
            <a:spLocks noGrp="1"/>
          </p:cNvSpPr>
          <p:nvPr>
            <p:ph type="subTitle" idx="1"/>
          </p:nvPr>
        </p:nvSpPr>
        <p:spPr>
          <a:xfrm>
            <a:off x="1931874" y="4797188"/>
            <a:ext cx="6051236" cy="1241828"/>
          </a:xfrm>
        </p:spPr>
        <p:txBody>
          <a:bodyPr>
            <a:normAutofit/>
          </a:bodyPr>
          <a:lstStyle/>
          <a:p>
            <a:pPr algn="r"/>
            <a:r>
              <a:rPr lang="sv-SE">
                <a:solidFill>
                  <a:srgbClr val="FFFFFF"/>
                </a:solidFill>
              </a:rPr>
              <a:t>Filosofi </a:t>
            </a:r>
          </a:p>
        </p:txBody>
      </p:sp>
      <p:sp>
        <p:nvSpPr>
          <p:cNvPr id="21" name="Rectangle 20">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a:extLst>
              <a:ext uri="{FF2B5EF4-FFF2-40B4-BE49-F238E27FC236}">
                <a16:creationId xmlns:a16="http://schemas.microsoft.com/office/drawing/2014/main" id="{B78B5F4A-987F-C066-98CC-F8166DF9EE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3542" y="78476"/>
            <a:ext cx="1353930" cy="763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0416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3C3E43E-57D4-4E8D-D2FF-87FDEF97DF31}"/>
              </a:ext>
            </a:extLst>
          </p:cNvPr>
          <p:cNvSpPr>
            <a:spLocks noGrp="1"/>
          </p:cNvSpPr>
          <p:nvPr>
            <p:ph type="title"/>
          </p:nvPr>
        </p:nvSpPr>
        <p:spPr>
          <a:xfrm>
            <a:off x="686834" y="1153572"/>
            <a:ext cx="3200400" cy="4461163"/>
          </a:xfrm>
        </p:spPr>
        <p:txBody>
          <a:bodyPr>
            <a:normAutofit/>
          </a:bodyPr>
          <a:lstStyle/>
          <a:p>
            <a:r>
              <a:rPr lang="sv-SE">
                <a:solidFill>
                  <a:srgbClr val="FFFFFF"/>
                </a:solidFill>
              </a:rPr>
              <a:t>Spelare</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tshållare för innehåll 2">
            <a:extLst>
              <a:ext uri="{FF2B5EF4-FFF2-40B4-BE49-F238E27FC236}">
                <a16:creationId xmlns:a16="http://schemas.microsoft.com/office/drawing/2014/main" id="{EDEFA232-F756-1216-C91D-3495146A68EB}"/>
              </a:ext>
            </a:extLst>
          </p:cNvPr>
          <p:cNvSpPr>
            <a:spLocks noGrp="1"/>
          </p:cNvSpPr>
          <p:nvPr>
            <p:ph idx="1"/>
          </p:nvPr>
        </p:nvSpPr>
        <p:spPr>
          <a:xfrm>
            <a:off x="4167272" y="319088"/>
            <a:ext cx="7337894" cy="6028703"/>
          </a:xfrm>
        </p:spPr>
        <p:txBody>
          <a:bodyPr anchor="ctr">
            <a:normAutofit lnSpcReduction="10000"/>
          </a:bodyPr>
          <a:lstStyle/>
          <a:p>
            <a:pPr marL="0" marR="0" indent="0">
              <a:spcBef>
                <a:spcPts val="0"/>
              </a:spcBef>
              <a:spcAft>
                <a:spcPts val="600"/>
              </a:spcAft>
              <a:buNone/>
            </a:pPr>
            <a:r>
              <a:rPr lang="sv-SE" sz="1400" dirty="0"/>
              <a:t> </a:t>
            </a:r>
          </a:p>
          <a:p>
            <a:pPr marL="0" marR="0" indent="0">
              <a:spcBef>
                <a:spcPts val="0"/>
              </a:spcBef>
              <a:spcAft>
                <a:spcPts val="600"/>
              </a:spcAft>
              <a:buNone/>
            </a:pPr>
            <a:r>
              <a:rPr lang="sv-SE" sz="1400" dirty="0"/>
              <a:t>• Vi är med på träningen för att spela fotboll och innebandy och ha kul! Andra lekar och aktiviteter pausar vi till efter träningen. Mobilen lämnas i ryggsäcken från att träningen/matchen börjar till att den är helt slut</a:t>
            </a:r>
          </a:p>
          <a:p>
            <a:pPr marL="0" marR="0" indent="0">
              <a:spcBef>
                <a:spcPts val="0"/>
              </a:spcBef>
              <a:spcAft>
                <a:spcPts val="600"/>
              </a:spcAft>
              <a:buNone/>
            </a:pPr>
            <a:endParaRPr lang="sv-SE" sz="1400" dirty="0"/>
          </a:p>
          <a:p>
            <a:pPr marL="0" marR="0" indent="0">
              <a:spcBef>
                <a:spcPts val="0"/>
              </a:spcBef>
              <a:spcAft>
                <a:spcPts val="600"/>
              </a:spcAft>
              <a:buNone/>
            </a:pPr>
            <a:r>
              <a:rPr lang="sv-SE" sz="1400" dirty="0"/>
              <a:t>• Vi kommer i tid med rätt kläder och utrustning samt energi i kroppen – benskydden är på, skosnören knutna och vattenflaska påfylld när träningen börjar.</a:t>
            </a:r>
          </a:p>
          <a:p>
            <a:pPr marL="0" marR="0" indent="0">
              <a:spcBef>
                <a:spcPts val="0"/>
              </a:spcBef>
              <a:spcAft>
                <a:spcPts val="600"/>
              </a:spcAft>
              <a:buNone/>
            </a:pPr>
            <a:r>
              <a:rPr lang="sv-SE" sz="1400" dirty="0"/>
              <a:t> </a:t>
            </a:r>
          </a:p>
          <a:p>
            <a:pPr marL="0" marR="0" indent="0">
              <a:spcBef>
                <a:spcPts val="0"/>
              </a:spcBef>
              <a:spcAft>
                <a:spcPts val="600"/>
              </a:spcAft>
              <a:buNone/>
            </a:pPr>
            <a:r>
              <a:rPr lang="sv-SE" sz="1400" dirty="0"/>
              <a:t>• När tränarna pratar är vi tysta, lyssnar och tittar på den som pratar</a:t>
            </a:r>
          </a:p>
          <a:p>
            <a:pPr marL="0" marR="0" indent="0">
              <a:spcBef>
                <a:spcPts val="0"/>
              </a:spcBef>
              <a:spcAft>
                <a:spcPts val="600"/>
              </a:spcAft>
              <a:buNone/>
            </a:pPr>
            <a:endParaRPr lang="sv-SE" sz="1400" dirty="0"/>
          </a:p>
          <a:p>
            <a:pPr marL="0" marR="0" indent="0">
              <a:spcBef>
                <a:spcPts val="0"/>
              </a:spcBef>
              <a:spcAft>
                <a:spcPts val="600"/>
              </a:spcAft>
              <a:buNone/>
            </a:pPr>
            <a:r>
              <a:rPr lang="sv-SE" sz="1400" dirty="0"/>
              <a:t>• När tränarna går igenom en övning står vi stilla, lägger ifrån oss bollar och klubba och lyssnar på instruktionerna </a:t>
            </a:r>
          </a:p>
          <a:p>
            <a:pPr marL="0" marR="0" indent="0">
              <a:spcBef>
                <a:spcPts val="0"/>
              </a:spcBef>
              <a:spcAft>
                <a:spcPts val="600"/>
              </a:spcAft>
              <a:buNone/>
            </a:pPr>
            <a:r>
              <a:rPr lang="sv-SE" sz="1400" dirty="0"/>
              <a:t>• Vi är med och gör vårt bästa i alla övningar</a:t>
            </a:r>
          </a:p>
          <a:p>
            <a:pPr marL="0" marR="0" indent="0">
              <a:spcBef>
                <a:spcPts val="0"/>
              </a:spcBef>
              <a:spcAft>
                <a:spcPts val="600"/>
              </a:spcAft>
              <a:buNone/>
            </a:pPr>
            <a:endParaRPr lang="sv-SE" sz="1400" dirty="0"/>
          </a:p>
          <a:p>
            <a:pPr marL="0" marR="0" indent="0">
              <a:spcBef>
                <a:spcPts val="0"/>
              </a:spcBef>
              <a:spcAft>
                <a:spcPts val="600"/>
              </a:spcAft>
              <a:buNone/>
            </a:pPr>
            <a:r>
              <a:rPr lang="sv-SE" sz="1400" dirty="0"/>
              <a:t>• Vi stör inte övningar eller spel, då det förstör för våra kompisar och för tränarna</a:t>
            </a:r>
          </a:p>
          <a:p>
            <a:pPr marL="0" marR="0" indent="0">
              <a:spcBef>
                <a:spcPts val="0"/>
              </a:spcBef>
              <a:spcAft>
                <a:spcPts val="600"/>
              </a:spcAft>
              <a:buNone/>
            </a:pPr>
            <a:r>
              <a:rPr lang="sv-SE" sz="1400" dirty="0"/>
              <a:t> </a:t>
            </a:r>
          </a:p>
          <a:p>
            <a:pPr marL="0" marR="0" indent="0">
              <a:spcBef>
                <a:spcPts val="0"/>
              </a:spcBef>
              <a:spcAft>
                <a:spcPts val="600"/>
              </a:spcAft>
              <a:buNone/>
            </a:pPr>
            <a:r>
              <a:rPr lang="sv-SE" sz="1400" dirty="0"/>
              <a:t>• Vi klagar inte på tränarna, på övningarna, domarna eller på våra kompisar. Det implicerar inte att man får ställa frågor och komma med förbättringsförslag. Diskussioner tas efter slutförd träning.</a:t>
            </a:r>
          </a:p>
          <a:p>
            <a:pPr marL="0" marR="0" indent="0">
              <a:spcBef>
                <a:spcPts val="0"/>
              </a:spcBef>
              <a:spcAft>
                <a:spcPts val="600"/>
              </a:spcAft>
              <a:buNone/>
            </a:pPr>
            <a:endParaRPr lang="sv-SE" sz="1400" dirty="0"/>
          </a:p>
          <a:p>
            <a:pPr marL="0" marR="0" indent="0">
              <a:spcBef>
                <a:spcPts val="0"/>
              </a:spcBef>
              <a:spcAft>
                <a:spcPts val="600"/>
              </a:spcAft>
              <a:buNone/>
            </a:pPr>
            <a:r>
              <a:rPr lang="sv-SE" sz="1400" dirty="0"/>
              <a:t>• Vi peppar och hejar på våra kompisar och låter tränarna sköta instruktioner.</a:t>
            </a:r>
          </a:p>
          <a:p>
            <a:pPr marL="0" marR="0" indent="0">
              <a:spcBef>
                <a:spcPts val="0"/>
              </a:spcBef>
              <a:spcAft>
                <a:spcPts val="600"/>
              </a:spcAft>
              <a:buNone/>
            </a:pPr>
            <a:r>
              <a:rPr lang="sv-SE" sz="1400" dirty="0"/>
              <a:t> </a:t>
            </a:r>
          </a:p>
          <a:p>
            <a:pPr marL="0" marR="0" indent="0">
              <a:spcBef>
                <a:spcPts val="0"/>
              </a:spcBef>
              <a:spcAft>
                <a:spcPts val="600"/>
              </a:spcAft>
              <a:buNone/>
            </a:pPr>
            <a:r>
              <a:rPr lang="sv-SE" sz="1400" dirty="0"/>
              <a:t>• Vi säger direkt till en tränare om vi upplever att någon betett sig eller sagt något oschysst</a:t>
            </a:r>
          </a:p>
          <a:p>
            <a:pPr marL="0" marR="0" indent="0">
              <a:spcBef>
                <a:spcPts val="0"/>
              </a:spcBef>
              <a:spcAft>
                <a:spcPts val="600"/>
              </a:spcAft>
              <a:buNone/>
            </a:pPr>
            <a:r>
              <a:rPr lang="sv-SE" sz="1400" dirty="0"/>
              <a:t> </a:t>
            </a:r>
          </a:p>
          <a:p>
            <a:pPr marL="0" marR="0" indent="0">
              <a:spcBef>
                <a:spcPts val="0"/>
              </a:spcBef>
              <a:spcAft>
                <a:spcPts val="600"/>
              </a:spcAft>
              <a:buNone/>
            </a:pPr>
            <a:r>
              <a:rPr lang="sv-SE" sz="1400" dirty="0"/>
              <a:t>• Vi är med på träningarna regelbundet under säsong men Högalid tillåter och uppmuntrar att spelare utför andra aktiviteter och straffas inte för det i form av mindre speltid.</a:t>
            </a:r>
          </a:p>
        </p:txBody>
      </p:sp>
      <p:pic>
        <p:nvPicPr>
          <p:cNvPr id="4" name="Picture 2">
            <a:extLst>
              <a:ext uri="{FF2B5EF4-FFF2-40B4-BE49-F238E27FC236}">
                <a16:creationId xmlns:a16="http://schemas.microsoft.com/office/drawing/2014/main" id="{B922DE27-428D-5E9A-70DF-FC9797B593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3542" y="78476"/>
            <a:ext cx="1353930" cy="763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2246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98E2132-C963-13DD-DB8E-0D4D503436E8}"/>
              </a:ext>
            </a:extLst>
          </p:cNvPr>
          <p:cNvSpPr>
            <a:spLocks noGrp="1"/>
          </p:cNvSpPr>
          <p:nvPr>
            <p:ph type="title"/>
          </p:nvPr>
        </p:nvSpPr>
        <p:spPr>
          <a:xfrm>
            <a:off x="686834" y="1153572"/>
            <a:ext cx="3200400" cy="4461163"/>
          </a:xfrm>
        </p:spPr>
        <p:txBody>
          <a:bodyPr>
            <a:normAutofit/>
          </a:bodyPr>
          <a:lstStyle/>
          <a:p>
            <a:r>
              <a:rPr lang="sv-SE">
                <a:solidFill>
                  <a:srgbClr val="FFFFFF"/>
                </a:solidFill>
              </a:rPr>
              <a:t>Ledare</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tshållare för innehåll 2">
            <a:extLst>
              <a:ext uri="{FF2B5EF4-FFF2-40B4-BE49-F238E27FC236}">
                <a16:creationId xmlns:a16="http://schemas.microsoft.com/office/drawing/2014/main" id="{A3887ED3-C9F6-9C77-D0E8-4E7B3D09C2EA}"/>
              </a:ext>
            </a:extLst>
          </p:cNvPr>
          <p:cNvSpPr>
            <a:spLocks noGrp="1"/>
          </p:cNvSpPr>
          <p:nvPr>
            <p:ph idx="1"/>
          </p:nvPr>
        </p:nvSpPr>
        <p:spPr>
          <a:xfrm>
            <a:off x="4447308" y="591344"/>
            <a:ext cx="6906491" cy="5585619"/>
          </a:xfrm>
        </p:spPr>
        <p:txBody>
          <a:bodyPr anchor="ctr">
            <a:normAutofit/>
          </a:bodyPr>
          <a:lstStyle/>
          <a:p>
            <a:pPr marL="0" indent="0">
              <a:buNone/>
            </a:pPr>
            <a:r>
              <a:rPr lang="sv-SE" sz="2000" dirty="0"/>
              <a:t>• Vi ser till att alla spelare känner sig välkomna</a:t>
            </a:r>
          </a:p>
          <a:p>
            <a:pPr marL="0" indent="0">
              <a:buNone/>
            </a:pPr>
            <a:r>
              <a:rPr lang="sv-SE" sz="2000" dirty="0"/>
              <a:t>• Vi peppar och hejar i första hand under matcher, ger instruktioner under pauser och byten</a:t>
            </a:r>
          </a:p>
          <a:p>
            <a:pPr marL="0" indent="0">
              <a:buNone/>
            </a:pPr>
            <a:r>
              <a:rPr lang="sv-SE" sz="2000" dirty="0"/>
              <a:t>• Vi ser till att alla spelare får lika mycket speltid och får prova att spela på olika positioner under matcher</a:t>
            </a:r>
          </a:p>
          <a:p>
            <a:pPr marL="0" indent="0">
              <a:buNone/>
            </a:pPr>
            <a:r>
              <a:rPr lang="sv-SE" sz="2000" dirty="0"/>
              <a:t>• Vi försöker på träning erbjuda alla spelare utmaningar anpassat till sin kapacitet och nivå</a:t>
            </a:r>
          </a:p>
          <a:p>
            <a:pPr marL="0" indent="0">
              <a:buNone/>
            </a:pPr>
            <a:r>
              <a:rPr lang="sv-SE" sz="2000" dirty="0"/>
              <a:t>• Om en spelare stör eller förstör för kompisar under träning ger vi en varning. Vid andra varningen får spelaren sätta sig och vila och är välkommen tillbaka när vi byter övning.</a:t>
            </a:r>
          </a:p>
          <a:p>
            <a:pPr marL="0" indent="0">
              <a:buNone/>
            </a:pPr>
            <a:endParaRPr lang="sv-SE" sz="2000" dirty="0"/>
          </a:p>
        </p:txBody>
      </p:sp>
      <p:pic>
        <p:nvPicPr>
          <p:cNvPr id="4" name="Picture 2">
            <a:extLst>
              <a:ext uri="{FF2B5EF4-FFF2-40B4-BE49-F238E27FC236}">
                <a16:creationId xmlns:a16="http://schemas.microsoft.com/office/drawing/2014/main" id="{838097B2-95E4-7A68-704B-ED41A5F4A9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3542" y="78476"/>
            <a:ext cx="1353930" cy="763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81736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21B018E5-28EB-C7A9-239E-AF0B2F4B876E}"/>
              </a:ext>
            </a:extLst>
          </p:cNvPr>
          <p:cNvSpPr>
            <a:spLocks noGrp="1"/>
          </p:cNvSpPr>
          <p:nvPr>
            <p:ph type="title"/>
          </p:nvPr>
        </p:nvSpPr>
        <p:spPr>
          <a:xfrm>
            <a:off x="686834" y="1153572"/>
            <a:ext cx="3200400" cy="4461163"/>
          </a:xfrm>
        </p:spPr>
        <p:txBody>
          <a:bodyPr>
            <a:normAutofit/>
          </a:bodyPr>
          <a:lstStyle/>
          <a:p>
            <a:r>
              <a:rPr lang="sv-SE">
                <a:solidFill>
                  <a:srgbClr val="FFFFFF"/>
                </a:solidFill>
              </a:rPr>
              <a:t>Anhörig</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tshållare för innehåll 2">
            <a:extLst>
              <a:ext uri="{FF2B5EF4-FFF2-40B4-BE49-F238E27FC236}">
                <a16:creationId xmlns:a16="http://schemas.microsoft.com/office/drawing/2014/main" id="{E547A62A-32EE-867F-B3F1-E27D59127107}"/>
              </a:ext>
            </a:extLst>
          </p:cNvPr>
          <p:cNvSpPr>
            <a:spLocks noGrp="1"/>
          </p:cNvSpPr>
          <p:nvPr>
            <p:ph idx="1"/>
          </p:nvPr>
        </p:nvSpPr>
        <p:spPr>
          <a:xfrm>
            <a:off x="4447308" y="1260088"/>
            <a:ext cx="6906491" cy="4916875"/>
          </a:xfrm>
        </p:spPr>
        <p:txBody>
          <a:bodyPr anchor="ctr">
            <a:normAutofit fontScale="92500" lnSpcReduction="10000"/>
          </a:bodyPr>
          <a:lstStyle/>
          <a:p>
            <a:r>
              <a:rPr lang="sv-SE" sz="2000" dirty="0"/>
              <a:t>Vi peppar och hejar under matcher och lämnar ansvaret för instruktioner och coachning till tränarna</a:t>
            </a:r>
          </a:p>
          <a:p>
            <a:pPr marL="0" indent="0">
              <a:buNone/>
            </a:pPr>
            <a:r>
              <a:rPr lang="sv-SE" sz="2000" dirty="0"/>
              <a:t> </a:t>
            </a:r>
          </a:p>
          <a:p>
            <a:pPr marL="0" indent="0">
              <a:buNone/>
            </a:pPr>
            <a:r>
              <a:rPr lang="sv-SE" sz="2000" dirty="0"/>
              <a:t>• Vi hjälper till med det praktiska kring träningar och matcher – flytta mål, fylla vattenflaskor och knyta skosnören m.m.</a:t>
            </a:r>
          </a:p>
          <a:p>
            <a:pPr marL="0" indent="0">
              <a:buNone/>
            </a:pPr>
            <a:r>
              <a:rPr lang="sv-SE" sz="2000" dirty="0"/>
              <a:t> </a:t>
            </a:r>
          </a:p>
          <a:p>
            <a:pPr marL="0" indent="0">
              <a:buNone/>
            </a:pPr>
            <a:r>
              <a:rPr lang="sv-SE" sz="2000" dirty="0"/>
              <a:t>• Vi stöttar tränarna aktivt när vi ser att spelare är ofokuserade, inte deltar i övningar eller om konflikter mellan spelare uppstår</a:t>
            </a:r>
          </a:p>
          <a:p>
            <a:pPr marL="0" indent="0">
              <a:buNone/>
            </a:pPr>
            <a:r>
              <a:rPr lang="sv-SE" sz="2000" dirty="0"/>
              <a:t> </a:t>
            </a:r>
          </a:p>
          <a:p>
            <a:pPr marL="0" indent="0">
              <a:buNone/>
            </a:pPr>
            <a:r>
              <a:rPr lang="sv-SE" sz="2000" dirty="0"/>
              <a:t>• Vi tar ansvar för spelare som har blivit ombedda att ta en paus under träningen efter två varningar från tränarna</a:t>
            </a:r>
          </a:p>
          <a:p>
            <a:pPr marL="0" indent="0">
              <a:buNone/>
            </a:pPr>
            <a:r>
              <a:rPr lang="sv-SE" sz="2000" dirty="0"/>
              <a:t> </a:t>
            </a:r>
          </a:p>
          <a:p>
            <a:pPr marL="0" indent="0">
              <a:buNone/>
            </a:pPr>
            <a:r>
              <a:rPr lang="sv-SE" sz="2000" dirty="0"/>
              <a:t>• Vi kommunicerar med tränarna om en spelare har särskilda behov eller utmaningar för att komma överens om hur vi bäst hanterar dessa under träning och match</a:t>
            </a:r>
          </a:p>
          <a:p>
            <a:pPr marL="0" indent="0">
              <a:buNone/>
            </a:pPr>
            <a:endParaRPr lang="sv-SE" sz="2000" dirty="0"/>
          </a:p>
        </p:txBody>
      </p:sp>
      <p:pic>
        <p:nvPicPr>
          <p:cNvPr id="4" name="Picture 2">
            <a:extLst>
              <a:ext uri="{FF2B5EF4-FFF2-40B4-BE49-F238E27FC236}">
                <a16:creationId xmlns:a16="http://schemas.microsoft.com/office/drawing/2014/main" id="{B76BB9F1-2532-7244-32B3-D8A96B98D9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3542" y="78476"/>
            <a:ext cx="1353930" cy="763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6428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78345DD-F496-C092-32BE-6828BEC8F5F8}"/>
              </a:ext>
            </a:extLst>
          </p:cNvPr>
          <p:cNvSpPr>
            <a:spLocks noGrp="1"/>
          </p:cNvSpPr>
          <p:nvPr>
            <p:ph type="title"/>
          </p:nvPr>
        </p:nvSpPr>
        <p:spPr>
          <a:xfrm>
            <a:off x="466722" y="586855"/>
            <a:ext cx="3201366" cy="3387497"/>
          </a:xfrm>
        </p:spPr>
        <p:txBody>
          <a:bodyPr anchor="b">
            <a:normAutofit/>
          </a:bodyPr>
          <a:lstStyle/>
          <a:p>
            <a:pPr algn="r"/>
            <a:r>
              <a:rPr lang="sv-SE" sz="4000" dirty="0">
                <a:solidFill>
                  <a:srgbClr val="FFFFFF"/>
                </a:solidFill>
              </a:rPr>
              <a:t>Seriespel</a:t>
            </a:r>
          </a:p>
        </p:txBody>
      </p:sp>
      <p:sp>
        <p:nvSpPr>
          <p:cNvPr id="3" name="Platshållare för innehåll 2">
            <a:extLst>
              <a:ext uri="{FF2B5EF4-FFF2-40B4-BE49-F238E27FC236}">
                <a16:creationId xmlns:a16="http://schemas.microsoft.com/office/drawing/2014/main" id="{8D7ADEE3-2445-85BB-A41E-4F38DBF3FEF8}"/>
              </a:ext>
            </a:extLst>
          </p:cNvPr>
          <p:cNvSpPr>
            <a:spLocks noGrp="1"/>
          </p:cNvSpPr>
          <p:nvPr>
            <p:ph sz="quarter" idx="13"/>
          </p:nvPr>
        </p:nvSpPr>
        <p:spPr>
          <a:xfrm>
            <a:off x="4810259" y="649480"/>
            <a:ext cx="6555347" cy="5546047"/>
          </a:xfrm>
        </p:spPr>
        <p:txBody>
          <a:bodyPr anchor="ctr">
            <a:normAutofit/>
          </a:bodyPr>
          <a:lstStyle/>
          <a:p>
            <a:r>
              <a:rPr lang="sv-SE" sz="2000" dirty="0"/>
              <a:t>Utifrån önskan att spela 5-manna anmälde vi oss till röd serie. Vi blev då placerade i en serie med övervägande P10 lag</a:t>
            </a:r>
          </a:p>
          <a:p>
            <a:r>
              <a:rPr lang="sv-SE" sz="2000" dirty="0"/>
              <a:t>Under säsongen har vi mestadels förlorat matcher vilket har tärt på våra spelare. Vi har försökt peppa dem att de möter äldre killar och att vi ser en stor utveckling i vårt spel (både som lag och individuellt)</a:t>
            </a:r>
          </a:p>
          <a:p>
            <a:r>
              <a:rPr lang="sv-SE" sz="2000" dirty="0"/>
              <a:t>Lärdom är att vi ska söka oss till en P11 serie till nästa år för att få en annan upplevelse och utvecklas på andra sätt</a:t>
            </a:r>
          </a:p>
          <a:p>
            <a:r>
              <a:rPr lang="sv-SE" sz="2000" dirty="0"/>
              <a:t>Vi har även under året lånat ut spelare till P09/10 laget med mycket gott resultat!</a:t>
            </a:r>
          </a:p>
        </p:txBody>
      </p:sp>
      <p:pic>
        <p:nvPicPr>
          <p:cNvPr id="4" name="Picture 2">
            <a:extLst>
              <a:ext uri="{FF2B5EF4-FFF2-40B4-BE49-F238E27FC236}">
                <a16:creationId xmlns:a16="http://schemas.microsoft.com/office/drawing/2014/main" id="{4937BCBB-E0B7-E2B0-E30A-7DF93E871B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3542" y="78476"/>
            <a:ext cx="1353930" cy="763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341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78345DD-F496-C092-32BE-6828BEC8F5F8}"/>
              </a:ext>
            </a:extLst>
          </p:cNvPr>
          <p:cNvSpPr>
            <a:spLocks noGrp="1"/>
          </p:cNvSpPr>
          <p:nvPr>
            <p:ph type="title"/>
          </p:nvPr>
        </p:nvSpPr>
        <p:spPr>
          <a:xfrm>
            <a:off x="466722" y="586855"/>
            <a:ext cx="3201366" cy="3387497"/>
          </a:xfrm>
        </p:spPr>
        <p:txBody>
          <a:bodyPr anchor="b">
            <a:normAutofit/>
          </a:bodyPr>
          <a:lstStyle/>
          <a:p>
            <a:pPr algn="r"/>
            <a:r>
              <a:rPr lang="sv-SE" sz="4000" dirty="0">
                <a:solidFill>
                  <a:srgbClr val="FFFFFF"/>
                </a:solidFill>
              </a:rPr>
              <a:t>Cupspel</a:t>
            </a:r>
          </a:p>
        </p:txBody>
      </p:sp>
      <p:sp>
        <p:nvSpPr>
          <p:cNvPr id="3" name="Platshållare för innehåll 2">
            <a:extLst>
              <a:ext uri="{FF2B5EF4-FFF2-40B4-BE49-F238E27FC236}">
                <a16:creationId xmlns:a16="http://schemas.microsoft.com/office/drawing/2014/main" id="{8D7ADEE3-2445-85BB-A41E-4F38DBF3FEF8}"/>
              </a:ext>
            </a:extLst>
          </p:cNvPr>
          <p:cNvSpPr>
            <a:spLocks noGrp="1"/>
          </p:cNvSpPr>
          <p:nvPr>
            <p:ph sz="quarter" idx="13"/>
          </p:nvPr>
        </p:nvSpPr>
        <p:spPr>
          <a:xfrm>
            <a:off x="4810259" y="649480"/>
            <a:ext cx="6555347" cy="5546047"/>
          </a:xfrm>
        </p:spPr>
        <p:txBody>
          <a:bodyPr anchor="ctr">
            <a:normAutofit/>
          </a:bodyPr>
          <a:lstStyle/>
          <a:p>
            <a:r>
              <a:rPr lang="sv-SE" sz="2000" dirty="0"/>
              <a:t>Örebro</a:t>
            </a:r>
          </a:p>
          <a:p>
            <a:pPr lvl="1"/>
            <a:r>
              <a:rPr lang="sv-SE" sz="1600" dirty="0"/>
              <a:t>En fantastik upplevelse där vi fick chans att möte jämnåriga lag från </a:t>
            </a:r>
            <a:r>
              <a:rPr lang="sv-SE" sz="1600" dirty="0" err="1"/>
              <a:t>mellansverige</a:t>
            </a:r>
            <a:r>
              <a:rPr lang="sv-SE" sz="1600" dirty="0"/>
              <a:t>. </a:t>
            </a:r>
          </a:p>
          <a:p>
            <a:pPr lvl="1"/>
            <a:r>
              <a:rPr lang="sv-SE" sz="1600" dirty="0"/>
              <a:t>Mycket bra aktivitet som helhet utanför planen med ett väldigt fint gäng killar</a:t>
            </a:r>
          </a:p>
          <a:p>
            <a:pPr lvl="1"/>
            <a:r>
              <a:rPr lang="sv-SE" sz="1600" dirty="0"/>
              <a:t>På planen så presterade vi väldigt väl och spelade jämnt och bättre än många lag som ligger väldigt bra till i sina respektive serier runt om i Sverige. En väldig självförtroende </a:t>
            </a:r>
            <a:r>
              <a:rPr lang="sv-SE" sz="1600" dirty="0" err="1"/>
              <a:t>boost</a:t>
            </a:r>
            <a:endParaRPr lang="sv-SE" sz="1600" dirty="0"/>
          </a:p>
          <a:p>
            <a:r>
              <a:rPr lang="sv-SE" sz="2000" dirty="0"/>
              <a:t>Älvsjö</a:t>
            </a:r>
          </a:p>
          <a:p>
            <a:pPr lvl="1"/>
            <a:r>
              <a:rPr lang="sv-SE" sz="1600" dirty="0"/>
              <a:t>Kul att mäta oss med lag i närområdet. Vi blev placerade i en tuff grupp men presterade mycket bra. Inte optimalt resultatmässigt att låta grabbarna spendera dagen ute i det fina varma vädret men bra för gruppen ansåg vi</a:t>
            </a:r>
          </a:p>
          <a:p>
            <a:pPr lvl="1"/>
            <a:r>
              <a:rPr lang="sv-SE" sz="1600" dirty="0"/>
              <a:t>Slutspelet blev tufft då vi förlorade finalen mot ett lag vi tidigare slagit. Grabbarna hade en hel del åsikter om detta (det hade vi med) men i slutändan är vi fantastiskt nöjda med killarnas insats trots skador och motgångar.</a:t>
            </a:r>
          </a:p>
          <a:p>
            <a:r>
              <a:rPr lang="sv-SE" sz="2000" dirty="0"/>
              <a:t>Vide</a:t>
            </a:r>
          </a:p>
          <a:p>
            <a:pPr lvl="1"/>
            <a:r>
              <a:rPr lang="sv-SE" sz="1600" dirty="0"/>
              <a:t>15 juni</a:t>
            </a:r>
          </a:p>
        </p:txBody>
      </p:sp>
      <p:pic>
        <p:nvPicPr>
          <p:cNvPr id="4" name="Picture 2">
            <a:extLst>
              <a:ext uri="{FF2B5EF4-FFF2-40B4-BE49-F238E27FC236}">
                <a16:creationId xmlns:a16="http://schemas.microsoft.com/office/drawing/2014/main" id="{4937BCBB-E0B7-E2B0-E30A-7DF93E871B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3542" y="78476"/>
            <a:ext cx="1353930" cy="763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9360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78345DD-F496-C092-32BE-6828BEC8F5F8}"/>
              </a:ext>
            </a:extLst>
          </p:cNvPr>
          <p:cNvSpPr>
            <a:spLocks noGrp="1"/>
          </p:cNvSpPr>
          <p:nvPr>
            <p:ph type="title"/>
          </p:nvPr>
        </p:nvSpPr>
        <p:spPr>
          <a:xfrm>
            <a:off x="466722" y="586855"/>
            <a:ext cx="3201366" cy="3387497"/>
          </a:xfrm>
        </p:spPr>
        <p:txBody>
          <a:bodyPr anchor="b">
            <a:normAutofit/>
          </a:bodyPr>
          <a:lstStyle/>
          <a:p>
            <a:pPr algn="r"/>
            <a:r>
              <a:rPr lang="sv-SE" sz="4000" dirty="0">
                <a:solidFill>
                  <a:srgbClr val="FFFFFF"/>
                </a:solidFill>
              </a:rPr>
              <a:t>Träningar</a:t>
            </a:r>
          </a:p>
        </p:txBody>
      </p:sp>
      <p:sp>
        <p:nvSpPr>
          <p:cNvPr id="3" name="Platshållare för innehåll 2">
            <a:extLst>
              <a:ext uri="{FF2B5EF4-FFF2-40B4-BE49-F238E27FC236}">
                <a16:creationId xmlns:a16="http://schemas.microsoft.com/office/drawing/2014/main" id="{8D7ADEE3-2445-85BB-A41E-4F38DBF3FEF8}"/>
              </a:ext>
            </a:extLst>
          </p:cNvPr>
          <p:cNvSpPr>
            <a:spLocks noGrp="1"/>
          </p:cNvSpPr>
          <p:nvPr>
            <p:ph sz="quarter" idx="13"/>
          </p:nvPr>
        </p:nvSpPr>
        <p:spPr>
          <a:xfrm>
            <a:off x="4810259" y="649480"/>
            <a:ext cx="6555347" cy="5546047"/>
          </a:xfrm>
        </p:spPr>
        <p:txBody>
          <a:bodyPr anchor="ctr">
            <a:normAutofit/>
          </a:bodyPr>
          <a:lstStyle/>
          <a:p>
            <a:r>
              <a:rPr lang="sv-SE" sz="2000" dirty="0"/>
              <a:t>Vi har under året erbjudit 2-3 träningar per vecka.</a:t>
            </a:r>
          </a:p>
          <a:p>
            <a:pPr lvl="1"/>
            <a:r>
              <a:rPr lang="sv-SE" sz="1600" dirty="0"/>
              <a:t>Måndagar gemensamt med P09/10</a:t>
            </a:r>
          </a:p>
          <a:p>
            <a:pPr lvl="1"/>
            <a:r>
              <a:rPr lang="sv-SE" sz="1600" dirty="0"/>
              <a:t>Onsdagar på helplan med bara p11</a:t>
            </a:r>
          </a:p>
          <a:p>
            <a:pPr lvl="1"/>
            <a:r>
              <a:rPr lang="sv-SE" sz="1600" dirty="0"/>
              <a:t>Torsdagar på liten plan med bara p11</a:t>
            </a:r>
          </a:p>
          <a:p>
            <a:pPr marL="457200" lvl="1" indent="0">
              <a:buNone/>
            </a:pPr>
            <a:endParaRPr lang="sv-SE" sz="1600" dirty="0"/>
          </a:p>
          <a:p>
            <a:r>
              <a:rPr lang="sv-SE" sz="2000" dirty="0"/>
              <a:t>Hög träningsnärvaro på onsdagar fram till våren </a:t>
            </a:r>
          </a:p>
          <a:p>
            <a:r>
              <a:rPr lang="sv-SE" sz="2000" dirty="0"/>
              <a:t>Bra träningsnärvaro på torsdagar i lilla hallen -  mycket positiv erfarenhet</a:t>
            </a:r>
          </a:p>
          <a:p>
            <a:r>
              <a:rPr lang="sv-SE" sz="2000" dirty="0"/>
              <a:t>Mindre träningsnärvaro på måndagar -  här behöver vi se över hur vi ska göra framöver</a:t>
            </a:r>
          </a:p>
          <a:p>
            <a:endParaRPr lang="sv-SE" sz="2000" dirty="0"/>
          </a:p>
        </p:txBody>
      </p:sp>
      <p:pic>
        <p:nvPicPr>
          <p:cNvPr id="4" name="Picture 2">
            <a:extLst>
              <a:ext uri="{FF2B5EF4-FFF2-40B4-BE49-F238E27FC236}">
                <a16:creationId xmlns:a16="http://schemas.microsoft.com/office/drawing/2014/main" id="{4937BCBB-E0B7-E2B0-E30A-7DF93E871B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3542" y="78476"/>
            <a:ext cx="1353930" cy="763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8226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78345DD-F496-C092-32BE-6828BEC8F5F8}"/>
              </a:ext>
            </a:extLst>
          </p:cNvPr>
          <p:cNvSpPr>
            <a:spLocks noGrp="1"/>
          </p:cNvSpPr>
          <p:nvPr>
            <p:ph type="title"/>
          </p:nvPr>
        </p:nvSpPr>
        <p:spPr>
          <a:xfrm>
            <a:off x="466722" y="586855"/>
            <a:ext cx="3201366" cy="3387497"/>
          </a:xfrm>
        </p:spPr>
        <p:txBody>
          <a:bodyPr anchor="b">
            <a:normAutofit/>
          </a:bodyPr>
          <a:lstStyle/>
          <a:p>
            <a:pPr algn="r"/>
            <a:r>
              <a:rPr lang="sv-SE" sz="4000" dirty="0">
                <a:solidFill>
                  <a:srgbClr val="FFFFFF"/>
                </a:solidFill>
              </a:rPr>
              <a:t>Truppen</a:t>
            </a:r>
          </a:p>
        </p:txBody>
      </p:sp>
      <p:sp>
        <p:nvSpPr>
          <p:cNvPr id="3" name="Platshållare för innehåll 2">
            <a:extLst>
              <a:ext uri="{FF2B5EF4-FFF2-40B4-BE49-F238E27FC236}">
                <a16:creationId xmlns:a16="http://schemas.microsoft.com/office/drawing/2014/main" id="{8D7ADEE3-2445-85BB-A41E-4F38DBF3FEF8}"/>
              </a:ext>
            </a:extLst>
          </p:cNvPr>
          <p:cNvSpPr>
            <a:spLocks noGrp="1"/>
          </p:cNvSpPr>
          <p:nvPr>
            <p:ph sz="quarter" idx="13"/>
          </p:nvPr>
        </p:nvSpPr>
        <p:spPr>
          <a:xfrm>
            <a:off x="4810259" y="649480"/>
            <a:ext cx="6555347" cy="5546047"/>
          </a:xfrm>
        </p:spPr>
        <p:txBody>
          <a:bodyPr anchor="ctr">
            <a:normAutofit/>
          </a:bodyPr>
          <a:lstStyle/>
          <a:p>
            <a:r>
              <a:rPr lang="sv-SE" sz="2000" dirty="0"/>
              <a:t>Vi har just nu 16 aktiva spelare i truppen</a:t>
            </a:r>
          </a:p>
          <a:p>
            <a:r>
              <a:rPr lang="sv-SE" sz="2000" dirty="0"/>
              <a:t>Vi har haft bortfall under året och räknar nyktert med att vi tyvärr fortsätter att tappa spelare framöver </a:t>
            </a:r>
          </a:p>
          <a:p>
            <a:r>
              <a:rPr lang="sv-SE" sz="2000" dirty="0"/>
              <a:t>Detta behöver vi adressera till nästkommande säsong</a:t>
            </a:r>
          </a:p>
          <a:p>
            <a:r>
              <a:rPr lang="sv-SE" sz="2000" dirty="0"/>
              <a:t>Optimal </a:t>
            </a:r>
            <a:r>
              <a:rPr lang="sv-SE" sz="2000" dirty="0" err="1"/>
              <a:t>truppstorlek</a:t>
            </a:r>
            <a:r>
              <a:rPr lang="sv-SE" sz="2000" dirty="0"/>
              <a:t> skulle vara ca 20 som vi ser det</a:t>
            </a:r>
          </a:p>
        </p:txBody>
      </p:sp>
      <p:pic>
        <p:nvPicPr>
          <p:cNvPr id="4" name="Picture 2">
            <a:extLst>
              <a:ext uri="{FF2B5EF4-FFF2-40B4-BE49-F238E27FC236}">
                <a16:creationId xmlns:a16="http://schemas.microsoft.com/office/drawing/2014/main" id="{4937BCBB-E0B7-E2B0-E30A-7DF93E871B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3542" y="78476"/>
            <a:ext cx="1353930" cy="763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2057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1DF91F20-B96F-4F77-AC3E-2CDD3BAA10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C3D487F7-9050-4871-B351-34A72ADB29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4" y="-1"/>
            <a:ext cx="8111296"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F43C27DD-EF6A-4C48-9669-C2970E71A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858281" y="-401562"/>
            <a:ext cx="6858004" cy="7661129"/>
          </a:xfrm>
          <a:prstGeom prst="rect">
            <a:avLst/>
          </a:prstGeom>
          <a:gradFill>
            <a:gsLst>
              <a:gs pos="0">
                <a:schemeClr val="accent1">
                  <a:alpha val="23000"/>
                </a:schemeClr>
              </a:gs>
              <a:gs pos="71000">
                <a:schemeClr val="accent1">
                  <a:lumMod val="50000"/>
                  <a:alpha val="0"/>
                </a:schemeClr>
              </a:gs>
              <a:gs pos="100000">
                <a:srgbClr val="000000">
                  <a:alpha val="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7" name="Rectangle 1036">
            <a:extLst>
              <a:ext uri="{FF2B5EF4-FFF2-40B4-BE49-F238E27FC236}">
                <a16:creationId xmlns:a16="http://schemas.microsoft.com/office/drawing/2014/main" id="{C84384FE-1C88-4CAA-8FB8-2313A3AE73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519" y="-1"/>
            <a:ext cx="8118331" cy="6858000"/>
          </a:xfrm>
          <a:prstGeom prst="rect">
            <a:avLst/>
          </a:prstGeom>
          <a:gradFill>
            <a:gsLst>
              <a:gs pos="14000">
                <a:schemeClr val="accent1">
                  <a:alpha val="0"/>
                </a:schemeClr>
              </a:gs>
              <a:gs pos="100000">
                <a:srgbClr val="000000">
                  <a:alpha val="82000"/>
                </a:srgb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9" name="Oval 1038">
            <a:extLst>
              <a:ext uri="{FF2B5EF4-FFF2-40B4-BE49-F238E27FC236}">
                <a16:creationId xmlns:a16="http://schemas.microsoft.com/office/drawing/2014/main" id="{87B6A113-58CD-406C-BCE4-6E1F1F2BE6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449520">
            <a:off x="2569700" y="983306"/>
            <a:ext cx="5005754" cy="5005754"/>
          </a:xfrm>
          <a:prstGeom prst="ellipse">
            <a:avLst/>
          </a:prstGeom>
          <a:gradFill>
            <a:gsLst>
              <a:gs pos="17000">
                <a:schemeClr val="accent1">
                  <a:lumMod val="75000"/>
                  <a:alpha val="0"/>
                </a:schemeClr>
              </a:gs>
              <a:gs pos="82000">
                <a:srgbClr val="000000">
                  <a:alpha val="24000"/>
                </a:srgbClr>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A16AB0A8-BDC7-1756-9C0E-7AC7D4333968}"/>
              </a:ext>
            </a:extLst>
          </p:cNvPr>
          <p:cNvSpPr>
            <a:spLocks noGrp="1"/>
          </p:cNvSpPr>
          <p:nvPr>
            <p:ph type="ctrTitle"/>
          </p:nvPr>
        </p:nvSpPr>
        <p:spPr>
          <a:xfrm>
            <a:off x="1011948" y="857251"/>
            <a:ext cx="6219582" cy="3160113"/>
          </a:xfrm>
        </p:spPr>
        <p:txBody>
          <a:bodyPr anchor="b">
            <a:normAutofit/>
          </a:bodyPr>
          <a:lstStyle/>
          <a:p>
            <a:pPr algn="l"/>
            <a:r>
              <a:rPr lang="sv-SE" sz="4800">
                <a:solidFill>
                  <a:srgbClr val="FFFFFF"/>
                </a:solidFill>
              </a:rPr>
              <a:t>Säsongsplan 24/25</a:t>
            </a:r>
          </a:p>
        </p:txBody>
      </p:sp>
      <p:sp>
        <p:nvSpPr>
          <p:cNvPr id="1041" name="Rectangle 1040">
            <a:extLst>
              <a:ext uri="{FF2B5EF4-FFF2-40B4-BE49-F238E27FC236}">
                <a16:creationId xmlns:a16="http://schemas.microsoft.com/office/drawing/2014/main" id="{05A1AA86-B7E6-4C02-AA34-F1A25CD4C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518" y="4354178"/>
            <a:ext cx="8118330" cy="2503817"/>
          </a:xfrm>
          <a:prstGeom prst="rect">
            <a:avLst/>
          </a:prstGeom>
          <a:gradFill>
            <a:gsLst>
              <a:gs pos="0">
                <a:schemeClr val="accent1">
                  <a:lumMod val="75000"/>
                  <a:alpha val="33000"/>
                </a:schemeClr>
              </a:gs>
              <a:gs pos="83000">
                <a:srgbClr val="000000">
                  <a:alpha val="2100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Underrubrik 2">
            <a:extLst>
              <a:ext uri="{FF2B5EF4-FFF2-40B4-BE49-F238E27FC236}">
                <a16:creationId xmlns:a16="http://schemas.microsoft.com/office/drawing/2014/main" id="{06270D7E-4F5D-E11C-E23E-B4CF51FC5596}"/>
              </a:ext>
            </a:extLst>
          </p:cNvPr>
          <p:cNvSpPr>
            <a:spLocks noGrp="1"/>
          </p:cNvSpPr>
          <p:nvPr>
            <p:ph type="subTitle" idx="1"/>
          </p:nvPr>
        </p:nvSpPr>
        <p:spPr>
          <a:xfrm>
            <a:off x="1105661" y="4800600"/>
            <a:ext cx="5179879" cy="1200149"/>
          </a:xfrm>
        </p:spPr>
        <p:txBody>
          <a:bodyPr anchor="t">
            <a:normAutofit/>
          </a:bodyPr>
          <a:lstStyle/>
          <a:p>
            <a:pPr algn="l"/>
            <a:r>
              <a:rPr lang="sv-SE">
                <a:solidFill>
                  <a:srgbClr val="FFFFFF"/>
                </a:solidFill>
              </a:rPr>
              <a:t>Högalid IF P11</a:t>
            </a:r>
          </a:p>
        </p:txBody>
      </p:sp>
      <p:pic>
        <p:nvPicPr>
          <p:cNvPr id="1026" name="Picture 2">
            <a:extLst>
              <a:ext uri="{FF2B5EF4-FFF2-40B4-BE49-F238E27FC236}">
                <a16:creationId xmlns:a16="http://schemas.microsoft.com/office/drawing/2014/main" id="{06C11A06-606E-4231-0AB1-2438478BC58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560981" y="2534253"/>
            <a:ext cx="3173819" cy="17894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3134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57" name="Rectangle 2056">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9" name="Rectangle 2058">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1" name="Rectangle 2060">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3" name="Rectangle 2062">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65" name="Freeform: Shape 2064">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67" name="Rectangle 2066">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57FF7A8-56A9-7D55-9B8B-EFC755F5A09B}"/>
              </a:ext>
            </a:extLst>
          </p:cNvPr>
          <p:cNvSpPr>
            <a:spLocks noGrp="1"/>
          </p:cNvSpPr>
          <p:nvPr>
            <p:ph type="title"/>
          </p:nvPr>
        </p:nvSpPr>
        <p:spPr>
          <a:xfrm>
            <a:off x="466722" y="586855"/>
            <a:ext cx="3201366" cy="3387497"/>
          </a:xfrm>
        </p:spPr>
        <p:txBody>
          <a:bodyPr anchor="b">
            <a:normAutofit/>
          </a:bodyPr>
          <a:lstStyle/>
          <a:p>
            <a:pPr algn="r"/>
            <a:r>
              <a:rPr lang="sv-SE" sz="4000">
                <a:solidFill>
                  <a:srgbClr val="FFFFFF"/>
                </a:solidFill>
              </a:rPr>
              <a:t>Träningar</a:t>
            </a:r>
          </a:p>
        </p:txBody>
      </p:sp>
      <p:sp>
        <p:nvSpPr>
          <p:cNvPr id="3" name="Platshållare för innehåll 2">
            <a:extLst>
              <a:ext uri="{FF2B5EF4-FFF2-40B4-BE49-F238E27FC236}">
                <a16:creationId xmlns:a16="http://schemas.microsoft.com/office/drawing/2014/main" id="{051036B1-32FE-F95B-818A-179E51BB57A4}"/>
              </a:ext>
            </a:extLst>
          </p:cNvPr>
          <p:cNvSpPr>
            <a:spLocks noGrp="1"/>
          </p:cNvSpPr>
          <p:nvPr>
            <p:ph sz="quarter" idx="13"/>
          </p:nvPr>
        </p:nvSpPr>
        <p:spPr>
          <a:xfrm>
            <a:off x="4810259" y="649480"/>
            <a:ext cx="6555347" cy="5546047"/>
          </a:xfrm>
        </p:spPr>
        <p:txBody>
          <a:bodyPr anchor="ctr">
            <a:normAutofit/>
          </a:bodyPr>
          <a:lstStyle/>
          <a:p>
            <a:pPr marL="0" indent="0">
              <a:buNone/>
            </a:pPr>
            <a:r>
              <a:rPr lang="sv-SE" sz="2000" dirty="0"/>
              <a:t>Veckoplan (dagar och tider ej beslutade än)</a:t>
            </a:r>
          </a:p>
          <a:p>
            <a:r>
              <a:rPr lang="sv-SE" sz="2000" dirty="0"/>
              <a:t>1 grundträning på stor plan med fokus spela ihop laget + fokusområde</a:t>
            </a:r>
          </a:p>
          <a:p>
            <a:r>
              <a:rPr lang="sv-SE" sz="2000" dirty="0"/>
              <a:t>1 teknikträning på stor eller liten plan med fokus klubba boll + fokusområde</a:t>
            </a:r>
          </a:p>
          <a:p>
            <a:r>
              <a:rPr lang="sv-SE" sz="2000" dirty="0"/>
              <a:t>1 gemensam träning med P12 och P10 lagen  - Möjligen nytt koncept</a:t>
            </a:r>
          </a:p>
          <a:p>
            <a:endParaRPr lang="sv-SE" sz="2000" dirty="0"/>
          </a:p>
          <a:p>
            <a:r>
              <a:rPr lang="sv-SE" sz="2000" dirty="0"/>
              <a:t>Vi har inlett samarbete med </a:t>
            </a:r>
            <a:r>
              <a:rPr lang="sv-SE" sz="2000" dirty="0" err="1"/>
              <a:t>stockholms</a:t>
            </a:r>
            <a:r>
              <a:rPr lang="sv-SE" sz="2000" dirty="0"/>
              <a:t> innebandyförbund och kommer att få hjälp med specifika träningar. JÄTTEKUL tycker vi!!!</a:t>
            </a:r>
          </a:p>
          <a:p>
            <a:pPr marL="0" indent="0">
              <a:buNone/>
            </a:pPr>
            <a:endParaRPr lang="sv-SE" sz="2000" dirty="0"/>
          </a:p>
          <a:p>
            <a:r>
              <a:rPr lang="sv-SE" sz="2000" dirty="0"/>
              <a:t>Off-</a:t>
            </a:r>
            <a:r>
              <a:rPr lang="sv-SE" sz="2000" dirty="0" err="1"/>
              <a:t>season</a:t>
            </a:r>
            <a:r>
              <a:rPr lang="sv-SE" sz="2000" dirty="0"/>
              <a:t> kommer vi att erbjuda alternativ träning i form av fotboll utomhus för de som vill</a:t>
            </a:r>
          </a:p>
          <a:p>
            <a:pPr marL="0" indent="0">
              <a:buNone/>
            </a:pPr>
            <a:endParaRPr lang="sv-SE" sz="2000" dirty="0"/>
          </a:p>
        </p:txBody>
      </p:sp>
      <p:pic>
        <p:nvPicPr>
          <p:cNvPr id="2050" name="Picture 2">
            <a:extLst>
              <a:ext uri="{FF2B5EF4-FFF2-40B4-BE49-F238E27FC236}">
                <a16:creationId xmlns:a16="http://schemas.microsoft.com/office/drawing/2014/main" id="{E8B8E361-0D97-E21D-4667-ADA52D2DF9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3542" y="78476"/>
            <a:ext cx="1353930" cy="763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3282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AFD7C512-67F1-C6DD-BECA-FF2CA78EC00E}"/>
              </a:ext>
            </a:extLst>
          </p:cNvPr>
          <p:cNvSpPr>
            <a:spLocks noGrp="1"/>
          </p:cNvSpPr>
          <p:nvPr>
            <p:ph type="title"/>
          </p:nvPr>
        </p:nvSpPr>
        <p:spPr>
          <a:xfrm>
            <a:off x="466722" y="586855"/>
            <a:ext cx="3201366" cy="3387497"/>
          </a:xfrm>
        </p:spPr>
        <p:txBody>
          <a:bodyPr anchor="b">
            <a:normAutofit/>
          </a:bodyPr>
          <a:lstStyle/>
          <a:p>
            <a:pPr algn="r"/>
            <a:r>
              <a:rPr lang="sv-SE" sz="4000">
                <a:solidFill>
                  <a:srgbClr val="FFFFFF"/>
                </a:solidFill>
              </a:rPr>
              <a:t>Seriespel</a:t>
            </a:r>
          </a:p>
        </p:txBody>
      </p:sp>
      <p:sp>
        <p:nvSpPr>
          <p:cNvPr id="3" name="Platshållare för innehåll 2">
            <a:extLst>
              <a:ext uri="{FF2B5EF4-FFF2-40B4-BE49-F238E27FC236}">
                <a16:creationId xmlns:a16="http://schemas.microsoft.com/office/drawing/2014/main" id="{599C0C24-4526-63D3-C803-2236B1F2710D}"/>
              </a:ext>
            </a:extLst>
          </p:cNvPr>
          <p:cNvSpPr>
            <a:spLocks noGrp="1"/>
          </p:cNvSpPr>
          <p:nvPr>
            <p:ph sz="quarter" idx="13"/>
          </p:nvPr>
        </p:nvSpPr>
        <p:spPr>
          <a:xfrm>
            <a:off x="4810259" y="649480"/>
            <a:ext cx="6555347" cy="5546047"/>
          </a:xfrm>
        </p:spPr>
        <p:txBody>
          <a:bodyPr anchor="ctr">
            <a:normAutofit/>
          </a:bodyPr>
          <a:lstStyle/>
          <a:p>
            <a:r>
              <a:rPr lang="sv-SE" sz="2000"/>
              <a:t>P11 kommer att vara anmälda i P11 serie (målsättning att vinna serien </a:t>
            </a:r>
            <a:r>
              <a:rPr lang="sv-SE" sz="2000">
                <a:sym typeface="Wingdings" pitchFamily="2" charset="2"/>
              </a:rPr>
              <a:t></a:t>
            </a:r>
            <a:r>
              <a:rPr lang="sv-SE" sz="2000"/>
              <a:t>)</a:t>
            </a:r>
            <a:br>
              <a:rPr lang="sv-SE" sz="2000"/>
            </a:br>
            <a:r>
              <a:rPr lang="sv-SE" sz="2000"/>
              <a:t>Match de flesta helger</a:t>
            </a:r>
          </a:p>
          <a:p>
            <a:r>
              <a:rPr lang="sv-SE" sz="2000"/>
              <a:t>P12 kommer vara anmälda i P12 och P10 i P10 serien. Möjlighet kommer finnas för de som vill att spela extra på andra nivåer</a:t>
            </a:r>
          </a:p>
          <a:p>
            <a:r>
              <a:rPr lang="sv-SE" sz="2000"/>
              <a:t>Maximalt möjlighet till 3 matcher per helg</a:t>
            </a:r>
          </a:p>
          <a:p>
            <a:endParaRPr lang="sv-SE" sz="2000"/>
          </a:p>
        </p:txBody>
      </p:sp>
      <p:pic>
        <p:nvPicPr>
          <p:cNvPr id="4" name="Picture 2">
            <a:extLst>
              <a:ext uri="{FF2B5EF4-FFF2-40B4-BE49-F238E27FC236}">
                <a16:creationId xmlns:a16="http://schemas.microsoft.com/office/drawing/2014/main" id="{4C917449-091B-7ECC-4BFE-F308A65472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3542" y="78476"/>
            <a:ext cx="1353930" cy="763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6265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D7F410BD-D5AF-BFFA-E243-DC0B3ED6F126}"/>
              </a:ext>
            </a:extLst>
          </p:cNvPr>
          <p:cNvSpPr>
            <a:spLocks noGrp="1"/>
          </p:cNvSpPr>
          <p:nvPr>
            <p:ph type="title"/>
          </p:nvPr>
        </p:nvSpPr>
        <p:spPr>
          <a:xfrm>
            <a:off x="466722" y="586855"/>
            <a:ext cx="3201366" cy="3387497"/>
          </a:xfrm>
        </p:spPr>
        <p:txBody>
          <a:bodyPr anchor="b">
            <a:normAutofit/>
          </a:bodyPr>
          <a:lstStyle/>
          <a:p>
            <a:pPr algn="r"/>
            <a:r>
              <a:rPr lang="sv-SE" sz="4000">
                <a:solidFill>
                  <a:srgbClr val="FFFFFF"/>
                </a:solidFill>
              </a:rPr>
              <a:t>Cupspel</a:t>
            </a:r>
          </a:p>
        </p:txBody>
      </p:sp>
      <p:sp>
        <p:nvSpPr>
          <p:cNvPr id="3" name="Platshållare för innehåll 2">
            <a:extLst>
              <a:ext uri="{FF2B5EF4-FFF2-40B4-BE49-F238E27FC236}">
                <a16:creationId xmlns:a16="http://schemas.microsoft.com/office/drawing/2014/main" id="{433DF0FE-7380-495A-EBA6-D524EF975401}"/>
              </a:ext>
            </a:extLst>
          </p:cNvPr>
          <p:cNvSpPr>
            <a:spLocks noGrp="1"/>
          </p:cNvSpPr>
          <p:nvPr>
            <p:ph sz="quarter" idx="13"/>
          </p:nvPr>
        </p:nvSpPr>
        <p:spPr>
          <a:xfrm>
            <a:off x="4810259" y="649480"/>
            <a:ext cx="6555347" cy="5546047"/>
          </a:xfrm>
        </p:spPr>
        <p:txBody>
          <a:bodyPr anchor="ctr">
            <a:normAutofit/>
          </a:bodyPr>
          <a:lstStyle/>
          <a:p>
            <a:r>
              <a:rPr lang="sv-SE" sz="2000" dirty="0"/>
              <a:t>1 </a:t>
            </a:r>
            <a:r>
              <a:rPr lang="sv-SE" sz="2000" dirty="0" err="1"/>
              <a:t>Övernattningscup</a:t>
            </a:r>
            <a:r>
              <a:rPr lang="sv-SE" sz="2000" dirty="0"/>
              <a:t> under våren</a:t>
            </a:r>
          </a:p>
          <a:p>
            <a:r>
              <a:rPr lang="sv-SE" sz="2000" dirty="0"/>
              <a:t>1 </a:t>
            </a:r>
            <a:r>
              <a:rPr lang="sv-SE" sz="2000" dirty="0" err="1"/>
              <a:t>Stockholmscup</a:t>
            </a:r>
            <a:r>
              <a:rPr lang="sv-SE" sz="2000" dirty="0"/>
              <a:t> (troligen Älvsjöcupen)</a:t>
            </a:r>
          </a:p>
          <a:p>
            <a:r>
              <a:rPr lang="sv-SE" sz="2000" dirty="0"/>
              <a:t>1-2 endagars cuper</a:t>
            </a:r>
          </a:p>
          <a:p>
            <a:endParaRPr lang="sv-SE" sz="2000" dirty="0"/>
          </a:p>
          <a:p>
            <a:pPr marL="0" indent="0">
              <a:buNone/>
            </a:pPr>
            <a:r>
              <a:rPr lang="sv-SE" sz="2000" dirty="0"/>
              <a:t>För cupspel kommer vi att försöka få bidrag från klubben för att täcka anmälningsavgift. För spelavgift tänker vi oss pay2play. (Möjligt att få ta del av lagkassan om man har svårt att delta med Pay2play.)</a:t>
            </a:r>
          </a:p>
        </p:txBody>
      </p:sp>
      <p:pic>
        <p:nvPicPr>
          <p:cNvPr id="4" name="Picture 2">
            <a:extLst>
              <a:ext uri="{FF2B5EF4-FFF2-40B4-BE49-F238E27FC236}">
                <a16:creationId xmlns:a16="http://schemas.microsoft.com/office/drawing/2014/main" id="{639D9FE8-B8A0-38A3-B67E-5239608C51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3542" y="78476"/>
            <a:ext cx="1353930" cy="763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953677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2581</TotalTime>
  <Words>1184</Words>
  <Application>Microsoft Macintosh PowerPoint</Application>
  <PresentationFormat>Bredbild</PresentationFormat>
  <Paragraphs>99</Paragraphs>
  <Slides>15</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15</vt:i4>
      </vt:variant>
    </vt:vector>
  </HeadingPairs>
  <TitlesOfParts>
    <vt:vector size="20" baseType="lpstr">
      <vt:lpstr>Aptos</vt:lpstr>
      <vt:lpstr>Aptos Display</vt:lpstr>
      <vt:lpstr>Arial</vt:lpstr>
      <vt:lpstr>Wingdings</vt:lpstr>
      <vt:lpstr>Office-tema</vt:lpstr>
      <vt:lpstr>Säsongsutvärdering 23/24</vt:lpstr>
      <vt:lpstr>Seriespel</vt:lpstr>
      <vt:lpstr>Cupspel</vt:lpstr>
      <vt:lpstr>Träningar</vt:lpstr>
      <vt:lpstr>Truppen</vt:lpstr>
      <vt:lpstr>Säsongsplan 24/25</vt:lpstr>
      <vt:lpstr>Träningar</vt:lpstr>
      <vt:lpstr>Seriespel</vt:lpstr>
      <vt:lpstr>Cupspel</vt:lpstr>
      <vt:lpstr>Filosofi P11  baserat på högalid filosofi</vt:lpstr>
      <vt:lpstr>Rekrytering</vt:lpstr>
      <vt:lpstr>Högalid IF </vt:lpstr>
      <vt:lpstr>Spelare</vt:lpstr>
      <vt:lpstr>Ledare</vt:lpstr>
      <vt:lpstr>Anhörig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Säsongsplan 24/25</dc:title>
  <dc:creator>Johansson Fredrik</dc:creator>
  <cp:lastModifiedBy>Johansson Fredrik</cp:lastModifiedBy>
  <cp:revision>3</cp:revision>
  <dcterms:created xsi:type="dcterms:W3CDTF">2024-04-21T12:38:30Z</dcterms:created>
  <dcterms:modified xsi:type="dcterms:W3CDTF">2024-05-22T12:49:11Z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7f2ec83-e677-438d-afb7-4c7c0dbc872b_Enabled">
    <vt:lpwstr>true</vt:lpwstr>
  </property>
  <property fmtid="{D5CDD505-2E9C-101B-9397-08002B2CF9AE}" pid="3" name="MSIP_Label_a7f2ec83-e677-438d-afb7-4c7c0dbc872b_SetDate">
    <vt:lpwstr>2024-04-21T12:58:08Z</vt:lpwstr>
  </property>
  <property fmtid="{D5CDD505-2E9C-101B-9397-08002B2CF9AE}" pid="4" name="MSIP_Label_a7f2ec83-e677-438d-afb7-4c7c0dbc872b_Method">
    <vt:lpwstr>Privileged</vt:lpwstr>
  </property>
  <property fmtid="{D5CDD505-2E9C-101B-9397-08002B2CF9AE}" pid="5" name="MSIP_Label_a7f2ec83-e677-438d-afb7-4c7c0dbc872b_Name">
    <vt:lpwstr>a7f2ec83-e677-438d-afb7-4c7c0dbc872b</vt:lpwstr>
  </property>
  <property fmtid="{D5CDD505-2E9C-101B-9397-08002B2CF9AE}" pid="6" name="MSIP_Label_a7f2ec83-e677-438d-afb7-4c7c0dbc872b_SiteId">
    <vt:lpwstr>3bc062e4-ac9d-4c17-b4dd-3aad637ff1ac</vt:lpwstr>
  </property>
  <property fmtid="{D5CDD505-2E9C-101B-9397-08002B2CF9AE}" pid="7" name="MSIP_Label_a7f2ec83-e677-438d-afb7-4c7c0dbc872b_ActionId">
    <vt:lpwstr>bac6c5dc-00e1-4ed1-9cf8-a712797f04a1</vt:lpwstr>
  </property>
  <property fmtid="{D5CDD505-2E9C-101B-9397-08002B2CF9AE}" pid="8" name="MSIP_Label_a7f2ec83-e677-438d-afb7-4c7c0dbc872b_ContentBits">
    <vt:lpwstr>0</vt:lpwstr>
  </property>
</Properties>
</file>