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61" r:id="rId5"/>
    <p:sldId id="262" r:id="rId6"/>
    <p:sldId id="272" r:id="rId7"/>
    <p:sldId id="270" r:id="rId8"/>
    <p:sldId id="268" r:id="rId9"/>
    <p:sldId id="269" r:id="rId10"/>
    <p:sldId id="258" r:id="rId11"/>
    <p:sldId id="260" r:id="rId12"/>
    <p:sldId id="259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137" autoAdjust="0"/>
  </p:normalViewPr>
  <p:slideViewPr>
    <p:cSldViewPr snapToGrid="0">
      <p:cViewPr varScale="1">
        <p:scale>
          <a:sx n="83" d="100"/>
          <a:sy n="83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EF10-39EF-4B1E-9648-ECDE52D9782E}" type="datetimeFigureOut">
              <a:rPr lang="en-SE" smtClean="0"/>
              <a:t>04/01/2026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005C-22EE-4BD7-BE5B-D9E667E9D3A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2663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4005C-22EE-4BD7-BE5B-D9E667E9D3A2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3997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Lora Medium"/>
                <a:sym typeface="Lora"/>
              </a:rPr>
              <a:t>Vore jättekul om föräldrar vill hjälpa till att anordna aktivitet utanför fotbollen för att stärka sammanhållningen!</a:t>
            </a:r>
            <a:endParaRPr lang="sv" sz="1200" b="1" dirty="0">
              <a:latin typeface="Lora Medium"/>
              <a:sym typeface="Lora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4005C-22EE-4BD7-BE5B-D9E667E9D3A2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7852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AAFD1-F1B5-1051-9AD1-3C11FB3B5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CEA9F-5D67-46DC-8E44-EDFB911FC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71900-4055-C255-71D3-F9B4750E3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BE85-5926-82A0-27E4-9C89A17B1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4005C-22EE-4BD7-BE5B-D9E667E9D3A2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7603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57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89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31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303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16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02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500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98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474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1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16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18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85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1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4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4BD19-4136-46A2-9235-4208AEBE5ADC}" type="datetimeFigureOut">
              <a:rPr lang="sv-SE" smtClean="0"/>
              <a:t>2026-04-01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5005B5-15F3-4B39-A9BB-AF1E60BF18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8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40CDE0-BAC2-E9D0-5876-1B675FB78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3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sv-SE" sz="4800" dirty="0"/>
              <a:t>Hestrafors IF P17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8539ADF-D87A-CD0A-37F5-3962D0A99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Föräldramöte 1 april 2026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646D32-08AD-EAB0-6867-740C11487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2587667" y="953272"/>
            <a:ext cx="5865686" cy="3299450"/>
          </a:xfrm>
          <a:prstGeom prst="rect">
            <a:avLst/>
          </a:prstGeom>
        </p:spPr>
      </p:pic>
      <p:pic>
        <p:nvPicPr>
          <p:cNvPr id="4" name="Bild 1">
            <a:extLst>
              <a:ext uri="{FF2B5EF4-FFF2-40B4-BE49-F238E27FC236}">
                <a16:creationId xmlns:a16="http://schemas.microsoft.com/office/drawing/2014/main" id="{03D4C356-3C12-D811-734F-61CFC3DBF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3" y="150936"/>
            <a:ext cx="1612858" cy="160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65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AC97E1A-22B7-F53D-0682-0A5653BC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Matcher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B615F-44A7-7FEE-A88F-E656085D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785381"/>
            <a:ext cx="8596668" cy="3880773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Seriespel </a:t>
            </a:r>
          </a:p>
          <a:p>
            <a:r>
              <a:rPr lang="sv-SE" dirty="0"/>
              <a:t>- anmälda med 2 lag </a:t>
            </a:r>
          </a:p>
          <a:p>
            <a:r>
              <a:rPr lang="sv-SE" dirty="0"/>
              <a:t>- 5 mot 5 inklusive målvakt </a:t>
            </a:r>
          </a:p>
          <a:p>
            <a:r>
              <a:rPr lang="sv-SE" dirty="0"/>
              <a:t>- minst 7 stycken per lag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Datum för seriespel </a:t>
            </a:r>
          </a:p>
          <a:p>
            <a:pPr marL="0" indent="0">
              <a:buNone/>
            </a:pPr>
            <a:r>
              <a:rPr lang="sv-SE" dirty="0"/>
              <a:t>2-3 maj</a:t>
            </a:r>
          </a:p>
          <a:p>
            <a:pPr marL="0" indent="0">
              <a:buNone/>
            </a:pPr>
            <a:r>
              <a:rPr lang="sv-SE" dirty="0"/>
              <a:t>16-17 maj</a:t>
            </a:r>
          </a:p>
          <a:p>
            <a:pPr marL="0" indent="0">
              <a:buNone/>
            </a:pPr>
            <a:r>
              <a:rPr lang="sv-SE" dirty="0"/>
              <a:t>6-7 juni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15-16 augusti </a:t>
            </a:r>
          </a:p>
          <a:p>
            <a:pPr marL="0" indent="0">
              <a:buNone/>
            </a:pPr>
            <a:r>
              <a:rPr lang="sv-SE" dirty="0"/>
              <a:t>29-30 augusti</a:t>
            </a:r>
          </a:p>
          <a:p>
            <a:pPr marL="0" indent="0">
              <a:buNone/>
            </a:pPr>
            <a:r>
              <a:rPr lang="sv-SE" dirty="0"/>
              <a:t>12-13 september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FFD0CEA0-B855-BC7B-8121-1BDCB8C66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99" y="63500"/>
            <a:ext cx="1534967" cy="1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77B9C29-268C-DD69-911E-63B22C2C2C6F}"/>
              </a:ext>
            </a:extLst>
          </p:cNvPr>
          <p:cNvSpPr txBox="1"/>
          <p:nvPr/>
        </p:nvSpPr>
        <p:spPr>
          <a:xfrm>
            <a:off x="6215534" y="3357941"/>
            <a:ext cx="4738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Träningssammandrag 18 juni 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Samling 9.00 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Matcher 9.30 och 11.30 </a:t>
            </a:r>
          </a:p>
          <a:p>
            <a:pPr marL="285750" indent="-285750">
              <a:buFontTx/>
              <a:buChar char="-"/>
            </a:pPr>
            <a:endParaRPr lang="sv-SE" sz="1600" dirty="0"/>
          </a:p>
          <a:p>
            <a:r>
              <a:rPr lang="sv-SE" sz="1600" dirty="0"/>
              <a:t>Cuper </a:t>
            </a:r>
          </a:p>
          <a:p>
            <a:r>
              <a:rPr lang="sv-SE" sz="1600" dirty="0"/>
              <a:t>- Åsa cupen helgen 27-28 juni </a:t>
            </a:r>
          </a:p>
        </p:txBody>
      </p:sp>
      <p:pic>
        <p:nvPicPr>
          <p:cNvPr id="4" name="Google Shape;158;p12">
            <a:extLst>
              <a:ext uri="{FF2B5EF4-FFF2-40B4-BE49-F238E27FC236}">
                <a16:creationId xmlns:a16="http://schemas.microsoft.com/office/drawing/2014/main" id="{ABA8BD30-B220-BF6E-7F55-227E82897057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268" y="1785381"/>
            <a:ext cx="5760720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0;p16">
            <a:extLst>
              <a:ext uri="{FF2B5EF4-FFF2-40B4-BE49-F238E27FC236}">
                <a16:creationId xmlns:a16="http://schemas.microsoft.com/office/drawing/2014/main" id="{2F267CA2-D748-BC20-0134-32184F7759B2}"/>
              </a:ext>
            </a:extLst>
          </p:cNvPr>
          <p:cNvPicPr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9267" y="5127458"/>
            <a:ext cx="5760720" cy="1291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9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A21891-AFD8-1C10-1FE6-98F9F74E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Förväntningar från klubben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0C967B-1A7E-82D1-42B6-302F0046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30004"/>
          </a:xfrm>
        </p:spPr>
        <p:txBody>
          <a:bodyPr>
            <a:normAutofit lnSpcReduction="10000"/>
          </a:bodyPr>
          <a:lstStyle/>
          <a:p>
            <a:pPr fontAlgn="base"/>
            <a:r>
              <a:rPr lang="sv-SE" b="1" noProof="0" dirty="0"/>
              <a:t>Föreningen förväntar sig följande från P17 spelare och föräldrar </a:t>
            </a:r>
            <a:endParaRPr lang="sv-SE" noProof="0" dirty="0"/>
          </a:p>
          <a:p>
            <a:pPr fontAlgn="base"/>
            <a:endParaRPr lang="sv-SE" noProof="0" dirty="0"/>
          </a:p>
          <a:p>
            <a:pPr fontAlgn="base"/>
            <a:r>
              <a:rPr lang="sv-SE" noProof="0" dirty="0"/>
              <a:t>2 </a:t>
            </a:r>
            <a:r>
              <a:rPr lang="sv-SE" noProof="0" dirty="0" err="1"/>
              <a:t>st</a:t>
            </a:r>
            <a:r>
              <a:rPr lang="sv-SE" noProof="0" dirty="0"/>
              <a:t> kiosktillfällen per lag vid </a:t>
            </a:r>
            <a:r>
              <a:rPr lang="sv-SE" noProof="0" dirty="0" err="1"/>
              <a:t>serniorlagets</a:t>
            </a:r>
            <a:r>
              <a:rPr lang="sv-SE" noProof="0" dirty="0"/>
              <a:t> matcher </a:t>
            </a:r>
          </a:p>
          <a:p>
            <a:pPr fontAlgn="base"/>
            <a:r>
              <a:rPr lang="sv-SE" noProof="0" dirty="0"/>
              <a:t>1 </a:t>
            </a:r>
            <a:r>
              <a:rPr lang="sv-SE" noProof="0" dirty="0" err="1"/>
              <a:t>st</a:t>
            </a:r>
            <a:r>
              <a:rPr lang="sv-SE" noProof="0" dirty="0"/>
              <a:t> fixardag/</a:t>
            </a:r>
            <a:r>
              <a:rPr lang="sv-SE" noProof="0" dirty="0" err="1"/>
              <a:t>hestradag</a:t>
            </a:r>
            <a:r>
              <a:rPr lang="sv-SE" noProof="0" dirty="0"/>
              <a:t>/kubb/</a:t>
            </a:r>
            <a:r>
              <a:rPr lang="sv-SE" noProof="0" dirty="0" err="1"/>
              <a:t>årsgala</a:t>
            </a:r>
            <a:r>
              <a:rPr lang="sv-SE" noProof="0" dirty="0"/>
              <a:t>​</a:t>
            </a:r>
          </a:p>
          <a:p>
            <a:pPr fontAlgn="base"/>
            <a:r>
              <a:rPr lang="sv-SE" noProof="0" dirty="0"/>
              <a:t>Försäljning av bingolotter vid jul​ vid ICA och Hemköp ​</a:t>
            </a:r>
          </a:p>
          <a:p>
            <a:pPr fontAlgn="base"/>
            <a:r>
              <a:rPr lang="sv-SE" noProof="0" dirty="0"/>
              <a:t>Försäljning av 3 </a:t>
            </a:r>
            <a:r>
              <a:rPr lang="sv-SE" noProof="0" dirty="0" err="1"/>
              <a:t>st</a:t>
            </a:r>
            <a:r>
              <a:rPr lang="sv-SE" noProof="0" dirty="0"/>
              <a:t> bingolotto julkalender per barn</a:t>
            </a:r>
          </a:p>
          <a:p>
            <a:pPr fontAlgn="base"/>
            <a:r>
              <a:rPr lang="sv-SE" noProof="0" dirty="0"/>
              <a:t>Kiosk bemannas av oss vid egna matcher​ </a:t>
            </a:r>
          </a:p>
          <a:p>
            <a:pPr fontAlgn="base"/>
            <a:r>
              <a:rPr lang="sv-SE" noProof="0" dirty="0"/>
              <a:t>Innehållet i kiosken tillhandahålls av föreningen, vi tar med hembakt</a:t>
            </a:r>
          </a:p>
          <a:p>
            <a:pPr marL="0" indent="0" fontAlgn="base">
              <a:buNone/>
            </a:pPr>
            <a:r>
              <a:rPr lang="sv-SE" noProof="0" dirty="0"/>
              <a:t>Alla har ett Ansvar att hjälpa till, som ideell förening så innebär det att alla behöver stå I kiosken ibland eller delta på fixardagar. Detta gör att våra killer trivs, att föreningen fungerar och att vi kan åka på cuper m.m.  ​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21941281-0C0E-0F03-6AC1-552F5EF1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18968"/>
            <a:ext cx="1326140" cy="1319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91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F0A1BB-3B93-9747-075A-284596A6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Övriga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679BB4-B2DD-7EF4-8D87-86AF6A49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Våren </a:t>
            </a:r>
          </a:p>
          <a:p>
            <a:r>
              <a:rPr lang="sv-SE" dirty="0"/>
              <a:t>- Påsklovsfotboll 8 april 10-15 </a:t>
            </a:r>
          </a:p>
          <a:p>
            <a:r>
              <a:rPr lang="sv-SE" dirty="0"/>
              <a:t>- Kiosk U21 den 15 juni (ej bollkallar) 2 vuxna till kiosken </a:t>
            </a:r>
          </a:p>
          <a:p>
            <a:endParaRPr lang="sv-SE" dirty="0"/>
          </a:p>
          <a:p>
            <a:r>
              <a:rPr lang="sv-SE" dirty="0"/>
              <a:t>Hösten </a:t>
            </a:r>
          </a:p>
          <a:p>
            <a:r>
              <a:rPr lang="sv-SE" dirty="0"/>
              <a:t>- Kiosk A-laget 1 augusti med bollkallar (behöver två ansvariga)</a:t>
            </a:r>
          </a:p>
          <a:p>
            <a:r>
              <a:rPr lang="sv-SE" dirty="0"/>
              <a:t>- </a:t>
            </a:r>
            <a:r>
              <a:rPr lang="sv-SE" dirty="0" err="1"/>
              <a:t>Höstfix</a:t>
            </a:r>
            <a:r>
              <a:rPr lang="sv-SE" dirty="0"/>
              <a:t> 17 oktober (hela laget)</a:t>
            </a: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19666549-D007-5340-632E-6F8724A62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9" y="491259"/>
            <a:ext cx="1298431" cy="129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28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242616-B2B2-1C9D-1888-F07E1619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Fotbollsförbundet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2B92DB-0AE6-2F6E-0D87-D380543B9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v-SE" dirty="0" err="1"/>
              <a:t>Fogis</a:t>
            </a:r>
            <a:r>
              <a:rPr lang="sv-SE" dirty="0"/>
              <a:t> är master från Fotbollsförbundet och håller reda på vilka personer som hör till vilken klubb, om man har licens, övergångar, matchtider, serier.</a:t>
            </a:r>
            <a:r>
              <a:rPr lang="en-US" dirty="0"/>
              <a:t>​</a:t>
            </a:r>
          </a:p>
          <a:p>
            <a:pPr fontAlgn="base"/>
            <a:r>
              <a:rPr lang="sv-SE" dirty="0"/>
              <a:t>Nytt för i år </a:t>
            </a:r>
          </a:p>
          <a:p>
            <a:r>
              <a:rPr lang="sv-SE" dirty="0"/>
              <a:t>Från och med </a:t>
            </a:r>
            <a:r>
              <a:rPr lang="sv-SE" b="1" dirty="0"/>
              <a:t>1 januari 2026</a:t>
            </a:r>
            <a:r>
              <a:rPr lang="sv-SE" dirty="0"/>
              <a:t> gäller:</a:t>
            </a:r>
          </a:p>
          <a:p>
            <a:r>
              <a:rPr lang="sv-SE" dirty="0"/>
              <a:t>Alla spelare från det år de fyller </a:t>
            </a:r>
            <a:r>
              <a:rPr lang="sv-SE" b="1" dirty="0"/>
              <a:t>9 år (födda 2017)</a:t>
            </a:r>
            <a:r>
              <a:rPr lang="sv-SE" dirty="0"/>
              <a:t> ska vara registrerade i </a:t>
            </a:r>
            <a:r>
              <a:rPr lang="sv-SE" dirty="0" err="1"/>
              <a:t>Fogis</a:t>
            </a:r>
            <a:endParaRPr lang="sv-SE" dirty="0"/>
          </a:p>
          <a:p>
            <a:r>
              <a:rPr lang="sv-SE" dirty="0"/>
              <a:t>Registrering ska vara genomförd </a:t>
            </a:r>
            <a:r>
              <a:rPr lang="sv-SE" b="1" dirty="0"/>
              <a:t>innan spelarens första bindande match</a:t>
            </a:r>
            <a:endParaRPr lang="sv-SE" dirty="0"/>
          </a:p>
          <a:p>
            <a:pPr fontAlgn="base"/>
            <a:endParaRPr lang="en-US" dirty="0"/>
          </a:p>
          <a:p>
            <a:endParaRPr lang="sv-SE" dirty="0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9F4903EB-FF31-F126-A530-51D15F651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7" y="379411"/>
            <a:ext cx="1446213" cy="143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4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082E4-B70F-FFA3-47EF-4909CF65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214" y="609600"/>
            <a:ext cx="5771788" cy="1320800"/>
          </a:xfrm>
        </p:spPr>
        <p:txBody>
          <a:bodyPr>
            <a:normAutofit/>
          </a:bodyPr>
          <a:lstStyle/>
          <a:p>
            <a:r>
              <a:rPr lang="sv-SE" dirty="0"/>
              <a:t>Laget.se /</a:t>
            </a:r>
            <a:r>
              <a:rPr lang="sv-SE" dirty="0" err="1"/>
              <a:t>app</a:t>
            </a:r>
            <a:r>
              <a:rPr lang="sv-SE" dirty="0"/>
              <a:t> </a:t>
            </a:r>
            <a:endParaRPr lang="sv-SE"/>
          </a:p>
        </p:txBody>
      </p:sp>
      <p:pic>
        <p:nvPicPr>
          <p:cNvPr id="6" name="Google Shape;86;p18">
            <a:extLst>
              <a:ext uri="{FF2B5EF4-FFF2-40B4-BE49-F238E27FC236}">
                <a16:creationId xmlns:a16="http://schemas.microsoft.com/office/drawing/2014/main" id="{B29A4A4E-65C4-5C71-CEFA-7DAA68B3C0C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847" y="1930400"/>
            <a:ext cx="2596281" cy="1615812"/>
          </a:xfrm>
          <a:prstGeom prst="rect">
            <a:avLst/>
          </a:prstGeom>
          <a:noFill/>
        </p:spPr>
      </p:pic>
      <p:pic>
        <p:nvPicPr>
          <p:cNvPr id="5" name="Bild 7">
            <a:extLst>
              <a:ext uri="{FF2B5EF4-FFF2-40B4-BE49-F238E27FC236}">
                <a16:creationId xmlns:a16="http://schemas.microsoft.com/office/drawing/2014/main" id="{22F5E778-AACB-7981-5DA5-5FB43DBF32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3"/>
          <a:stretch>
            <a:fillRect/>
          </a:stretch>
        </p:blipFill>
        <p:spPr bwMode="auto">
          <a:xfrm>
            <a:off x="677333" y="3703834"/>
            <a:ext cx="1815185" cy="291203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068904-E15F-729D-DCB0-6800D4C67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214" y="2160589"/>
            <a:ext cx="5771787" cy="3880773"/>
          </a:xfrm>
        </p:spPr>
        <p:txBody>
          <a:bodyPr>
            <a:normAutofit lnSpcReduction="10000"/>
          </a:bodyPr>
          <a:lstStyle/>
          <a:p>
            <a:pPr marL="365760" lvl="0" indent="-253490">
              <a:spcBef>
                <a:spcPts val="600"/>
              </a:spcBef>
              <a:buClr>
                <a:schemeClr val="dk1"/>
              </a:buClr>
              <a:buSzPts val="1400"/>
              <a:buFont typeface="Lora Medium"/>
              <a:buChar char="•"/>
            </a:pPr>
            <a:r>
              <a:rPr lang="sv-SE">
                <a:latin typeface="Lora Medium"/>
                <a:ea typeface="Lora Medium"/>
                <a:cs typeface="Lora Medium"/>
                <a:sym typeface="Lora Medium"/>
              </a:rPr>
              <a:t>Används för nyheter och kallelse till träning och matcher</a:t>
            </a:r>
          </a:p>
          <a:p>
            <a:pPr marL="365760" lvl="0" indent="-253490">
              <a:spcBef>
                <a:spcPts val="600"/>
              </a:spcBef>
              <a:buClr>
                <a:schemeClr val="dk1"/>
              </a:buClr>
              <a:buSzPts val="1400"/>
              <a:buFont typeface="Lora Medium"/>
              <a:buChar char="•"/>
            </a:pPr>
            <a:r>
              <a:rPr lang="sv-SE">
                <a:latin typeface="Lora Medium"/>
                <a:ea typeface="Lora Medium"/>
                <a:cs typeface="Lora Medium"/>
                <a:sym typeface="Lora Medium"/>
              </a:rPr>
              <a:t>Används för fakturering av avgifter</a:t>
            </a:r>
          </a:p>
          <a:p>
            <a:pPr marL="365760" lvl="0" indent="-253490">
              <a:spcBef>
                <a:spcPts val="600"/>
              </a:spcBef>
              <a:buClr>
                <a:schemeClr val="dk1"/>
              </a:buClr>
              <a:buSzPts val="1400"/>
              <a:buFont typeface="Lora Medium"/>
              <a:buChar char="•"/>
            </a:pPr>
            <a:r>
              <a:rPr lang="sv-SE">
                <a:latin typeface="Lora Medium"/>
                <a:ea typeface="Lora Medium"/>
                <a:cs typeface="Lora Medium"/>
                <a:sym typeface="Lora Medium"/>
              </a:rPr>
              <a:t>Vi vill att ni anmäler er, eller frånvaro-rapporterar så vi vet hur vi ska planera våra träningar samt detta är underlag för föreningens bidrag från stat och kommun. </a:t>
            </a:r>
          </a:p>
          <a:p>
            <a:pPr marL="365760" lvl="0" indent="-253490">
              <a:spcBef>
                <a:spcPts val="600"/>
              </a:spcBef>
              <a:buClr>
                <a:schemeClr val="dk1"/>
              </a:buClr>
              <a:buSzPts val="1400"/>
              <a:buFont typeface="Lora Medium"/>
              <a:buChar char="•"/>
            </a:pPr>
            <a:r>
              <a:rPr lang="sv-SE">
                <a:latin typeface="Lora Medium"/>
                <a:ea typeface="Lora Medium"/>
                <a:cs typeface="Lora Medium"/>
                <a:sym typeface="Lora Medium"/>
              </a:rPr>
              <a:t>Det är också underlag vid uttagning till utlån då vi delvis går på närvaro </a:t>
            </a:r>
          </a:p>
          <a:p>
            <a:pPr marL="365760" lvl="0" indent="-253490">
              <a:spcBef>
                <a:spcPts val="600"/>
              </a:spcBef>
              <a:buClr>
                <a:schemeClr val="dk1"/>
              </a:buClr>
              <a:buSzPts val="1400"/>
              <a:buFont typeface="Lora Medium"/>
              <a:buChar char="•"/>
            </a:pPr>
            <a:r>
              <a:rPr lang="sv-SE">
                <a:latin typeface="Lora Medium"/>
                <a:ea typeface="Lora Medium"/>
                <a:cs typeface="Lora Medium"/>
                <a:sym typeface="Lora Medium"/>
              </a:rPr>
              <a:t>Viktigt att svara oavsett om ni kommer eller inte </a:t>
            </a:r>
          </a:p>
          <a:p>
            <a:pPr marL="365760" lvl="0" indent="-253490">
              <a:spcBef>
                <a:spcPts val="600"/>
              </a:spcBef>
              <a:buClr>
                <a:schemeClr val="dk1"/>
              </a:buClr>
              <a:buSzPts val="1400"/>
              <a:buFont typeface="Lora Medium"/>
              <a:buChar char="•"/>
            </a:pPr>
            <a:endParaRPr lang="sv-SE"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sv-SE">
                <a:latin typeface="Lora Medium"/>
                <a:ea typeface="Lora Medium"/>
                <a:cs typeface="Lora Medium"/>
                <a:sym typeface="Lora Medium"/>
              </a:rPr>
              <a:t>Anmälan/Av-anmälan är öppen fram till 30 min innan träningsstart! </a:t>
            </a:r>
          </a:p>
          <a:p>
            <a:endParaRPr lang="sv-SE" dirty="0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A30BDBC2-933F-8B07-B97D-950E98E82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888" y="121327"/>
            <a:ext cx="1667410" cy="1658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79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5FB36-CFD7-9E7B-7D33-D89CE1FE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Godkänna foto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18CEAE-13D5-663D-EE4A-A2377BDA8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 foto </a:t>
            </a:r>
          </a:p>
          <a:p>
            <a:r>
              <a:rPr lang="sv-SE" dirty="0"/>
              <a:t>Blankett </a:t>
            </a:r>
          </a:p>
          <a:p>
            <a:r>
              <a:rPr lang="sv-SE" dirty="0"/>
              <a:t>Om någon EJ godkänner att foto på barn publiceras på </a:t>
            </a:r>
            <a:r>
              <a:rPr lang="sv-SE" dirty="0" err="1"/>
              <a:t>facebook</a:t>
            </a:r>
            <a:r>
              <a:rPr lang="sv-SE" dirty="0"/>
              <a:t>, laget eller i Hestrablad – meddela oss detta </a:t>
            </a: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90F549A0-BC98-DACA-532F-EA9583696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1327539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83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D91438-ED16-6E5D-C8FA-62F0E8F1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Övrigt</a:t>
            </a: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2940D7E7-760B-0264-0631-AAA8DD56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818" y="1510402"/>
            <a:ext cx="3290173" cy="3273472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73A197-1B9B-57FA-CD58-DDFD7087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Super text </a:t>
            </a:r>
          </a:p>
          <a:p>
            <a:r>
              <a:rPr lang="sv-SE">
                <a:solidFill>
                  <a:srgbClr val="FFFFFF"/>
                </a:solidFill>
              </a:rPr>
              <a:t>Matchkläder</a:t>
            </a:r>
          </a:p>
          <a:p>
            <a:r>
              <a:rPr lang="sv-SE">
                <a:solidFill>
                  <a:srgbClr val="FFFFFF"/>
                </a:solidFill>
              </a:rPr>
              <a:t>Kioskschema till egna sammandrag – alla får en uppgift om ens barn deltar på matcherna  </a:t>
            </a:r>
          </a:p>
        </p:txBody>
      </p:sp>
    </p:spTree>
    <p:extLst>
      <p:ext uri="{BB962C8B-B14F-4D97-AF65-F5344CB8AC3E}">
        <p14:creationId xmlns:p14="http://schemas.microsoft.com/office/powerpoint/2010/main" val="212953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507E-EFEA-B25D-5B67-C816FEC9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Agenda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AA11-3C9F-A09E-3718-8F8374BE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err="1"/>
              <a:t>Laget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Vision och </a:t>
            </a:r>
            <a:r>
              <a:rPr lang="en-US" sz="1500" err="1"/>
              <a:t>mål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err="1"/>
              <a:t>Samarbeten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err="1"/>
              <a:t>Träningar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Matcher</a:t>
            </a:r>
          </a:p>
          <a:p>
            <a:pPr>
              <a:lnSpc>
                <a:spcPct val="90000"/>
              </a:lnSpc>
            </a:pPr>
            <a:r>
              <a:rPr lang="en-US" sz="1500" err="1"/>
              <a:t>Förväntningar</a:t>
            </a:r>
            <a:r>
              <a:rPr lang="en-US" sz="1500"/>
              <a:t> från </a:t>
            </a:r>
            <a:r>
              <a:rPr lang="en-US" sz="1500" err="1"/>
              <a:t>klubben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err="1"/>
              <a:t>Övriga</a:t>
            </a:r>
            <a:r>
              <a:rPr lang="en-US" sz="1500"/>
              <a:t> </a:t>
            </a:r>
            <a:r>
              <a:rPr lang="en-US" sz="1500" err="1"/>
              <a:t>aktiviteter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err="1"/>
              <a:t>Fotbollsförbundet</a:t>
            </a:r>
            <a:r>
              <a:rPr lang="en-US" sz="1500"/>
              <a:t> (</a:t>
            </a:r>
            <a:r>
              <a:rPr lang="en-US" sz="1500" err="1"/>
              <a:t>registrering</a:t>
            </a:r>
            <a:r>
              <a:rPr lang="en-US" sz="1500"/>
              <a:t>)</a:t>
            </a:r>
          </a:p>
          <a:p>
            <a:pPr>
              <a:lnSpc>
                <a:spcPct val="90000"/>
              </a:lnSpc>
            </a:pPr>
            <a:r>
              <a:rPr lang="en-US" sz="1500"/>
              <a:t>Laget.se</a:t>
            </a:r>
          </a:p>
          <a:p>
            <a:pPr>
              <a:lnSpc>
                <a:spcPct val="90000"/>
              </a:lnSpc>
            </a:pPr>
            <a:r>
              <a:rPr lang="en-US" sz="1500" err="1"/>
              <a:t>Godkänna</a:t>
            </a:r>
            <a:r>
              <a:rPr lang="en-US" sz="1500"/>
              <a:t> </a:t>
            </a:r>
            <a:r>
              <a:rPr lang="en-US" sz="1500" err="1"/>
              <a:t>foto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err="1"/>
              <a:t>Övrigt</a:t>
            </a:r>
            <a:endParaRPr lang="en-SE" sz="1500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7CA0E00D-9E5C-38AD-FFB2-EAE81A870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417" y="2159000"/>
            <a:ext cx="3145536" cy="3129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00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171E50-051D-2954-D20E-BB11155A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sv-SE"/>
              <a:t>Laget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5FA04A-0826-B0AD-FC27-CD3A7F7D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r>
              <a:rPr lang="sv-SE" dirty="0"/>
              <a:t>21 spelare </a:t>
            </a:r>
          </a:p>
          <a:p>
            <a:r>
              <a:rPr lang="sv-SE" dirty="0"/>
              <a:t>Ledare </a:t>
            </a:r>
          </a:p>
          <a:p>
            <a:r>
              <a:rPr lang="sv-SE" dirty="0"/>
              <a:t>- Claes Ring </a:t>
            </a:r>
          </a:p>
          <a:p>
            <a:r>
              <a:rPr lang="sv-SE" dirty="0"/>
              <a:t>- Patrik Tholinsson </a:t>
            </a:r>
          </a:p>
          <a:p>
            <a:r>
              <a:rPr lang="sv-SE" dirty="0"/>
              <a:t>- Robin Johansson</a:t>
            </a:r>
          </a:p>
          <a:p>
            <a:r>
              <a:rPr lang="sv-SE" dirty="0"/>
              <a:t>- Daniel Johansson </a:t>
            </a:r>
          </a:p>
          <a:p>
            <a:r>
              <a:rPr lang="sv-SE" dirty="0"/>
              <a:t>- Maria Lunneryd – </a:t>
            </a:r>
            <a:r>
              <a:rPr lang="sv-SE" dirty="0" err="1"/>
              <a:t>admin</a:t>
            </a:r>
            <a:r>
              <a:rPr lang="sv-SE" dirty="0"/>
              <a:t> </a:t>
            </a: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45B35B82-E89F-2C82-7A8E-4EC2FAB1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417" y="2159000"/>
            <a:ext cx="3145536" cy="3129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72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411C4B-CCD1-C69F-77EE-66535289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v-SE" dirty="0"/>
              <a:t>P 17 Vision och långsiktiga mål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B3081B-45A8-983A-FCD0-8F13A6C73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89"/>
            <a:ext cx="4410718" cy="3880773"/>
          </a:xfrm>
        </p:spPr>
        <p:txBody>
          <a:bodyPr>
            <a:normAutofit/>
          </a:bodyPr>
          <a:lstStyle/>
          <a:p>
            <a:r>
              <a:rPr lang="sv-SE" sz="1700"/>
              <a:t>Norra Europas spelgladaste lag </a:t>
            </a:r>
          </a:p>
          <a:p>
            <a:pPr fontAlgn="base"/>
            <a:r>
              <a:rPr lang="sv-SE" sz="1700" b="1" noProof="0"/>
              <a:t>Positiv och underhållande fotboll</a:t>
            </a:r>
            <a:r>
              <a:rPr lang="sv-SE" sz="1700" noProof="0"/>
              <a:t>​</a:t>
            </a:r>
            <a:br>
              <a:rPr lang="sv-SE" sz="1700" noProof="0"/>
            </a:br>
            <a:r>
              <a:rPr lang="sv-SE" sz="1700" noProof="0"/>
              <a:t>alla spelare är delaktiga och vill ha bollen​</a:t>
            </a:r>
            <a:br>
              <a:rPr lang="sv-SE" sz="1700" noProof="0"/>
            </a:br>
            <a:r>
              <a:rPr lang="sv-SE" sz="1700" noProof="0"/>
              <a:t>​</a:t>
            </a:r>
          </a:p>
          <a:p>
            <a:pPr fontAlgn="base"/>
            <a:r>
              <a:rPr lang="sv-SE" sz="1700" b="1" noProof="0"/>
              <a:t>P17, ett glatt gäng många år framöver</a:t>
            </a:r>
            <a:r>
              <a:rPr lang="sv-SE" sz="1700" noProof="0"/>
              <a:t>​</a:t>
            </a:r>
            <a:br>
              <a:rPr lang="sv-SE" sz="1700" noProof="0"/>
            </a:br>
            <a:r>
              <a:rPr lang="sv-SE" sz="1700" noProof="0"/>
              <a:t>så många spelare som möjligt fortsätter och tycker det är kul att träna och spela match med Hestrafors​</a:t>
            </a:r>
          </a:p>
          <a:p>
            <a:pPr fontAlgn="base"/>
            <a:r>
              <a:rPr lang="sv-SE" sz="1700" noProof="0"/>
              <a:t>Ledare coachar, domare dömer, föräldrar hejar </a:t>
            </a:r>
          </a:p>
          <a:p>
            <a:pPr fontAlgn="base"/>
            <a:r>
              <a:rPr lang="en-US" sz="1700"/>
              <a:t>​</a:t>
            </a:r>
          </a:p>
          <a:p>
            <a:endParaRPr lang="sv-SE" sz="1700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50F71D5C-084E-6AFA-B54B-E5606607A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12" y="2159663"/>
            <a:ext cx="1835867" cy="1826549"/>
          </a:xfrm>
          <a:prstGeom prst="rect">
            <a:avLst/>
          </a:prstGeom>
          <a:noFill/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9614E02-9C5C-E19B-A090-0C757E368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050" y="4571521"/>
            <a:ext cx="5375037" cy="118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42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4D7ACF-F8AD-6F23-0636-ADF7B635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Mål och metod 2026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DE97BE-02E8-CD1F-8DE8-16FF6BB86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93428" cy="3880773"/>
          </a:xfrm>
        </p:spPr>
        <p:txBody>
          <a:bodyPr>
            <a:normAutofit/>
          </a:bodyPr>
          <a:lstStyle/>
          <a:p>
            <a:pPr fontAlgn="base"/>
            <a:r>
              <a:rPr lang="sv-SE" b="1" noProof="0" dirty="0"/>
              <a:t>Positiv och underhållande fotboll</a:t>
            </a:r>
            <a:r>
              <a:rPr lang="sv-SE" noProof="0" dirty="0"/>
              <a:t>​</a:t>
            </a:r>
          </a:p>
          <a:p>
            <a:pPr fontAlgn="base"/>
            <a:r>
              <a:rPr lang="sv-SE" noProof="0" dirty="0"/>
              <a:t>Få alla spelare trygga med boll​, och hälften trygga med boll under press</a:t>
            </a:r>
          </a:p>
          <a:p>
            <a:pPr fontAlgn="base"/>
            <a:r>
              <a:rPr lang="sv-SE" noProof="0" dirty="0"/>
              <a:t>Få spelarna tänka fotboll och hitta lösningar</a:t>
            </a:r>
          </a:p>
          <a:p>
            <a:pPr fontAlgn="base"/>
            <a:r>
              <a:rPr lang="sv-SE" noProof="0" dirty="0"/>
              <a:t>Få spelarna mera intensiva</a:t>
            </a:r>
            <a:br>
              <a:rPr lang="sv-SE" noProof="0" dirty="0"/>
            </a:br>
            <a:r>
              <a:rPr lang="sv-SE" noProof="0" dirty="0"/>
              <a:t>​</a:t>
            </a: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6A29B2AF-0BD8-1B6D-45AC-FDA4B0CE8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10992"/>
            <a:ext cx="1326140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7B689-3D2C-E917-F426-08BC1B846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4762"/>
            <a:ext cx="5923471" cy="44426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876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B59B-11C0-66F5-4AAE-DBE4534FF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F8F624-ADDD-8112-0E88-7C46405D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Mål och metod 2026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F3E3C7-9EA7-30C9-AFB3-AC59CF2F2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642953" cy="3880773"/>
          </a:xfrm>
        </p:spPr>
        <p:txBody>
          <a:bodyPr>
            <a:normAutofit lnSpcReduction="10000"/>
          </a:bodyPr>
          <a:lstStyle/>
          <a:p>
            <a:pPr fontAlgn="base"/>
            <a:r>
              <a:rPr lang="sv-SE" b="1" noProof="0" dirty="0"/>
              <a:t>P17, ett glatt gäng många år framöver</a:t>
            </a:r>
            <a:r>
              <a:rPr lang="sv-SE" noProof="0" dirty="0"/>
              <a:t>​</a:t>
            </a:r>
          </a:p>
          <a:p>
            <a:pPr fontAlgn="base"/>
            <a:r>
              <a:rPr lang="sv-SE" noProof="0" dirty="0"/>
              <a:t>Få alla spelare trygga i match- och träningsmiljö​</a:t>
            </a:r>
          </a:p>
          <a:p>
            <a:pPr fontAlgn="base"/>
            <a:r>
              <a:rPr lang="sv-SE" noProof="0" dirty="0"/>
              <a:t>Få laget att utstråla fotbollsglädje</a:t>
            </a:r>
          </a:p>
          <a:p>
            <a:pPr fontAlgn="base"/>
            <a:r>
              <a:rPr lang="sv-SE" noProof="0" dirty="0"/>
              <a:t>Få </a:t>
            </a:r>
            <a:r>
              <a:rPr lang="sv-SE" dirty="0"/>
              <a:t>att förstå (och bidraga) fördelen med bra </a:t>
            </a:r>
            <a:r>
              <a:rPr lang="sv-SE" noProof="0" dirty="0"/>
              <a:t> lagsammanhållning</a:t>
            </a:r>
          </a:p>
          <a:p>
            <a:pPr fontAlgn="base"/>
            <a:endParaRPr lang="sv-SE" dirty="0"/>
          </a:p>
          <a:p>
            <a:pPr fontAlgn="base"/>
            <a:endParaRPr lang="sv-SE" noProof="0" dirty="0"/>
          </a:p>
          <a:p>
            <a:pPr marL="0" indent="0" fontAlgn="base">
              <a:buNone/>
            </a:pPr>
            <a:r>
              <a:rPr lang="en-US" dirty="0">
                <a:latin typeface="Lora Medium"/>
                <a:sym typeface="Lora"/>
              </a:rPr>
              <a:t>Vore jättekul om föräldrar vill hjälpa till att anordna aktivitet utanför fotbollen för att stärka sammanhållningen!</a:t>
            </a:r>
            <a:endParaRPr lang="sv" dirty="0">
              <a:latin typeface="Lora Medium"/>
              <a:sym typeface="Lora"/>
            </a:endParaRPr>
          </a:p>
          <a:p>
            <a:pPr marL="0" indent="0" fontAlgn="base">
              <a:buNone/>
            </a:pPr>
            <a:r>
              <a:rPr lang="sv-SE" noProof="0" dirty="0"/>
              <a:t>​</a:t>
            </a: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2B104F9C-8C87-8601-1E64-084B03457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10992"/>
            <a:ext cx="1326140" cy="131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CEE68-63DE-1E3C-0DDD-BA036C2D9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894" y="1930400"/>
            <a:ext cx="5583412" cy="43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8E1531-9C46-9F68-104E-40EE0399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Samarbeten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4CA199-49B0-CE19-0B34-1BAA65B19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P16</a:t>
            </a:r>
          </a:p>
          <a:p>
            <a:r>
              <a:rPr lang="sv-SE" dirty="0"/>
              <a:t>Första året på 7-manna, kommer troligtvis behöva hjälp i seriematcher</a:t>
            </a:r>
            <a:br>
              <a:rPr lang="sv-SE" dirty="0"/>
            </a:br>
            <a:r>
              <a:rPr lang="sv-SE" dirty="0"/>
              <a:t>(möjlighet för rotationsträning för förberedelse)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Lucida Sans Unicode"/>
              </a:rPr>
              <a:t>Spelare skall må bra av utlåning socialt/utvecklingsmässigt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Lucida Sans Unicode"/>
              </a:rPr>
              <a:t>Gå efter träningsstatistik och mognad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Synkas mellan ledare</a:t>
            </a:r>
          </a:p>
          <a:p>
            <a:pPr lvl="1"/>
            <a:endParaRPr lang="en-US" dirty="0">
              <a:solidFill>
                <a:prstClr val="black"/>
              </a:solidFill>
              <a:latin typeface="Lucida Sans Unicode"/>
            </a:endParaRPr>
          </a:p>
          <a:p>
            <a:r>
              <a:rPr lang="en-US" b="1" dirty="0">
                <a:solidFill>
                  <a:prstClr val="black"/>
                </a:solidFill>
                <a:latin typeface="Lucida Sans Unicode"/>
              </a:rPr>
              <a:t>P18</a:t>
            </a:r>
          </a:p>
          <a:p>
            <a:r>
              <a:rPr lang="en-US" dirty="0">
                <a:solidFill>
                  <a:prstClr val="black"/>
                </a:solidFill>
                <a:latin typeface="Lucida Sans Unicode"/>
              </a:rPr>
              <a:t>Får frågan om vi inte kan lösa det internt P17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69C8F7E9-D562-4B3B-B1A1-DE3624DF2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609600"/>
            <a:ext cx="122542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91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335796-F438-798E-7004-43C59C57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Träningar 2026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079FC0-4945-BF3B-DD60-694F1E95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sv-SE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From </a:t>
            </a:r>
            <a:r>
              <a:rPr lang="sv-SE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april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sv-SE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Söndagar varierar håll koll på laget och kallelsen 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sv-SE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Onsdagar 17:30-18:45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sv-SE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sv-SE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From Maj – september vet vi inte ännu </a:t>
            </a:r>
          </a:p>
          <a:p>
            <a:pPr marL="0" lvl="0" indent="0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Kom fem minuter före träningsstart så träningen kan börja i tid. </a:t>
            </a:r>
          </a:p>
          <a:p>
            <a:pPr marL="0" lvl="0" indent="0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Barnen ska samlas vid vår planhalva, och ställa sin vattenflaska där för att undvika spring till föräldrarna under träningen. </a:t>
            </a:r>
          </a:p>
          <a:p>
            <a:pPr marL="0" lvl="0" indent="0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Eftersom vi i delar plan med andra, lär barnen att gå i kanten och vara snabbt av planen. </a:t>
            </a:r>
          </a:p>
          <a:p>
            <a:pPr marL="457200" lvl="0" indent="0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endParaRPr lang="sv-SE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sv-SE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 </a:t>
            </a: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- Inga vuxna tillåtna nere i omklädningsrummen/källare. </a:t>
            </a:r>
          </a:p>
          <a:p>
            <a:pPr marL="457200" lvl="0" indent="0"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Endast ledare. </a:t>
            </a:r>
          </a:p>
          <a:p>
            <a:endParaRPr lang="sv-SE" dirty="0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3D7BFC18-C463-4683-9898-8EE141FD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609600"/>
            <a:ext cx="122542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94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A319D-6532-1AD6-27C4-63A7A82C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dirty="0"/>
              <a:t>Ansvar och regler under träning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90E01F-860F-D68F-FCBE-0E07AF1CB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1115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300"/>
              <a:buFont typeface="Lora Medium"/>
              <a:buChar char="●"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Ledarna ansvarar för träningen och barnens välmående.</a:t>
            </a:r>
          </a:p>
          <a:p>
            <a:pPr marL="457200" lvl="0" indent="-3111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300"/>
              <a:buFont typeface="Lora Medium"/>
              <a:buChar char="●"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Föräldrar håller sig vid sidan av planen och hjälper till att plocka fram och ta bort material.</a:t>
            </a:r>
          </a:p>
          <a:p>
            <a:pPr marL="457200" lvl="0" indent="-3111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300"/>
              <a:buFont typeface="Lora Medium"/>
              <a:buChar char="●"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Ledaren försöker trösta barnet i första hand.</a:t>
            </a:r>
            <a:b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</a:b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Barnet bör ha ätit ordentlig mat, knutit skorna, ha rätt utrustning (kläder och benskydd) och vattenflaska med sig.</a:t>
            </a:r>
          </a:p>
          <a:p>
            <a:pPr marL="457200" lvl="0" indent="-3111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300"/>
              <a:buFont typeface="Lora Medium"/>
              <a:buChar char="●"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Om barnet inte klarar sig själv vid toalettbesök eller liknande behöver föräldrar vara närvarande under träningen.</a:t>
            </a:r>
          </a:p>
          <a:p>
            <a:pPr marL="457200" lvl="0" indent="-3111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300"/>
              <a:buFont typeface="Lora Medium"/>
              <a:buChar char="●"/>
            </a:pPr>
            <a:r>
              <a:rPr lang="sv-SE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Om du lämnar ditt barn på träningen, se till att dina kontaktuppgifter på laget.se är uppdaterade så vi kan nå dig om något skulle hända.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None/>
            </a:pPr>
            <a:endParaRPr lang="sv-SE" dirty="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endParaRPr lang="sv-SE" dirty="0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F8C38E57-AB25-8822-B8B1-CA4AABB52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" y="506412"/>
            <a:ext cx="1534967" cy="152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57131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1016</TotalTime>
  <Words>882</Words>
  <Application>Microsoft Office PowerPoint</Application>
  <PresentationFormat>Bredbild</PresentationFormat>
  <Paragraphs>133</Paragraphs>
  <Slides>16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Aptos</vt:lpstr>
      <vt:lpstr>Arial</vt:lpstr>
      <vt:lpstr>Lora</vt:lpstr>
      <vt:lpstr>Lora Medium</vt:lpstr>
      <vt:lpstr>Lucida Sans Unicode</vt:lpstr>
      <vt:lpstr>Trebuchet MS</vt:lpstr>
      <vt:lpstr>Wingdings 3</vt:lpstr>
      <vt:lpstr>Fasett</vt:lpstr>
      <vt:lpstr>Hestrafors IF P17</vt:lpstr>
      <vt:lpstr>Agenda</vt:lpstr>
      <vt:lpstr>Laget  </vt:lpstr>
      <vt:lpstr>P 17 Vision och långsiktiga mål</vt:lpstr>
      <vt:lpstr>Mål och metod 2026 </vt:lpstr>
      <vt:lpstr>Mål och metod 2026 </vt:lpstr>
      <vt:lpstr>Samarbeten</vt:lpstr>
      <vt:lpstr>Träningar 2026 </vt:lpstr>
      <vt:lpstr>Ansvar och regler under träning </vt:lpstr>
      <vt:lpstr>Matcher</vt:lpstr>
      <vt:lpstr>Förväntningar från klubben</vt:lpstr>
      <vt:lpstr>Övriga aktiviteter</vt:lpstr>
      <vt:lpstr>Fotbollsförbundet</vt:lpstr>
      <vt:lpstr>Laget.se /app </vt:lpstr>
      <vt:lpstr>Godkänna foto </vt:lpstr>
      <vt:lpstr>Övrigt</vt:lpstr>
    </vt:vector>
  </TitlesOfParts>
  <Company>Bollebygds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Lunneryd</dc:creator>
  <cp:lastModifiedBy>Maria Lunneryd</cp:lastModifiedBy>
  <cp:revision>29</cp:revision>
  <dcterms:created xsi:type="dcterms:W3CDTF">2026-03-25T15:04:52Z</dcterms:created>
  <dcterms:modified xsi:type="dcterms:W3CDTF">2026-04-01T12:10:32Z</dcterms:modified>
</cp:coreProperties>
</file>