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ora" pitchFamily="2" charset="0"/>
      <p:regular r:id="rId14"/>
      <p:bold r:id="rId15"/>
      <p:italic r:id="rId16"/>
      <p:boldItalic r:id="rId17"/>
    </p:embeddedFont>
    <p:embeddedFont>
      <p:font typeface="Lora Medium" pitchFamily="2" charset="0"/>
      <p:regular r:id="rId18"/>
      <p:bold r:id="rId19"/>
      <p:italic r:id="rId20"/>
      <p:boldItalic r:id="rId21"/>
    </p:embeddedFont>
    <p:embeddedFont>
      <p:font typeface="Lora SemiBold" panose="020B0604020202020204" charset="0"/>
      <p:regular r:id="rId22"/>
      <p:bold r:id="rId23"/>
      <p:italic r:id="rId24"/>
      <p:boldItalic r:id="rId25"/>
    </p:embeddedFont>
    <p:embeddedFont>
      <p:font typeface="Lucida Sans" panose="020B0602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DmaZBb0WBPAA8qqyrMAbx1kyb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8" name="Google Shape;14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2" name="Google Shape;16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7" name="Google Shape;7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8" name="Google Shape;12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3"/>
        <p:cNvGrpSpPr/>
        <p:nvPr/>
      </p:nvGrpSpPr>
      <p:grpSpPr>
        <a:xfrm>
          <a:off x="0" y="0"/>
          <a:ext cx="0" cy="0"/>
          <a:chOff x="0" y="0"/>
          <a:chExt cx="0" cy="0"/>
        </a:xfrm>
      </p:grpSpPr>
      <p:sp>
        <p:nvSpPr>
          <p:cNvPr id="14" name="Google Shape;14;p27"/>
          <p:cNvSpPr txBox="1">
            <a:spLocks noGrp="1"/>
          </p:cNvSpPr>
          <p:nvPr>
            <p:ph type="body" idx="1"/>
          </p:nvPr>
        </p:nvSpPr>
        <p:spPr>
          <a:xfrm>
            <a:off x="457200" y="1110996"/>
            <a:ext cx="8229600" cy="3394472"/>
          </a:xfrm>
          <a:prstGeom prst="rect">
            <a:avLst/>
          </a:prstGeom>
          <a:noFill/>
          <a:ln>
            <a:noFill/>
          </a:ln>
        </p:spPr>
        <p:txBody>
          <a:bodyPr spcFirstLastPara="1" wrap="square" lIns="91425" tIns="45700" rIns="91425" bIns="45700" anchor="t" anchorCtr="0">
            <a:normAutofit/>
          </a:bodyPr>
          <a:lstStyle>
            <a:lvl1pPr marL="457200" lvl="0" indent="-306324" algn="l">
              <a:lnSpc>
                <a:spcPct val="115000"/>
              </a:lnSpc>
              <a:spcBef>
                <a:spcPts val="400"/>
              </a:spcBef>
              <a:spcAft>
                <a:spcPts val="0"/>
              </a:spcAft>
              <a:buSzPts val="1224"/>
              <a:buChar char="●"/>
              <a:defRPr/>
            </a:lvl1pPr>
            <a:lvl2pPr marL="914400" lvl="1" indent="-342900" algn="l">
              <a:lnSpc>
                <a:spcPct val="115000"/>
              </a:lnSpc>
              <a:spcBef>
                <a:spcPts val="324"/>
              </a:spcBef>
              <a:spcAft>
                <a:spcPts val="0"/>
              </a:spcAft>
              <a:buSzPts val="1800"/>
              <a:buChar char="○"/>
              <a:defRPr/>
            </a:lvl2pPr>
            <a:lvl3pPr marL="1371600" lvl="2" indent="-342900" algn="l">
              <a:lnSpc>
                <a:spcPct val="115000"/>
              </a:lnSpc>
              <a:spcBef>
                <a:spcPts val="1200"/>
              </a:spcBef>
              <a:spcAft>
                <a:spcPts val="0"/>
              </a:spcAft>
              <a:buSzPts val="1800"/>
              <a:buChar char="■"/>
              <a:defRPr/>
            </a:lvl3pPr>
            <a:lvl4pPr marL="1828800" lvl="3" indent="-342900" algn="l">
              <a:lnSpc>
                <a:spcPct val="115000"/>
              </a:lnSpc>
              <a:spcBef>
                <a:spcPts val="1200"/>
              </a:spcBef>
              <a:spcAft>
                <a:spcPts val="0"/>
              </a:spcAft>
              <a:buSzPts val="1800"/>
              <a:buChar char="●"/>
              <a:defRPr/>
            </a:lvl4pPr>
            <a:lvl5pPr marL="2286000" lvl="4" indent="-342900" algn="l">
              <a:lnSpc>
                <a:spcPct val="115000"/>
              </a:lnSpc>
              <a:spcBef>
                <a:spcPts val="1200"/>
              </a:spcBef>
              <a:spcAft>
                <a:spcPts val="0"/>
              </a:spcAft>
              <a:buSzPts val="1800"/>
              <a:buChar char="○"/>
              <a:defRPr/>
            </a:lvl5pPr>
            <a:lvl6pPr marL="2743200" lvl="5" indent="-342900" algn="l">
              <a:lnSpc>
                <a:spcPct val="115000"/>
              </a:lnSpc>
              <a:spcBef>
                <a:spcPts val="1200"/>
              </a:spcBef>
              <a:spcAft>
                <a:spcPts val="0"/>
              </a:spcAft>
              <a:buSzPts val="1800"/>
              <a:buChar char="■"/>
              <a:defRPr/>
            </a:lvl6pPr>
            <a:lvl7pPr marL="3200400" lvl="6" indent="-342900" algn="l">
              <a:lnSpc>
                <a:spcPct val="115000"/>
              </a:lnSpc>
              <a:spcBef>
                <a:spcPts val="1200"/>
              </a:spcBef>
              <a:spcAft>
                <a:spcPts val="0"/>
              </a:spcAft>
              <a:buSzPts val="1800"/>
              <a:buChar char="●"/>
              <a:defRPr/>
            </a:lvl7pPr>
            <a:lvl8pPr marL="3657600" lvl="7" indent="-342900" algn="l">
              <a:lnSpc>
                <a:spcPct val="115000"/>
              </a:lnSpc>
              <a:spcBef>
                <a:spcPts val="1200"/>
              </a:spcBef>
              <a:spcAft>
                <a:spcPts val="0"/>
              </a:spcAft>
              <a:buSzPts val="1800"/>
              <a:buChar char="○"/>
              <a:defRPr/>
            </a:lvl8pPr>
            <a:lvl9pPr marL="4114800" lvl="8" indent="-342900" algn="l">
              <a:lnSpc>
                <a:spcPct val="115000"/>
              </a:lnSpc>
              <a:spcBef>
                <a:spcPts val="1200"/>
              </a:spcBef>
              <a:spcAft>
                <a:spcPts val="1200"/>
              </a:spcAft>
              <a:buSzPts val="1800"/>
              <a:buChar char="■"/>
              <a:defRPr/>
            </a:lvl9pPr>
          </a:lstStyle>
          <a:p>
            <a:endParaRPr/>
          </a:p>
        </p:txBody>
      </p:sp>
      <p:sp>
        <p:nvSpPr>
          <p:cNvPr id="15" name="Google Shape;15;p27"/>
          <p:cNvSpPr txBox="1">
            <a:spLocks noGrp="1"/>
          </p:cNvSpPr>
          <p:nvPr>
            <p:ph type="dt" idx="10"/>
          </p:nvPr>
        </p:nvSpPr>
        <p:spPr>
          <a:xfrm>
            <a:off x="6727032" y="4805958"/>
            <a:ext cx="1920240" cy="2743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7"/>
          <p:cNvSpPr txBox="1">
            <a:spLocks noGrp="1"/>
          </p:cNvSpPr>
          <p:nvPr>
            <p:ph type="ftr" idx="11"/>
          </p:nvPr>
        </p:nvSpPr>
        <p:spPr>
          <a:xfrm>
            <a:off x="4380072" y="4805958"/>
            <a:ext cx="2350681" cy="273844"/>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7"/>
          <p:cNvSpPr txBox="1">
            <a:spLocks noGrp="1"/>
          </p:cNvSpPr>
          <p:nvPr>
            <p:ph type="sldNum" idx="12"/>
          </p:nvPr>
        </p:nvSpPr>
        <p:spPr>
          <a:xfrm>
            <a:off x="8647272" y="4805958"/>
            <a:ext cx="365760" cy="273844"/>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laget.se/HestraforsIF/Document/Download/2054657/10398221"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0" y="4109350"/>
            <a:ext cx="9144000" cy="10341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txBox="1">
            <a:spLocks noGrp="1"/>
          </p:cNvSpPr>
          <p:nvPr>
            <p:ph type="ctrTitle"/>
          </p:nvPr>
        </p:nvSpPr>
        <p:spPr>
          <a:xfrm>
            <a:off x="583521" y="-110355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a:latin typeface="Lora SemiBold"/>
                <a:ea typeface="Lora SemiBold"/>
                <a:cs typeface="Lora SemiBold"/>
                <a:sym typeface="Lora SemiBold"/>
              </a:rPr>
              <a:t>Hestrafors IF</a:t>
            </a:r>
            <a:endParaRPr>
              <a:latin typeface="Lora SemiBold"/>
              <a:ea typeface="Lora SemiBold"/>
              <a:cs typeface="Lora SemiBold"/>
              <a:sym typeface="Lora SemiBold"/>
            </a:endParaRPr>
          </a:p>
        </p:txBody>
      </p:sp>
      <p:sp>
        <p:nvSpPr>
          <p:cNvPr id="62" name="Google Shape;62;p1"/>
          <p:cNvSpPr txBox="1">
            <a:spLocks noGrp="1"/>
          </p:cNvSpPr>
          <p:nvPr>
            <p:ph type="subTitle" idx="1"/>
          </p:nvPr>
        </p:nvSpPr>
        <p:spPr>
          <a:xfrm>
            <a:off x="542600" y="4009425"/>
            <a:ext cx="8520600" cy="1683000"/>
          </a:xfrm>
          <a:prstGeom prst="rect">
            <a:avLst/>
          </a:prstGeom>
          <a:noFill/>
          <a:ln>
            <a:noFill/>
          </a:ln>
        </p:spPr>
        <p:txBody>
          <a:bodyPr spcFirstLastPara="1" wrap="square" lIns="91425" tIns="91425" rIns="91425" bIns="91425" anchor="t" anchorCtr="0">
            <a:noAutofit/>
          </a:bodyPr>
          <a:lstStyle/>
          <a:p>
            <a:pPr marL="0" marR="63500" lvl="0" indent="0" algn="l" rtl="0">
              <a:lnSpc>
                <a:spcPct val="95000"/>
              </a:lnSpc>
              <a:spcBef>
                <a:spcPts val="400"/>
              </a:spcBef>
              <a:spcAft>
                <a:spcPts val="0"/>
              </a:spcAft>
              <a:buClr>
                <a:schemeClr val="dk1"/>
              </a:buClr>
              <a:buSzPts val="358"/>
              <a:buFont typeface="Arial"/>
              <a:buNone/>
            </a:pPr>
            <a:endParaRPr sz="1577">
              <a:solidFill>
                <a:srgbClr val="464646"/>
              </a:solidFill>
              <a:latin typeface="Lora Medium"/>
              <a:ea typeface="Lora Medium"/>
              <a:cs typeface="Lora Medium"/>
              <a:sym typeface="Lora Medium"/>
            </a:endParaRPr>
          </a:p>
          <a:p>
            <a:pPr marL="0" marR="63500" lvl="0" indent="0" algn="ctr" rtl="0">
              <a:lnSpc>
                <a:spcPct val="115000"/>
              </a:lnSpc>
              <a:spcBef>
                <a:spcPts val="400"/>
              </a:spcBef>
              <a:spcAft>
                <a:spcPts val="0"/>
              </a:spcAft>
              <a:buClr>
                <a:schemeClr val="dk1"/>
              </a:buClr>
              <a:buSzPts val="1100"/>
              <a:buFont typeface="Arial"/>
              <a:buNone/>
            </a:pPr>
            <a:r>
              <a:rPr lang="en-US" sz="2300">
                <a:solidFill>
                  <a:schemeClr val="lt1"/>
                </a:solidFill>
                <a:latin typeface="Lora Medium"/>
                <a:ea typeface="Lora Medium"/>
                <a:cs typeface="Lora Medium"/>
                <a:sym typeface="Lora Medium"/>
              </a:rPr>
              <a:t>Föräldramöte - P16  </a:t>
            </a:r>
            <a:endParaRPr sz="2300">
              <a:solidFill>
                <a:schemeClr val="lt1"/>
              </a:solidFill>
              <a:latin typeface="Lora Medium"/>
              <a:ea typeface="Lora Medium"/>
              <a:cs typeface="Lora Medium"/>
              <a:sym typeface="Lora Medium"/>
            </a:endParaRPr>
          </a:p>
          <a:p>
            <a:pPr marL="0" marR="63500" lvl="0" indent="0" algn="ctr" rtl="0">
              <a:lnSpc>
                <a:spcPct val="115000"/>
              </a:lnSpc>
              <a:spcBef>
                <a:spcPts val="400"/>
              </a:spcBef>
              <a:spcAft>
                <a:spcPts val="0"/>
              </a:spcAft>
              <a:buClr>
                <a:schemeClr val="dk1"/>
              </a:buClr>
              <a:buSzPts val="1100"/>
              <a:buFont typeface="Arial"/>
              <a:buNone/>
            </a:pPr>
            <a:r>
              <a:rPr lang="en-US" sz="1200">
                <a:solidFill>
                  <a:schemeClr val="lt1"/>
                </a:solidFill>
                <a:latin typeface="Lora Medium"/>
                <a:ea typeface="Lora Medium"/>
                <a:cs typeface="Lora Medium"/>
                <a:sym typeface="Lora Medium"/>
              </a:rPr>
              <a:t>6/4-2025</a:t>
            </a:r>
            <a:endParaRPr sz="1200">
              <a:solidFill>
                <a:schemeClr val="lt1"/>
              </a:solidFill>
              <a:latin typeface="Lora Medium"/>
              <a:ea typeface="Lora Medium"/>
              <a:cs typeface="Lora Medium"/>
              <a:sym typeface="Lora Medium"/>
            </a:endParaRPr>
          </a:p>
          <a:p>
            <a:pPr marL="0" marR="63500" lvl="0" indent="0" algn="ctr" rtl="0">
              <a:lnSpc>
                <a:spcPct val="95000"/>
              </a:lnSpc>
              <a:spcBef>
                <a:spcPts val="400"/>
              </a:spcBef>
              <a:spcAft>
                <a:spcPts val="0"/>
              </a:spcAft>
              <a:buClr>
                <a:schemeClr val="dk1"/>
              </a:buClr>
              <a:buSzPts val="358"/>
              <a:buFont typeface="Arial"/>
              <a:buNone/>
            </a:pPr>
            <a:endParaRPr sz="1177">
              <a:solidFill>
                <a:srgbClr val="464646"/>
              </a:solidFill>
              <a:latin typeface="Lora Medium"/>
              <a:ea typeface="Lora Medium"/>
              <a:cs typeface="Lora Medium"/>
              <a:sym typeface="Lora Medium"/>
            </a:endParaRPr>
          </a:p>
          <a:p>
            <a:pPr marL="0" lvl="0" indent="0" algn="ctr" rtl="0">
              <a:lnSpc>
                <a:spcPct val="80000"/>
              </a:lnSpc>
              <a:spcBef>
                <a:spcPts val="0"/>
              </a:spcBef>
              <a:spcAft>
                <a:spcPts val="0"/>
              </a:spcAft>
              <a:buSzPts val="358"/>
              <a:buNone/>
            </a:pPr>
            <a:endParaRPr sz="1210">
              <a:latin typeface="Lora Medium"/>
              <a:ea typeface="Lora Medium"/>
              <a:cs typeface="Lora Medium"/>
              <a:sym typeface="Lora Medium"/>
            </a:endParaRPr>
          </a:p>
        </p:txBody>
      </p:sp>
      <p:pic>
        <p:nvPicPr>
          <p:cNvPr id="63" name="Google Shape;63;p1"/>
          <p:cNvPicPr preferRelativeResize="0"/>
          <p:nvPr/>
        </p:nvPicPr>
        <p:blipFill rotWithShape="1">
          <a:blip r:embed="rId3">
            <a:alphaModFix/>
          </a:blip>
          <a:srcRect/>
          <a:stretch/>
        </p:blipFill>
        <p:spPr>
          <a:xfrm>
            <a:off x="199875" y="182638"/>
            <a:ext cx="1562100" cy="1552575"/>
          </a:xfrm>
          <a:prstGeom prst="rect">
            <a:avLst/>
          </a:prstGeom>
          <a:noFill/>
          <a:ln>
            <a:noFill/>
          </a:ln>
        </p:spPr>
      </p:pic>
      <p:pic>
        <p:nvPicPr>
          <p:cNvPr id="64" name="Google Shape;64;p1"/>
          <p:cNvPicPr preferRelativeResize="0"/>
          <p:nvPr/>
        </p:nvPicPr>
        <p:blipFill rotWithShape="1">
          <a:blip r:embed="rId4">
            <a:alphaModFix/>
          </a:blip>
          <a:srcRect/>
          <a:stretch/>
        </p:blipFill>
        <p:spPr>
          <a:xfrm>
            <a:off x="2191789" y="903150"/>
            <a:ext cx="5222223" cy="333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12"/>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152" name="Google Shape;152;p12"/>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153" name="Google Shape;153;p12"/>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960"/>
              <a:buFont typeface="Noto Sans Symbols"/>
              <a:buNone/>
            </a:pPr>
            <a:endParaRPr sz="1200" b="0" i="0" u="none" strike="noStrike" cap="none">
              <a:solidFill>
                <a:schemeClr val="dk1"/>
              </a:solidFill>
              <a:latin typeface="Lucida Sans"/>
              <a:ea typeface="Lucida Sans"/>
              <a:cs typeface="Lucida Sans"/>
              <a:sym typeface="Lucida Sans"/>
            </a:endParaRPr>
          </a:p>
        </p:txBody>
      </p:sp>
      <p:pic>
        <p:nvPicPr>
          <p:cNvPr id="154" name="Google Shape;154;p12"/>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155" name="Google Shape;155;p12"/>
          <p:cNvSpPr txBox="1"/>
          <p:nvPr/>
        </p:nvSpPr>
        <p:spPr>
          <a:xfrm>
            <a:off x="3172798" y="1068216"/>
            <a:ext cx="4017300" cy="37263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Lora Medium"/>
                <a:ea typeface="Lora Medium"/>
                <a:cs typeface="Lora Medium"/>
                <a:sym typeface="Lora Medium"/>
              </a:rPr>
              <a:t>Målvakt, backar, mittfältare och forwards. </a:t>
            </a:r>
            <a:r>
              <a:rPr lang="en-US">
                <a:solidFill>
                  <a:schemeClr val="dk1"/>
                </a:solidFill>
                <a:latin typeface="Lora Medium"/>
                <a:ea typeface="Lora Medium"/>
                <a:cs typeface="Lora Medium"/>
                <a:sym typeface="Lora Medium"/>
              </a:rPr>
              <a:t> </a:t>
            </a:r>
            <a:endParaRPr>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r>
              <a:rPr lang="en-US">
                <a:solidFill>
                  <a:schemeClr val="dk1"/>
                </a:solidFill>
                <a:latin typeface="Lora Medium"/>
                <a:ea typeface="Lora Medium"/>
                <a:cs typeface="Lora Medium"/>
                <a:sym typeface="Lora Medium"/>
              </a:rPr>
              <a:t>2026 går P16 upp och spelar 7 mot 7 </a:t>
            </a:r>
            <a:endParaRPr>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600"/>
              <a:buFont typeface="Noto Sans Symbols"/>
              <a:buNone/>
            </a:pPr>
            <a:endParaRPr sz="1400" b="0" i="0" u="none" strike="noStrike" cap="none">
              <a:solidFill>
                <a:schemeClr val="dk1"/>
              </a:solidFill>
              <a:latin typeface="Lora Medium"/>
              <a:ea typeface="Lora Medium"/>
              <a:cs typeface="Lora Medium"/>
              <a:sym typeface="Lora Medium"/>
            </a:endParaRPr>
          </a:p>
        </p:txBody>
      </p:sp>
      <p:sp>
        <p:nvSpPr>
          <p:cNvPr id="156" name="Google Shape;156;p12"/>
          <p:cNvSpPr txBox="1">
            <a:spLocks noGrp="1"/>
          </p:cNvSpPr>
          <p:nvPr>
            <p:ph type="ctrTitle" idx="4294967295"/>
          </p:nvPr>
        </p:nvSpPr>
        <p:spPr>
          <a:xfrm>
            <a:off x="2880600" y="0"/>
            <a:ext cx="6263400" cy="7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5400" b="0" i="0" u="none" strike="noStrike" cap="none">
                <a:solidFill>
                  <a:schemeClr val="dk1"/>
                </a:solidFill>
                <a:latin typeface="Lora SemiBold"/>
                <a:ea typeface="Lora SemiBold"/>
                <a:cs typeface="Lora SemiBold"/>
                <a:sym typeface="Lora SemiBold"/>
              </a:rPr>
              <a:t>5 mot 5</a:t>
            </a:r>
            <a:endParaRPr sz="5400" b="0" i="0" u="none" strike="noStrike" cap="none">
              <a:solidFill>
                <a:schemeClr val="dk1"/>
              </a:solidFill>
              <a:latin typeface="Lora SemiBold"/>
              <a:ea typeface="Lora SemiBold"/>
              <a:cs typeface="Lora SemiBold"/>
              <a:sym typeface="Lora SemiBold"/>
            </a:endParaRPr>
          </a:p>
        </p:txBody>
      </p:sp>
      <p:sp>
        <p:nvSpPr>
          <p:cNvPr id="157" name="Google Shape;157;p12"/>
          <p:cNvSpPr txBox="1"/>
          <p:nvPr/>
        </p:nvSpPr>
        <p:spPr>
          <a:xfrm>
            <a:off x="343500" y="1379475"/>
            <a:ext cx="2295600" cy="31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chemeClr val="lt1"/>
                </a:solidFill>
                <a:latin typeface="Lora"/>
                <a:ea typeface="Lora"/>
                <a:cs typeface="Lora"/>
                <a:sym typeface="Lora"/>
              </a:rPr>
              <a:t>Spelarutbildningsplan 5 mot 5 </a:t>
            </a:r>
            <a:endParaRPr sz="1100" b="1" i="0" u="none" strike="noStrike" cap="none">
              <a:solidFill>
                <a:schemeClr val="lt1"/>
              </a:solidFill>
              <a:latin typeface="Lora"/>
              <a:ea typeface="Lora"/>
              <a:cs typeface="Lora"/>
              <a:sym typeface="Lora"/>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chemeClr val="lt1"/>
                </a:solidFill>
                <a:latin typeface="Lora"/>
                <a:ea typeface="Lora"/>
                <a:cs typeface="Lora"/>
                <a:sym typeface="Lora"/>
              </a:rPr>
              <a:t>“Spel med närmaste spelare!” </a:t>
            </a:r>
            <a:endParaRPr sz="1100" b="1" i="0" u="none" strike="noStrike" cap="none">
              <a:solidFill>
                <a:schemeClr val="lt1"/>
              </a:solidFill>
              <a:latin typeface="Lora"/>
              <a:ea typeface="Lora"/>
              <a:cs typeface="Lora"/>
              <a:sym typeface="Lora"/>
            </a:endParaRPr>
          </a:p>
          <a:p>
            <a:pPr marL="365760" marR="0" lvl="0" indent="-234440" algn="l" rtl="0">
              <a:lnSpc>
                <a:spcPct val="100000"/>
              </a:lnSpc>
              <a:spcBef>
                <a:spcPts val="600"/>
              </a:spcBef>
              <a:spcAft>
                <a:spcPts val="0"/>
              </a:spcAft>
              <a:buClr>
                <a:schemeClr val="lt1"/>
              </a:buClr>
              <a:buSzPts val="1100"/>
              <a:buFont typeface="Lora Medium"/>
              <a:buChar char="•"/>
            </a:pPr>
            <a:r>
              <a:rPr lang="en-US" sz="1100" b="0" i="0" u="none" strike="noStrike" cap="none">
                <a:solidFill>
                  <a:schemeClr val="lt1"/>
                </a:solidFill>
                <a:latin typeface="Lora Medium"/>
                <a:ea typeface="Lora Medium"/>
                <a:cs typeface="Lora Medium"/>
                <a:sym typeface="Lora Medium"/>
              </a:rPr>
              <a:t>Individuellt  </a:t>
            </a:r>
            <a:endParaRPr sz="1100" b="0" i="0" u="none" strike="noStrike" cap="none">
              <a:solidFill>
                <a:schemeClr val="lt1"/>
              </a:solidFill>
              <a:latin typeface="Lora Medium"/>
              <a:ea typeface="Lora Medium"/>
              <a:cs typeface="Lora Medium"/>
              <a:sym typeface="Lora Medium"/>
            </a:endParaRPr>
          </a:p>
          <a:p>
            <a:pPr marL="365760" marR="0" lvl="0" indent="-234440" algn="l" rtl="0">
              <a:lnSpc>
                <a:spcPct val="100000"/>
              </a:lnSpc>
              <a:spcBef>
                <a:spcPts val="600"/>
              </a:spcBef>
              <a:spcAft>
                <a:spcPts val="0"/>
              </a:spcAft>
              <a:buClr>
                <a:schemeClr val="lt1"/>
              </a:buClr>
              <a:buSzPts val="1100"/>
              <a:buFont typeface="Lora Medium"/>
              <a:buChar char="•"/>
            </a:pPr>
            <a:r>
              <a:rPr lang="en-US" sz="1100" b="0" i="0" u="none" strike="noStrike" cap="none">
                <a:solidFill>
                  <a:schemeClr val="lt1"/>
                </a:solidFill>
                <a:latin typeface="Lora Medium"/>
                <a:ea typeface="Lora Medium"/>
                <a:cs typeface="Lora Medium"/>
                <a:sym typeface="Lora Medium"/>
              </a:rPr>
              <a:t>Grupp </a:t>
            </a:r>
            <a:endParaRPr sz="1100" b="0" i="0" u="none" strike="noStrike" cap="none">
              <a:solidFill>
                <a:schemeClr val="lt1"/>
              </a:solidFill>
              <a:latin typeface="Lora Medium"/>
              <a:ea typeface="Lora Medium"/>
              <a:cs typeface="Lora Medium"/>
              <a:sym typeface="Lora Medium"/>
            </a:endParaRPr>
          </a:p>
          <a:p>
            <a:pPr marL="365760" marR="0" lvl="0" indent="-234440" algn="l" rtl="0">
              <a:lnSpc>
                <a:spcPct val="100000"/>
              </a:lnSpc>
              <a:spcBef>
                <a:spcPts val="600"/>
              </a:spcBef>
              <a:spcAft>
                <a:spcPts val="0"/>
              </a:spcAft>
              <a:buClr>
                <a:schemeClr val="lt1"/>
              </a:buClr>
              <a:buSzPts val="1100"/>
              <a:buFont typeface="Lora Medium"/>
              <a:buChar char="•"/>
            </a:pPr>
            <a:r>
              <a:rPr lang="en-US" sz="1100" b="0" i="0" u="none" strike="noStrike" cap="none">
                <a:solidFill>
                  <a:schemeClr val="lt1"/>
                </a:solidFill>
                <a:latin typeface="Lora Medium"/>
                <a:ea typeface="Lora Medium"/>
                <a:cs typeface="Lora Medium"/>
                <a:sym typeface="Lora Medium"/>
              </a:rPr>
              <a:t>Taktik </a:t>
            </a:r>
            <a:endParaRPr sz="1100" b="0" i="0" u="none" strike="noStrike" cap="none">
              <a:solidFill>
                <a:schemeClr val="lt1"/>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100"/>
              <a:buFont typeface="Arial"/>
              <a:buNone/>
            </a:pPr>
            <a:endParaRPr sz="1100" b="0" i="0" u="none" strike="noStrike" cap="none">
              <a:solidFill>
                <a:schemeClr val="lt1"/>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100"/>
              <a:buFont typeface="Arial"/>
              <a:buNone/>
            </a:pPr>
            <a:endParaRPr sz="1100" b="0" i="0" u="none" strike="noStrike" cap="none">
              <a:solidFill>
                <a:schemeClr val="lt1"/>
              </a:solidFill>
              <a:latin typeface="Lora Medium"/>
              <a:ea typeface="Lora Medium"/>
              <a:cs typeface="Lora Medium"/>
              <a:sym typeface="Lora Medium"/>
            </a:endParaRPr>
          </a:p>
          <a:p>
            <a:pPr marL="0" marR="0" lvl="0" indent="0" algn="ctr" rtl="0">
              <a:lnSpc>
                <a:spcPct val="100000"/>
              </a:lnSpc>
              <a:spcBef>
                <a:spcPts val="600"/>
              </a:spcBef>
              <a:spcAft>
                <a:spcPts val="0"/>
              </a:spcAft>
              <a:buClr>
                <a:srgbClr val="000000"/>
              </a:buClr>
              <a:buSzPts val="1100"/>
              <a:buFont typeface="Arial"/>
              <a:buNone/>
            </a:pPr>
            <a:r>
              <a:rPr lang="en-US" sz="1100" b="0" i="0" u="sng" strike="noStrike" cap="none">
                <a:solidFill>
                  <a:schemeClr val="lt1"/>
                </a:solidFill>
                <a:latin typeface="Lora Medium"/>
                <a:ea typeface="Lora Medium"/>
                <a:cs typeface="Lora Medium"/>
                <a:sym typeface="Lora Medium"/>
                <a:hlinkClick r:id="rId5">
                  <a:extLst>
                    <a:ext uri="{A12FA001-AC4F-418D-AE19-62706E023703}">
                      <ahyp:hlinkClr xmlns:ahyp="http://schemas.microsoft.com/office/drawing/2018/hyperlinkcolor" val="tx"/>
                    </a:ext>
                  </a:extLst>
                </a:hlinkClick>
              </a:rPr>
              <a:t>Styrdokument</a:t>
            </a:r>
            <a:endParaRPr sz="1100" b="0" i="0" u="none" strike="noStrike" cap="none">
              <a:solidFill>
                <a:schemeClr val="lt1"/>
              </a:solidFill>
              <a:latin typeface="Lora Medium"/>
              <a:ea typeface="Lora Medium"/>
              <a:cs typeface="Lora Medium"/>
              <a:sym typeface="Lora Medium"/>
            </a:endParaRPr>
          </a:p>
          <a:p>
            <a:pPr marL="914400" marR="0" lvl="0" indent="0" algn="l" rtl="0">
              <a:lnSpc>
                <a:spcPct val="100000"/>
              </a:lnSpc>
              <a:spcBef>
                <a:spcPts val="600"/>
              </a:spcBef>
              <a:spcAft>
                <a:spcPts val="0"/>
              </a:spcAft>
              <a:buClr>
                <a:schemeClr val="dk1"/>
              </a:buClr>
              <a:buSzPts val="1100"/>
              <a:buFont typeface="Arial"/>
              <a:buNone/>
            </a:pPr>
            <a:br>
              <a:rPr lang="en-US" sz="1400" b="0" i="0" u="none" strike="noStrike" cap="none">
                <a:solidFill>
                  <a:schemeClr val="lt1"/>
                </a:solidFill>
                <a:latin typeface="Lora Medium"/>
                <a:ea typeface="Lora Medium"/>
                <a:cs typeface="Lora Medium"/>
                <a:sym typeface="Lora Medium"/>
              </a:rPr>
            </a:br>
            <a:endParaRPr sz="1400" b="0" i="0" u="none" strike="noStrike" cap="none">
              <a:solidFill>
                <a:schemeClr val="lt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280"/>
              <a:buFont typeface="Noto Sans Symbols"/>
              <a:buNone/>
            </a:pPr>
            <a:endParaRPr sz="1400" b="0" i="0" u="none" strike="noStrike" cap="none">
              <a:solidFill>
                <a:schemeClr val="lt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600"/>
              <a:buFont typeface="Noto Sans Symbols"/>
              <a:buNone/>
            </a:pPr>
            <a:endParaRPr sz="1400" b="0" i="0" u="none" strike="noStrike" cap="none">
              <a:solidFill>
                <a:schemeClr val="lt1"/>
              </a:solidFill>
              <a:latin typeface="Lora Medium"/>
              <a:ea typeface="Lora Medium"/>
              <a:cs typeface="Lora Medium"/>
              <a:sym typeface="Lora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8" name="Google Shape;158;p12"/>
          <p:cNvPicPr preferRelativeResize="0"/>
          <p:nvPr/>
        </p:nvPicPr>
        <p:blipFill rotWithShape="1">
          <a:blip r:embed="rId6">
            <a:alphaModFix/>
          </a:blip>
          <a:srcRect/>
          <a:stretch/>
        </p:blipFill>
        <p:spPr>
          <a:xfrm>
            <a:off x="3129800" y="1068225"/>
            <a:ext cx="5764976" cy="1159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6"/>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165" name="Google Shape;165;p16"/>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166" name="Google Shape;166;p16"/>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960"/>
              <a:buFont typeface="Noto Sans Symbols"/>
              <a:buNone/>
            </a:pPr>
            <a:endParaRPr sz="1200" b="0" i="0" u="none" strike="noStrike" cap="none">
              <a:solidFill>
                <a:schemeClr val="dk1"/>
              </a:solidFill>
              <a:latin typeface="Lucida Sans"/>
              <a:ea typeface="Lucida Sans"/>
              <a:cs typeface="Lucida Sans"/>
              <a:sym typeface="Lucida Sans"/>
            </a:endParaRPr>
          </a:p>
        </p:txBody>
      </p:sp>
      <p:pic>
        <p:nvPicPr>
          <p:cNvPr id="167" name="Google Shape;167;p16"/>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168" name="Google Shape;168;p16"/>
          <p:cNvSpPr txBox="1"/>
          <p:nvPr/>
        </p:nvSpPr>
        <p:spPr>
          <a:xfrm>
            <a:off x="467544" y="519521"/>
            <a:ext cx="82296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520"/>
              <a:buFont typeface="Lucida Sans"/>
              <a:buNone/>
            </a:pPr>
            <a:r>
              <a:rPr lang="en-US" sz="5400" b="0" i="0" u="none" strike="noStrike" cap="none">
                <a:solidFill>
                  <a:schemeClr val="dk1"/>
                </a:solidFill>
                <a:latin typeface="Lora SemiBold"/>
                <a:ea typeface="Lora SemiBold"/>
                <a:cs typeface="Lora SemiBold"/>
                <a:sym typeface="Lora SemiBold"/>
              </a:rPr>
              <a:t>Match</a:t>
            </a:r>
            <a:endParaRPr sz="5400" b="0" i="0" u="none" strike="noStrike" cap="none">
              <a:solidFill>
                <a:schemeClr val="dk1"/>
              </a:solidFill>
              <a:latin typeface="Lora SemiBold"/>
              <a:ea typeface="Lora SemiBold"/>
              <a:cs typeface="Lora SemiBold"/>
              <a:sym typeface="Lora SemiBold"/>
            </a:endParaRPr>
          </a:p>
        </p:txBody>
      </p:sp>
      <p:sp>
        <p:nvSpPr>
          <p:cNvPr id="169" name="Google Shape;169;p16"/>
          <p:cNvSpPr txBox="1"/>
          <p:nvPr/>
        </p:nvSpPr>
        <p:spPr>
          <a:xfrm>
            <a:off x="4618348" y="1431915"/>
            <a:ext cx="4490700" cy="3726300"/>
          </a:xfrm>
          <a:prstGeom prst="rect">
            <a:avLst/>
          </a:prstGeom>
          <a:noFill/>
          <a:ln>
            <a:noFill/>
          </a:ln>
        </p:spPr>
        <p:txBody>
          <a:bodyPr spcFirstLastPara="1" wrap="square" lIns="91425" tIns="45700" rIns="91425" bIns="45700" anchor="t" anchorCtr="0">
            <a:noAutofit/>
          </a:bodyPr>
          <a:lstStyle/>
          <a:p>
            <a:pPr marL="365760" marR="0" lvl="0" indent="-174750" algn="l" rtl="0">
              <a:lnSpc>
                <a:spcPct val="100000"/>
              </a:lnSpc>
              <a:spcBef>
                <a:spcPts val="0"/>
              </a:spcBef>
              <a:spcAft>
                <a:spcPts val="0"/>
              </a:spcAft>
              <a:buClr>
                <a:schemeClr val="dk1"/>
              </a:buClr>
              <a:buSzPts val="1280"/>
              <a:buFont typeface="Arial"/>
              <a:buNone/>
            </a:pPr>
            <a:endParaRPr sz="1600" b="1"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1280"/>
              <a:buFont typeface="Noto Sans Symbols"/>
              <a:buNone/>
            </a:pPr>
            <a:endParaRPr sz="1600" b="1"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1600"/>
              <a:buFont typeface="Noto Sans Symbols"/>
              <a:buNone/>
            </a:pPr>
            <a:endParaRPr sz="2000" b="0" i="0" u="none" strike="noStrike" cap="none">
              <a:solidFill>
                <a:schemeClr val="dk1"/>
              </a:solidFill>
              <a:latin typeface="Lucida Sans"/>
              <a:ea typeface="Lucida Sans"/>
              <a:cs typeface="Lucida Sans"/>
              <a:sym typeface="Lucida Sans"/>
            </a:endParaRPr>
          </a:p>
        </p:txBody>
      </p:sp>
      <p:pic>
        <p:nvPicPr>
          <p:cNvPr id="170" name="Google Shape;170;p16"/>
          <p:cNvPicPr preferRelativeResize="0"/>
          <p:nvPr/>
        </p:nvPicPr>
        <p:blipFill rotWithShape="1">
          <a:blip r:embed="rId5">
            <a:alphaModFix/>
          </a:blip>
          <a:srcRect/>
          <a:stretch/>
        </p:blipFill>
        <p:spPr>
          <a:xfrm>
            <a:off x="261974" y="1762978"/>
            <a:ext cx="8620049" cy="1932550"/>
          </a:xfrm>
          <a:prstGeom prst="rect">
            <a:avLst/>
          </a:prstGeom>
          <a:noFill/>
          <a:ln>
            <a:noFill/>
          </a:ln>
        </p:spPr>
      </p:pic>
      <p:sp>
        <p:nvSpPr>
          <p:cNvPr id="171" name="Google Shape;171;p16"/>
          <p:cNvSpPr/>
          <p:nvPr/>
        </p:nvSpPr>
        <p:spPr>
          <a:xfrm>
            <a:off x="0" y="4109350"/>
            <a:ext cx="9144000" cy="10341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p:nvPr/>
        </p:nvSpPr>
        <p:spPr>
          <a:xfrm>
            <a:off x="0" y="4109350"/>
            <a:ext cx="9144000" cy="10341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txBox="1">
            <a:spLocks noGrp="1"/>
          </p:cNvSpPr>
          <p:nvPr>
            <p:ph type="ctrTitle"/>
          </p:nvPr>
        </p:nvSpPr>
        <p:spPr>
          <a:xfrm>
            <a:off x="1231350" y="-718625"/>
            <a:ext cx="71871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a:latin typeface="Lora SemiBold"/>
                <a:ea typeface="Lora SemiBold"/>
                <a:cs typeface="Lora SemiBold"/>
                <a:sym typeface="Lora SemiBold"/>
              </a:rPr>
              <a:t>Avgifter 2025</a:t>
            </a:r>
            <a:endParaRPr>
              <a:latin typeface="Lora SemiBold"/>
              <a:ea typeface="Lora SemiBold"/>
              <a:cs typeface="Lora SemiBold"/>
              <a:sym typeface="Lora SemiBold"/>
            </a:endParaRPr>
          </a:p>
        </p:txBody>
      </p:sp>
      <p:sp>
        <p:nvSpPr>
          <p:cNvPr id="71" name="Google Shape;71;p4"/>
          <p:cNvSpPr txBox="1">
            <a:spLocks noGrp="1"/>
          </p:cNvSpPr>
          <p:nvPr>
            <p:ph type="subTitle" idx="1"/>
          </p:nvPr>
        </p:nvSpPr>
        <p:spPr>
          <a:xfrm>
            <a:off x="1567975" y="1729175"/>
            <a:ext cx="6410700" cy="1907700"/>
          </a:xfrm>
          <a:prstGeom prst="rect">
            <a:avLst/>
          </a:prstGeom>
          <a:noFill/>
          <a:ln>
            <a:noFill/>
          </a:ln>
        </p:spPr>
        <p:txBody>
          <a:bodyPr spcFirstLastPara="1" wrap="square" lIns="91425" tIns="91425" rIns="91425" bIns="91425" anchor="t" anchorCtr="0">
            <a:noAutofit/>
          </a:bodyPr>
          <a:lstStyle/>
          <a:p>
            <a:pPr marL="0" marR="63500" lvl="0" indent="0" algn="l" rtl="0">
              <a:lnSpc>
                <a:spcPct val="95000"/>
              </a:lnSpc>
              <a:spcBef>
                <a:spcPts val="400"/>
              </a:spcBef>
              <a:spcAft>
                <a:spcPts val="0"/>
              </a:spcAft>
              <a:buSzPts val="358"/>
              <a:buNone/>
            </a:pPr>
            <a:endParaRPr sz="1577">
              <a:solidFill>
                <a:srgbClr val="464646"/>
              </a:solidFill>
              <a:latin typeface="Lora Medium"/>
              <a:ea typeface="Lora Medium"/>
              <a:cs typeface="Lora Medium"/>
              <a:sym typeface="Lora Medium"/>
            </a:endParaRPr>
          </a:p>
          <a:p>
            <a:pPr marL="0" lvl="0" indent="0" algn="ctr" rtl="0">
              <a:lnSpc>
                <a:spcPct val="80000"/>
              </a:lnSpc>
              <a:spcBef>
                <a:spcPts val="0"/>
              </a:spcBef>
              <a:spcAft>
                <a:spcPts val="0"/>
              </a:spcAft>
              <a:buSzPts val="358"/>
              <a:buNone/>
            </a:pPr>
            <a:r>
              <a:rPr lang="en-US" sz="1510">
                <a:latin typeface="Lora"/>
                <a:ea typeface="Lora"/>
                <a:cs typeface="Lora"/>
                <a:sym typeface="Lora"/>
              </a:rPr>
              <a:t>Medlemsavgift och träningsavgift faktureras from  2025 via laget.se </a:t>
            </a:r>
            <a:endParaRPr sz="1510">
              <a:latin typeface="Lora"/>
              <a:ea typeface="Lora"/>
              <a:cs typeface="Lora"/>
              <a:sym typeface="Lora"/>
            </a:endParaRPr>
          </a:p>
          <a:p>
            <a:pPr marL="0" lvl="0" indent="0" algn="ctr" rtl="0">
              <a:lnSpc>
                <a:spcPct val="80000"/>
              </a:lnSpc>
              <a:spcBef>
                <a:spcPts val="0"/>
              </a:spcBef>
              <a:spcAft>
                <a:spcPts val="0"/>
              </a:spcAft>
              <a:buSzPts val="358"/>
              <a:buNone/>
            </a:pPr>
            <a:endParaRPr sz="1510">
              <a:latin typeface="Lora"/>
              <a:ea typeface="Lora"/>
              <a:cs typeface="Lora"/>
              <a:sym typeface="Lora"/>
            </a:endParaRPr>
          </a:p>
          <a:p>
            <a:pPr marL="0" lvl="0" indent="0" algn="ctr" rtl="0">
              <a:lnSpc>
                <a:spcPct val="80000"/>
              </a:lnSpc>
              <a:spcBef>
                <a:spcPts val="0"/>
              </a:spcBef>
              <a:spcAft>
                <a:spcPts val="0"/>
              </a:spcAft>
              <a:buSzPts val="358"/>
              <a:buNone/>
            </a:pPr>
            <a:r>
              <a:rPr lang="en-US" sz="1510">
                <a:latin typeface="Lora"/>
                <a:ea typeface="Lora"/>
                <a:cs typeface="Lora"/>
                <a:sym typeface="Lora"/>
              </a:rPr>
              <a:t>Träningsavgiften kommer närmsta månaden för fotbollen. </a:t>
            </a:r>
            <a:endParaRPr sz="1510">
              <a:latin typeface="Lora"/>
              <a:ea typeface="Lora"/>
              <a:cs typeface="Lora"/>
              <a:sym typeface="Lora"/>
            </a:endParaRPr>
          </a:p>
          <a:p>
            <a:pPr marL="0" lvl="0" indent="0" algn="ctr" rtl="0">
              <a:lnSpc>
                <a:spcPct val="80000"/>
              </a:lnSpc>
              <a:spcBef>
                <a:spcPts val="0"/>
              </a:spcBef>
              <a:spcAft>
                <a:spcPts val="0"/>
              </a:spcAft>
              <a:buSzPts val="358"/>
              <a:buNone/>
            </a:pPr>
            <a:endParaRPr sz="1510">
              <a:latin typeface="Lora"/>
              <a:ea typeface="Lora"/>
              <a:cs typeface="Lora"/>
              <a:sym typeface="Lora"/>
            </a:endParaRPr>
          </a:p>
          <a:p>
            <a:pPr marL="0" lvl="0" indent="0" algn="ctr" rtl="0">
              <a:lnSpc>
                <a:spcPct val="80000"/>
              </a:lnSpc>
              <a:spcBef>
                <a:spcPts val="0"/>
              </a:spcBef>
              <a:spcAft>
                <a:spcPts val="0"/>
              </a:spcAft>
              <a:buSzPts val="358"/>
              <a:buNone/>
            </a:pPr>
            <a:r>
              <a:rPr lang="en-US" sz="1510">
                <a:latin typeface="Lora"/>
                <a:ea typeface="Lora"/>
                <a:cs typeface="Lora"/>
                <a:sym typeface="Lora"/>
              </a:rPr>
              <a:t>Gå in på laget och kolla att era uppgifter stämmer!</a:t>
            </a:r>
            <a:endParaRPr sz="1510">
              <a:latin typeface="Lora Medium"/>
              <a:ea typeface="Lora Medium"/>
              <a:cs typeface="Lora Medium"/>
              <a:sym typeface="Lora Medium"/>
            </a:endParaRPr>
          </a:p>
        </p:txBody>
      </p:sp>
      <p:pic>
        <p:nvPicPr>
          <p:cNvPr id="72" name="Google Shape;72;p4"/>
          <p:cNvPicPr preferRelativeResize="0"/>
          <p:nvPr/>
        </p:nvPicPr>
        <p:blipFill rotWithShape="1">
          <a:blip r:embed="rId3">
            <a:alphaModFix/>
          </a:blip>
          <a:srcRect/>
          <a:stretch/>
        </p:blipFill>
        <p:spPr>
          <a:xfrm>
            <a:off x="199875" y="182638"/>
            <a:ext cx="1562100" cy="1552575"/>
          </a:xfrm>
          <a:prstGeom prst="rect">
            <a:avLst/>
          </a:prstGeom>
          <a:noFill/>
          <a:ln>
            <a:noFill/>
          </a:ln>
        </p:spPr>
      </p:pic>
      <p:sp>
        <p:nvSpPr>
          <p:cNvPr id="73" name="Google Shape;73;p4"/>
          <p:cNvSpPr txBox="1"/>
          <p:nvPr/>
        </p:nvSpPr>
        <p:spPr>
          <a:xfrm>
            <a:off x="490675" y="4199650"/>
            <a:ext cx="4950600" cy="51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10"/>
              <a:buFont typeface="Arial"/>
              <a:buNone/>
            </a:pPr>
            <a:r>
              <a:rPr lang="en-US" sz="1310" b="0" i="0" u="none" strike="noStrike" cap="none">
                <a:solidFill>
                  <a:schemeClr val="lt1"/>
                </a:solidFill>
                <a:latin typeface="Lora Medium"/>
                <a:ea typeface="Lora Medium"/>
                <a:cs typeface="Lora Medium"/>
                <a:sym typeface="Lora Medium"/>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p:nvPr/>
        </p:nvSpPr>
        <p:spPr>
          <a:xfrm>
            <a:off x="0" y="4109350"/>
            <a:ext cx="9144000" cy="10341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18"/>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81" name="Google Shape;81;p18"/>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82" name="Google Shape;82;p18"/>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960"/>
              <a:buFont typeface="Noto Sans Symbols"/>
              <a:buNone/>
            </a:pPr>
            <a:endParaRPr sz="1200" b="0" i="0" u="none" strike="noStrike" cap="none">
              <a:solidFill>
                <a:schemeClr val="dk1"/>
              </a:solidFill>
              <a:latin typeface="Lucida Sans"/>
              <a:ea typeface="Lucida Sans"/>
              <a:cs typeface="Lucida Sans"/>
              <a:sym typeface="Lucida Sans"/>
            </a:endParaRPr>
          </a:p>
        </p:txBody>
      </p:sp>
      <p:pic>
        <p:nvPicPr>
          <p:cNvPr id="83" name="Google Shape;83;p18"/>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84" name="Google Shape;84;p18"/>
          <p:cNvSpPr txBox="1"/>
          <p:nvPr/>
        </p:nvSpPr>
        <p:spPr>
          <a:xfrm>
            <a:off x="503544" y="204221"/>
            <a:ext cx="82296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520"/>
              <a:buFont typeface="Lucida Sans"/>
              <a:buNone/>
            </a:pPr>
            <a:r>
              <a:rPr lang="en-US" sz="5400" b="0" i="0" u="none" strike="noStrike" cap="none">
                <a:solidFill>
                  <a:schemeClr val="dk1"/>
                </a:solidFill>
                <a:latin typeface="Lora SemiBold"/>
                <a:ea typeface="Lora SemiBold"/>
                <a:cs typeface="Lora SemiBold"/>
                <a:sym typeface="Lora SemiBold"/>
              </a:rPr>
              <a:t>Laget.se</a:t>
            </a:r>
            <a:endParaRPr sz="5400" b="0" i="0" u="none" strike="noStrike" cap="none">
              <a:solidFill>
                <a:schemeClr val="dk1"/>
              </a:solidFill>
              <a:latin typeface="Lora SemiBold"/>
              <a:ea typeface="Lora SemiBold"/>
              <a:cs typeface="Lora SemiBold"/>
              <a:sym typeface="Lora SemiBold"/>
            </a:endParaRPr>
          </a:p>
        </p:txBody>
      </p:sp>
      <p:sp>
        <p:nvSpPr>
          <p:cNvPr id="85" name="Google Shape;85;p18"/>
          <p:cNvSpPr txBox="1"/>
          <p:nvPr/>
        </p:nvSpPr>
        <p:spPr>
          <a:xfrm>
            <a:off x="539550" y="1116525"/>
            <a:ext cx="5190900" cy="372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Medium"/>
              <a:ea typeface="Lora Medium"/>
              <a:cs typeface="Lora Medium"/>
              <a:sym typeface="Lora Medium"/>
            </a:endParaRPr>
          </a:p>
          <a:p>
            <a:pPr marL="365760" marR="0" lvl="0" indent="-253490"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Används för nyheter och kallelse till träning och matcher</a:t>
            </a:r>
            <a:endParaRPr sz="1400" b="0" i="0" u="none" strike="noStrike" cap="none">
              <a:solidFill>
                <a:schemeClr val="dk1"/>
              </a:solidFill>
              <a:latin typeface="Lora Medium"/>
              <a:ea typeface="Lora Medium"/>
              <a:cs typeface="Lora Medium"/>
              <a:sym typeface="Lora Medium"/>
            </a:endParaRPr>
          </a:p>
          <a:p>
            <a:pPr marL="365760" marR="0" lvl="0" indent="-253490" algn="l" rtl="0">
              <a:lnSpc>
                <a:spcPct val="100000"/>
              </a:lnSpc>
              <a:spcBef>
                <a:spcPts val="600"/>
              </a:spcBef>
              <a:spcAft>
                <a:spcPts val="0"/>
              </a:spcAft>
              <a:buClr>
                <a:schemeClr val="dk1"/>
              </a:buClr>
              <a:buSzPts val="1400"/>
              <a:buFont typeface="Lora Medium"/>
              <a:buChar char="•"/>
            </a:pPr>
            <a:r>
              <a:rPr lang="en-US">
                <a:solidFill>
                  <a:schemeClr val="dk1"/>
                </a:solidFill>
                <a:latin typeface="Lora Medium"/>
                <a:ea typeface="Lora Medium"/>
                <a:cs typeface="Lora Medium"/>
                <a:sym typeface="Lora Medium"/>
              </a:rPr>
              <a:t>Används för fakturering av avgifter</a:t>
            </a:r>
            <a:endParaRPr sz="1400" b="0" i="0" u="none" strike="noStrike" cap="none">
              <a:solidFill>
                <a:schemeClr val="dk1"/>
              </a:solidFill>
              <a:latin typeface="Lora Medium"/>
              <a:ea typeface="Lora Medium"/>
              <a:cs typeface="Lora Medium"/>
              <a:sym typeface="Lora Medium"/>
            </a:endParaRPr>
          </a:p>
          <a:p>
            <a:pPr marL="365760" marR="0" lvl="0" indent="-253490"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Vi vill att ni anmäler er, eller frånvaro</a:t>
            </a:r>
            <a:r>
              <a:rPr lang="en-US">
                <a:solidFill>
                  <a:schemeClr val="dk1"/>
                </a:solidFill>
                <a:latin typeface="Lora Medium"/>
                <a:ea typeface="Lora Medium"/>
                <a:cs typeface="Lora Medium"/>
                <a:sym typeface="Lora Medium"/>
              </a:rPr>
              <a:t>-r</a:t>
            </a:r>
            <a:r>
              <a:rPr lang="en-US" sz="1400" b="0" i="0" u="none" strike="noStrike" cap="none">
                <a:solidFill>
                  <a:schemeClr val="dk1"/>
                </a:solidFill>
                <a:latin typeface="Lora Medium"/>
                <a:ea typeface="Lora Medium"/>
                <a:cs typeface="Lora Medium"/>
                <a:sym typeface="Lora Medium"/>
              </a:rPr>
              <a:t>apporterar så vi vet hur vi ska planera våra träningar samt detta är underlag för föreningens bidrag från stat och kommun. </a:t>
            </a:r>
            <a:endParaRPr sz="1400" b="0" i="0" u="none" strike="noStrike" cap="none">
              <a:solidFill>
                <a:schemeClr val="dk1"/>
              </a:solidFill>
              <a:latin typeface="Lora Medium"/>
              <a:ea typeface="Lora Medium"/>
              <a:cs typeface="Lora Medium"/>
              <a:sym typeface="Lora Medium"/>
            </a:endParaRPr>
          </a:p>
          <a:p>
            <a:pPr marL="365760" marR="0" lvl="0" indent="-253490"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Det är också underlag vid uttagning till utlån</a:t>
            </a:r>
            <a:r>
              <a:rPr lang="en-US">
                <a:solidFill>
                  <a:schemeClr val="dk1"/>
                </a:solidFill>
                <a:latin typeface="Lora Medium"/>
                <a:ea typeface="Lora Medium"/>
                <a:cs typeface="Lora Medium"/>
                <a:sym typeface="Lora Medium"/>
              </a:rPr>
              <a:t> då vi delvis går på närvaro </a:t>
            </a:r>
            <a:endParaRPr>
              <a:solidFill>
                <a:schemeClr val="dk1"/>
              </a:solidFill>
              <a:latin typeface="Lora Medium"/>
              <a:ea typeface="Lora Medium"/>
              <a:cs typeface="Lora Medium"/>
              <a:sym typeface="Lora Medium"/>
            </a:endParaRPr>
          </a:p>
          <a:p>
            <a:pPr marL="365760" marR="0" lvl="0" indent="-253490" algn="l" rtl="0">
              <a:lnSpc>
                <a:spcPct val="100000"/>
              </a:lnSpc>
              <a:spcBef>
                <a:spcPts val="600"/>
              </a:spcBef>
              <a:spcAft>
                <a:spcPts val="0"/>
              </a:spcAft>
              <a:buClr>
                <a:schemeClr val="dk1"/>
              </a:buClr>
              <a:buSzPts val="1400"/>
              <a:buFont typeface="Lora Medium"/>
              <a:buChar char="•"/>
            </a:pPr>
            <a:endParaRPr>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Lora Medium"/>
                <a:ea typeface="Lora Medium"/>
                <a:cs typeface="Lora Medium"/>
                <a:sym typeface="Lora Medium"/>
              </a:rPr>
              <a:t>Anmälan/Av-anmälan är öppen fram till träningsstart!</a:t>
            </a:r>
            <a:r>
              <a:rPr lang="en-US">
                <a:solidFill>
                  <a:schemeClr val="dk1"/>
                </a:solidFill>
                <a:latin typeface="Lora Medium"/>
                <a:ea typeface="Lora Medium"/>
                <a:cs typeface="Lora Medium"/>
                <a:sym typeface="Lora Medium"/>
              </a:rPr>
              <a:t> </a:t>
            </a:r>
            <a:endParaRPr sz="1600" b="0" i="0" u="none" strike="noStrike" cap="none">
              <a:solidFill>
                <a:schemeClr val="dk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600"/>
              <a:buFont typeface="Noto Sans Symbols"/>
              <a:buNone/>
            </a:pPr>
            <a:endParaRPr sz="2000" b="0" i="0" u="none" strike="noStrike" cap="none">
              <a:solidFill>
                <a:schemeClr val="dk1"/>
              </a:solidFill>
              <a:latin typeface="Lora Medium"/>
              <a:ea typeface="Lora Medium"/>
              <a:cs typeface="Lora Medium"/>
              <a:sym typeface="Lora Medium"/>
            </a:endParaRPr>
          </a:p>
        </p:txBody>
      </p:sp>
      <p:pic>
        <p:nvPicPr>
          <p:cNvPr id="86" name="Google Shape;86;p18"/>
          <p:cNvPicPr preferRelativeResize="0"/>
          <p:nvPr/>
        </p:nvPicPr>
        <p:blipFill rotWithShape="1">
          <a:blip r:embed="rId5">
            <a:alphaModFix/>
          </a:blip>
          <a:srcRect/>
          <a:stretch/>
        </p:blipFill>
        <p:spPr>
          <a:xfrm>
            <a:off x="6505618" y="472728"/>
            <a:ext cx="2086166" cy="1302273"/>
          </a:xfrm>
          <a:prstGeom prst="rect">
            <a:avLst/>
          </a:prstGeom>
          <a:noFill/>
          <a:ln>
            <a:noFill/>
          </a:ln>
        </p:spPr>
      </p:pic>
      <p:pic>
        <p:nvPicPr>
          <p:cNvPr id="87" name="Google Shape;87;p18"/>
          <p:cNvPicPr preferRelativeResize="0"/>
          <p:nvPr/>
        </p:nvPicPr>
        <p:blipFill rotWithShape="1">
          <a:blip r:embed="rId6">
            <a:alphaModFix/>
          </a:blip>
          <a:srcRect/>
          <a:stretch/>
        </p:blipFill>
        <p:spPr>
          <a:xfrm>
            <a:off x="6486378" y="1906848"/>
            <a:ext cx="2124646" cy="2571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p:nvPr/>
        </p:nvSpPr>
        <p:spPr>
          <a:xfrm>
            <a:off x="0" y="4109350"/>
            <a:ext cx="9144000" cy="10341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
          <p:cNvSpPr txBox="1">
            <a:spLocks noGrp="1"/>
          </p:cNvSpPr>
          <p:nvPr>
            <p:ph type="ctrTitle"/>
          </p:nvPr>
        </p:nvSpPr>
        <p:spPr>
          <a:xfrm>
            <a:off x="623400" y="-103625"/>
            <a:ext cx="8520600" cy="1552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a:latin typeface="Lora SemiBold"/>
                <a:ea typeface="Lora SemiBold"/>
                <a:cs typeface="Lora SemiBold"/>
                <a:sym typeface="Lora SemiBold"/>
              </a:rPr>
              <a:t>Godkänna foto</a:t>
            </a:r>
            <a:endParaRPr>
              <a:latin typeface="Lora SemiBold"/>
              <a:ea typeface="Lora SemiBold"/>
              <a:cs typeface="Lora SemiBold"/>
              <a:sym typeface="Lora SemiBold"/>
            </a:endParaRPr>
          </a:p>
        </p:txBody>
      </p:sp>
      <p:pic>
        <p:nvPicPr>
          <p:cNvPr id="94" name="Google Shape;94;p6"/>
          <p:cNvPicPr preferRelativeResize="0"/>
          <p:nvPr/>
        </p:nvPicPr>
        <p:blipFill rotWithShape="1">
          <a:blip r:embed="rId3">
            <a:alphaModFix/>
          </a:blip>
          <a:srcRect/>
          <a:stretch/>
        </p:blipFill>
        <p:spPr>
          <a:xfrm>
            <a:off x="199875" y="182638"/>
            <a:ext cx="1562100" cy="1552575"/>
          </a:xfrm>
          <a:prstGeom prst="rect">
            <a:avLst/>
          </a:prstGeom>
          <a:noFill/>
          <a:ln>
            <a:noFill/>
          </a:ln>
        </p:spPr>
      </p:pic>
      <p:sp>
        <p:nvSpPr>
          <p:cNvPr id="95" name="Google Shape;95;p6"/>
          <p:cNvSpPr txBox="1"/>
          <p:nvPr/>
        </p:nvSpPr>
        <p:spPr>
          <a:xfrm>
            <a:off x="2052500" y="2066500"/>
            <a:ext cx="6140700" cy="168300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1310"/>
              <a:buFont typeface="Arial"/>
              <a:buNone/>
            </a:pPr>
            <a:r>
              <a:rPr lang="en-US" sz="1910">
                <a:solidFill>
                  <a:schemeClr val="dk1"/>
                </a:solidFill>
                <a:latin typeface="Lora Medium"/>
                <a:ea typeface="Lora Medium"/>
                <a:cs typeface="Lora Medium"/>
                <a:sym typeface="Lora Medium"/>
              </a:rPr>
              <a:t>Om det är någon som EJ godkänner att foton används vid nyhetsbrev eller liknande och publiceras i sociala medier, vänligen meddela oss detta! </a:t>
            </a:r>
            <a:endParaRPr sz="1910" b="0" i="0" u="none" strike="noStrike" cap="none">
              <a:solidFill>
                <a:schemeClr val="dk1"/>
              </a:solidFill>
              <a:latin typeface="Lora Medium"/>
              <a:ea typeface="Lora Medium"/>
              <a:cs typeface="Lora Medium"/>
              <a:sym typeface="Lora Medium"/>
            </a:endParaRPr>
          </a:p>
          <a:p>
            <a:pPr marL="0" marR="0" lvl="0" indent="0" algn="ctr" rtl="0">
              <a:lnSpc>
                <a:spcPct val="80000"/>
              </a:lnSpc>
              <a:spcBef>
                <a:spcPts val="0"/>
              </a:spcBef>
              <a:spcAft>
                <a:spcPts val="0"/>
              </a:spcAft>
              <a:buClr>
                <a:srgbClr val="000000"/>
              </a:buClr>
              <a:buSzPts val="1310"/>
              <a:buFont typeface="Arial"/>
              <a:buNone/>
            </a:pPr>
            <a:endParaRPr sz="1310" b="0" i="0" u="none" strike="noStrike" cap="none">
              <a:solidFill>
                <a:schemeClr val="dk1"/>
              </a:solidFill>
              <a:latin typeface="Lora Medium"/>
              <a:ea typeface="Lora Medium"/>
              <a:cs typeface="Lora Medium"/>
              <a:sym typeface="Lora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
          <p:cNvSpPr txBox="1">
            <a:spLocks noGrp="1"/>
          </p:cNvSpPr>
          <p:nvPr>
            <p:ph type="ctrTitle"/>
          </p:nvPr>
        </p:nvSpPr>
        <p:spPr>
          <a:xfrm>
            <a:off x="1408525" y="-438800"/>
            <a:ext cx="8520600" cy="1552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sz="4700">
                <a:latin typeface="Lora SemiBold"/>
                <a:ea typeface="Lora SemiBold"/>
                <a:cs typeface="Lora SemiBold"/>
                <a:sym typeface="Lora SemiBold"/>
              </a:rPr>
              <a:t>Laget P16</a:t>
            </a:r>
            <a:endParaRPr sz="4700">
              <a:latin typeface="Lora SemiBold"/>
              <a:ea typeface="Lora SemiBold"/>
              <a:cs typeface="Lora SemiBold"/>
              <a:sym typeface="Lora SemiBold"/>
            </a:endParaRPr>
          </a:p>
        </p:txBody>
      </p:sp>
      <p:sp>
        <p:nvSpPr>
          <p:cNvPr id="102" name="Google Shape;102;p7"/>
          <p:cNvSpPr txBox="1">
            <a:spLocks noGrp="1"/>
          </p:cNvSpPr>
          <p:nvPr>
            <p:ph type="subTitle" idx="1"/>
          </p:nvPr>
        </p:nvSpPr>
        <p:spPr>
          <a:xfrm>
            <a:off x="3016250" y="1021500"/>
            <a:ext cx="5698200" cy="3890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endParaRPr sz="18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b="1">
                <a:solidFill>
                  <a:schemeClr val="dk1"/>
                </a:solidFill>
                <a:latin typeface="Lora"/>
                <a:ea typeface="Lora"/>
                <a:cs typeface="Lora"/>
                <a:sym typeface="Lora"/>
              </a:rPr>
              <a:t>Antal spelare</a:t>
            </a:r>
            <a:r>
              <a:rPr lang="en-US" sz="1400">
                <a:solidFill>
                  <a:schemeClr val="dk1"/>
                </a:solidFill>
                <a:latin typeface="Lora Medium"/>
                <a:ea typeface="Lora Medium"/>
                <a:cs typeface="Lora Medium"/>
                <a:sym typeface="Lora Medium"/>
              </a:rPr>
              <a:t> </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21 barn födda 2016</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b="1">
                <a:solidFill>
                  <a:schemeClr val="dk1"/>
                </a:solidFill>
                <a:latin typeface="Lora"/>
                <a:ea typeface="Lora"/>
                <a:cs typeface="Lora"/>
                <a:sym typeface="Lora"/>
              </a:rPr>
              <a:t>6 ledare </a:t>
            </a:r>
            <a:endParaRPr sz="1400" b="1">
              <a:solidFill>
                <a:schemeClr val="dk1"/>
              </a:solidFill>
              <a:latin typeface="Lora"/>
              <a:ea typeface="Lora"/>
              <a:cs typeface="Lora"/>
              <a:sym typeface="Lora"/>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Anders Simonsson</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Daniel Lund</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Jonas Bengtsson</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Tobias Gustafsson </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Andreas Gustavsson</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Jonas Sjöö</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Josefine Lund (administrativ) </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b="1">
                <a:solidFill>
                  <a:schemeClr val="dk1"/>
                </a:solidFill>
                <a:latin typeface="Lora"/>
                <a:ea typeface="Lora"/>
                <a:cs typeface="Lora"/>
                <a:sym typeface="Lora"/>
              </a:rPr>
              <a:t>Föreningens ledare åtar sig följande:</a:t>
            </a:r>
            <a:endParaRPr sz="1400" b="1">
              <a:solidFill>
                <a:schemeClr val="dk1"/>
              </a:solidFill>
              <a:latin typeface="Lora"/>
              <a:ea typeface="Lora"/>
              <a:cs typeface="Lora"/>
              <a:sym typeface="Lora"/>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Genomföra utbildning- SvFF D, UEFA C f.r.o.m 7 manna. </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Internutbildningar</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Lämna in belastningsregister en gång per år</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Vara goda förebilder</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Följa föreningens styrdokument</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p:txBody>
      </p:sp>
      <p:pic>
        <p:nvPicPr>
          <p:cNvPr id="103" name="Google Shape;103;p7"/>
          <p:cNvPicPr preferRelativeResize="0"/>
          <p:nvPr/>
        </p:nvPicPr>
        <p:blipFill rotWithShape="1">
          <a:blip r:embed="rId3">
            <a:alphaModFix/>
          </a:blip>
          <a:srcRect/>
          <a:stretch/>
        </p:blipFill>
        <p:spPr>
          <a:xfrm>
            <a:off x="199875" y="182638"/>
            <a:ext cx="1562100" cy="155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8"/>
          <p:cNvSpPr txBox="1">
            <a:spLocks noGrp="1"/>
          </p:cNvSpPr>
          <p:nvPr>
            <p:ph type="ctrTitle"/>
          </p:nvPr>
        </p:nvSpPr>
        <p:spPr>
          <a:xfrm>
            <a:off x="1408525" y="-438800"/>
            <a:ext cx="8520600" cy="1552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sz="4700">
                <a:latin typeface="Lora SemiBold"/>
                <a:ea typeface="Lora SemiBold"/>
                <a:cs typeface="Lora SemiBold"/>
                <a:sym typeface="Lora SemiBold"/>
              </a:rPr>
              <a:t>Laget P17</a:t>
            </a:r>
            <a:endParaRPr sz="4700">
              <a:latin typeface="Lora SemiBold"/>
              <a:ea typeface="Lora SemiBold"/>
              <a:cs typeface="Lora SemiBold"/>
              <a:sym typeface="Lora SemiBold"/>
            </a:endParaRPr>
          </a:p>
        </p:txBody>
      </p:sp>
      <p:sp>
        <p:nvSpPr>
          <p:cNvPr id="110" name="Google Shape;110;p8"/>
          <p:cNvSpPr txBox="1">
            <a:spLocks noGrp="1"/>
          </p:cNvSpPr>
          <p:nvPr>
            <p:ph type="subTitle" idx="1"/>
          </p:nvPr>
        </p:nvSpPr>
        <p:spPr>
          <a:xfrm>
            <a:off x="3016250" y="1021500"/>
            <a:ext cx="5422800" cy="36489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endParaRPr sz="18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b="1">
                <a:solidFill>
                  <a:schemeClr val="dk1"/>
                </a:solidFill>
                <a:latin typeface="Lora"/>
                <a:ea typeface="Lora"/>
                <a:cs typeface="Lora"/>
                <a:sym typeface="Lora"/>
              </a:rPr>
              <a:t>Antal spelare</a:t>
            </a:r>
            <a:r>
              <a:rPr lang="en-US" sz="1400">
                <a:solidFill>
                  <a:schemeClr val="dk1"/>
                </a:solidFill>
                <a:latin typeface="Lora Medium"/>
                <a:ea typeface="Lora Medium"/>
                <a:cs typeface="Lora Medium"/>
                <a:sym typeface="Lora Medium"/>
              </a:rPr>
              <a:t> </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16 barn födda 2017</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b="1">
                <a:solidFill>
                  <a:schemeClr val="dk1"/>
                </a:solidFill>
                <a:latin typeface="Lora"/>
                <a:ea typeface="Lora"/>
                <a:cs typeface="Lora"/>
                <a:sym typeface="Lora"/>
              </a:rPr>
              <a:t>4 ledare </a:t>
            </a:r>
            <a:endParaRPr sz="1400" b="1">
              <a:solidFill>
                <a:schemeClr val="dk1"/>
              </a:solidFill>
              <a:latin typeface="Lora"/>
              <a:ea typeface="Lora"/>
              <a:cs typeface="Lora"/>
              <a:sym typeface="Lora"/>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Claes Ring</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Patrik Tholinsson</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Robin Johansson</a:t>
            </a:r>
            <a:br>
              <a:rPr lang="en-US" sz="1400">
                <a:solidFill>
                  <a:schemeClr val="dk1"/>
                </a:solidFill>
                <a:latin typeface="Lora Medium"/>
                <a:ea typeface="Lora Medium"/>
                <a:cs typeface="Lora Medium"/>
                <a:sym typeface="Lora Medium"/>
              </a:rPr>
            </a:br>
            <a:r>
              <a:rPr lang="en-US" sz="1400">
                <a:solidFill>
                  <a:schemeClr val="dk1"/>
                </a:solidFill>
                <a:latin typeface="Lora Medium"/>
                <a:ea typeface="Lora Medium"/>
                <a:cs typeface="Lora Medium"/>
                <a:sym typeface="Lora Medium"/>
              </a:rPr>
              <a:t>Daniel Johansson</a:t>
            </a:r>
            <a:br>
              <a:rPr lang="en-US" sz="1400">
                <a:solidFill>
                  <a:schemeClr val="dk1"/>
                </a:solidFill>
                <a:latin typeface="Lora Medium"/>
                <a:ea typeface="Lora Medium"/>
                <a:cs typeface="Lora Medium"/>
                <a:sym typeface="Lora Medium"/>
              </a:rPr>
            </a:br>
            <a:r>
              <a:rPr lang="en-US" sz="1400">
                <a:solidFill>
                  <a:schemeClr val="dk1"/>
                </a:solidFill>
                <a:latin typeface="Lora Medium"/>
                <a:ea typeface="Lora Medium"/>
                <a:cs typeface="Lora Medium"/>
                <a:sym typeface="Lora Medium"/>
              </a:rPr>
              <a:t>Maria Lunneryd (administrativ) </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b="1">
                <a:solidFill>
                  <a:schemeClr val="dk1"/>
                </a:solidFill>
                <a:latin typeface="Lora"/>
                <a:ea typeface="Lora"/>
                <a:cs typeface="Lora"/>
                <a:sym typeface="Lora"/>
              </a:rPr>
              <a:t>Föreningens ledare åtar sig följande:</a:t>
            </a:r>
            <a:endParaRPr sz="1400" b="1">
              <a:solidFill>
                <a:schemeClr val="dk1"/>
              </a:solidFill>
              <a:latin typeface="Lora"/>
              <a:ea typeface="Lora"/>
              <a:cs typeface="Lora"/>
              <a:sym typeface="Lora"/>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Genomföra utbildning- SvFF D, UEFA C fr.o.m 7 manna. </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Internutbildningar</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Lämna in belastningsregister en gång per år</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Vara goda förebilder</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Följa föreningens styrdokument</a:t>
            </a: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a:p>
            <a:pPr marL="457200" lvl="0" indent="0" algn="l" rtl="0">
              <a:lnSpc>
                <a:spcPct val="80000"/>
              </a:lnSpc>
              <a:spcBef>
                <a:spcPts val="0"/>
              </a:spcBef>
              <a:spcAft>
                <a:spcPts val="0"/>
              </a:spcAft>
              <a:buSzPts val="2800"/>
              <a:buNone/>
            </a:pPr>
            <a:endParaRPr sz="1400">
              <a:solidFill>
                <a:schemeClr val="dk1"/>
              </a:solidFill>
              <a:latin typeface="Lora Medium"/>
              <a:ea typeface="Lora Medium"/>
              <a:cs typeface="Lora Medium"/>
              <a:sym typeface="Lora Medium"/>
            </a:endParaRPr>
          </a:p>
        </p:txBody>
      </p:sp>
      <p:pic>
        <p:nvPicPr>
          <p:cNvPr id="111" name="Google Shape;111;p8"/>
          <p:cNvPicPr preferRelativeResize="0"/>
          <p:nvPr/>
        </p:nvPicPr>
        <p:blipFill rotWithShape="1">
          <a:blip r:embed="rId3">
            <a:alphaModFix/>
          </a:blip>
          <a:srcRect/>
          <a:stretch/>
        </p:blipFill>
        <p:spPr>
          <a:xfrm>
            <a:off x="199875" y="182638"/>
            <a:ext cx="1562100" cy="155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 name="Google Shape;118;p10"/>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119" name="Google Shape;119;p10"/>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120" name="Google Shape;120;p10"/>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960"/>
              <a:buFont typeface="Noto Sans Symbols"/>
              <a:buNone/>
            </a:pPr>
            <a:endParaRPr sz="1200" b="0" i="0" u="none" strike="noStrike" cap="none">
              <a:solidFill>
                <a:schemeClr val="dk1"/>
              </a:solidFill>
              <a:latin typeface="Lucida Sans"/>
              <a:ea typeface="Lucida Sans"/>
              <a:cs typeface="Lucida Sans"/>
              <a:sym typeface="Lucida Sans"/>
            </a:endParaRPr>
          </a:p>
        </p:txBody>
      </p:sp>
      <p:pic>
        <p:nvPicPr>
          <p:cNvPr id="121" name="Google Shape;121;p10"/>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122" name="Google Shape;122;p10"/>
          <p:cNvSpPr txBox="1"/>
          <p:nvPr/>
        </p:nvSpPr>
        <p:spPr>
          <a:xfrm>
            <a:off x="3172801" y="1068225"/>
            <a:ext cx="5216400" cy="372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Lora"/>
                <a:ea typeface="Lora"/>
                <a:cs typeface="Lora"/>
                <a:sym typeface="Lora"/>
              </a:rPr>
              <a:t>From vecka 19</a:t>
            </a:r>
            <a:endParaRPr sz="1400" b="1" i="0" u="none" strike="noStrike" cap="none">
              <a:solidFill>
                <a:schemeClr val="dk1"/>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ora"/>
                <a:ea typeface="Lora"/>
                <a:cs typeface="Lora"/>
                <a:sym typeface="Lora"/>
              </a:rPr>
              <a:t>Söndagar 17:00 – 18:30</a:t>
            </a:r>
            <a:endParaRPr sz="1400" b="1" i="0" u="none" strike="noStrike" cap="none">
              <a:solidFill>
                <a:schemeClr val="dk1"/>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ora"/>
                <a:ea typeface="Lora"/>
                <a:cs typeface="Lora"/>
                <a:sym typeface="Lora"/>
              </a:rPr>
              <a:t>Torsdagar 17:30-18:30 </a:t>
            </a:r>
            <a:endParaRPr sz="1400" b="1" i="0" u="none" strike="noStrike" cap="none">
              <a:solidFill>
                <a:schemeClr val="dk1"/>
              </a:solidFill>
              <a:latin typeface="Lora"/>
              <a:ea typeface="Lora"/>
              <a:cs typeface="Lora"/>
              <a:sym typeface="Lor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Lora"/>
              <a:ea typeface="Lora"/>
              <a:cs typeface="Lora"/>
              <a:sym typeface="Lora"/>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Lora Medium"/>
                <a:ea typeface="Lora Medium"/>
                <a:cs typeface="Lora Medium"/>
                <a:sym typeface="Lora Medium"/>
              </a:rPr>
              <a:t>Kom fem minuter före träningsstart så träningen kan börja i tid. </a:t>
            </a:r>
            <a:endParaRPr sz="14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Lora Medium"/>
                <a:ea typeface="Lora Medium"/>
                <a:cs typeface="Lora Medium"/>
                <a:sym typeface="Lora Medium"/>
              </a:rPr>
              <a:t>Barnen ska samlas </a:t>
            </a:r>
            <a:r>
              <a:rPr lang="en-US">
                <a:solidFill>
                  <a:schemeClr val="dk1"/>
                </a:solidFill>
                <a:latin typeface="Lora Medium"/>
                <a:ea typeface="Lora Medium"/>
                <a:cs typeface="Lora Medium"/>
                <a:sym typeface="Lora Medium"/>
              </a:rPr>
              <a:t>vid vår planhalva</a:t>
            </a:r>
            <a:r>
              <a:rPr lang="en-US" sz="1400" b="0" i="0" u="none" strike="noStrike" cap="none">
                <a:solidFill>
                  <a:schemeClr val="dk1"/>
                </a:solidFill>
                <a:latin typeface="Lora Medium"/>
                <a:ea typeface="Lora Medium"/>
                <a:cs typeface="Lora Medium"/>
                <a:sym typeface="Lora Medium"/>
              </a:rPr>
              <a:t>, och ställa sin vattenflaska </a:t>
            </a:r>
            <a:r>
              <a:rPr lang="en-US">
                <a:solidFill>
                  <a:schemeClr val="dk1"/>
                </a:solidFill>
                <a:latin typeface="Lora Medium"/>
                <a:ea typeface="Lora Medium"/>
                <a:cs typeface="Lora Medium"/>
                <a:sym typeface="Lora Medium"/>
              </a:rPr>
              <a:t>där</a:t>
            </a:r>
            <a:r>
              <a:rPr lang="en-US" sz="1400" b="0" i="0" u="none" strike="noStrike" cap="none">
                <a:solidFill>
                  <a:schemeClr val="dk1"/>
                </a:solidFill>
                <a:latin typeface="Lora Medium"/>
                <a:ea typeface="Lora Medium"/>
                <a:cs typeface="Lora Medium"/>
                <a:sym typeface="Lora Medium"/>
              </a:rPr>
              <a:t> för att undvika spring till föräldrarna under träningen. </a:t>
            </a:r>
            <a:endParaRPr sz="14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400"/>
              <a:buFont typeface="Arial"/>
              <a:buNone/>
            </a:pPr>
            <a:r>
              <a:rPr lang="en-US">
                <a:solidFill>
                  <a:schemeClr val="dk1"/>
                </a:solidFill>
                <a:latin typeface="Lora Medium"/>
                <a:ea typeface="Lora Medium"/>
                <a:cs typeface="Lora Medium"/>
                <a:sym typeface="Lora Medium"/>
              </a:rPr>
              <a:t>Eftersom vi </a:t>
            </a:r>
            <a:r>
              <a:rPr lang="en-US" sz="1400" b="0" i="0" u="none" strike="noStrike" cap="none">
                <a:solidFill>
                  <a:schemeClr val="dk1"/>
                </a:solidFill>
                <a:latin typeface="Lora Medium"/>
                <a:ea typeface="Lora Medium"/>
                <a:cs typeface="Lora Medium"/>
                <a:sym typeface="Lora Medium"/>
              </a:rPr>
              <a:t>i delar plan med andra, lär barnen att gå i kanten och vara snabbt av planen. </a:t>
            </a: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sz="1400" b="1" i="0" u="none" strike="noStrike" cap="none">
              <a:solidFill>
                <a:schemeClr val="dk1"/>
              </a:solidFill>
              <a:latin typeface="Lora"/>
              <a:ea typeface="Lora"/>
              <a:cs typeface="Lora"/>
              <a:sym typeface="Lora"/>
            </a:endParaRPr>
          </a:p>
          <a:p>
            <a:pPr marL="457200" marR="0" lvl="0" indent="0" algn="l" rtl="0">
              <a:lnSpc>
                <a:spcPct val="100000"/>
              </a:lnSpc>
              <a:spcBef>
                <a:spcPts val="600"/>
              </a:spcBef>
              <a:spcAft>
                <a:spcPts val="0"/>
              </a:spcAft>
              <a:buClr>
                <a:srgbClr val="000000"/>
              </a:buClr>
              <a:buSzPts val="1400"/>
              <a:buFont typeface="Arial"/>
              <a:buNone/>
            </a:pPr>
            <a:r>
              <a:rPr lang="en-US" sz="1400" b="1" i="0" u="none" strike="noStrike" cap="none">
                <a:solidFill>
                  <a:schemeClr val="dk1"/>
                </a:solidFill>
                <a:latin typeface="Lora"/>
                <a:ea typeface="Lora"/>
                <a:cs typeface="Lora"/>
                <a:sym typeface="Lora"/>
              </a:rPr>
              <a:t>OBS </a:t>
            </a:r>
            <a:r>
              <a:rPr lang="en-US" sz="1400" b="0" i="0" u="none" strike="noStrike" cap="none">
                <a:solidFill>
                  <a:schemeClr val="dk1"/>
                </a:solidFill>
                <a:latin typeface="Lora Medium"/>
                <a:ea typeface="Lora Medium"/>
                <a:cs typeface="Lora Medium"/>
                <a:sym typeface="Lora Medium"/>
              </a:rPr>
              <a:t>- Inga vuxna tillåtna nere i omklädningsrummen/källare. </a:t>
            </a: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Lora Medium"/>
                <a:ea typeface="Lora Medium"/>
                <a:cs typeface="Lora Medium"/>
                <a:sym typeface="Lora Medium"/>
              </a:rPr>
              <a:t>Endast ledare. </a:t>
            </a:r>
            <a:endParaRPr sz="14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600"/>
              <a:buFont typeface="Noto Sans Symbols"/>
              <a:buNone/>
            </a:pPr>
            <a:endParaRPr sz="1400" b="0" i="0" u="none" strike="noStrike" cap="none">
              <a:solidFill>
                <a:schemeClr val="dk1"/>
              </a:solidFill>
              <a:latin typeface="Lora Medium"/>
              <a:ea typeface="Lora Medium"/>
              <a:cs typeface="Lora Medium"/>
              <a:sym typeface="Lora Medium"/>
            </a:endParaRPr>
          </a:p>
        </p:txBody>
      </p:sp>
      <p:sp>
        <p:nvSpPr>
          <p:cNvPr id="123" name="Google Shape;123;p10"/>
          <p:cNvSpPr txBox="1">
            <a:spLocks noGrp="1"/>
          </p:cNvSpPr>
          <p:nvPr>
            <p:ph type="ctrTitle" idx="4294967295"/>
          </p:nvPr>
        </p:nvSpPr>
        <p:spPr>
          <a:xfrm>
            <a:off x="2880600" y="0"/>
            <a:ext cx="6263400" cy="7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4700" b="0" i="0" u="none" strike="noStrike" cap="none">
                <a:solidFill>
                  <a:schemeClr val="dk1"/>
                </a:solidFill>
                <a:latin typeface="Lora SemiBold"/>
                <a:ea typeface="Lora SemiBold"/>
                <a:cs typeface="Lora SemiBold"/>
                <a:sym typeface="Lora SemiBold"/>
              </a:rPr>
              <a:t>Träningar 2025</a:t>
            </a:r>
            <a:endParaRPr sz="4700" b="0" i="0" u="none" strike="noStrike" cap="none">
              <a:solidFill>
                <a:schemeClr val="dk1"/>
              </a:solidFill>
              <a:latin typeface="Lora SemiBold"/>
              <a:ea typeface="Lora SemiBold"/>
              <a:cs typeface="Lora SemiBold"/>
              <a:sym typeface="Lora SemiBold"/>
            </a:endParaRPr>
          </a:p>
        </p:txBody>
      </p:sp>
      <p:sp>
        <p:nvSpPr>
          <p:cNvPr id="124" name="Google Shape;124;p10"/>
          <p:cNvSpPr txBox="1"/>
          <p:nvPr/>
        </p:nvSpPr>
        <p:spPr>
          <a:xfrm>
            <a:off x="59250" y="1379475"/>
            <a:ext cx="2762100" cy="31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1100"/>
              <a:buFont typeface="Arial"/>
              <a:buNone/>
            </a:pPr>
            <a:endParaRPr sz="1100" b="0" i="0" u="none" strike="noStrike" cap="none">
              <a:solidFill>
                <a:schemeClr val="lt1"/>
              </a:solidFill>
              <a:latin typeface="Lora Medium"/>
              <a:ea typeface="Lora Medium"/>
              <a:cs typeface="Lora Medium"/>
              <a:sym typeface="Lora Medium"/>
            </a:endParaRPr>
          </a:p>
          <a:p>
            <a:pPr marL="914400" marR="0" lvl="0" indent="0" algn="l" rtl="0">
              <a:lnSpc>
                <a:spcPct val="100000"/>
              </a:lnSpc>
              <a:spcBef>
                <a:spcPts val="600"/>
              </a:spcBef>
              <a:spcAft>
                <a:spcPts val="0"/>
              </a:spcAft>
              <a:buClr>
                <a:schemeClr val="dk1"/>
              </a:buClr>
              <a:buSzPts val="1100"/>
              <a:buFont typeface="Arial"/>
              <a:buNone/>
            </a:pPr>
            <a:br>
              <a:rPr lang="en-US" sz="1400" b="0" i="0" u="none" strike="noStrike" cap="none">
                <a:solidFill>
                  <a:schemeClr val="lt1"/>
                </a:solidFill>
                <a:latin typeface="Lora Medium"/>
                <a:ea typeface="Lora Medium"/>
                <a:cs typeface="Lora Medium"/>
                <a:sym typeface="Lora Medium"/>
              </a:rPr>
            </a:br>
            <a:endParaRPr sz="1400" b="0" i="0" u="none" strike="noStrike" cap="none">
              <a:solidFill>
                <a:schemeClr val="lt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280"/>
              <a:buFont typeface="Noto Sans Symbols"/>
              <a:buNone/>
            </a:pPr>
            <a:endParaRPr sz="1400" b="0" i="0" u="none" strike="noStrike" cap="none">
              <a:solidFill>
                <a:schemeClr val="lt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600"/>
              <a:buFont typeface="Noto Sans Symbols"/>
              <a:buNone/>
            </a:pPr>
            <a:endParaRPr sz="1400" b="0" i="0" u="none" strike="noStrike" cap="none">
              <a:solidFill>
                <a:schemeClr val="lt1"/>
              </a:solidFill>
              <a:latin typeface="Lora Medium"/>
              <a:ea typeface="Lora Medium"/>
              <a:cs typeface="Lora Medium"/>
              <a:sym typeface="Lora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 name="Google Shape;131;p11"/>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132" name="Google Shape;132;p11"/>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pic>
        <p:nvPicPr>
          <p:cNvPr id="133" name="Google Shape;133;p11"/>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134" name="Google Shape;134;p11"/>
          <p:cNvSpPr txBox="1"/>
          <p:nvPr/>
        </p:nvSpPr>
        <p:spPr>
          <a:xfrm>
            <a:off x="3172800" y="1068225"/>
            <a:ext cx="5593200" cy="3937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None/>
            </a:pPr>
            <a:r>
              <a:rPr lang="en-US" sz="1300" b="1">
                <a:solidFill>
                  <a:schemeClr val="dk1"/>
                </a:solidFill>
                <a:latin typeface="Lora"/>
                <a:ea typeface="Lora"/>
                <a:cs typeface="Lora"/>
                <a:sym typeface="Lora"/>
              </a:rPr>
              <a:t>Ansvar och regler </a:t>
            </a:r>
            <a:endParaRPr sz="1300" b="1">
              <a:solidFill>
                <a:schemeClr val="dk1"/>
              </a:solidFill>
              <a:latin typeface="Lora"/>
              <a:ea typeface="Lora"/>
              <a:cs typeface="Lora"/>
              <a:sym typeface="Lora"/>
            </a:endParaRPr>
          </a:p>
          <a:p>
            <a:pPr marL="457200" lvl="0" indent="-311150" algn="l" rtl="0">
              <a:lnSpc>
                <a:spcPct val="150000"/>
              </a:lnSpc>
              <a:spcBef>
                <a:spcPts val="60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Ledarna ansvarar för träningen och barnens välmående.</a:t>
            </a:r>
            <a:endParaRPr sz="1300">
              <a:solidFill>
                <a:schemeClr val="dk1"/>
              </a:solidFill>
              <a:latin typeface="Lora Medium"/>
              <a:ea typeface="Lora Medium"/>
              <a:cs typeface="Lora Medium"/>
              <a:sym typeface="Lora Medium"/>
            </a:endParaRPr>
          </a:p>
          <a:p>
            <a:pPr marL="457200" lvl="0" indent="-311150" algn="l" rtl="0">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Föräldrar håller sig vid sidan av planen och hjälper till att plocka fram och ta bort material.</a:t>
            </a:r>
            <a:endParaRPr sz="1300">
              <a:solidFill>
                <a:schemeClr val="dk1"/>
              </a:solidFill>
              <a:latin typeface="Lora Medium"/>
              <a:ea typeface="Lora Medium"/>
              <a:cs typeface="Lora Medium"/>
              <a:sym typeface="Lora Medium"/>
            </a:endParaRPr>
          </a:p>
          <a:p>
            <a:pPr marL="457200" lvl="0" indent="-311150" algn="l" rtl="0">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Ledaren försöker trösta barnet i första hand.</a:t>
            </a:r>
            <a:br>
              <a:rPr lang="en-US" sz="1300">
                <a:solidFill>
                  <a:schemeClr val="dk1"/>
                </a:solidFill>
                <a:latin typeface="Lora Medium"/>
                <a:ea typeface="Lora Medium"/>
                <a:cs typeface="Lora Medium"/>
                <a:sym typeface="Lora Medium"/>
              </a:rPr>
            </a:br>
            <a:r>
              <a:rPr lang="en-US" sz="1300">
                <a:solidFill>
                  <a:schemeClr val="dk1"/>
                </a:solidFill>
                <a:latin typeface="Lora Medium"/>
                <a:ea typeface="Lora Medium"/>
                <a:cs typeface="Lora Medium"/>
                <a:sym typeface="Lora Medium"/>
              </a:rPr>
              <a:t>Barnet bör ha ätit ordentlig mat, knutit skorna, ha rätt utrustning (kläder och benskydd) och vattenflaska med sig.</a:t>
            </a:r>
            <a:endParaRPr sz="1300">
              <a:solidFill>
                <a:schemeClr val="dk1"/>
              </a:solidFill>
              <a:latin typeface="Lora Medium"/>
              <a:ea typeface="Lora Medium"/>
              <a:cs typeface="Lora Medium"/>
              <a:sym typeface="Lora Medium"/>
            </a:endParaRPr>
          </a:p>
          <a:p>
            <a:pPr marL="457200" lvl="0" indent="-311150" algn="l" rtl="0">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Om barnet inte klarar sig själv vid toalettbesök eller liknande behöver föräldrar vara närvarande under träningen.</a:t>
            </a:r>
            <a:endParaRPr sz="1300">
              <a:solidFill>
                <a:schemeClr val="dk1"/>
              </a:solidFill>
              <a:latin typeface="Lora Medium"/>
              <a:ea typeface="Lora Medium"/>
              <a:cs typeface="Lora Medium"/>
              <a:sym typeface="Lora Medium"/>
            </a:endParaRPr>
          </a:p>
          <a:p>
            <a:pPr marL="457200" lvl="0" indent="-311150" algn="l" rtl="0">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Om du lämnar ditt barn på träningen, se till att dina kontaktuppgifter på laget.se är uppdaterade så vi kan nå dig om något skulle hända.</a:t>
            </a:r>
            <a:endParaRPr sz="1300">
              <a:solidFill>
                <a:schemeClr val="dk1"/>
              </a:solidFill>
              <a:latin typeface="Lora Medium"/>
              <a:ea typeface="Lora Medium"/>
              <a:cs typeface="Lora Medium"/>
              <a:sym typeface="Lora Medium"/>
            </a:endParaRPr>
          </a:p>
          <a:p>
            <a:pPr marL="0" marR="0" lvl="0" indent="0" algn="l" rtl="0">
              <a:lnSpc>
                <a:spcPct val="115000"/>
              </a:lnSpc>
              <a:spcBef>
                <a:spcPts val="600"/>
              </a:spcBef>
              <a:spcAft>
                <a:spcPts val="0"/>
              </a:spcAft>
              <a:buClr>
                <a:srgbClr val="000000"/>
              </a:buClr>
              <a:buSzPts val="1400"/>
              <a:buFont typeface="Arial"/>
              <a:buNone/>
            </a:pPr>
            <a:endParaRPr>
              <a:solidFill>
                <a:schemeClr val="dk1"/>
              </a:solidFill>
              <a:latin typeface="Lora Medium"/>
              <a:ea typeface="Lora Medium"/>
              <a:cs typeface="Lora Medium"/>
              <a:sym typeface="Lora Medium"/>
            </a:endParaRPr>
          </a:p>
          <a:p>
            <a:pPr marL="9144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600"/>
              <a:buFont typeface="Noto Sans Symbols"/>
              <a:buNone/>
            </a:pPr>
            <a:endParaRPr sz="1400" b="0" i="0" u="none" strike="noStrike" cap="none">
              <a:solidFill>
                <a:schemeClr val="dk1"/>
              </a:solidFill>
              <a:latin typeface="Lora Medium"/>
              <a:ea typeface="Lora Medium"/>
              <a:cs typeface="Lora Medium"/>
              <a:sym typeface="Lora Medium"/>
            </a:endParaRPr>
          </a:p>
        </p:txBody>
      </p:sp>
      <p:sp>
        <p:nvSpPr>
          <p:cNvPr id="135" name="Google Shape;135;p11"/>
          <p:cNvSpPr txBox="1">
            <a:spLocks noGrp="1"/>
          </p:cNvSpPr>
          <p:nvPr>
            <p:ph type="ctrTitle" idx="4294967295"/>
          </p:nvPr>
        </p:nvSpPr>
        <p:spPr>
          <a:xfrm>
            <a:off x="2880600" y="0"/>
            <a:ext cx="6263400" cy="7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4700" b="0" i="0" u="none" strike="noStrike" cap="none">
                <a:solidFill>
                  <a:schemeClr val="dk1"/>
                </a:solidFill>
                <a:latin typeface="Lora SemiBold"/>
                <a:ea typeface="Lora SemiBold"/>
                <a:cs typeface="Lora SemiBold"/>
                <a:sym typeface="Lora SemiBold"/>
              </a:rPr>
              <a:t>Träningar 2025</a:t>
            </a:r>
            <a:endParaRPr sz="4700" b="0" i="0" u="none" strike="noStrike" cap="none">
              <a:solidFill>
                <a:schemeClr val="dk1"/>
              </a:solidFill>
              <a:latin typeface="Lora SemiBold"/>
              <a:ea typeface="Lora SemiBold"/>
              <a:cs typeface="Lora SemiBold"/>
              <a:sym typeface="Lor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9"/>
          <p:cNvSpPr txBox="1">
            <a:spLocks noGrp="1"/>
          </p:cNvSpPr>
          <p:nvPr>
            <p:ph type="ctrTitle"/>
          </p:nvPr>
        </p:nvSpPr>
        <p:spPr>
          <a:xfrm>
            <a:off x="1882075" y="-438800"/>
            <a:ext cx="8047200" cy="1552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sz="4700">
                <a:latin typeface="Lora SemiBold"/>
                <a:ea typeface="Lora SemiBold"/>
                <a:cs typeface="Lora SemiBold"/>
                <a:sym typeface="Lora SemiBold"/>
              </a:rPr>
              <a:t>Samarbete P16-P17</a:t>
            </a:r>
            <a:endParaRPr sz="4700">
              <a:latin typeface="Lora SemiBold"/>
              <a:ea typeface="Lora SemiBold"/>
              <a:cs typeface="Lora SemiBold"/>
              <a:sym typeface="Lora SemiBold"/>
            </a:endParaRPr>
          </a:p>
        </p:txBody>
      </p:sp>
      <p:sp>
        <p:nvSpPr>
          <p:cNvPr id="142" name="Google Shape;142;p9"/>
          <p:cNvSpPr txBox="1">
            <a:spLocks noGrp="1"/>
          </p:cNvSpPr>
          <p:nvPr>
            <p:ph type="subTitle" idx="1"/>
          </p:nvPr>
        </p:nvSpPr>
        <p:spPr>
          <a:xfrm>
            <a:off x="2880600" y="1021499"/>
            <a:ext cx="6202500" cy="402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solidFill>
                  <a:schemeClr val="dk1"/>
                </a:solidFill>
                <a:latin typeface="Lora"/>
                <a:ea typeface="Lora"/>
                <a:cs typeface="Lora"/>
                <a:sym typeface="Lora"/>
              </a:rPr>
              <a:t>Träningssamarbete</a:t>
            </a:r>
            <a:endParaRPr sz="1100" b="1">
              <a:solidFill>
                <a:schemeClr val="dk1"/>
              </a:solidFill>
              <a:latin typeface="Lora"/>
              <a:ea typeface="Lora"/>
              <a:cs typeface="Lora"/>
              <a:sym typeface="Lora"/>
            </a:endParaRPr>
          </a:p>
          <a:p>
            <a:pPr marL="457200" lvl="0" indent="-298450" algn="l" rtl="0">
              <a:lnSpc>
                <a:spcPct val="115000"/>
              </a:lnSpc>
              <a:spcBef>
                <a:spcPts val="1200"/>
              </a:spcBef>
              <a:spcAft>
                <a:spcPts val="0"/>
              </a:spcAft>
              <a:buClr>
                <a:schemeClr val="dk1"/>
              </a:buClr>
              <a:buSzPts val="1100"/>
              <a:buFont typeface="Lora"/>
              <a:buChar char="●"/>
            </a:pPr>
            <a:r>
              <a:rPr lang="en-US" sz="1100">
                <a:solidFill>
                  <a:schemeClr val="dk1"/>
                </a:solidFill>
                <a:latin typeface="Lora"/>
                <a:ea typeface="Lora"/>
                <a:cs typeface="Lora"/>
                <a:sym typeface="Lora"/>
              </a:rPr>
              <a:t>När det är för få ledare eller spelare kan träningarna slås ihop </a:t>
            </a:r>
            <a:endParaRPr sz="1100">
              <a:solidFill>
                <a:schemeClr val="dk1"/>
              </a:solidFill>
              <a:latin typeface="Lora"/>
              <a:ea typeface="Lora"/>
              <a:cs typeface="Lora"/>
              <a:sym typeface="Lora"/>
            </a:endParaRPr>
          </a:p>
          <a:p>
            <a:pPr marL="457200" lvl="0" indent="-298450" algn="l" rtl="0">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Specifika spelare kan byta lag under en del av träningen inför matchutlån.</a:t>
            </a:r>
            <a:endParaRPr sz="1100">
              <a:solidFill>
                <a:schemeClr val="dk1"/>
              </a:solidFill>
              <a:latin typeface="Lora"/>
              <a:ea typeface="Lora"/>
              <a:cs typeface="Lora"/>
              <a:sym typeface="Lora"/>
            </a:endParaRPr>
          </a:p>
          <a:p>
            <a:pPr marL="457200" lvl="0" indent="-298450" algn="l" rtl="0">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Stafett eller annat kan arrangeras ihop</a:t>
            </a:r>
            <a:endParaRPr sz="1100">
              <a:solidFill>
                <a:schemeClr val="dk1"/>
              </a:solidFill>
              <a:latin typeface="Lora"/>
              <a:ea typeface="Lora"/>
              <a:cs typeface="Lora"/>
              <a:sym typeface="Lora"/>
            </a:endParaRPr>
          </a:p>
          <a:p>
            <a:pPr marL="0" lvl="0" indent="0" algn="l" rtl="0">
              <a:lnSpc>
                <a:spcPct val="115000"/>
              </a:lnSpc>
              <a:spcBef>
                <a:spcPts val="1200"/>
              </a:spcBef>
              <a:spcAft>
                <a:spcPts val="0"/>
              </a:spcAft>
              <a:buClr>
                <a:schemeClr val="dk1"/>
              </a:buClr>
              <a:buSzPts val="1100"/>
              <a:buFont typeface="Arial"/>
              <a:buNone/>
            </a:pPr>
            <a:r>
              <a:rPr lang="en-US" sz="1100" b="1">
                <a:solidFill>
                  <a:schemeClr val="dk1"/>
                </a:solidFill>
                <a:latin typeface="Lora"/>
                <a:ea typeface="Lora"/>
                <a:cs typeface="Lora"/>
                <a:sym typeface="Lora"/>
              </a:rPr>
              <a:t>Principer vid inlån/utlån </a:t>
            </a:r>
            <a:endParaRPr sz="1100" b="1">
              <a:solidFill>
                <a:schemeClr val="dk1"/>
              </a:solidFill>
              <a:latin typeface="Lora"/>
              <a:ea typeface="Lora"/>
              <a:cs typeface="Lora"/>
              <a:sym typeface="Lora"/>
            </a:endParaRPr>
          </a:p>
          <a:p>
            <a:pPr marL="457200" lvl="0" indent="-298450" algn="l" rtl="0">
              <a:lnSpc>
                <a:spcPct val="115000"/>
              </a:lnSpc>
              <a:spcBef>
                <a:spcPts val="1200"/>
              </a:spcBef>
              <a:spcAft>
                <a:spcPts val="0"/>
              </a:spcAft>
              <a:buClr>
                <a:schemeClr val="dk1"/>
              </a:buClr>
              <a:buSzPts val="1100"/>
              <a:buFont typeface="Lora"/>
              <a:buChar char="●"/>
            </a:pPr>
            <a:r>
              <a:rPr lang="en-US" sz="1100">
                <a:solidFill>
                  <a:schemeClr val="dk1"/>
                </a:solidFill>
                <a:latin typeface="Lora"/>
                <a:ea typeface="Lora"/>
                <a:cs typeface="Lora"/>
                <a:sym typeface="Lora"/>
              </a:rPr>
              <a:t>Spelare ska må bra av utlåning både socialt och utvecklingsmässigt.</a:t>
            </a:r>
            <a:endParaRPr sz="1100">
              <a:solidFill>
                <a:schemeClr val="dk1"/>
              </a:solidFill>
              <a:latin typeface="Lora"/>
              <a:ea typeface="Lora"/>
              <a:cs typeface="Lora"/>
              <a:sym typeface="Lora"/>
            </a:endParaRPr>
          </a:p>
          <a:p>
            <a:pPr marL="457200" lvl="0" indent="-298450" algn="l" rtl="0">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När utlåning sker, överväger vi 2 spelare åt gången till samma lag i den åldersgrupp de lånas till.</a:t>
            </a:r>
            <a:endParaRPr sz="1100">
              <a:solidFill>
                <a:schemeClr val="dk1"/>
              </a:solidFill>
              <a:latin typeface="Lora"/>
              <a:ea typeface="Lora"/>
              <a:cs typeface="Lora"/>
              <a:sym typeface="Lora"/>
            </a:endParaRPr>
          </a:p>
          <a:p>
            <a:pPr marL="457200" lvl="0" indent="-298450" algn="l" rtl="0">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Spelare ska inte sticka ut storleks- eller färdighetsmässigt i det lag de lånas till.</a:t>
            </a:r>
            <a:endParaRPr sz="1100">
              <a:solidFill>
                <a:schemeClr val="dk1"/>
              </a:solidFill>
              <a:latin typeface="Lora"/>
              <a:ea typeface="Lora"/>
              <a:cs typeface="Lora"/>
              <a:sym typeface="Lora"/>
            </a:endParaRPr>
          </a:p>
          <a:p>
            <a:pPr marL="457200" lvl="0" indent="-298450" algn="l" rtl="0">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Utlåning och synkronisering sker i samråd mellan ledarna.</a:t>
            </a:r>
            <a:endParaRPr sz="1100">
              <a:solidFill>
                <a:schemeClr val="dk1"/>
              </a:solidFill>
              <a:latin typeface="Lora"/>
              <a:ea typeface="Lora"/>
              <a:cs typeface="Lora"/>
              <a:sym typeface="Lora"/>
            </a:endParaRPr>
          </a:p>
          <a:p>
            <a:pPr marL="0" lvl="0" indent="0" algn="l" rtl="0">
              <a:lnSpc>
                <a:spcPct val="115000"/>
              </a:lnSpc>
              <a:spcBef>
                <a:spcPts val="1200"/>
              </a:spcBef>
              <a:spcAft>
                <a:spcPts val="0"/>
              </a:spcAft>
              <a:buNone/>
            </a:pPr>
            <a:r>
              <a:rPr lang="en-US" sz="1100" b="1">
                <a:solidFill>
                  <a:schemeClr val="dk1"/>
                </a:solidFill>
                <a:latin typeface="Lora"/>
                <a:ea typeface="Lora"/>
                <a:cs typeface="Lora"/>
                <a:sym typeface="Lora"/>
              </a:rPr>
              <a:t>Inlån/utlån 2025</a:t>
            </a:r>
            <a:endParaRPr sz="1100" b="1">
              <a:solidFill>
                <a:schemeClr val="dk1"/>
              </a:solidFill>
              <a:latin typeface="Lora"/>
              <a:ea typeface="Lora"/>
              <a:cs typeface="Lora"/>
              <a:sym typeface="Lora"/>
            </a:endParaRPr>
          </a:p>
          <a:p>
            <a:pPr marL="457200" lvl="0" indent="-298450" algn="l" rtl="0">
              <a:lnSpc>
                <a:spcPct val="115000"/>
              </a:lnSpc>
              <a:spcBef>
                <a:spcPts val="1200"/>
              </a:spcBef>
              <a:spcAft>
                <a:spcPts val="0"/>
              </a:spcAft>
              <a:buClr>
                <a:schemeClr val="dk1"/>
              </a:buClr>
              <a:buSzPts val="1100"/>
              <a:buFont typeface="Lora"/>
              <a:buChar char="●"/>
            </a:pPr>
            <a:r>
              <a:rPr lang="en-US" sz="1100">
                <a:solidFill>
                  <a:schemeClr val="dk1"/>
                </a:solidFill>
                <a:latin typeface="Lora"/>
                <a:ea typeface="Lora"/>
                <a:cs typeface="Lora"/>
                <a:sym typeface="Lora"/>
              </a:rPr>
              <a:t>Under 2025 räknar P16 att låna in spelare från P17</a:t>
            </a:r>
            <a:endParaRPr sz="1100">
              <a:solidFill>
                <a:schemeClr val="dk1"/>
              </a:solidFill>
              <a:latin typeface="Lora"/>
              <a:ea typeface="Lora"/>
              <a:cs typeface="Lora"/>
              <a:sym typeface="Lora"/>
            </a:endParaRPr>
          </a:p>
          <a:p>
            <a:pPr marL="457200" lvl="0" indent="-298450" algn="l" rtl="0">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Under 2025 förväntas P15 ha ett behov av att låna spelare från P16 </a:t>
            </a:r>
            <a:endParaRPr sz="1100">
              <a:solidFill>
                <a:schemeClr val="dk1"/>
              </a:solidFill>
              <a:latin typeface="Lora"/>
              <a:ea typeface="Lora"/>
              <a:cs typeface="Lora"/>
              <a:sym typeface="Lora"/>
            </a:endParaRPr>
          </a:p>
          <a:p>
            <a:pPr marL="457200" lvl="0" indent="-298450" algn="l" rtl="0">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Under våren 2025 förväntas inlån till P17 främst ske från P16, Under hösten 2025 kommer vi fortsätta med principen att låna från yngre till äldre, och låna in barn från P18 när de spelat ett par sammandrag. </a:t>
            </a:r>
            <a:endParaRPr sz="1100">
              <a:solidFill>
                <a:schemeClr val="dk1"/>
              </a:solidFill>
              <a:latin typeface="Lora"/>
              <a:ea typeface="Lora"/>
              <a:cs typeface="Lora"/>
              <a:sym typeface="Lora"/>
            </a:endParaRPr>
          </a:p>
          <a:p>
            <a:pPr marL="0" lvl="0" indent="0" algn="l" rtl="0">
              <a:lnSpc>
                <a:spcPct val="100000"/>
              </a:lnSpc>
              <a:spcBef>
                <a:spcPts val="1200"/>
              </a:spcBef>
              <a:spcAft>
                <a:spcPts val="0"/>
              </a:spcAft>
              <a:buNone/>
            </a:pPr>
            <a:endParaRPr sz="1400">
              <a:solidFill>
                <a:schemeClr val="dk1"/>
              </a:solidFill>
              <a:latin typeface="Lora Medium"/>
              <a:ea typeface="Lora Medium"/>
              <a:cs typeface="Lora Medium"/>
              <a:sym typeface="Lora Medium"/>
            </a:endParaRPr>
          </a:p>
          <a:p>
            <a:pPr marL="114300" lvl="0" indent="0" algn="l" rtl="0">
              <a:lnSpc>
                <a:spcPct val="100000"/>
              </a:lnSpc>
              <a:spcBef>
                <a:spcPts val="0"/>
              </a:spcBef>
              <a:spcAft>
                <a:spcPts val="0"/>
              </a:spcAft>
              <a:buSzPts val="2800"/>
              <a:buNone/>
            </a:pPr>
            <a:endParaRPr sz="1400">
              <a:latin typeface="Lora Medium"/>
              <a:ea typeface="Lora Medium"/>
              <a:cs typeface="Lora Medium"/>
              <a:sym typeface="Lora Medium"/>
            </a:endParaRPr>
          </a:p>
          <a:p>
            <a:pPr marL="114300" lvl="0" indent="0" algn="l" rtl="0">
              <a:lnSpc>
                <a:spcPct val="100000"/>
              </a:lnSpc>
              <a:spcBef>
                <a:spcPts val="0"/>
              </a:spcBef>
              <a:spcAft>
                <a:spcPts val="0"/>
              </a:spcAft>
              <a:buSzPts val="2800"/>
              <a:buNone/>
            </a:pPr>
            <a:endParaRPr sz="1400">
              <a:latin typeface="Lora Medium"/>
              <a:ea typeface="Lora Medium"/>
              <a:cs typeface="Lora Medium"/>
              <a:sym typeface="Lora Medium"/>
            </a:endParaRPr>
          </a:p>
        </p:txBody>
      </p:sp>
      <p:pic>
        <p:nvPicPr>
          <p:cNvPr id="143" name="Google Shape;143;p9"/>
          <p:cNvPicPr preferRelativeResize="0"/>
          <p:nvPr/>
        </p:nvPicPr>
        <p:blipFill rotWithShape="1">
          <a:blip r:embed="rId3">
            <a:alphaModFix/>
          </a:blip>
          <a:srcRect/>
          <a:stretch/>
        </p:blipFill>
        <p:spPr>
          <a:xfrm>
            <a:off x="199875" y="182638"/>
            <a:ext cx="1562100" cy="1552575"/>
          </a:xfrm>
          <a:prstGeom prst="rect">
            <a:avLst/>
          </a:prstGeom>
          <a:noFill/>
          <a:ln>
            <a:noFill/>
          </a:ln>
        </p:spPr>
      </p:pic>
      <p:sp>
        <p:nvSpPr>
          <p:cNvPr id="144" name="Google Shape;144;p9"/>
          <p:cNvSpPr txBox="1"/>
          <p:nvPr/>
        </p:nvSpPr>
        <p:spPr>
          <a:xfrm>
            <a:off x="192150" y="1945575"/>
            <a:ext cx="2496300" cy="3103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Princip för utlån i Hestrafors IF </a:t>
            </a:r>
            <a:endParaRPr sz="1250">
              <a:solidFill>
                <a:schemeClr val="lt1"/>
              </a:solidFill>
              <a:latin typeface="Lora"/>
              <a:ea typeface="Lora"/>
              <a:cs typeface="Lora"/>
              <a:sym typeface="Lora"/>
            </a:endParaRPr>
          </a:p>
          <a:p>
            <a:pPr marL="365760" lvl="0" indent="-154432" algn="l" rtl="0">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1. Träningsnärvaro</a:t>
            </a:r>
            <a:endParaRPr sz="1250">
              <a:solidFill>
                <a:schemeClr val="lt1"/>
              </a:solidFill>
              <a:latin typeface="Lora"/>
              <a:ea typeface="Lora"/>
              <a:cs typeface="Lora"/>
              <a:sym typeface="Lora"/>
            </a:endParaRPr>
          </a:p>
          <a:p>
            <a:pPr marL="365760" lvl="0" indent="-154432" algn="l" rtl="0">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2. Spelmognad (Barnet ska tycka det är en positiv upplevelse att spela med ett annat äldre lag) </a:t>
            </a:r>
            <a:endParaRPr sz="1250">
              <a:solidFill>
                <a:schemeClr val="lt1"/>
              </a:solidFill>
              <a:latin typeface="Lora"/>
              <a:ea typeface="Lora"/>
              <a:cs typeface="Lora"/>
              <a:sym typeface="Lora"/>
            </a:endParaRPr>
          </a:p>
          <a:p>
            <a:pPr marL="365760" lvl="0" indent="-154432" algn="l" rtl="0">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3. Vid kort varsel, exempelvis vid sjukdom strax före match, hittar tränargruppen den enklast, möjliga lösningen.</a:t>
            </a:r>
            <a:endParaRPr sz="1250">
              <a:solidFill>
                <a:schemeClr val="lt1"/>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Bildspel på skärmen (16:9)</PresentationFormat>
  <Paragraphs>153</Paragraphs>
  <Slides>11</Slides>
  <Notes>11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Lora Medium</vt:lpstr>
      <vt:lpstr>Lora</vt:lpstr>
      <vt:lpstr>Lora SemiBold</vt:lpstr>
      <vt:lpstr>Lucida Sans</vt:lpstr>
      <vt:lpstr>Noto Sans Symbols</vt:lpstr>
      <vt:lpstr>Arial</vt:lpstr>
      <vt:lpstr>Simple Light</vt:lpstr>
      <vt:lpstr>Hestrafors IF</vt:lpstr>
      <vt:lpstr>Avgifter 2025</vt:lpstr>
      <vt:lpstr>PowerPoint-presentation</vt:lpstr>
      <vt:lpstr>Godkänna foto</vt:lpstr>
      <vt:lpstr>Laget P16</vt:lpstr>
      <vt:lpstr>Laget P17</vt:lpstr>
      <vt:lpstr>Träningar 2025</vt:lpstr>
      <vt:lpstr>Träningar 2025</vt:lpstr>
      <vt:lpstr>Samarbete P16-P17</vt:lpstr>
      <vt:lpstr>5 mot 5</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Lunneryd</dc:creator>
  <cp:lastModifiedBy>Maria Lunneryd</cp:lastModifiedBy>
  <cp:revision>1</cp:revision>
  <dcterms:modified xsi:type="dcterms:W3CDTF">2025-04-14T17:19:31Z</dcterms:modified>
</cp:coreProperties>
</file>