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1" r:id="rId2"/>
    <p:sldId id="257" r:id="rId3"/>
    <p:sldId id="283" r:id="rId4"/>
    <p:sldId id="284" r:id="rId5"/>
    <p:sldId id="264" r:id="rId6"/>
    <p:sldId id="287" r:id="rId7"/>
    <p:sldId id="285" r:id="rId8"/>
    <p:sldId id="265" r:id="rId9"/>
    <p:sldId id="266" r:id="rId10"/>
    <p:sldId id="263" r:id="rId11"/>
    <p:sldId id="259" r:id="rId12"/>
    <p:sldId id="267" r:id="rId13"/>
    <p:sldId id="269" r:id="rId14"/>
    <p:sldId id="268" r:id="rId15"/>
    <p:sldId id="271" r:id="rId16"/>
    <p:sldId id="272" r:id="rId17"/>
    <p:sldId id="270" r:id="rId18"/>
    <p:sldId id="281" r:id="rId19"/>
    <p:sldId id="286" r:id="rId20"/>
    <p:sldId id="28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</p:sldIdLst>
  <p:sldSz cx="9144000" cy="6858000" type="screen4x3"/>
  <p:notesSz cx="6858000" cy="9144000"/>
  <p:defaultTextStyle>
    <a:defPPr>
      <a:defRPr lang="sv-S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5" d="100"/>
          <a:sy n="105" d="100"/>
        </p:scale>
        <p:origin x="-20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printerSettings" Target="printerSettings/printerSettings1.bin"/><Relationship Id="rId31" Type="http://schemas.openxmlformats.org/officeDocument/2006/relationships/presProps" Target="presProps.xml"/><Relationship Id="rId32" Type="http://schemas.openxmlformats.org/officeDocument/2006/relationships/viewProps" Target="view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heme" Target="theme/theme1.xml"/><Relationship Id="rId3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2A589-D40F-874E-B1C2-A18BC0189CDF}" type="datetimeFigureOut">
              <a:rPr lang="sv-SE" smtClean="0"/>
              <a:t>2017-09-06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25D52-D98E-3A40-BE68-3BD0E0073FAC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760955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2A589-D40F-874E-B1C2-A18BC0189CDF}" type="datetimeFigureOut">
              <a:rPr lang="sv-SE" smtClean="0"/>
              <a:t>2017-09-06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25D52-D98E-3A40-BE68-3BD0E0073FAC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508169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2A589-D40F-874E-B1C2-A18BC0189CDF}" type="datetimeFigureOut">
              <a:rPr lang="sv-SE" smtClean="0"/>
              <a:t>2017-09-06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25D52-D98E-3A40-BE68-3BD0E0073FAC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46487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2A589-D40F-874E-B1C2-A18BC0189CDF}" type="datetimeFigureOut">
              <a:rPr lang="sv-SE" smtClean="0"/>
              <a:t>2017-09-06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25D52-D98E-3A40-BE68-3BD0E0073FAC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27683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2A589-D40F-874E-B1C2-A18BC0189CDF}" type="datetimeFigureOut">
              <a:rPr lang="sv-SE" smtClean="0"/>
              <a:t>2017-09-06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25D52-D98E-3A40-BE68-3BD0E0073FAC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261362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2A589-D40F-874E-B1C2-A18BC0189CDF}" type="datetimeFigureOut">
              <a:rPr lang="sv-SE" smtClean="0"/>
              <a:t>2017-09-06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25D52-D98E-3A40-BE68-3BD0E0073FAC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47637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2A589-D40F-874E-B1C2-A18BC0189CDF}" type="datetimeFigureOut">
              <a:rPr lang="sv-SE" smtClean="0"/>
              <a:t>2017-09-06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25D52-D98E-3A40-BE68-3BD0E0073FAC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060309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2A589-D40F-874E-B1C2-A18BC0189CDF}" type="datetimeFigureOut">
              <a:rPr lang="sv-SE" smtClean="0"/>
              <a:t>2017-09-06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25D52-D98E-3A40-BE68-3BD0E0073FAC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08098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2A589-D40F-874E-B1C2-A18BC0189CDF}" type="datetimeFigureOut">
              <a:rPr lang="sv-SE" smtClean="0"/>
              <a:t>2017-09-06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25D52-D98E-3A40-BE68-3BD0E0073FAC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608042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2A589-D40F-874E-B1C2-A18BC0189CDF}" type="datetimeFigureOut">
              <a:rPr lang="sv-SE" smtClean="0"/>
              <a:t>2017-09-06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25D52-D98E-3A40-BE68-3BD0E0073FAC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056865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2A589-D40F-874E-B1C2-A18BC0189CDF}" type="datetimeFigureOut">
              <a:rPr lang="sv-SE" smtClean="0"/>
              <a:t>2017-09-06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25D52-D98E-3A40-BE68-3BD0E0073FAC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69270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2A589-D40F-874E-B1C2-A18BC0189CDF}" type="datetimeFigureOut">
              <a:rPr lang="sv-SE" smtClean="0"/>
              <a:t>2017-09-06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825D52-D98E-3A40-BE68-3BD0E0073FAC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11617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Tränarmöte Ht-17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Hur agerar vi på träning</a:t>
            </a:r>
          </a:p>
          <a:p>
            <a:pPr marL="0" indent="0">
              <a:buNone/>
            </a:pPr>
            <a:endParaRPr lang="sv-SE" dirty="0" smtClean="0"/>
          </a:p>
          <a:p>
            <a:r>
              <a:rPr lang="sv-SE" dirty="0" smtClean="0"/>
              <a:t>Hur agerar vi på match</a:t>
            </a:r>
          </a:p>
          <a:p>
            <a:pPr marL="0" indent="0">
              <a:buNone/>
            </a:pPr>
            <a:endParaRPr lang="sv-SE" dirty="0" smtClean="0"/>
          </a:p>
          <a:p>
            <a:r>
              <a:rPr lang="sv-SE" dirty="0" smtClean="0"/>
              <a:t>Spelidé P09</a:t>
            </a:r>
            <a:endParaRPr lang="sv-SE" dirty="0"/>
          </a:p>
        </p:txBody>
      </p:sp>
      <p:pic>
        <p:nvPicPr>
          <p:cNvPr id="4" name="Bildobjekt 3" descr="zenith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0668" y="1115108"/>
            <a:ext cx="4039431" cy="4039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81003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497241" cy="1026240"/>
          </a:xfrm>
        </p:spPr>
        <p:txBody>
          <a:bodyPr>
            <a:normAutofit fontScale="90000"/>
          </a:bodyPr>
          <a:lstStyle/>
          <a:p>
            <a:r>
              <a:rPr lang="sv-SE" dirty="0" smtClean="0"/>
              <a:t>5-manna grundspelet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57200" y="1600200"/>
            <a:ext cx="3497241" cy="4525963"/>
          </a:xfrm>
        </p:spPr>
        <p:txBody>
          <a:bodyPr>
            <a:normAutofit lnSpcReduction="10000"/>
          </a:bodyPr>
          <a:lstStyle/>
          <a:p>
            <a:r>
              <a:rPr lang="sv-SE" dirty="0" smtClean="0"/>
              <a:t>Utgångsläge när MV har boll.</a:t>
            </a:r>
          </a:p>
          <a:p>
            <a:r>
              <a:rPr lang="sv-SE" dirty="0" smtClean="0"/>
              <a:t>Backar breddar och bildar triangel med MV</a:t>
            </a:r>
          </a:p>
          <a:p>
            <a:r>
              <a:rPr lang="sv-SE" dirty="0" smtClean="0"/>
              <a:t>Forwards/anfallare tar höjd för att skapa en spelbar yta.</a:t>
            </a:r>
          </a:p>
          <a:p>
            <a:pPr marL="0" indent="0">
              <a:buNone/>
            </a:pPr>
            <a:endParaRPr lang="sv-SE" dirty="0"/>
          </a:p>
        </p:txBody>
      </p:sp>
      <p:pic>
        <p:nvPicPr>
          <p:cNvPr id="4" name="Bildobjekt 3" descr="fotbolla4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7789" y="0"/>
            <a:ext cx="4846211" cy="6858000"/>
          </a:xfrm>
          <a:prstGeom prst="rect">
            <a:avLst/>
          </a:prstGeom>
        </p:spPr>
      </p:pic>
      <p:sp>
        <p:nvSpPr>
          <p:cNvPr id="5" name="Ellips 4"/>
          <p:cNvSpPr/>
          <p:nvPr/>
        </p:nvSpPr>
        <p:spPr>
          <a:xfrm>
            <a:off x="6463396" y="6057971"/>
            <a:ext cx="578196" cy="51868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MV</a:t>
            </a:r>
            <a:endParaRPr lang="sv-SE" sz="1200" dirty="0"/>
          </a:p>
        </p:txBody>
      </p:sp>
      <p:sp>
        <p:nvSpPr>
          <p:cNvPr id="7" name="Ellips 6"/>
          <p:cNvSpPr/>
          <p:nvPr/>
        </p:nvSpPr>
        <p:spPr>
          <a:xfrm>
            <a:off x="4990644" y="5554540"/>
            <a:ext cx="503447" cy="50343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VB</a:t>
            </a:r>
            <a:endParaRPr lang="sv-SE" sz="1200" dirty="0"/>
          </a:p>
        </p:txBody>
      </p:sp>
      <p:sp>
        <p:nvSpPr>
          <p:cNvPr id="10" name="Ellips 9"/>
          <p:cNvSpPr/>
          <p:nvPr/>
        </p:nvSpPr>
        <p:spPr>
          <a:xfrm>
            <a:off x="7972496" y="5564866"/>
            <a:ext cx="503447" cy="50343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HB</a:t>
            </a:r>
            <a:endParaRPr lang="sv-SE" sz="1200" dirty="0"/>
          </a:p>
        </p:txBody>
      </p:sp>
      <p:sp>
        <p:nvSpPr>
          <p:cNvPr id="11" name="Ellips 10"/>
          <p:cNvSpPr/>
          <p:nvPr/>
        </p:nvSpPr>
        <p:spPr>
          <a:xfrm>
            <a:off x="5317330" y="1666161"/>
            <a:ext cx="503447" cy="50343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VF</a:t>
            </a:r>
            <a:endParaRPr lang="sv-SE" sz="1200" dirty="0"/>
          </a:p>
        </p:txBody>
      </p:sp>
      <p:sp>
        <p:nvSpPr>
          <p:cNvPr id="12" name="Ellips 11"/>
          <p:cNvSpPr/>
          <p:nvPr/>
        </p:nvSpPr>
        <p:spPr>
          <a:xfrm>
            <a:off x="7812246" y="1600200"/>
            <a:ext cx="503447" cy="50343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HF</a:t>
            </a:r>
            <a:endParaRPr lang="sv-SE" sz="1200" dirty="0"/>
          </a:p>
        </p:txBody>
      </p:sp>
      <p:sp>
        <p:nvSpPr>
          <p:cNvPr id="14" name="Rektangel med rundade hörn 13"/>
          <p:cNvSpPr/>
          <p:nvPr/>
        </p:nvSpPr>
        <p:spPr>
          <a:xfrm>
            <a:off x="7927057" y="2890839"/>
            <a:ext cx="849118" cy="1517691"/>
          </a:xfrm>
          <a:prstGeom prst="roundRect">
            <a:avLst/>
          </a:prstGeom>
          <a:solidFill>
            <a:schemeClr val="accent3">
              <a:lumMod val="60000"/>
              <a:lumOff val="40000"/>
              <a:alpha val="27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400" dirty="0" smtClean="0">
              <a:solidFill>
                <a:schemeClr val="tx1"/>
              </a:solidFill>
            </a:endParaRPr>
          </a:p>
          <a:p>
            <a:pPr algn="ctr"/>
            <a:r>
              <a:rPr lang="sv-SE" sz="1400" dirty="0" smtClean="0">
                <a:solidFill>
                  <a:schemeClr val="tx1"/>
                </a:solidFill>
              </a:rPr>
              <a:t>Denna yta vill vi åt</a:t>
            </a:r>
            <a:endParaRPr lang="sv-SE" sz="1400" dirty="0">
              <a:solidFill>
                <a:schemeClr val="tx1"/>
              </a:solidFill>
            </a:endParaRPr>
          </a:p>
        </p:txBody>
      </p:sp>
      <p:sp>
        <p:nvSpPr>
          <p:cNvPr id="15" name="Rektangel med rundade hörn 14"/>
          <p:cNvSpPr/>
          <p:nvPr/>
        </p:nvSpPr>
        <p:spPr>
          <a:xfrm>
            <a:off x="4644973" y="2890839"/>
            <a:ext cx="849118" cy="1517691"/>
          </a:xfrm>
          <a:prstGeom prst="roundRect">
            <a:avLst/>
          </a:prstGeom>
          <a:solidFill>
            <a:schemeClr val="accent3">
              <a:lumMod val="60000"/>
              <a:lumOff val="40000"/>
              <a:alpha val="27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400" dirty="0" smtClean="0">
              <a:solidFill>
                <a:schemeClr val="tx1"/>
              </a:solidFill>
            </a:endParaRPr>
          </a:p>
          <a:p>
            <a:pPr algn="ctr"/>
            <a:r>
              <a:rPr lang="sv-SE" sz="1400" dirty="0" smtClean="0">
                <a:solidFill>
                  <a:schemeClr val="tx1"/>
                </a:solidFill>
              </a:rPr>
              <a:t>Denna yta vill vi åt</a:t>
            </a:r>
            <a:endParaRPr lang="sv-SE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74117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497241" cy="1026240"/>
          </a:xfrm>
        </p:spPr>
        <p:txBody>
          <a:bodyPr>
            <a:normAutofit/>
          </a:bodyPr>
          <a:lstStyle/>
          <a:p>
            <a:r>
              <a:rPr lang="sv-SE" dirty="0" smtClean="0"/>
              <a:t>Uppspel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57200" y="1600200"/>
            <a:ext cx="3497241" cy="4525963"/>
          </a:xfrm>
        </p:spPr>
        <p:txBody>
          <a:bodyPr>
            <a:normAutofit fontScale="92500"/>
          </a:bodyPr>
          <a:lstStyle/>
          <a:p>
            <a:r>
              <a:rPr lang="sv-SE" dirty="0" smtClean="0"/>
              <a:t>MV rullar till back. I detta fall HB.</a:t>
            </a:r>
          </a:p>
          <a:p>
            <a:r>
              <a:rPr lang="sv-SE" dirty="0" smtClean="0"/>
              <a:t>Forward/anfallare på bollsidan möter.</a:t>
            </a:r>
          </a:p>
          <a:p>
            <a:r>
              <a:rPr lang="sv-SE" dirty="0" smtClean="0"/>
              <a:t>Forward slickar kanten. Nästan.</a:t>
            </a:r>
          </a:p>
          <a:p>
            <a:r>
              <a:rPr lang="sv-SE" dirty="0" smtClean="0"/>
              <a:t>MV är support till HB.</a:t>
            </a:r>
            <a:endParaRPr lang="sv-SE" dirty="0"/>
          </a:p>
        </p:txBody>
      </p:sp>
      <p:pic>
        <p:nvPicPr>
          <p:cNvPr id="4" name="Bildobjekt 3" descr="fotbolla4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7789" y="0"/>
            <a:ext cx="4846211" cy="6858000"/>
          </a:xfrm>
          <a:prstGeom prst="rect">
            <a:avLst/>
          </a:prstGeom>
        </p:spPr>
      </p:pic>
      <p:sp>
        <p:nvSpPr>
          <p:cNvPr id="10" name="Rektangel med rundade hörn 9"/>
          <p:cNvSpPr/>
          <p:nvPr/>
        </p:nvSpPr>
        <p:spPr>
          <a:xfrm>
            <a:off x="7927057" y="2890839"/>
            <a:ext cx="849118" cy="1517691"/>
          </a:xfrm>
          <a:prstGeom prst="roundRect">
            <a:avLst/>
          </a:prstGeom>
          <a:solidFill>
            <a:schemeClr val="accent3">
              <a:lumMod val="60000"/>
              <a:lumOff val="40000"/>
              <a:alpha val="27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400" dirty="0" smtClean="0">
              <a:solidFill>
                <a:schemeClr val="tx1"/>
              </a:solidFill>
            </a:endParaRPr>
          </a:p>
          <a:p>
            <a:pPr algn="ctr"/>
            <a:endParaRPr lang="sv-SE" sz="1400" dirty="0">
              <a:solidFill>
                <a:schemeClr val="tx1"/>
              </a:solidFill>
            </a:endParaRPr>
          </a:p>
          <a:p>
            <a:pPr algn="ctr"/>
            <a:endParaRPr lang="sv-SE" sz="1400" dirty="0" smtClean="0">
              <a:solidFill>
                <a:schemeClr val="tx1"/>
              </a:solidFill>
            </a:endParaRPr>
          </a:p>
        </p:txBody>
      </p:sp>
      <p:cxnSp>
        <p:nvCxnSpPr>
          <p:cNvPr id="12" name="Rak pil 11"/>
          <p:cNvCxnSpPr/>
          <p:nvPr/>
        </p:nvCxnSpPr>
        <p:spPr>
          <a:xfrm>
            <a:off x="7785195" y="2169592"/>
            <a:ext cx="681233" cy="113815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Ellips 13"/>
          <p:cNvSpPr/>
          <p:nvPr/>
        </p:nvSpPr>
        <p:spPr>
          <a:xfrm>
            <a:off x="6545995" y="6126163"/>
            <a:ext cx="578196" cy="51868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MV</a:t>
            </a:r>
            <a:endParaRPr lang="sv-SE" sz="1200" dirty="0"/>
          </a:p>
        </p:txBody>
      </p:sp>
      <p:sp>
        <p:nvSpPr>
          <p:cNvPr id="15" name="Ellips 14"/>
          <p:cNvSpPr/>
          <p:nvPr/>
        </p:nvSpPr>
        <p:spPr>
          <a:xfrm>
            <a:off x="5028233" y="5403602"/>
            <a:ext cx="503447" cy="50343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VB</a:t>
            </a:r>
            <a:endParaRPr lang="sv-SE" sz="1200" dirty="0"/>
          </a:p>
        </p:txBody>
      </p:sp>
      <p:sp>
        <p:nvSpPr>
          <p:cNvPr id="16" name="Ellips 15"/>
          <p:cNvSpPr/>
          <p:nvPr/>
        </p:nvSpPr>
        <p:spPr>
          <a:xfrm>
            <a:off x="7962981" y="5403602"/>
            <a:ext cx="503447" cy="50343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HB</a:t>
            </a:r>
            <a:endParaRPr lang="sv-SE" sz="1200" dirty="0"/>
          </a:p>
        </p:txBody>
      </p:sp>
      <p:sp>
        <p:nvSpPr>
          <p:cNvPr id="17" name="Ellips 16"/>
          <p:cNvSpPr/>
          <p:nvPr/>
        </p:nvSpPr>
        <p:spPr>
          <a:xfrm>
            <a:off x="5317330" y="1666161"/>
            <a:ext cx="503447" cy="50343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VF</a:t>
            </a:r>
            <a:endParaRPr lang="sv-SE" sz="1200" dirty="0"/>
          </a:p>
        </p:txBody>
      </p:sp>
      <p:sp>
        <p:nvSpPr>
          <p:cNvPr id="18" name="Ellips 17"/>
          <p:cNvSpPr/>
          <p:nvPr/>
        </p:nvSpPr>
        <p:spPr>
          <a:xfrm>
            <a:off x="7533471" y="1676486"/>
            <a:ext cx="503447" cy="50343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HF</a:t>
            </a:r>
            <a:endParaRPr lang="sv-SE" sz="1200" dirty="0"/>
          </a:p>
        </p:txBody>
      </p:sp>
      <p:sp>
        <p:nvSpPr>
          <p:cNvPr id="19" name="Ellips 18"/>
          <p:cNvSpPr/>
          <p:nvPr/>
        </p:nvSpPr>
        <p:spPr>
          <a:xfrm>
            <a:off x="8418940" y="3212359"/>
            <a:ext cx="503447" cy="50343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HF</a:t>
            </a:r>
            <a:endParaRPr lang="sv-SE" sz="1200" dirty="0"/>
          </a:p>
        </p:txBody>
      </p:sp>
      <p:cxnSp>
        <p:nvCxnSpPr>
          <p:cNvPr id="20" name="Rak pil 19"/>
          <p:cNvCxnSpPr/>
          <p:nvPr/>
        </p:nvCxnSpPr>
        <p:spPr>
          <a:xfrm flipV="1">
            <a:off x="7124191" y="5775426"/>
            <a:ext cx="912727" cy="350737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Ellips 21"/>
          <p:cNvSpPr/>
          <p:nvPr/>
        </p:nvSpPr>
        <p:spPr>
          <a:xfrm>
            <a:off x="7134516" y="6032089"/>
            <a:ext cx="578196" cy="51868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MV</a:t>
            </a:r>
            <a:endParaRPr lang="sv-SE" sz="1200" dirty="0"/>
          </a:p>
        </p:txBody>
      </p:sp>
    </p:spTree>
    <p:extLst>
      <p:ext uri="{BB962C8B-B14F-4D97-AF65-F5344CB8AC3E}">
        <p14:creationId xmlns:p14="http://schemas.microsoft.com/office/powerpoint/2010/main" val="34356621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497241" cy="1026240"/>
          </a:xfrm>
        </p:spPr>
        <p:txBody>
          <a:bodyPr>
            <a:normAutofit fontScale="90000"/>
          </a:bodyPr>
          <a:lstStyle/>
          <a:p>
            <a:r>
              <a:rPr lang="sv-SE" dirty="0" smtClean="0"/>
              <a:t>Uppspel – anfall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57200" y="1600200"/>
            <a:ext cx="3497241" cy="4525963"/>
          </a:xfrm>
        </p:spPr>
        <p:txBody>
          <a:bodyPr>
            <a:normAutofit fontScale="92500" lnSpcReduction="10000"/>
          </a:bodyPr>
          <a:lstStyle/>
          <a:p>
            <a:r>
              <a:rPr lang="sv-SE" dirty="0" smtClean="0"/>
              <a:t>HF får pass av HB.</a:t>
            </a:r>
          </a:p>
          <a:p>
            <a:r>
              <a:rPr lang="sv-SE" dirty="0" smtClean="0"/>
              <a:t>HB är support bakåt.</a:t>
            </a:r>
          </a:p>
          <a:p>
            <a:r>
              <a:rPr lang="sv-SE" dirty="0" smtClean="0"/>
              <a:t>VB rör sig upp i banan.</a:t>
            </a:r>
          </a:p>
          <a:p>
            <a:r>
              <a:rPr lang="sv-SE" dirty="0" smtClean="0"/>
              <a:t>Detta rörelsemönster är minimumkrav att alla ska kunna HT-17.</a:t>
            </a:r>
            <a:endParaRPr lang="sv-SE" dirty="0"/>
          </a:p>
        </p:txBody>
      </p:sp>
      <p:pic>
        <p:nvPicPr>
          <p:cNvPr id="4" name="Bildobjekt 3" descr="fotbolla4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7789" y="0"/>
            <a:ext cx="4846211" cy="6858000"/>
          </a:xfrm>
          <a:prstGeom prst="rect">
            <a:avLst/>
          </a:prstGeom>
        </p:spPr>
      </p:pic>
      <p:sp>
        <p:nvSpPr>
          <p:cNvPr id="5" name="Ellips 4"/>
          <p:cNvSpPr/>
          <p:nvPr/>
        </p:nvSpPr>
        <p:spPr>
          <a:xfrm>
            <a:off x="6638919" y="6082399"/>
            <a:ext cx="402672" cy="402653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1</a:t>
            </a:r>
            <a:endParaRPr lang="sv-SE" dirty="0"/>
          </a:p>
        </p:txBody>
      </p:sp>
      <p:sp>
        <p:nvSpPr>
          <p:cNvPr id="13" name="Ellips 12"/>
          <p:cNvSpPr/>
          <p:nvPr/>
        </p:nvSpPr>
        <p:spPr>
          <a:xfrm>
            <a:off x="8466428" y="3272842"/>
            <a:ext cx="402672" cy="402653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5</a:t>
            </a:r>
            <a:endParaRPr lang="sv-SE" dirty="0"/>
          </a:p>
        </p:txBody>
      </p:sp>
      <p:cxnSp>
        <p:nvCxnSpPr>
          <p:cNvPr id="15" name="Rak pil 14"/>
          <p:cNvCxnSpPr>
            <a:stCxn id="18" idx="0"/>
          </p:cNvCxnSpPr>
          <p:nvPr/>
        </p:nvCxnSpPr>
        <p:spPr>
          <a:xfrm flipV="1">
            <a:off x="8214705" y="3705466"/>
            <a:ext cx="404123" cy="1698136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Ellips 15"/>
          <p:cNvSpPr/>
          <p:nvPr/>
        </p:nvSpPr>
        <p:spPr>
          <a:xfrm>
            <a:off x="6545995" y="6020452"/>
            <a:ext cx="578196" cy="51868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MV</a:t>
            </a:r>
            <a:endParaRPr lang="sv-SE" sz="1200" dirty="0"/>
          </a:p>
        </p:txBody>
      </p:sp>
      <p:sp>
        <p:nvSpPr>
          <p:cNvPr id="17" name="Ellips 16"/>
          <p:cNvSpPr/>
          <p:nvPr/>
        </p:nvSpPr>
        <p:spPr>
          <a:xfrm>
            <a:off x="5455479" y="4371160"/>
            <a:ext cx="503447" cy="50343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VB</a:t>
            </a:r>
            <a:endParaRPr lang="sv-SE" sz="1200" dirty="0"/>
          </a:p>
        </p:txBody>
      </p:sp>
      <p:sp>
        <p:nvSpPr>
          <p:cNvPr id="18" name="Ellips 17"/>
          <p:cNvSpPr/>
          <p:nvPr/>
        </p:nvSpPr>
        <p:spPr>
          <a:xfrm>
            <a:off x="7962981" y="5403602"/>
            <a:ext cx="503447" cy="50343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HB</a:t>
            </a:r>
            <a:endParaRPr lang="sv-SE" sz="1200" dirty="0"/>
          </a:p>
        </p:txBody>
      </p:sp>
      <p:sp>
        <p:nvSpPr>
          <p:cNvPr id="19" name="Ellips 18"/>
          <p:cNvSpPr/>
          <p:nvPr/>
        </p:nvSpPr>
        <p:spPr>
          <a:xfrm>
            <a:off x="5317330" y="1666161"/>
            <a:ext cx="503447" cy="50343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VF</a:t>
            </a:r>
            <a:endParaRPr lang="sv-SE" sz="1200" dirty="0"/>
          </a:p>
        </p:txBody>
      </p:sp>
      <p:sp>
        <p:nvSpPr>
          <p:cNvPr id="21" name="Ellips 20"/>
          <p:cNvSpPr/>
          <p:nvPr/>
        </p:nvSpPr>
        <p:spPr>
          <a:xfrm>
            <a:off x="8418940" y="3202035"/>
            <a:ext cx="503447" cy="50343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HF</a:t>
            </a:r>
            <a:endParaRPr lang="sv-SE" sz="1200" dirty="0"/>
          </a:p>
        </p:txBody>
      </p:sp>
      <p:sp>
        <p:nvSpPr>
          <p:cNvPr id="24" name="Ellips 23"/>
          <p:cNvSpPr/>
          <p:nvPr/>
        </p:nvSpPr>
        <p:spPr>
          <a:xfrm>
            <a:off x="5065606" y="5477185"/>
            <a:ext cx="503447" cy="50343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VB</a:t>
            </a:r>
            <a:endParaRPr lang="sv-SE" sz="1200" dirty="0"/>
          </a:p>
        </p:txBody>
      </p:sp>
      <p:cxnSp>
        <p:nvCxnSpPr>
          <p:cNvPr id="26" name="Rak pil 25"/>
          <p:cNvCxnSpPr/>
          <p:nvPr/>
        </p:nvCxnSpPr>
        <p:spPr>
          <a:xfrm flipV="1">
            <a:off x="5410036" y="4853943"/>
            <a:ext cx="211878" cy="676320"/>
          </a:xfrm>
          <a:prstGeom prst="straightConnector1">
            <a:avLst/>
          </a:prstGeom>
          <a:ln>
            <a:prstDash val="solid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929382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497241" cy="1026240"/>
          </a:xfrm>
        </p:spPr>
        <p:txBody>
          <a:bodyPr>
            <a:normAutofit/>
          </a:bodyPr>
          <a:lstStyle/>
          <a:p>
            <a:r>
              <a:rPr lang="sv-SE" dirty="0" smtClean="0"/>
              <a:t>Anfall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57200" y="1600200"/>
            <a:ext cx="3497241" cy="4525963"/>
          </a:xfrm>
        </p:spPr>
        <p:txBody>
          <a:bodyPr>
            <a:normAutofit/>
          </a:bodyPr>
          <a:lstStyle/>
          <a:p>
            <a:r>
              <a:rPr lang="sv-SE" dirty="0"/>
              <a:t>HF har </a:t>
            </a:r>
            <a:r>
              <a:rPr lang="sv-SE" dirty="0" smtClean="0"/>
              <a:t>nu mängder </a:t>
            </a:r>
            <a:r>
              <a:rPr lang="sv-SE" dirty="0"/>
              <a:t>av bra </a:t>
            </a:r>
            <a:r>
              <a:rPr lang="sv-SE" dirty="0" smtClean="0"/>
              <a:t>alternativ.</a:t>
            </a:r>
            <a:endParaRPr lang="sv-SE" dirty="0"/>
          </a:p>
          <a:p>
            <a:r>
              <a:rPr lang="sv-SE" dirty="0"/>
              <a:t>VB följer med i anfallet</a:t>
            </a:r>
          </a:p>
          <a:p>
            <a:r>
              <a:rPr lang="sv-SE" dirty="0"/>
              <a:t>HB är support/avlastning bakåt.</a:t>
            </a:r>
          </a:p>
        </p:txBody>
      </p:sp>
      <p:pic>
        <p:nvPicPr>
          <p:cNvPr id="4" name="Bildobjekt 3" descr="fotbolla4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7789" y="0"/>
            <a:ext cx="4846211" cy="6858000"/>
          </a:xfrm>
          <a:prstGeom prst="rect">
            <a:avLst/>
          </a:prstGeom>
        </p:spPr>
      </p:pic>
      <p:sp>
        <p:nvSpPr>
          <p:cNvPr id="5" name="Ellips 4"/>
          <p:cNvSpPr/>
          <p:nvPr/>
        </p:nvSpPr>
        <p:spPr>
          <a:xfrm>
            <a:off x="6638919" y="6082399"/>
            <a:ext cx="402672" cy="402653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1</a:t>
            </a:r>
            <a:endParaRPr lang="sv-SE" dirty="0"/>
          </a:p>
        </p:txBody>
      </p:sp>
      <p:sp>
        <p:nvSpPr>
          <p:cNvPr id="13" name="Ellips 12"/>
          <p:cNvSpPr/>
          <p:nvPr/>
        </p:nvSpPr>
        <p:spPr>
          <a:xfrm>
            <a:off x="8466428" y="3272842"/>
            <a:ext cx="402672" cy="402653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5</a:t>
            </a:r>
            <a:endParaRPr lang="sv-SE" dirty="0"/>
          </a:p>
        </p:txBody>
      </p:sp>
      <p:sp>
        <p:nvSpPr>
          <p:cNvPr id="16" name="Ellips 15"/>
          <p:cNvSpPr/>
          <p:nvPr/>
        </p:nvSpPr>
        <p:spPr>
          <a:xfrm>
            <a:off x="6545995" y="6020452"/>
            <a:ext cx="578196" cy="51868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MV</a:t>
            </a:r>
            <a:endParaRPr lang="sv-SE" sz="1200" dirty="0"/>
          </a:p>
        </p:txBody>
      </p:sp>
      <p:sp>
        <p:nvSpPr>
          <p:cNvPr id="17" name="Ellips 16"/>
          <p:cNvSpPr/>
          <p:nvPr/>
        </p:nvSpPr>
        <p:spPr>
          <a:xfrm>
            <a:off x="5455479" y="4371160"/>
            <a:ext cx="503447" cy="50343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VB</a:t>
            </a:r>
            <a:endParaRPr lang="sv-SE" sz="1200" dirty="0"/>
          </a:p>
        </p:txBody>
      </p:sp>
      <p:sp>
        <p:nvSpPr>
          <p:cNvPr id="18" name="Ellips 17"/>
          <p:cNvSpPr/>
          <p:nvPr/>
        </p:nvSpPr>
        <p:spPr>
          <a:xfrm>
            <a:off x="7962981" y="5403602"/>
            <a:ext cx="503447" cy="50343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HB</a:t>
            </a:r>
            <a:endParaRPr lang="sv-SE" sz="1200" dirty="0"/>
          </a:p>
        </p:txBody>
      </p:sp>
      <p:sp>
        <p:nvSpPr>
          <p:cNvPr id="19" name="Ellips 18"/>
          <p:cNvSpPr/>
          <p:nvPr/>
        </p:nvSpPr>
        <p:spPr>
          <a:xfrm>
            <a:off x="5567815" y="1600200"/>
            <a:ext cx="503447" cy="50343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VF</a:t>
            </a:r>
            <a:endParaRPr lang="sv-SE" sz="1200" dirty="0"/>
          </a:p>
        </p:txBody>
      </p:sp>
      <p:sp>
        <p:nvSpPr>
          <p:cNvPr id="21" name="Ellips 20"/>
          <p:cNvSpPr/>
          <p:nvPr/>
        </p:nvSpPr>
        <p:spPr>
          <a:xfrm>
            <a:off x="8418940" y="3202035"/>
            <a:ext cx="503447" cy="50343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HF</a:t>
            </a:r>
            <a:endParaRPr lang="sv-SE" sz="1200" dirty="0"/>
          </a:p>
        </p:txBody>
      </p:sp>
      <p:sp>
        <p:nvSpPr>
          <p:cNvPr id="20" name="Rektangel med rundade hörn 19"/>
          <p:cNvSpPr/>
          <p:nvPr/>
        </p:nvSpPr>
        <p:spPr>
          <a:xfrm>
            <a:off x="5896977" y="3355438"/>
            <a:ext cx="1497112" cy="825955"/>
          </a:xfrm>
          <a:prstGeom prst="roundRect">
            <a:avLst/>
          </a:prstGeom>
          <a:solidFill>
            <a:schemeClr val="accent3">
              <a:lumMod val="60000"/>
              <a:lumOff val="40000"/>
              <a:alpha val="27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 smtClean="0">
                <a:solidFill>
                  <a:schemeClr val="tx1"/>
                </a:solidFill>
              </a:rPr>
              <a:t>Spelbar yta</a:t>
            </a:r>
          </a:p>
        </p:txBody>
      </p:sp>
      <p:sp>
        <p:nvSpPr>
          <p:cNvPr id="22" name="Rektangel med rundade hörn 21"/>
          <p:cNvSpPr/>
          <p:nvPr/>
        </p:nvSpPr>
        <p:spPr>
          <a:xfrm>
            <a:off x="8144903" y="1219744"/>
            <a:ext cx="746510" cy="1899695"/>
          </a:xfrm>
          <a:prstGeom prst="roundRect">
            <a:avLst/>
          </a:prstGeom>
          <a:solidFill>
            <a:schemeClr val="accent3">
              <a:lumMod val="60000"/>
              <a:lumOff val="40000"/>
              <a:alpha val="27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 smtClean="0">
                <a:solidFill>
                  <a:schemeClr val="tx1"/>
                </a:solidFill>
              </a:rPr>
              <a:t>Ryck eller pass</a:t>
            </a:r>
          </a:p>
        </p:txBody>
      </p:sp>
      <p:sp>
        <p:nvSpPr>
          <p:cNvPr id="6" name="Ellips 5"/>
          <p:cNvSpPr/>
          <p:nvPr/>
        </p:nvSpPr>
        <p:spPr>
          <a:xfrm>
            <a:off x="5647941" y="1250631"/>
            <a:ext cx="423321" cy="402653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3" name="Ellips 22"/>
          <p:cNvSpPr/>
          <p:nvPr/>
        </p:nvSpPr>
        <p:spPr>
          <a:xfrm>
            <a:off x="8130652" y="2716786"/>
            <a:ext cx="423321" cy="402653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5" name="Ellips 24"/>
          <p:cNvSpPr/>
          <p:nvPr/>
        </p:nvSpPr>
        <p:spPr>
          <a:xfrm>
            <a:off x="7751320" y="4750926"/>
            <a:ext cx="423321" cy="402653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7" name="Ellips 26"/>
          <p:cNvSpPr/>
          <p:nvPr/>
        </p:nvSpPr>
        <p:spPr>
          <a:xfrm>
            <a:off x="5747265" y="4839918"/>
            <a:ext cx="423321" cy="402653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28" name="Rak pil 27"/>
          <p:cNvCxnSpPr>
            <a:stCxn id="17" idx="7"/>
          </p:cNvCxnSpPr>
          <p:nvPr/>
        </p:nvCxnSpPr>
        <p:spPr>
          <a:xfrm flipV="1">
            <a:off x="5885198" y="4016203"/>
            <a:ext cx="423323" cy="428683"/>
          </a:xfrm>
          <a:prstGeom prst="straightConnector1">
            <a:avLst/>
          </a:prstGeom>
          <a:ln>
            <a:prstDash val="solid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Rak pil 28"/>
          <p:cNvCxnSpPr>
            <a:stCxn id="17" idx="1"/>
          </p:cNvCxnSpPr>
          <p:nvPr/>
        </p:nvCxnSpPr>
        <p:spPr>
          <a:xfrm flipH="1" flipV="1">
            <a:off x="5141806" y="3843234"/>
            <a:ext cx="387401" cy="601652"/>
          </a:xfrm>
          <a:prstGeom prst="straightConnector1">
            <a:avLst/>
          </a:prstGeom>
          <a:ln>
            <a:prstDash val="solid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Rak pil 29"/>
          <p:cNvCxnSpPr/>
          <p:nvPr/>
        </p:nvCxnSpPr>
        <p:spPr>
          <a:xfrm flipV="1">
            <a:off x="8652276" y="1600200"/>
            <a:ext cx="0" cy="1519239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Rak pil 30"/>
          <p:cNvCxnSpPr>
            <a:stCxn id="21" idx="2"/>
          </p:cNvCxnSpPr>
          <p:nvPr/>
        </p:nvCxnSpPr>
        <p:spPr>
          <a:xfrm flipH="1">
            <a:off x="6948666" y="3453751"/>
            <a:ext cx="1470274" cy="221744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Rak pil 35"/>
          <p:cNvCxnSpPr/>
          <p:nvPr/>
        </p:nvCxnSpPr>
        <p:spPr>
          <a:xfrm>
            <a:off x="6071262" y="1992614"/>
            <a:ext cx="471020" cy="247786"/>
          </a:xfrm>
          <a:prstGeom prst="straightConnector1">
            <a:avLst/>
          </a:prstGeom>
          <a:ln>
            <a:prstDash val="solid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Rak pil 40"/>
          <p:cNvCxnSpPr/>
          <p:nvPr/>
        </p:nvCxnSpPr>
        <p:spPr>
          <a:xfrm flipH="1" flipV="1">
            <a:off x="6802454" y="2620941"/>
            <a:ext cx="1614823" cy="734497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Rak pil 42"/>
          <p:cNvCxnSpPr/>
          <p:nvPr/>
        </p:nvCxnSpPr>
        <p:spPr>
          <a:xfrm flipH="1">
            <a:off x="8287544" y="3798382"/>
            <a:ext cx="357768" cy="1605220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Rak pil 46"/>
          <p:cNvCxnSpPr/>
          <p:nvPr/>
        </p:nvCxnSpPr>
        <p:spPr>
          <a:xfrm flipV="1">
            <a:off x="6006838" y="1517691"/>
            <a:ext cx="632081" cy="227137"/>
          </a:xfrm>
          <a:prstGeom prst="straightConnector1">
            <a:avLst/>
          </a:prstGeom>
          <a:ln>
            <a:prstDash val="solid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Rak pil 49"/>
          <p:cNvCxnSpPr/>
          <p:nvPr/>
        </p:nvCxnSpPr>
        <p:spPr>
          <a:xfrm flipH="1" flipV="1">
            <a:off x="4935734" y="1651823"/>
            <a:ext cx="593474" cy="154867"/>
          </a:xfrm>
          <a:prstGeom prst="straightConnector1">
            <a:avLst/>
          </a:prstGeom>
          <a:ln>
            <a:prstDash val="solid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4" name="Rektangel med rundade hörn 53"/>
          <p:cNvSpPr/>
          <p:nvPr/>
        </p:nvSpPr>
        <p:spPr>
          <a:xfrm>
            <a:off x="5885198" y="1921804"/>
            <a:ext cx="1497112" cy="825955"/>
          </a:xfrm>
          <a:prstGeom prst="roundRect">
            <a:avLst/>
          </a:prstGeom>
          <a:solidFill>
            <a:schemeClr val="accent3">
              <a:lumMod val="60000"/>
              <a:lumOff val="40000"/>
              <a:alpha val="27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 smtClean="0">
                <a:solidFill>
                  <a:schemeClr val="tx1"/>
                </a:solidFill>
              </a:rPr>
              <a:t>Spelbar yta</a:t>
            </a:r>
          </a:p>
        </p:txBody>
      </p:sp>
    </p:spTree>
    <p:extLst>
      <p:ext uri="{BB962C8B-B14F-4D97-AF65-F5344CB8AC3E}">
        <p14:creationId xmlns:p14="http://schemas.microsoft.com/office/powerpoint/2010/main" val="20047127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497241" cy="1026240"/>
          </a:xfrm>
        </p:spPr>
        <p:txBody>
          <a:bodyPr>
            <a:normAutofit/>
          </a:bodyPr>
          <a:lstStyle/>
          <a:p>
            <a:r>
              <a:rPr lang="sv-SE" dirty="0" smtClean="0"/>
              <a:t>Anfall</a:t>
            </a:r>
            <a:endParaRPr lang="sv-SE" dirty="0"/>
          </a:p>
        </p:txBody>
      </p:sp>
      <p:pic>
        <p:nvPicPr>
          <p:cNvPr id="4" name="Bildobjekt 3" descr="fotbolla4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7789" y="0"/>
            <a:ext cx="4846211" cy="6858000"/>
          </a:xfrm>
          <a:prstGeom prst="rect">
            <a:avLst/>
          </a:prstGeom>
        </p:spPr>
      </p:pic>
      <p:sp>
        <p:nvSpPr>
          <p:cNvPr id="5" name="Ellips 4"/>
          <p:cNvSpPr/>
          <p:nvPr/>
        </p:nvSpPr>
        <p:spPr>
          <a:xfrm>
            <a:off x="6638919" y="6082399"/>
            <a:ext cx="402672" cy="402653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1</a:t>
            </a:r>
            <a:endParaRPr lang="sv-SE" dirty="0"/>
          </a:p>
        </p:txBody>
      </p:sp>
      <p:sp>
        <p:nvSpPr>
          <p:cNvPr id="13" name="Ellips 12"/>
          <p:cNvSpPr/>
          <p:nvPr/>
        </p:nvSpPr>
        <p:spPr>
          <a:xfrm>
            <a:off x="8466428" y="3272842"/>
            <a:ext cx="402672" cy="402653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5</a:t>
            </a:r>
            <a:endParaRPr lang="sv-SE" dirty="0"/>
          </a:p>
        </p:txBody>
      </p:sp>
      <p:sp>
        <p:nvSpPr>
          <p:cNvPr id="16" name="Ellips 15"/>
          <p:cNvSpPr/>
          <p:nvPr/>
        </p:nvSpPr>
        <p:spPr>
          <a:xfrm>
            <a:off x="6545995" y="6020452"/>
            <a:ext cx="578196" cy="51868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MV</a:t>
            </a:r>
            <a:endParaRPr lang="sv-SE" sz="1200" dirty="0"/>
          </a:p>
        </p:txBody>
      </p:sp>
      <p:sp>
        <p:nvSpPr>
          <p:cNvPr id="18" name="Ellips 17"/>
          <p:cNvSpPr/>
          <p:nvPr/>
        </p:nvSpPr>
        <p:spPr>
          <a:xfrm>
            <a:off x="7962981" y="5403602"/>
            <a:ext cx="503447" cy="50343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HB</a:t>
            </a:r>
            <a:endParaRPr lang="sv-SE" sz="1200" dirty="0"/>
          </a:p>
        </p:txBody>
      </p:sp>
      <p:sp>
        <p:nvSpPr>
          <p:cNvPr id="19" name="Ellips 18"/>
          <p:cNvSpPr/>
          <p:nvPr/>
        </p:nvSpPr>
        <p:spPr>
          <a:xfrm>
            <a:off x="5567815" y="1600200"/>
            <a:ext cx="503447" cy="50343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VF</a:t>
            </a:r>
            <a:endParaRPr lang="sv-SE" sz="1200" dirty="0"/>
          </a:p>
        </p:txBody>
      </p:sp>
      <p:sp>
        <p:nvSpPr>
          <p:cNvPr id="21" name="Ellips 20"/>
          <p:cNvSpPr/>
          <p:nvPr/>
        </p:nvSpPr>
        <p:spPr>
          <a:xfrm>
            <a:off x="8418940" y="3202035"/>
            <a:ext cx="503447" cy="50343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HF</a:t>
            </a:r>
            <a:endParaRPr lang="sv-SE" sz="1200" dirty="0"/>
          </a:p>
        </p:txBody>
      </p:sp>
      <p:sp>
        <p:nvSpPr>
          <p:cNvPr id="22" name="Rektangel med rundade hörn 21"/>
          <p:cNvSpPr/>
          <p:nvPr/>
        </p:nvSpPr>
        <p:spPr>
          <a:xfrm>
            <a:off x="8144903" y="1219744"/>
            <a:ext cx="746510" cy="1899695"/>
          </a:xfrm>
          <a:prstGeom prst="roundRect">
            <a:avLst/>
          </a:prstGeom>
          <a:solidFill>
            <a:schemeClr val="accent3">
              <a:lumMod val="60000"/>
              <a:lumOff val="40000"/>
              <a:alpha val="27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400" dirty="0" smtClean="0">
              <a:solidFill>
                <a:schemeClr val="tx1"/>
              </a:solidFill>
            </a:endParaRPr>
          </a:p>
        </p:txBody>
      </p:sp>
      <p:sp>
        <p:nvSpPr>
          <p:cNvPr id="6" name="Ellips 5"/>
          <p:cNvSpPr/>
          <p:nvPr/>
        </p:nvSpPr>
        <p:spPr>
          <a:xfrm>
            <a:off x="6607943" y="1300878"/>
            <a:ext cx="423321" cy="402653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3" name="Ellips 22"/>
          <p:cNvSpPr/>
          <p:nvPr/>
        </p:nvSpPr>
        <p:spPr>
          <a:xfrm>
            <a:off x="8043107" y="2799382"/>
            <a:ext cx="423321" cy="402653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5" name="Ellips 24"/>
          <p:cNvSpPr/>
          <p:nvPr/>
        </p:nvSpPr>
        <p:spPr>
          <a:xfrm>
            <a:off x="7751320" y="4750926"/>
            <a:ext cx="423321" cy="402653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7" name="Ellips 26"/>
          <p:cNvSpPr/>
          <p:nvPr/>
        </p:nvSpPr>
        <p:spPr>
          <a:xfrm>
            <a:off x="5747265" y="4839918"/>
            <a:ext cx="423321" cy="402653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30" name="Rak pil 29"/>
          <p:cNvCxnSpPr/>
          <p:nvPr/>
        </p:nvCxnSpPr>
        <p:spPr>
          <a:xfrm flipV="1">
            <a:off x="8652276" y="1600200"/>
            <a:ext cx="0" cy="1519239"/>
          </a:xfrm>
          <a:prstGeom prst="straightConnector1">
            <a:avLst/>
          </a:prstGeom>
          <a:ln>
            <a:prstDash val="solid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Rak pil 30"/>
          <p:cNvCxnSpPr>
            <a:stCxn id="21" idx="2"/>
          </p:cNvCxnSpPr>
          <p:nvPr/>
        </p:nvCxnSpPr>
        <p:spPr>
          <a:xfrm flipH="1">
            <a:off x="6948666" y="3453751"/>
            <a:ext cx="1470274" cy="221744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Rak pil 46"/>
          <p:cNvCxnSpPr/>
          <p:nvPr/>
        </p:nvCxnSpPr>
        <p:spPr>
          <a:xfrm flipH="1" flipV="1">
            <a:off x="5747265" y="1075115"/>
            <a:ext cx="47912" cy="525085"/>
          </a:xfrm>
          <a:prstGeom prst="straightConnector1">
            <a:avLst/>
          </a:prstGeom>
          <a:ln>
            <a:prstDash val="solid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Ellips 54"/>
          <p:cNvSpPr/>
          <p:nvPr/>
        </p:nvSpPr>
        <p:spPr>
          <a:xfrm>
            <a:off x="6445219" y="3336479"/>
            <a:ext cx="503447" cy="50343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VB</a:t>
            </a:r>
            <a:endParaRPr lang="sv-SE" sz="1200" dirty="0"/>
          </a:p>
        </p:txBody>
      </p:sp>
      <p:cxnSp>
        <p:nvCxnSpPr>
          <p:cNvPr id="56" name="Rak pil 55"/>
          <p:cNvCxnSpPr/>
          <p:nvPr/>
        </p:nvCxnSpPr>
        <p:spPr>
          <a:xfrm flipV="1">
            <a:off x="6948666" y="1889370"/>
            <a:ext cx="1094441" cy="1447110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Rak pil 23"/>
          <p:cNvCxnSpPr/>
          <p:nvPr/>
        </p:nvCxnSpPr>
        <p:spPr>
          <a:xfrm flipH="1" flipV="1">
            <a:off x="8043107" y="4516488"/>
            <a:ext cx="143630" cy="885204"/>
          </a:xfrm>
          <a:prstGeom prst="straightConnector1">
            <a:avLst/>
          </a:prstGeom>
          <a:ln>
            <a:prstDash val="solid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65662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497241" cy="1026240"/>
          </a:xfrm>
        </p:spPr>
        <p:txBody>
          <a:bodyPr>
            <a:normAutofit/>
          </a:bodyPr>
          <a:lstStyle/>
          <a:p>
            <a:r>
              <a:rPr lang="sv-SE" dirty="0" smtClean="0"/>
              <a:t>Anfall</a:t>
            </a:r>
            <a:endParaRPr lang="sv-SE" dirty="0"/>
          </a:p>
        </p:txBody>
      </p:sp>
      <p:pic>
        <p:nvPicPr>
          <p:cNvPr id="4" name="Bildobjekt 3" descr="fotbolla4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7789" y="0"/>
            <a:ext cx="4846211" cy="6858000"/>
          </a:xfrm>
          <a:prstGeom prst="rect">
            <a:avLst/>
          </a:prstGeom>
        </p:spPr>
      </p:pic>
      <p:sp>
        <p:nvSpPr>
          <p:cNvPr id="5" name="Ellips 4"/>
          <p:cNvSpPr/>
          <p:nvPr/>
        </p:nvSpPr>
        <p:spPr>
          <a:xfrm>
            <a:off x="6638919" y="6082399"/>
            <a:ext cx="402672" cy="402653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1</a:t>
            </a:r>
            <a:endParaRPr lang="sv-SE" dirty="0"/>
          </a:p>
        </p:txBody>
      </p:sp>
      <p:sp>
        <p:nvSpPr>
          <p:cNvPr id="16" name="Ellips 15"/>
          <p:cNvSpPr/>
          <p:nvPr/>
        </p:nvSpPr>
        <p:spPr>
          <a:xfrm>
            <a:off x="6545995" y="6020452"/>
            <a:ext cx="578196" cy="51868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MV</a:t>
            </a:r>
            <a:endParaRPr lang="sv-SE" sz="1200" dirty="0"/>
          </a:p>
        </p:txBody>
      </p:sp>
      <p:sp>
        <p:nvSpPr>
          <p:cNvPr id="19" name="Ellips 18"/>
          <p:cNvSpPr/>
          <p:nvPr/>
        </p:nvSpPr>
        <p:spPr>
          <a:xfrm>
            <a:off x="5495541" y="1142083"/>
            <a:ext cx="503447" cy="50343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VF</a:t>
            </a:r>
            <a:endParaRPr lang="sv-SE" sz="1200" dirty="0"/>
          </a:p>
        </p:txBody>
      </p:sp>
      <p:sp>
        <p:nvSpPr>
          <p:cNvPr id="21" name="Ellips 20"/>
          <p:cNvSpPr/>
          <p:nvPr/>
        </p:nvSpPr>
        <p:spPr>
          <a:xfrm>
            <a:off x="8174641" y="1300878"/>
            <a:ext cx="503447" cy="50343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HF</a:t>
            </a:r>
            <a:endParaRPr lang="sv-SE" sz="1200" dirty="0"/>
          </a:p>
        </p:txBody>
      </p:sp>
      <p:sp>
        <p:nvSpPr>
          <p:cNvPr id="6" name="Ellips 5"/>
          <p:cNvSpPr/>
          <p:nvPr/>
        </p:nvSpPr>
        <p:spPr>
          <a:xfrm>
            <a:off x="6607943" y="1300878"/>
            <a:ext cx="423321" cy="402653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3" name="Ellips 22"/>
          <p:cNvSpPr/>
          <p:nvPr/>
        </p:nvSpPr>
        <p:spPr>
          <a:xfrm>
            <a:off x="8043107" y="2799382"/>
            <a:ext cx="423321" cy="402653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5" name="Ellips 24"/>
          <p:cNvSpPr/>
          <p:nvPr/>
        </p:nvSpPr>
        <p:spPr>
          <a:xfrm>
            <a:off x="7751320" y="4750926"/>
            <a:ext cx="423321" cy="402653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7" name="Ellips 26"/>
          <p:cNvSpPr/>
          <p:nvPr/>
        </p:nvSpPr>
        <p:spPr>
          <a:xfrm>
            <a:off x="5747265" y="4839918"/>
            <a:ext cx="423321" cy="402653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28" name="Rak pil 27"/>
          <p:cNvCxnSpPr/>
          <p:nvPr/>
        </p:nvCxnSpPr>
        <p:spPr>
          <a:xfrm flipV="1">
            <a:off x="6742166" y="2425235"/>
            <a:ext cx="113576" cy="1008314"/>
          </a:xfrm>
          <a:prstGeom prst="straightConnector1">
            <a:avLst/>
          </a:prstGeom>
          <a:ln>
            <a:prstDash val="solid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Rak pil 30"/>
          <p:cNvCxnSpPr/>
          <p:nvPr/>
        </p:nvCxnSpPr>
        <p:spPr>
          <a:xfrm flipH="1" flipV="1">
            <a:off x="6445219" y="939523"/>
            <a:ext cx="1729422" cy="454276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Rak pil 46"/>
          <p:cNvCxnSpPr/>
          <p:nvPr/>
        </p:nvCxnSpPr>
        <p:spPr>
          <a:xfrm flipV="1">
            <a:off x="5998988" y="939523"/>
            <a:ext cx="446231" cy="202560"/>
          </a:xfrm>
          <a:prstGeom prst="straightConnector1">
            <a:avLst/>
          </a:prstGeom>
          <a:ln>
            <a:prstDash val="solid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Ellips 54"/>
          <p:cNvSpPr/>
          <p:nvPr/>
        </p:nvSpPr>
        <p:spPr>
          <a:xfrm>
            <a:off x="6445219" y="3336479"/>
            <a:ext cx="503447" cy="50343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VB</a:t>
            </a:r>
            <a:endParaRPr lang="sv-SE" sz="1200" dirty="0"/>
          </a:p>
        </p:txBody>
      </p:sp>
      <p:sp>
        <p:nvSpPr>
          <p:cNvPr id="32" name="Ellips 31"/>
          <p:cNvSpPr/>
          <p:nvPr/>
        </p:nvSpPr>
        <p:spPr>
          <a:xfrm>
            <a:off x="7124191" y="3588194"/>
            <a:ext cx="503447" cy="50343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HB</a:t>
            </a:r>
            <a:endParaRPr lang="sv-SE" sz="1200" dirty="0"/>
          </a:p>
        </p:txBody>
      </p:sp>
      <p:sp>
        <p:nvSpPr>
          <p:cNvPr id="33" name="Ellips 32"/>
          <p:cNvSpPr/>
          <p:nvPr/>
        </p:nvSpPr>
        <p:spPr>
          <a:xfrm>
            <a:off x="6576969" y="1921804"/>
            <a:ext cx="503447" cy="50343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VB</a:t>
            </a:r>
            <a:endParaRPr lang="sv-SE" sz="1200" dirty="0"/>
          </a:p>
        </p:txBody>
      </p:sp>
      <p:sp>
        <p:nvSpPr>
          <p:cNvPr id="20" name="Ellips 19"/>
          <p:cNvSpPr/>
          <p:nvPr/>
        </p:nvSpPr>
        <p:spPr>
          <a:xfrm>
            <a:off x="7894724" y="4450830"/>
            <a:ext cx="503447" cy="50343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HB</a:t>
            </a:r>
            <a:endParaRPr lang="sv-SE" sz="1200" dirty="0"/>
          </a:p>
        </p:txBody>
      </p:sp>
      <p:cxnSp>
        <p:nvCxnSpPr>
          <p:cNvPr id="22" name="Rak pil 21"/>
          <p:cNvCxnSpPr/>
          <p:nvPr/>
        </p:nvCxnSpPr>
        <p:spPr>
          <a:xfrm flipH="1" flipV="1">
            <a:off x="7627638" y="4091626"/>
            <a:ext cx="363847" cy="407584"/>
          </a:xfrm>
          <a:prstGeom prst="straightConnector1">
            <a:avLst/>
          </a:prstGeom>
          <a:ln>
            <a:prstDash val="solid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64412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497241" cy="1026240"/>
          </a:xfrm>
        </p:spPr>
        <p:txBody>
          <a:bodyPr>
            <a:normAutofit/>
          </a:bodyPr>
          <a:lstStyle/>
          <a:p>
            <a:r>
              <a:rPr lang="sv-SE" dirty="0" smtClean="0"/>
              <a:t>För att nå hit</a:t>
            </a:r>
            <a:endParaRPr lang="sv-SE" dirty="0"/>
          </a:p>
        </p:txBody>
      </p:sp>
      <p:pic>
        <p:nvPicPr>
          <p:cNvPr id="4" name="Bildobjekt 3" descr="fotbolla4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7789" y="0"/>
            <a:ext cx="4846211" cy="6858000"/>
          </a:xfrm>
          <a:prstGeom prst="rect">
            <a:avLst/>
          </a:prstGeom>
        </p:spPr>
      </p:pic>
      <p:sp>
        <p:nvSpPr>
          <p:cNvPr id="5" name="Ellips 4"/>
          <p:cNvSpPr/>
          <p:nvPr/>
        </p:nvSpPr>
        <p:spPr>
          <a:xfrm>
            <a:off x="6638919" y="6082399"/>
            <a:ext cx="402672" cy="402653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1</a:t>
            </a:r>
            <a:endParaRPr lang="sv-SE" dirty="0"/>
          </a:p>
        </p:txBody>
      </p:sp>
      <p:sp>
        <p:nvSpPr>
          <p:cNvPr id="16" name="Ellips 15"/>
          <p:cNvSpPr/>
          <p:nvPr/>
        </p:nvSpPr>
        <p:spPr>
          <a:xfrm>
            <a:off x="6545995" y="6020452"/>
            <a:ext cx="578196" cy="51868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MV</a:t>
            </a:r>
            <a:endParaRPr lang="sv-SE" sz="1200" dirty="0"/>
          </a:p>
        </p:txBody>
      </p:sp>
      <p:sp>
        <p:nvSpPr>
          <p:cNvPr id="19" name="Ellips 18"/>
          <p:cNvSpPr/>
          <p:nvPr/>
        </p:nvSpPr>
        <p:spPr>
          <a:xfrm>
            <a:off x="5495541" y="1142083"/>
            <a:ext cx="503447" cy="50343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VF</a:t>
            </a:r>
            <a:endParaRPr lang="sv-SE" sz="1200" dirty="0"/>
          </a:p>
        </p:txBody>
      </p:sp>
      <p:sp>
        <p:nvSpPr>
          <p:cNvPr id="21" name="Ellips 20"/>
          <p:cNvSpPr/>
          <p:nvPr/>
        </p:nvSpPr>
        <p:spPr>
          <a:xfrm>
            <a:off x="8174641" y="1300878"/>
            <a:ext cx="503447" cy="50343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HF</a:t>
            </a:r>
            <a:endParaRPr lang="sv-SE" sz="1200" dirty="0"/>
          </a:p>
        </p:txBody>
      </p:sp>
      <p:sp>
        <p:nvSpPr>
          <p:cNvPr id="6" name="Ellips 5"/>
          <p:cNvSpPr/>
          <p:nvPr/>
        </p:nvSpPr>
        <p:spPr>
          <a:xfrm>
            <a:off x="6607943" y="1300878"/>
            <a:ext cx="423321" cy="402653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3" name="Ellips 22"/>
          <p:cNvSpPr/>
          <p:nvPr/>
        </p:nvSpPr>
        <p:spPr>
          <a:xfrm>
            <a:off x="8678088" y="2799382"/>
            <a:ext cx="423321" cy="402653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5" name="Ellips 24"/>
          <p:cNvSpPr/>
          <p:nvPr/>
        </p:nvSpPr>
        <p:spPr>
          <a:xfrm>
            <a:off x="8678088" y="3325926"/>
            <a:ext cx="423321" cy="402653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7" name="Ellips 26"/>
          <p:cNvSpPr/>
          <p:nvPr/>
        </p:nvSpPr>
        <p:spPr>
          <a:xfrm>
            <a:off x="8678088" y="3829357"/>
            <a:ext cx="423321" cy="402653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31" name="Rak pil 30"/>
          <p:cNvCxnSpPr/>
          <p:nvPr/>
        </p:nvCxnSpPr>
        <p:spPr>
          <a:xfrm flipH="1" flipV="1">
            <a:off x="6445219" y="939523"/>
            <a:ext cx="1729422" cy="454276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Rak pil 46"/>
          <p:cNvCxnSpPr/>
          <p:nvPr/>
        </p:nvCxnSpPr>
        <p:spPr>
          <a:xfrm flipV="1">
            <a:off x="5998988" y="939523"/>
            <a:ext cx="446231" cy="202560"/>
          </a:xfrm>
          <a:prstGeom prst="straightConnector1">
            <a:avLst/>
          </a:prstGeom>
          <a:ln>
            <a:prstDash val="solid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Ellips 31"/>
          <p:cNvSpPr/>
          <p:nvPr/>
        </p:nvSpPr>
        <p:spPr>
          <a:xfrm>
            <a:off x="7299715" y="3283623"/>
            <a:ext cx="503447" cy="50343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HB</a:t>
            </a:r>
            <a:endParaRPr lang="sv-SE" sz="1200" dirty="0"/>
          </a:p>
        </p:txBody>
      </p:sp>
      <p:sp>
        <p:nvSpPr>
          <p:cNvPr id="33" name="Ellips 32"/>
          <p:cNvSpPr/>
          <p:nvPr/>
        </p:nvSpPr>
        <p:spPr>
          <a:xfrm>
            <a:off x="6576969" y="1921804"/>
            <a:ext cx="503447" cy="50343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VB</a:t>
            </a:r>
            <a:endParaRPr lang="sv-SE" sz="1200" dirty="0"/>
          </a:p>
        </p:txBody>
      </p:sp>
      <p:sp>
        <p:nvSpPr>
          <p:cNvPr id="22" name="Platshållare för innehåll 2"/>
          <p:cNvSpPr>
            <a:spLocks noGrp="1"/>
          </p:cNvSpPr>
          <p:nvPr>
            <p:ph idx="1"/>
          </p:nvPr>
        </p:nvSpPr>
        <p:spPr>
          <a:xfrm>
            <a:off x="457200" y="1600200"/>
            <a:ext cx="3497241" cy="4525963"/>
          </a:xfrm>
        </p:spPr>
        <p:txBody>
          <a:bodyPr>
            <a:normAutofit fontScale="85000" lnSpcReduction="20000"/>
          </a:bodyPr>
          <a:lstStyle/>
          <a:p>
            <a:r>
              <a:rPr lang="sv-SE" dirty="0" smtClean="0"/>
              <a:t>Förstå ”min” rörelse utan boll</a:t>
            </a:r>
          </a:p>
          <a:p>
            <a:r>
              <a:rPr lang="sv-SE" dirty="0" smtClean="0"/>
              <a:t>Förstå spelbar vs passningsskugga</a:t>
            </a:r>
          </a:p>
          <a:p>
            <a:r>
              <a:rPr lang="sv-SE" dirty="0" smtClean="0"/>
              <a:t>Backlinje måste kunna rulla runt med hjälp av MV i väntan på offensivt pass</a:t>
            </a:r>
          </a:p>
          <a:p>
            <a:r>
              <a:rPr lang="sv-SE" dirty="0" smtClean="0"/>
              <a:t>Löpning-mottag-pass-löpning måste drillas</a:t>
            </a:r>
          </a:p>
          <a:p>
            <a:r>
              <a:rPr lang="sv-SE" dirty="0" smtClean="0"/>
              <a:t>Triangel/vägg-spel</a:t>
            </a:r>
          </a:p>
        </p:txBody>
      </p:sp>
    </p:spTree>
    <p:extLst>
      <p:ext uri="{BB962C8B-B14F-4D97-AF65-F5344CB8AC3E}">
        <p14:creationId xmlns:p14="http://schemas.microsoft.com/office/powerpoint/2010/main" val="36780765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497241" cy="1026240"/>
          </a:xfrm>
        </p:spPr>
        <p:txBody>
          <a:bodyPr>
            <a:normAutofit/>
          </a:bodyPr>
          <a:lstStyle/>
          <a:p>
            <a:r>
              <a:rPr lang="sv-SE" dirty="0" smtClean="0"/>
              <a:t>Första steget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57200" y="1465982"/>
            <a:ext cx="3497241" cy="4660181"/>
          </a:xfrm>
        </p:spPr>
        <p:txBody>
          <a:bodyPr>
            <a:normAutofit fontScale="77500" lnSpcReduction="20000"/>
          </a:bodyPr>
          <a:lstStyle/>
          <a:p>
            <a:r>
              <a:rPr lang="sv-SE" dirty="0"/>
              <a:t>Rulla runt på </a:t>
            </a:r>
            <a:r>
              <a:rPr lang="sv-SE" dirty="0" smtClean="0"/>
              <a:t>backarna</a:t>
            </a:r>
          </a:p>
          <a:p>
            <a:r>
              <a:rPr lang="sv-SE" dirty="0" smtClean="0"/>
              <a:t>Göra HF och VF spelbar genom rörelse</a:t>
            </a:r>
          </a:p>
          <a:p>
            <a:r>
              <a:rPr lang="sv-SE" dirty="0" smtClean="0"/>
              <a:t>Få back på motstående sida att följa med</a:t>
            </a:r>
          </a:p>
          <a:p>
            <a:r>
              <a:rPr lang="sv-SE" dirty="0" smtClean="0"/>
              <a:t>Få Forward som inte tar emot boll att ta höjd</a:t>
            </a:r>
          </a:p>
          <a:p>
            <a:r>
              <a:rPr lang="sv-SE" dirty="0" smtClean="0"/>
              <a:t>Öva ”rycket” på forwards</a:t>
            </a:r>
          </a:p>
          <a:p>
            <a:r>
              <a:rPr lang="sv-SE" dirty="0" smtClean="0"/>
              <a:t>Öva inspel mitten på forwards</a:t>
            </a:r>
          </a:p>
        </p:txBody>
      </p:sp>
      <p:pic>
        <p:nvPicPr>
          <p:cNvPr id="4" name="Bildobjekt 3" descr="fotbolla4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7789" y="0"/>
            <a:ext cx="4846211" cy="6858000"/>
          </a:xfrm>
          <a:prstGeom prst="rect">
            <a:avLst/>
          </a:prstGeom>
        </p:spPr>
      </p:pic>
      <p:sp>
        <p:nvSpPr>
          <p:cNvPr id="13" name="Ellips 12"/>
          <p:cNvSpPr/>
          <p:nvPr/>
        </p:nvSpPr>
        <p:spPr>
          <a:xfrm>
            <a:off x="8466428" y="3272842"/>
            <a:ext cx="402672" cy="402653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5</a:t>
            </a:r>
            <a:endParaRPr lang="sv-SE" dirty="0"/>
          </a:p>
        </p:txBody>
      </p:sp>
      <p:sp>
        <p:nvSpPr>
          <p:cNvPr id="16" name="Ellips 15"/>
          <p:cNvSpPr/>
          <p:nvPr/>
        </p:nvSpPr>
        <p:spPr>
          <a:xfrm>
            <a:off x="6835093" y="5966364"/>
            <a:ext cx="578196" cy="51868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MV</a:t>
            </a:r>
            <a:endParaRPr lang="sv-SE" sz="1200" dirty="0"/>
          </a:p>
        </p:txBody>
      </p:sp>
      <p:sp>
        <p:nvSpPr>
          <p:cNvPr id="17" name="Ellips 16"/>
          <p:cNvSpPr/>
          <p:nvPr/>
        </p:nvSpPr>
        <p:spPr>
          <a:xfrm>
            <a:off x="5455479" y="4371160"/>
            <a:ext cx="503447" cy="50343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VB</a:t>
            </a:r>
            <a:endParaRPr lang="sv-SE" sz="1200" dirty="0"/>
          </a:p>
        </p:txBody>
      </p:sp>
      <p:sp>
        <p:nvSpPr>
          <p:cNvPr id="18" name="Ellips 17"/>
          <p:cNvSpPr/>
          <p:nvPr/>
        </p:nvSpPr>
        <p:spPr>
          <a:xfrm>
            <a:off x="7962981" y="5403602"/>
            <a:ext cx="503447" cy="50343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HB</a:t>
            </a:r>
            <a:endParaRPr lang="sv-SE" sz="1200" dirty="0"/>
          </a:p>
        </p:txBody>
      </p:sp>
      <p:sp>
        <p:nvSpPr>
          <p:cNvPr id="19" name="Ellips 18"/>
          <p:cNvSpPr/>
          <p:nvPr/>
        </p:nvSpPr>
        <p:spPr>
          <a:xfrm>
            <a:off x="5551308" y="1465982"/>
            <a:ext cx="503447" cy="50343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VF</a:t>
            </a:r>
            <a:endParaRPr lang="sv-SE" sz="1200" dirty="0"/>
          </a:p>
        </p:txBody>
      </p:sp>
      <p:sp>
        <p:nvSpPr>
          <p:cNvPr id="21" name="Ellips 20"/>
          <p:cNvSpPr/>
          <p:nvPr/>
        </p:nvSpPr>
        <p:spPr>
          <a:xfrm>
            <a:off x="8418940" y="3202035"/>
            <a:ext cx="503447" cy="50343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HF</a:t>
            </a:r>
            <a:endParaRPr lang="sv-SE" sz="1200" dirty="0"/>
          </a:p>
        </p:txBody>
      </p:sp>
      <p:sp>
        <p:nvSpPr>
          <p:cNvPr id="20" name="Rektangel med rundade hörn 19"/>
          <p:cNvSpPr/>
          <p:nvPr/>
        </p:nvSpPr>
        <p:spPr>
          <a:xfrm>
            <a:off x="5896977" y="3355438"/>
            <a:ext cx="1497112" cy="825955"/>
          </a:xfrm>
          <a:prstGeom prst="roundRect">
            <a:avLst/>
          </a:prstGeom>
          <a:solidFill>
            <a:schemeClr val="accent3">
              <a:lumMod val="60000"/>
              <a:lumOff val="40000"/>
              <a:alpha val="27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 smtClean="0">
                <a:solidFill>
                  <a:schemeClr val="tx1"/>
                </a:solidFill>
              </a:rPr>
              <a:t>Spelbar yta</a:t>
            </a:r>
          </a:p>
        </p:txBody>
      </p:sp>
      <p:sp>
        <p:nvSpPr>
          <p:cNvPr id="22" name="Rektangel med rundade hörn 21"/>
          <p:cNvSpPr/>
          <p:nvPr/>
        </p:nvSpPr>
        <p:spPr>
          <a:xfrm>
            <a:off x="8144903" y="1219744"/>
            <a:ext cx="746510" cy="1899695"/>
          </a:xfrm>
          <a:prstGeom prst="roundRect">
            <a:avLst/>
          </a:prstGeom>
          <a:solidFill>
            <a:schemeClr val="accent3">
              <a:lumMod val="60000"/>
              <a:lumOff val="40000"/>
              <a:alpha val="27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 smtClean="0">
                <a:solidFill>
                  <a:schemeClr val="tx1"/>
                </a:solidFill>
              </a:rPr>
              <a:t>Ryck eller pass</a:t>
            </a:r>
          </a:p>
        </p:txBody>
      </p:sp>
      <p:sp>
        <p:nvSpPr>
          <p:cNvPr id="6" name="Ellips 5"/>
          <p:cNvSpPr/>
          <p:nvPr/>
        </p:nvSpPr>
        <p:spPr>
          <a:xfrm>
            <a:off x="5518881" y="1197547"/>
            <a:ext cx="423321" cy="402653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3" name="Ellips 22"/>
          <p:cNvSpPr/>
          <p:nvPr/>
        </p:nvSpPr>
        <p:spPr>
          <a:xfrm>
            <a:off x="8130652" y="2716786"/>
            <a:ext cx="423321" cy="402653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5" name="Ellips 24"/>
          <p:cNvSpPr/>
          <p:nvPr/>
        </p:nvSpPr>
        <p:spPr>
          <a:xfrm>
            <a:off x="7751320" y="4750926"/>
            <a:ext cx="423321" cy="402653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7" name="Ellips 26"/>
          <p:cNvSpPr/>
          <p:nvPr/>
        </p:nvSpPr>
        <p:spPr>
          <a:xfrm>
            <a:off x="5747265" y="4839918"/>
            <a:ext cx="423321" cy="402653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30" name="Rak pil 29"/>
          <p:cNvCxnSpPr/>
          <p:nvPr/>
        </p:nvCxnSpPr>
        <p:spPr>
          <a:xfrm flipV="1">
            <a:off x="8652276" y="1600200"/>
            <a:ext cx="0" cy="1519239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Rak pil 42"/>
          <p:cNvCxnSpPr/>
          <p:nvPr/>
        </p:nvCxnSpPr>
        <p:spPr>
          <a:xfrm flipV="1">
            <a:off x="8286980" y="3778740"/>
            <a:ext cx="365296" cy="1624862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667767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497241" cy="1026240"/>
          </a:xfrm>
        </p:spPr>
        <p:txBody>
          <a:bodyPr>
            <a:normAutofit fontScale="90000"/>
          </a:bodyPr>
          <a:lstStyle/>
          <a:p>
            <a:r>
              <a:rPr lang="sv-SE" dirty="0" smtClean="0"/>
              <a:t>Alltså måste vi öva mer på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57200" y="1600200"/>
            <a:ext cx="3497241" cy="4525963"/>
          </a:xfrm>
        </p:spPr>
        <p:txBody>
          <a:bodyPr>
            <a:normAutofit fontScale="77500" lnSpcReduction="20000"/>
          </a:bodyPr>
          <a:lstStyle/>
          <a:p>
            <a:r>
              <a:rPr lang="sv-SE" dirty="0"/>
              <a:t>Rulla runt på </a:t>
            </a:r>
            <a:r>
              <a:rPr lang="sv-SE" dirty="0" smtClean="0"/>
              <a:t>backarna</a:t>
            </a:r>
          </a:p>
          <a:p>
            <a:r>
              <a:rPr lang="sv-SE" dirty="0" smtClean="0"/>
              <a:t>Passningsövningar och väggspel</a:t>
            </a:r>
          </a:p>
          <a:p>
            <a:r>
              <a:rPr lang="sv-SE" dirty="0" smtClean="0"/>
              <a:t>Löpning-Mottag-Pass-Löpning med motståndare nära eller i rygg</a:t>
            </a:r>
          </a:p>
          <a:p>
            <a:r>
              <a:rPr lang="sv-SE" dirty="0" smtClean="0"/>
              <a:t>Spela med 2-3 touch på boll</a:t>
            </a:r>
          </a:p>
          <a:p>
            <a:r>
              <a:rPr lang="sv-SE" dirty="0" smtClean="0"/>
              <a:t>Bollkontroll</a:t>
            </a:r>
          </a:p>
          <a:p>
            <a:r>
              <a:rPr lang="sv-SE" dirty="0" smtClean="0"/>
              <a:t>”Rycket”</a:t>
            </a:r>
          </a:p>
          <a:p>
            <a:r>
              <a:rPr lang="sv-SE" dirty="0" smtClean="0"/>
              <a:t>In och ut ur ytan</a:t>
            </a:r>
            <a:endParaRPr lang="sv-SE" dirty="0"/>
          </a:p>
        </p:txBody>
      </p:sp>
      <p:pic>
        <p:nvPicPr>
          <p:cNvPr id="4" name="Bildobjekt 3" descr="fotbolla4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7789" y="0"/>
            <a:ext cx="4846211" cy="6858000"/>
          </a:xfrm>
          <a:prstGeom prst="rect">
            <a:avLst/>
          </a:prstGeom>
        </p:spPr>
      </p:pic>
      <p:sp>
        <p:nvSpPr>
          <p:cNvPr id="13" name="Ellips 12"/>
          <p:cNvSpPr/>
          <p:nvPr/>
        </p:nvSpPr>
        <p:spPr>
          <a:xfrm>
            <a:off x="8466428" y="3272842"/>
            <a:ext cx="402672" cy="402653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5</a:t>
            </a:r>
            <a:endParaRPr lang="sv-SE" dirty="0"/>
          </a:p>
        </p:txBody>
      </p:sp>
      <p:sp>
        <p:nvSpPr>
          <p:cNvPr id="16" name="Ellips 15"/>
          <p:cNvSpPr/>
          <p:nvPr/>
        </p:nvSpPr>
        <p:spPr>
          <a:xfrm>
            <a:off x="6835093" y="5966364"/>
            <a:ext cx="578196" cy="51868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MV</a:t>
            </a:r>
            <a:endParaRPr lang="sv-SE" sz="1200" dirty="0"/>
          </a:p>
        </p:txBody>
      </p:sp>
      <p:sp>
        <p:nvSpPr>
          <p:cNvPr id="17" name="Ellips 16"/>
          <p:cNvSpPr/>
          <p:nvPr/>
        </p:nvSpPr>
        <p:spPr>
          <a:xfrm>
            <a:off x="5455479" y="4371160"/>
            <a:ext cx="503447" cy="50343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VB</a:t>
            </a:r>
            <a:endParaRPr lang="sv-SE" sz="1200" dirty="0"/>
          </a:p>
        </p:txBody>
      </p:sp>
      <p:sp>
        <p:nvSpPr>
          <p:cNvPr id="18" name="Ellips 17"/>
          <p:cNvSpPr/>
          <p:nvPr/>
        </p:nvSpPr>
        <p:spPr>
          <a:xfrm>
            <a:off x="7962981" y="5403602"/>
            <a:ext cx="503447" cy="50343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HB</a:t>
            </a:r>
            <a:endParaRPr lang="sv-SE" sz="1200" dirty="0"/>
          </a:p>
        </p:txBody>
      </p:sp>
      <p:sp>
        <p:nvSpPr>
          <p:cNvPr id="19" name="Ellips 18"/>
          <p:cNvSpPr/>
          <p:nvPr/>
        </p:nvSpPr>
        <p:spPr>
          <a:xfrm>
            <a:off x="5551308" y="1465982"/>
            <a:ext cx="503447" cy="50343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VF</a:t>
            </a:r>
            <a:endParaRPr lang="sv-SE" sz="1200" dirty="0"/>
          </a:p>
        </p:txBody>
      </p:sp>
      <p:sp>
        <p:nvSpPr>
          <p:cNvPr id="21" name="Ellips 20"/>
          <p:cNvSpPr/>
          <p:nvPr/>
        </p:nvSpPr>
        <p:spPr>
          <a:xfrm>
            <a:off x="8418940" y="3202035"/>
            <a:ext cx="503447" cy="50343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HF</a:t>
            </a:r>
            <a:endParaRPr lang="sv-SE" sz="1200" dirty="0"/>
          </a:p>
        </p:txBody>
      </p:sp>
      <p:sp>
        <p:nvSpPr>
          <p:cNvPr id="20" name="Rektangel med rundade hörn 19"/>
          <p:cNvSpPr/>
          <p:nvPr/>
        </p:nvSpPr>
        <p:spPr>
          <a:xfrm>
            <a:off x="5896977" y="3355438"/>
            <a:ext cx="1497112" cy="825955"/>
          </a:xfrm>
          <a:prstGeom prst="roundRect">
            <a:avLst/>
          </a:prstGeom>
          <a:solidFill>
            <a:schemeClr val="accent3">
              <a:lumMod val="60000"/>
              <a:lumOff val="40000"/>
              <a:alpha val="27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 smtClean="0">
                <a:solidFill>
                  <a:schemeClr val="tx1"/>
                </a:solidFill>
              </a:rPr>
              <a:t>Spelbar yta</a:t>
            </a:r>
          </a:p>
        </p:txBody>
      </p:sp>
      <p:sp>
        <p:nvSpPr>
          <p:cNvPr id="22" name="Rektangel med rundade hörn 21"/>
          <p:cNvSpPr/>
          <p:nvPr/>
        </p:nvSpPr>
        <p:spPr>
          <a:xfrm>
            <a:off x="8144903" y="1219744"/>
            <a:ext cx="746510" cy="1899695"/>
          </a:xfrm>
          <a:prstGeom prst="roundRect">
            <a:avLst/>
          </a:prstGeom>
          <a:solidFill>
            <a:schemeClr val="accent3">
              <a:lumMod val="60000"/>
              <a:lumOff val="40000"/>
              <a:alpha val="27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 smtClean="0">
                <a:solidFill>
                  <a:schemeClr val="tx1"/>
                </a:solidFill>
              </a:rPr>
              <a:t>Ryck eller pass</a:t>
            </a:r>
          </a:p>
        </p:txBody>
      </p:sp>
      <p:sp>
        <p:nvSpPr>
          <p:cNvPr id="6" name="Ellips 5"/>
          <p:cNvSpPr/>
          <p:nvPr/>
        </p:nvSpPr>
        <p:spPr>
          <a:xfrm>
            <a:off x="5518881" y="1197547"/>
            <a:ext cx="423321" cy="402653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3" name="Ellips 22"/>
          <p:cNvSpPr/>
          <p:nvPr/>
        </p:nvSpPr>
        <p:spPr>
          <a:xfrm>
            <a:off x="8130652" y="2716786"/>
            <a:ext cx="423321" cy="402653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5" name="Ellips 24"/>
          <p:cNvSpPr/>
          <p:nvPr/>
        </p:nvSpPr>
        <p:spPr>
          <a:xfrm>
            <a:off x="7751320" y="4750926"/>
            <a:ext cx="423321" cy="402653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7" name="Ellips 26"/>
          <p:cNvSpPr/>
          <p:nvPr/>
        </p:nvSpPr>
        <p:spPr>
          <a:xfrm>
            <a:off x="5747265" y="4839918"/>
            <a:ext cx="423321" cy="402653"/>
          </a:xfrm>
          <a:prstGeom prst="ellipse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30" name="Rak pil 29"/>
          <p:cNvCxnSpPr/>
          <p:nvPr/>
        </p:nvCxnSpPr>
        <p:spPr>
          <a:xfrm flipV="1">
            <a:off x="8652276" y="1600200"/>
            <a:ext cx="0" cy="1519239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Rak pil 42"/>
          <p:cNvCxnSpPr/>
          <p:nvPr/>
        </p:nvCxnSpPr>
        <p:spPr>
          <a:xfrm flipV="1">
            <a:off x="8286980" y="3778740"/>
            <a:ext cx="365296" cy="1624862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307710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497241" cy="1026240"/>
          </a:xfrm>
        </p:spPr>
        <p:txBody>
          <a:bodyPr>
            <a:normAutofit fontScale="90000"/>
          </a:bodyPr>
          <a:lstStyle/>
          <a:p>
            <a:r>
              <a:rPr lang="sv-SE" dirty="0" smtClean="0"/>
              <a:t>Om någon bryter mönstret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57200" y="1465982"/>
            <a:ext cx="3497241" cy="4660181"/>
          </a:xfrm>
        </p:spPr>
        <p:txBody>
          <a:bodyPr>
            <a:normAutofit fontScale="85000" lnSpcReduction="20000"/>
          </a:bodyPr>
          <a:lstStyle/>
          <a:p>
            <a:r>
              <a:rPr lang="sv-SE" dirty="0" smtClean="0"/>
              <a:t>Helt OK</a:t>
            </a:r>
          </a:p>
          <a:p>
            <a:r>
              <a:rPr lang="sv-SE" dirty="0" smtClean="0"/>
              <a:t>Aldrig klaga - bara peppa</a:t>
            </a:r>
          </a:p>
          <a:p>
            <a:r>
              <a:rPr lang="sv-SE" dirty="0" smtClean="0"/>
              <a:t>Detta spelsätt är bara vårt </a:t>
            </a:r>
            <a:r>
              <a:rPr lang="sv-SE" dirty="0" err="1" smtClean="0"/>
              <a:t>grundtänk</a:t>
            </a:r>
            <a:endParaRPr lang="sv-SE" dirty="0" smtClean="0"/>
          </a:p>
          <a:p>
            <a:r>
              <a:rPr lang="sv-SE" dirty="0" smtClean="0"/>
              <a:t>Grunden = tryggheten</a:t>
            </a:r>
          </a:p>
          <a:p>
            <a:r>
              <a:rPr lang="sv-SE" dirty="0" smtClean="0"/>
              <a:t>Kreativitet = kryddan</a:t>
            </a:r>
            <a:endParaRPr lang="sv-SE" dirty="0"/>
          </a:p>
          <a:p>
            <a:r>
              <a:rPr lang="sv-SE" dirty="0" smtClean="0"/>
              <a:t>Alla andra lösningar på plan som killarna VÅGAR pröva måste vi ha tålamod med</a:t>
            </a:r>
          </a:p>
        </p:txBody>
      </p:sp>
      <p:pic>
        <p:nvPicPr>
          <p:cNvPr id="4" name="Bildobjekt 3" descr="fotbolla4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7789" y="0"/>
            <a:ext cx="4846211" cy="6858000"/>
          </a:xfrm>
          <a:prstGeom prst="rect">
            <a:avLst/>
          </a:prstGeom>
        </p:spPr>
      </p:pic>
      <p:sp>
        <p:nvSpPr>
          <p:cNvPr id="20" name="Rektangel med rundade hörn 19"/>
          <p:cNvSpPr/>
          <p:nvPr/>
        </p:nvSpPr>
        <p:spPr>
          <a:xfrm>
            <a:off x="5352691" y="1214581"/>
            <a:ext cx="2823690" cy="1942276"/>
          </a:xfrm>
          <a:prstGeom prst="roundRect">
            <a:avLst/>
          </a:prstGeom>
          <a:solidFill>
            <a:schemeClr val="accent3">
              <a:lumMod val="60000"/>
              <a:lumOff val="40000"/>
              <a:alpha val="27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 smtClean="0">
                <a:solidFill>
                  <a:schemeClr val="tx1"/>
                </a:solidFill>
              </a:rPr>
              <a:t>Jag spelar som JAG vill.</a:t>
            </a:r>
          </a:p>
        </p:txBody>
      </p:sp>
    </p:spTree>
    <p:extLst>
      <p:ext uri="{BB962C8B-B14F-4D97-AF65-F5344CB8AC3E}">
        <p14:creationId xmlns:p14="http://schemas.microsoft.com/office/powerpoint/2010/main" val="22837260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497241" cy="1026240"/>
          </a:xfrm>
        </p:spPr>
        <p:txBody>
          <a:bodyPr/>
          <a:lstStyle/>
          <a:p>
            <a:r>
              <a:rPr lang="sv-SE" dirty="0" smtClean="0"/>
              <a:t>Träning HT-17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57200" y="1414446"/>
            <a:ext cx="3497241" cy="5007347"/>
          </a:xfrm>
        </p:spPr>
        <p:txBody>
          <a:bodyPr>
            <a:normAutofit/>
          </a:bodyPr>
          <a:lstStyle/>
          <a:p>
            <a:r>
              <a:rPr lang="sv-SE" dirty="0" smtClean="0"/>
              <a:t>Grunderna</a:t>
            </a:r>
          </a:p>
          <a:p>
            <a:r>
              <a:rPr lang="sv-SE" dirty="0" smtClean="0"/>
              <a:t>Passning</a:t>
            </a:r>
          </a:p>
          <a:p>
            <a:r>
              <a:rPr lang="sv-SE" dirty="0" smtClean="0"/>
              <a:t>Löpning</a:t>
            </a:r>
          </a:p>
          <a:p>
            <a:r>
              <a:rPr lang="sv-SE" dirty="0" smtClean="0"/>
              <a:t>Rörelse - spelbar</a:t>
            </a:r>
          </a:p>
          <a:p>
            <a:r>
              <a:rPr lang="sv-SE" dirty="0" smtClean="0"/>
              <a:t>Bollkontroll (</a:t>
            </a:r>
            <a:r>
              <a:rPr lang="sv-SE" dirty="0" err="1"/>
              <a:t>C</a:t>
            </a:r>
            <a:r>
              <a:rPr lang="sv-SE" dirty="0" err="1" smtClean="0"/>
              <a:t>oerver</a:t>
            </a:r>
            <a:r>
              <a:rPr lang="sv-SE" dirty="0" smtClean="0"/>
              <a:t>)</a:t>
            </a:r>
          </a:p>
          <a:p>
            <a:r>
              <a:rPr lang="sv-SE" dirty="0" smtClean="0"/>
              <a:t>Markering</a:t>
            </a:r>
          </a:p>
          <a:p>
            <a:pPr marL="0" indent="0">
              <a:buNone/>
            </a:pPr>
            <a:endParaRPr lang="sv-SE" dirty="0" smtClean="0"/>
          </a:p>
          <a:p>
            <a:pPr marL="0" indent="0">
              <a:buNone/>
            </a:pPr>
            <a:endParaRPr lang="sv-SE" dirty="0"/>
          </a:p>
        </p:txBody>
      </p:sp>
      <p:pic>
        <p:nvPicPr>
          <p:cNvPr id="4" name="Bildobjekt 3" descr="fotbolla4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7789" y="0"/>
            <a:ext cx="484621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987098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497241" cy="1026240"/>
          </a:xfrm>
        </p:spPr>
        <p:txBody>
          <a:bodyPr>
            <a:normAutofit/>
          </a:bodyPr>
          <a:lstStyle/>
          <a:p>
            <a:r>
              <a:rPr lang="sv-SE" dirty="0" smtClean="0"/>
              <a:t>Få med alla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57200" y="1340792"/>
            <a:ext cx="3497241" cy="4525963"/>
          </a:xfrm>
        </p:spPr>
        <p:txBody>
          <a:bodyPr>
            <a:normAutofit fontScale="47500" lnSpcReduction="20000"/>
          </a:bodyPr>
          <a:lstStyle/>
          <a:p>
            <a:r>
              <a:rPr lang="sv-SE" dirty="0" smtClean="0"/>
              <a:t>Fri fantasi och spelglädje är fortfarande givetvis något vi premierar</a:t>
            </a:r>
          </a:p>
          <a:p>
            <a:r>
              <a:rPr lang="sv-SE" dirty="0" smtClean="0"/>
              <a:t>Vi kan inte standardisera en match</a:t>
            </a:r>
          </a:p>
          <a:p>
            <a:r>
              <a:rPr lang="sv-SE" dirty="0" smtClean="0"/>
              <a:t>Men…</a:t>
            </a:r>
          </a:p>
          <a:p>
            <a:r>
              <a:rPr lang="sv-SE" dirty="0" smtClean="0"/>
              <a:t>Om vi har ett lag där ALLA kan ta emot och slå ett pass</a:t>
            </a:r>
          </a:p>
          <a:p>
            <a:r>
              <a:rPr lang="sv-SE" dirty="0" smtClean="0"/>
              <a:t>Om alla förstår tänket att rörelse utan boll gör mig spelbar</a:t>
            </a:r>
          </a:p>
          <a:p>
            <a:r>
              <a:rPr lang="sv-SE" dirty="0" smtClean="0"/>
              <a:t>Om alla kan göra ett </a:t>
            </a:r>
            <a:r>
              <a:rPr lang="sv-SE" dirty="0" err="1" smtClean="0"/>
              <a:t>maxlöp</a:t>
            </a:r>
            <a:r>
              <a:rPr lang="sv-SE" dirty="0" smtClean="0"/>
              <a:t> för att springa sig fri</a:t>
            </a:r>
          </a:p>
          <a:p>
            <a:r>
              <a:rPr lang="sv-SE" dirty="0" smtClean="0"/>
              <a:t>DÅ kan ALLA vara med och bidra</a:t>
            </a:r>
          </a:p>
          <a:p>
            <a:r>
              <a:rPr lang="sv-SE" dirty="0" smtClean="0"/>
              <a:t>De killar som inte kommit så långt i utvecklingen kommer bli tryggare med sin uppgift</a:t>
            </a:r>
          </a:p>
          <a:p>
            <a:r>
              <a:rPr lang="sv-SE" dirty="0" smtClean="0"/>
              <a:t>De som är duktiga kan peppa och hjälpa</a:t>
            </a:r>
          </a:p>
          <a:p>
            <a:r>
              <a:rPr lang="sv-SE" dirty="0" smtClean="0"/>
              <a:t>De som är duktiga kommer komma i fler farliga situationer</a:t>
            </a:r>
          </a:p>
          <a:p>
            <a:r>
              <a:rPr lang="sv-SE" dirty="0" smtClean="0"/>
              <a:t>Vi kommer med detta tänk bygga ett lag inte bara några duktiga individer</a:t>
            </a:r>
          </a:p>
          <a:p>
            <a:endParaRPr lang="sv-SE" dirty="0" smtClean="0"/>
          </a:p>
        </p:txBody>
      </p:sp>
      <p:pic>
        <p:nvPicPr>
          <p:cNvPr id="4" name="Bildobjekt 3" descr="fotbolla4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7789" y="0"/>
            <a:ext cx="484621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348597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497241" cy="1026240"/>
          </a:xfrm>
        </p:spPr>
        <p:txBody>
          <a:bodyPr>
            <a:noAutofit/>
          </a:bodyPr>
          <a:lstStyle/>
          <a:p>
            <a:r>
              <a:rPr lang="sv-SE" sz="3200" dirty="0" smtClean="0"/>
              <a:t>Vi tar med oss samma </a:t>
            </a:r>
            <a:r>
              <a:rPr lang="sv-SE" sz="3200" dirty="0" smtClean="0"/>
              <a:t>spelid</a:t>
            </a:r>
            <a:r>
              <a:rPr lang="sv-SE" sz="3200" dirty="0" smtClean="0"/>
              <a:t>é </a:t>
            </a:r>
            <a:r>
              <a:rPr lang="sv-SE" sz="3200" dirty="0" smtClean="0"/>
              <a:t>upp </a:t>
            </a:r>
            <a:r>
              <a:rPr lang="sv-SE" sz="3200" dirty="0" smtClean="0"/>
              <a:t>i 7-manna</a:t>
            </a:r>
            <a:endParaRPr lang="sv-SE" sz="320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57200" y="1848072"/>
            <a:ext cx="3497241" cy="4278091"/>
          </a:xfrm>
        </p:spPr>
        <p:txBody>
          <a:bodyPr>
            <a:normAutofit fontScale="77500" lnSpcReduction="20000"/>
          </a:bodyPr>
          <a:lstStyle/>
          <a:p>
            <a:r>
              <a:rPr lang="sv-SE" dirty="0" smtClean="0"/>
              <a:t>HB har boll. MV är avlastare bakåt. Beredd att vända spelet. </a:t>
            </a:r>
          </a:p>
          <a:p>
            <a:r>
              <a:rPr lang="sv-SE" dirty="0" smtClean="0"/>
              <a:t>IM spelbar i mitten.</a:t>
            </a:r>
          </a:p>
          <a:p>
            <a:r>
              <a:rPr lang="sv-SE" dirty="0" smtClean="0"/>
              <a:t>HM möter</a:t>
            </a:r>
          </a:p>
          <a:p>
            <a:r>
              <a:rPr lang="sv-SE" dirty="0" smtClean="0"/>
              <a:t>C tar höjd för att skapa </a:t>
            </a:r>
            <a:r>
              <a:rPr lang="sv-SE" dirty="0" smtClean="0"/>
              <a:t>speldjup</a:t>
            </a:r>
            <a:r>
              <a:rPr lang="sv-SE" dirty="0" smtClean="0"/>
              <a:t>. </a:t>
            </a:r>
          </a:p>
          <a:p>
            <a:r>
              <a:rPr lang="sv-SE" dirty="0" smtClean="0"/>
              <a:t>VM håller höjd och bredd</a:t>
            </a:r>
          </a:p>
          <a:p>
            <a:r>
              <a:rPr lang="sv-SE" dirty="0" smtClean="0"/>
              <a:t>VB beredd att </a:t>
            </a:r>
            <a:r>
              <a:rPr lang="sv-SE" dirty="0" smtClean="0"/>
              <a:t>bredda/vända </a:t>
            </a:r>
            <a:r>
              <a:rPr lang="sv-SE" dirty="0" smtClean="0"/>
              <a:t>spelet</a:t>
            </a:r>
          </a:p>
          <a:p>
            <a:pPr marL="0" indent="0">
              <a:buNone/>
            </a:pPr>
            <a:endParaRPr lang="sv-SE" dirty="0" smtClean="0"/>
          </a:p>
        </p:txBody>
      </p:sp>
      <p:pic>
        <p:nvPicPr>
          <p:cNvPr id="4" name="Bildobjekt 3" descr="fotbolla4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7789" y="0"/>
            <a:ext cx="4846211" cy="6858000"/>
          </a:xfrm>
          <a:prstGeom prst="rect">
            <a:avLst/>
          </a:prstGeom>
        </p:spPr>
      </p:pic>
      <p:sp>
        <p:nvSpPr>
          <p:cNvPr id="16" name="Ellips 15"/>
          <p:cNvSpPr/>
          <p:nvPr/>
        </p:nvSpPr>
        <p:spPr>
          <a:xfrm>
            <a:off x="6835093" y="5966364"/>
            <a:ext cx="578196" cy="51868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MV</a:t>
            </a:r>
            <a:endParaRPr lang="sv-SE" sz="1200" dirty="0"/>
          </a:p>
        </p:txBody>
      </p:sp>
      <p:sp>
        <p:nvSpPr>
          <p:cNvPr id="17" name="Ellips 16"/>
          <p:cNvSpPr/>
          <p:nvPr/>
        </p:nvSpPr>
        <p:spPr>
          <a:xfrm>
            <a:off x="5011939" y="5622732"/>
            <a:ext cx="503447" cy="50343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VB</a:t>
            </a:r>
            <a:endParaRPr lang="sv-SE" sz="1200" dirty="0"/>
          </a:p>
        </p:txBody>
      </p:sp>
      <p:sp>
        <p:nvSpPr>
          <p:cNvPr id="18" name="Ellips 17"/>
          <p:cNvSpPr/>
          <p:nvPr/>
        </p:nvSpPr>
        <p:spPr>
          <a:xfrm>
            <a:off x="7962981" y="5622732"/>
            <a:ext cx="503447" cy="50343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HB</a:t>
            </a:r>
            <a:endParaRPr lang="sv-SE" sz="1200" dirty="0"/>
          </a:p>
        </p:txBody>
      </p:sp>
      <p:sp>
        <p:nvSpPr>
          <p:cNvPr id="19" name="Ellips 18"/>
          <p:cNvSpPr/>
          <p:nvPr/>
        </p:nvSpPr>
        <p:spPr>
          <a:xfrm>
            <a:off x="4914658" y="2560372"/>
            <a:ext cx="600727" cy="50343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VM</a:t>
            </a:r>
            <a:endParaRPr lang="sv-SE" sz="1200" dirty="0"/>
          </a:p>
        </p:txBody>
      </p:sp>
      <p:sp>
        <p:nvSpPr>
          <p:cNvPr id="21" name="Ellips 20"/>
          <p:cNvSpPr/>
          <p:nvPr/>
        </p:nvSpPr>
        <p:spPr>
          <a:xfrm>
            <a:off x="7962981" y="2560372"/>
            <a:ext cx="617020" cy="50343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HM</a:t>
            </a:r>
            <a:endParaRPr lang="sv-SE" sz="1200" dirty="0"/>
          </a:p>
        </p:txBody>
      </p:sp>
      <p:cxnSp>
        <p:nvCxnSpPr>
          <p:cNvPr id="43" name="Rak pil 42"/>
          <p:cNvCxnSpPr>
            <a:endCxn id="18" idx="2"/>
          </p:cNvCxnSpPr>
          <p:nvPr/>
        </p:nvCxnSpPr>
        <p:spPr>
          <a:xfrm flipV="1">
            <a:off x="7382660" y="5874448"/>
            <a:ext cx="580321" cy="344785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Ellips 23"/>
          <p:cNvSpPr/>
          <p:nvPr/>
        </p:nvSpPr>
        <p:spPr>
          <a:xfrm>
            <a:off x="6027274" y="4182771"/>
            <a:ext cx="600727" cy="50343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/>
              <a:t>I</a:t>
            </a:r>
            <a:r>
              <a:rPr lang="sv-SE" sz="1200" dirty="0" smtClean="0"/>
              <a:t>M</a:t>
            </a:r>
            <a:endParaRPr lang="sv-SE" sz="1200" dirty="0"/>
          </a:p>
        </p:txBody>
      </p:sp>
      <p:sp>
        <p:nvSpPr>
          <p:cNvPr id="26" name="Ellips 25"/>
          <p:cNvSpPr/>
          <p:nvPr/>
        </p:nvSpPr>
        <p:spPr>
          <a:xfrm>
            <a:off x="6327637" y="1754065"/>
            <a:ext cx="600727" cy="50343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/>
              <a:t>C</a:t>
            </a:r>
            <a:endParaRPr lang="sv-SE" sz="1200" dirty="0" smtClean="0"/>
          </a:p>
        </p:txBody>
      </p:sp>
      <p:cxnSp>
        <p:nvCxnSpPr>
          <p:cNvPr id="28" name="Rak pil 27"/>
          <p:cNvCxnSpPr/>
          <p:nvPr/>
        </p:nvCxnSpPr>
        <p:spPr>
          <a:xfrm>
            <a:off x="6505044" y="4607454"/>
            <a:ext cx="784693" cy="451515"/>
          </a:xfrm>
          <a:prstGeom prst="straightConnector1">
            <a:avLst/>
          </a:prstGeom>
          <a:ln>
            <a:prstDash val="solid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Rak pil 30"/>
          <p:cNvCxnSpPr/>
          <p:nvPr/>
        </p:nvCxnSpPr>
        <p:spPr>
          <a:xfrm>
            <a:off x="8363179" y="3063803"/>
            <a:ext cx="330397" cy="1130673"/>
          </a:xfrm>
          <a:prstGeom prst="straightConnector1">
            <a:avLst/>
          </a:prstGeom>
          <a:ln>
            <a:prstDash val="solid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253979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497241" cy="1026240"/>
          </a:xfrm>
        </p:spPr>
        <p:txBody>
          <a:bodyPr>
            <a:normAutofit/>
          </a:bodyPr>
          <a:lstStyle/>
          <a:p>
            <a:r>
              <a:rPr lang="sv-SE" sz="4000" dirty="0" smtClean="0"/>
              <a:t>7-manna</a:t>
            </a:r>
            <a:endParaRPr lang="sv-SE" sz="400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57200" y="1600200"/>
            <a:ext cx="3497241" cy="4525963"/>
          </a:xfrm>
        </p:spPr>
        <p:txBody>
          <a:bodyPr>
            <a:normAutofit/>
          </a:bodyPr>
          <a:lstStyle/>
          <a:p>
            <a:r>
              <a:rPr lang="sv-SE" dirty="0" smtClean="0"/>
              <a:t>Med 2-3 pass har vi spelat oss ur press.</a:t>
            </a:r>
          </a:p>
          <a:p>
            <a:r>
              <a:rPr lang="sv-SE" dirty="0" smtClean="0"/>
              <a:t>IM gör V-löp.</a:t>
            </a:r>
          </a:p>
          <a:p>
            <a:r>
              <a:rPr lang="sv-SE" dirty="0" smtClean="0"/>
              <a:t>Fått IM rättvänd med boll.</a:t>
            </a:r>
          </a:p>
          <a:p>
            <a:pPr marL="0" indent="0">
              <a:buNone/>
            </a:pPr>
            <a:endParaRPr lang="sv-SE" dirty="0" smtClean="0"/>
          </a:p>
        </p:txBody>
      </p:sp>
      <p:pic>
        <p:nvPicPr>
          <p:cNvPr id="4" name="Bildobjekt 3" descr="fotbolla4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7789" y="0"/>
            <a:ext cx="4846211" cy="6858000"/>
          </a:xfrm>
          <a:prstGeom prst="rect">
            <a:avLst/>
          </a:prstGeom>
        </p:spPr>
      </p:pic>
      <p:sp>
        <p:nvSpPr>
          <p:cNvPr id="16" name="Ellips 15"/>
          <p:cNvSpPr/>
          <p:nvPr/>
        </p:nvSpPr>
        <p:spPr>
          <a:xfrm>
            <a:off x="6835093" y="5966364"/>
            <a:ext cx="578196" cy="51868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MV</a:t>
            </a:r>
            <a:endParaRPr lang="sv-SE" sz="1200" dirty="0"/>
          </a:p>
        </p:txBody>
      </p:sp>
      <p:sp>
        <p:nvSpPr>
          <p:cNvPr id="17" name="Ellips 16"/>
          <p:cNvSpPr/>
          <p:nvPr/>
        </p:nvSpPr>
        <p:spPr>
          <a:xfrm>
            <a:off x="5263661" y="5102020"/>
            <a:ext cx="503447" cy="50343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VB</a:t>
            </a:r>
            <a:endParaRPr lang="sv-SE" sz="1200" dirty="0"/>
          </a:p>
        </p:txBody>
      </p:sp>
      <p:sp>
        <p:nvSpPr>
          <p:cNvPr id="18" name="Ellips 17"/>
          <p:cNvSpPr/>
          <p:nvPr/>
        </p:nvSpPr>
        <p:spPr>
          <a:xfrm>
            <a:off x="7962981" y="5622732"/>
            <a:ext cx="503447" cy="50343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HB</a:t>
            </a:r>
            <a:endParaRPr lang="sv-SE" sz="1200" dirty="0"/>
          </a:p>
        </p:txBody>
      </p:sp>
      <p:sp>
        <p:nvSpPr>
          <p:cNvPr id="19" name="Ellips 18"/>
          <p:cNvSpPr/>
          <p:nvPr/>
        </p:nvSpPr>
        <p:spPr>
          <a:xfrm>
            <a:off x="4914658" y="2560372"/>
            <a:ext cx="600727" cy="50343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VM</a:t>
            </a:r>
            <a:endParaRPr lang="sv-SE" sz="1200" dirty="0"/>
          </a:p>
        </p:txBody>
      </p:sp>
      <p:sp>
        <p:nvSpPr>
          <p:cNvPr id="21" name="Ellips 20"/>
          <p:cNvSpPr/>
          <p:nvPr/>
        </p:nvSpPr>
        <p:spPr>
          <a:xfrm>
            <a:off x="8271491" y="3931055"/>
            <a:ext cx="617020" cy="50343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HM</a:t>
            </a:r>
            <a:endParaRPr lang="sv-SE" sz="1200" dirty="0"/>
          </a:p>
        </p:txBody>
      </p:sp>
      <p:cxnSp>
        <p:nvCxnSpPr>
          <p:cNvPr id="43" name="Rak pil 42"/>
          <p:cNvCxnSpPr/>
          <p:nvPr/>
        </p:nvCxnSpPr>
        <p:spPr>
          <a:xfrm flipV="1">
            <a:off x="8271491" y="4434486"/>
            <a:ext cx="267211" cy="1188247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Ellips 23"/>
          <p:cNvSpPr/>
          <p:nvPr/>
        </p:nvSpPr>
        <p:spPr>
          <a:xfrm>
            <a:off x="7112925" y="4434486"/>
            <a:ext cx="600727" cy="50343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/>
              <a:t>I</a:t>
            </a:r>
            <a:r>
              <a:rPr lang="sv-SE" sz="1200" dirty="0" smtClean="0"/>
              <a:t>M</a:t>
            </a:r>
            <a:endParaRPr lang="sv-SE" sz="1200" dirty="0"/>
          </a:p>
        </p:txBody>
      </p:sp>
      <p:sp>
        <p:nvSpPr>
          <p:cNvPr id="26" name="Ellips 25"/>
          <p:cNvSpPr/>
          <p:nvPr/>
        </p:nvSpPr>
        <p:spPr>
          <a:xfrm>
            <a:off x="6327637" y="1754065"/>
            <a:ext cx="600727" cy="50343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/>
              <a:t>C</a:t>
            </a:r>
            <a:endParaRPr lang="sv-SE" sz="1200" dirty="0" smtClean="0"/>
          </a:p>
        </p:txBody>
      </p:sp>
      <p:cxnSp>
        <p:nvCxnSpPr>
          <p:cNvPr id="20" name="Rak pil 19"/>
          <p:cNvCxnSpPr>
            <a:stCxn id="21" idx="3"/>
          </p:cNvCxnSpPr>
          <p:nvPr/>
        </p:nvCxnSpPr>
        <p:spPr>
          <a:xfrm flipH="1">
            <a:off x="7713652" y="4360760"/>
            <a:ext cx="648199" cy="192312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Rak pil 21"/>
          <p:cNvCxnSpPr/>
          <p:nvPr/>
        </p:nvCxnSpPr>
        <p:spPr>
          <a:xfrm>
            <a:off x="6484046" y="4937917"/>
            <a:ext cx="784693" cy="389862"/>
          </a:xfrm>
          <a:prstGeom prst="straightConnector1">
            <a:avLst/>
          </a:prstGeom>
          <a:ln>
            <a:prstDash val="solid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Rak pil 22"/>
          <p:cNvCxnSpPr/>
          <p:nvPr/>
        </p:nvCxnSpPr>
        <p:spPr>
          <a:xfrm flipV="1">
            <a:off x="7320364" y="4937917"/>
            <a:ext cx="92925" cy="389862"/>
          </a:xfrm>
          <a:prstGeom prst="straightConnector1">
            <a:avLst/>
          </a:prstGeom>
          <a:ln>
            <a:prstDash val="solid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215005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497241" cy="1026240"/>
          </a:xfrm>
        </p:spPr>
        <p:txBody>
          <a:bodyPr>
            <a:normAutofit/>
          </a:bodyPr>
          <a:lstStyle/>
          <a:p>
            <a:r>
              <a:rPr lang="sv-SE" sz="4000" dirty="0" smtClean="0"/>
              <a:t>7-manna</a:t>
            </a:r>
            <a:endParaRPr lang="sv-SE" sz="400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57200" y="1600200"/>
            <a:ext cx="3497241" cy="4525963"/>
          </a:xfrm>
        </p:spPr>
        <p:txBody>
          <a:bodyPr>
            <a:normAutofit/>
          </a:bodyPr>
          <a:lstStyle/>
          <a:p>
            <a:r>
              <a:rPr lang="sv-SE" dirty="0" smtClean="0"/>
              <a:t>IM har massor av bra </a:t>
            </a:r>
            <a:r>
              <a:rPr lang="sv-SE" dirty="0" smtClean="0"/>
              <a:t>möjligheter</a:t>
            </a:r>
          </a:p>
          <a:p>
            <a:r>
              <a:rPr lang="sv-SE" dirty="0" smtClean="0"/>
              <a:t>2-3 motståndare kommer vara ”på fel plats” ur försvarssynpunkt</a:t>
            </a:r>
            <a:endParaRPr lang="sv-SE" dirty="0" smtClean="0"/>
          </a:p>
          <a:p>
            <a:pPr marL="0" indent="0">
              <a:buNone/>
            </a:pPr>
            <a:endParaRPr lang="sv-SE" dirty="0" smtClean="0"/>
          </a:p>
          <a:p>
            <a:pPr marL="0" indent="0">
              <a:buNone/>
            </a:pPr>
            <a:endParaRPr lang="sv-SE" dirty="0" smtClean="0"/>
          </a:p>
        </p:txBody>
      </p:sp>
      <p:pic>
        <p:nvPicPr>
          <p:cNvPr id="4" name="Bildobjekt 3" descr="fotbolla4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7789" y="0"/>
            <a:ext cx="4846211" cy="6858000"/>
          </a:xfrm>
          <a:prstGeom prst="rect">
            <a:avLst/>
          </a:prstGeom>
        </p:spPr>
      </p:pic>
      <p:sp>
        <p:nvSpPr>
          <p:cNvPr id="16" name="Ellips 15"/>
          <p:cNvSpPr/>
          <p:nvPr/>
        </p:nvSpPr>
        <p:spPr>
          <a:xfrm>
            <a:off x="6835093" y="5966364"/>
            <a:ext cx="578196" cy="51868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MV</a:t>
            </a:r>
            <a:endParaRPr lang="sv-SE" sz="1200" dirty="0"/>
          </a:p>
        </p:txBody>
      </p:sp>
      <p:sp>
        <p:nvSpPr>
          <p:cNvPr id="17" name="Ellips 16"/>
          <p:cNvSpPr/>
          <p:nvPr/>
        </p:nvSpPr>
        <p:spPr>
          <a:xfrm>
            <a:off x="5263661" y="5102020"/>
            <a:ext cx="503447" cy="50343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VB</a:t>
            </a:r>
            <a:endParaRPr lang="sv-SE" sz="1200" dirty="0"/>
          </a:p>
        </p:txBody>
      </p:sp>
      <p:sp>
        <p:nvSpPr>
          <p:cNvPr id="18" name="Ellips 17"/>
          <p:cNvSpPr/>
          <p:nvPr/>
        </p:nvSpPr>
        <p:spPr>
          <a:xfrm>
            <a:off x="7962981" y="5622732"/>
            <a:ext cx="503447" cy="50343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HB</a:t>
            </a:r>
            <a:endParaRPr lang="sv-SE" sz="1200" dirty="0"/>
          </a:p>
        </p:txBody>
      </p:sp>
      <p:sp>
        <p:nvSpPr>
          <p:cNvPr id="19" name="Ellips 18"/>
          <p:cNvSpPr/>
          <p:nvPr/>
        </p:nvSpPr>
        <p:spPr>
          <a:xfrm>
            <a:off x="4578801" y="3119439"/>
            <a:ext cx="600727" cy="50343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VM</a:t>
            </a:r>
            <a:endParaRPr lang="sv-SE" sz="1200" dirty="0"/>
          </a:p>
        </p:txBody>
      </p:sp>
      <p:sp>
        <p:nvSpPr>
          <p:cNvPr id="21" name="Ellips 20"/>
          <p:cNvSpPr/>
          <p:nvPr/>
        </p:nvSpPr>
        <p:spPr>
          <a:xfrm>
            <a:off x="8271491" y="3931055"/>
            <a:ext cx="617020" cy="50343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HM</a:t>
            </a:r>
            <a:endParaRPr lang="sv-SE" sz="1200" dirty="0"/>
          </a:p>
        </p:txBody>
      </p:sp>
      <p:sp>
        <p:nvSpPr>
          <p:cNvPr id="24" name="Ellips 23"/>
          <p:cNvSpPr/>
          <p:nvPr/>
        </p:nvSpPr>
        <p:spPr>
          <a:xfrm>
            <a:off x="7112925" y="4598589"/>
            <a:ext cx="600727" cy="50343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/>
              <a:t>I</a:t>
            </a:r>
            <a:r>
              <a:rPr lang="sv-SE" sz="1200" dirty="0" smtClean="0"/>
              <a:t>M</a:t>
            </a:r>
            <a:endParaRPr lang="sv-SE" sz="1200" dirty="0"/>
          </a:p>
        </p:txBody>
      </p:sp>
      <p:sp>
        <p:nvSpPr>
          <p:cNvPr id="26" name="Ellips 25"/>
          <p:cNvSpPr/>
          <p:nvPr/>
        </p:nvSpPr>
        <p:spPr>
          <a:xfrm>
            <a:off x="5851749" y="1806374"/>
            <a:ext cx="600727" cy="50343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/>
              <a:t>C</a:t>
            </a:r>
            <a:endParaRPr lang="sv-SE" sz="1200" dirty="0" smtClean="0"/>
          </a:p>
        </p:txBody>
      </p:sp>
      <p:sp>
        <p:nvSpPr>
          <p:cNvPr id="14" name="Rektangel med rundade hörn 13"/>
          <p:cNvSpPr/>
          <p:nvPr/>
        </p:nvSpPr>
        <p:spPr>
          <a:xfrm>
            <a:off x="8144903" y="1219744"/>
            <a:ext cx="746510" cy="1899695"/>
          </a:xfrm>
          <a:prstGeom prst="roundRect">
            <a:avLst/>
          </a:prstGeom>
          <a:solidFill>
            <a:schemeClr val="accent3">
              <a:lumMod val="60000"/>
              <a:lumOff val="40000"/>
              <a:alpha val="27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 smtClean="0">
                <a:solidFill>
                  <a:schemeClr val="tx1"/>
                </a:solidFill>
              </a:rPr>
              <a:t>Slå på ytan på HM som störtar fram</a:t>
            </a:r>
          </a:p>
        </p:txBody>
      </p:sp>
      <p:cxnSp>
        <p:nvCxnSpPr>
          <p:cNvPr id="15" name="Rak pil 14"/>
          <p:cNvCxnSpPr/>
          <p:nvPr/>
        </p:nvCxnSpPr>
        <p:spPr>
          <a:xfrm flipH="1" flipV="1">
            <a:off x="8582369" y="3119439"/>
            <a:ext cx="1" cy="811616"/>
          </a:xfrm>
          <a:prstGeom prst="straightConnector1">
            <a:avLst/>
          </a:prstGeom>
          <a:ln>
            <a:prstDash val="solid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ektangel med rundade hörn 22"/>
          <p:cNvSpPr/>
          <p:nvPr/>
        </p:nvSpPr>
        <p:spPr>
          <a:xfrm>
            <a:off x="4615582" y="2058090"/>
            <a:ext cx="1151526" cy="1769721"/>
          </a:xfrm>
          <a:prstGeom prst="roundRect">
            <a:avLst/>
          </a:prstGeom>
          <a:solidFill>
            <a:schemeClr val="accent3">
              <a:lumMod val="60000"/>
              <a:lumOff val="40000"/>
              <a:alpha val="27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 smtClean="0">
                <a:solidFill>
                  <a:schemeClr val="tx1"/>
                </a:solidFill>
              </a:rPr>
              <a:t>Bredda spelet med VM</a:t>
            </a:r>
          </a:p>
        </p:txBody>
      </p:sp>
      <p:sp>
        <p:nvSpPr>
          <p:cNvPr id="25" name="Rektangel med rundade hörn 24"/>
          <p:cNvSpPr/>
          <p:nvPr/>
        </p:nvSpPr>
        <p:spPr>
          <a:xfrm>
            <a:off x="3880726" y="4615870"/>
            <a:ext cx="1886382" cy="1006862"/>
          </a:xfrm>
          <a:prstGeom prst="roundRect">
            <a:avLst/>
          </a:prstGeom>
          <a:solidFill>
            <a:schemeClr val="accent3">
              <a:lumMod val="60000"/>
              <a:lumOff val="40000"/>
              <a:alpha val="27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 smtClean="0">
                <a:solidFill>
                  <a:schemeClr val="tx1"/>
                </a:solidFill>
              </a:rPr>
              <a:t>Spela på VB om det tog stopp</a:t>
            </a:r>
          </a:p>
        </p:txBody>
      </p:sp>
      <p:sp>
        <p:nvSpPr>
          <p:cNvPr id="27" name="Rektangel med rundade hörn 26"/>
          <p:cNvSpPr/>
          <p:nvPr/>
        </p:nvSpPr>
        <p:spPr>
          <a:xfrm>
            <a:off x="6282414" y="1219744"/>
            <a:ext cx="1151526" cy="1769721"/>
          </a:xfrm>
          <a:prstGeom prst="roundRect">
            <a:avLst/>
          </a:prstGeom>
          <a:solidFill>
            <a:schemeClr val="accent3">
              <a:lumMod val="60000"/>
              <a:lumOff val="40000"/>
              <a:alpha val="27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 smtClean="0">
                <a:solidFill>
                  <a:schemeClr val="tx1"/>
                </a:solidFill>
              </a:rPr>
              <a:t>Spela på fötter eller yta på C </a:t>
            </a:r>
          </a:p>
        </p:txBody>
      </p:sp>
      <p:sp>
        <p:nvSpPr>
          <p:cNvPr id="28" name="Rektangel med rundade hörn 27"/>
          <p:cNvSpPr/>
          <p:nvPr/>
        </p:nvSpPr>
        <p:spPr>
          <a:xfrm>
            <a:off x="6576969" y="3119439"/>
            <a:ext cx="1136683" cy="1479150"/>
          </a:xfrm>
          <a:prstGeom prst="roundRect">
            <a:avLst/>
          </a:prstGeom>
          <a:solidFill>
            <a:schemeClr val="accent3">
              <a:lumMod val="60000"/>
              <a:lumOff val="40000"/>
              <a:alpha val="27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 smtClean="0">
                <a:solidFill>
                  <a:schemeClr val="tx1"/>
                </a:solidFill>
              </a:rPr>
              <a:t>Driva bollen själv</a:t>
            </a:r>
          </a:p>
        </p:txBody>
      </p:sp>
    </p:spTree>
    <p:extLst>
      <p:ext uri="{BB962C8B-B14F-4D97-AF65-F5344CB8AC3E}">
        <p14:creationId xmlns:p14="http://schemas.microsoft.com/office/powerpoint/2010/main" val="269802531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497241" cy="1026240"/>
          </a:xfrm>
        </p:spPr>
        <p:txBody>
          <a:bodyPr>
            <a:normAutofit/>
          </a:bodyPr>
          <a:lstStyle/>
          <a:p>
            <a:r>
              <a:rPr lang="sv-SE" dirty="0" smtClean="0"/>
              <a:t>7-manna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57200" y="1600200"/>
            <a:ext cx="3497241" cy="4525963"/>
          </a:xfrm>
        </p:spPr>
        <p:txBody>
          <a:bodyPr>
            <a:normAutofit/>
          </a:bodyPr>
          <a:lstStyle/>
          <a:p>
            <a:r>
              <a:rPr lang="sv-SE" dirty="0" smtClean="0"/>
              <a:t>Hela laget följer med upp.</a:t>
            </a:r>
          </a:p>
          <a:p>
            <a:pPr marL="0" indent="0">
              <a:buNone/>
            </a:pPr>
            <a:endParaRPr lang="sv-SE" dirty="0" smtClean="0"/>
          </a:p>
          <a:p>
            <a:pPr marL="0" indent="0">
              <a:buNone/>
            </a:pPr>
            <a:endParaRPr lang="sv-SE" dirty="0" smtClean="0"/>
          </a:p>
        </p:txBody>
      </p:sp>
      <p:pic>
        <p:nvPicPr>
          <p:cNvPr id="4" name="Bildobjekt 3" descr="fotbolla4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7789" y="0"/>
            <a:ext cx="4846211" cy="6858000"/>
          </a:xfrm>
          <a:prstGeom prst="rect">
            <a:avLst/>
          </a:prstGeom>
        </p:spPr>
      </p:pic>
      <p:sp>
        <p:nvSpPr>
          <p:cNvPr id="16" name="Ellips 15"/>
          <p:cNvSpPr/>
          <p:nvPr/>
        </p:nvSpPr>
        <p:spPr>
          <a:xfrm>
            <a:off x="6835093" y="5966364"/>
            <a:ext cx="578196" cy="51868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MV</a:t>
            </a:r>
            <a:endParaRPr lang="sv-SE" sz="1200" dirty="0"/>
          </a:p>
        </p:txBody>
      </p:sp>
      <p:sp>
        <p:nvSpPr>
          <p:cNvPr id="17" name="Ellips 16"/>
          <p:cNvSpPr/>
          <p:nvPr/>
        </p:nvSpPr>
        <p:spPr>
          <a:xfrm>
            <a:off x="5515384" y="3388165"/>
            <a:ext cx="503447" cy="50343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VB</a:t>
            </a:r>
            <a:endParaRPr lang="sv-SE" sz="1200" dirty="0"/>
          </a:p>
        </p:txBody>
      </p:sp>
      <p:sp>
        <p:nvSpPr>
          <p:cNvPr id="18" name="Ellips 17"/>
          <p:cNvSpPr/>
          <p:nvPr/>
        </p:nvSpPr>
        <p:spPr>
          <a:xfrm>
            <a:off x="7413289" y="3388165"/>
            <a:ext cx="503447" cy="50343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HB</a:t>
            </a:r>
            <a:endParaRPr lang="sv-SE" sz="1200" dirty="0"/>
          </a:p>
        </p:txBody>
      </p:sp>
      <p:sp>
        <p:nvSpPr>
          <p:cNvPr id="19" name="Ellips 18"/>
          <p:cNvSpPr/>
          <p:nvPr/>
        </p:nvSpPr>
        <p:spPr>
          <a:xfrm>
            <a:off x="4578801" y="1973428"/>
            <a:ext cx="600727" cy="50343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VM</a:t>
            </a:r>
            <a:endParaRPr lang="sv-SE" sz="1200" dirty="0"/>
          </a:p>
        </p:txBody>
      </p:sp>
      <p:sp>
        <p:nvSpPr>
          <p:cNvPr id="21" name="Ellips 20"/>
          <p:cNvSpPr/>
          <p:nvPr/>
        </p:nvSpPr>
        <p:spPr>
          <a:xfrm>
            <a:off x="8211910" y="1806374"/>
            <a:ext cx="617020" cy="50343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HM</a:t>
            </a:r>
            <a:endParaRPr lang="sv-SE" sz="1200" dirty="0"/>
          </a:p>
        </p:txBody>
      </p:sp>
      <p:sp>
        <p:nvSpPr>
          <p:cNvPr id="24" name="Ellips 23"/>
          <p:cNvSpPr/>
          <p:nvPr/>
        </p:nvSpPr>
        <p:spPr>
          <a:xfrm>
            <a:off x="6534729" y="2561521"/>
            <a:ext cx="600727" cy="50343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/>
              <a:t>I</a:t>
            </a:r>
            <a:r>
              <a:rPr lang="sv-SE" sz="1200" dirty="0" smtClean="0"/>
              <a:t>M</a:t>
            </a:r>
            <a:endParaRPr lang="sv-SE" sz="1200" dirty="0"/>
          </a:p>
        </p:txBody>
      </p:sp>
      <p:sp>
        <p:nvSpPr>
          <p:cNvPr id="26" name="Ellips 25"/>
          <p:cNvSpPr/>
          <p:nvPr/>
        </p:nvSpPr>
        <p:spPr>
          <a:xfrm>
            <a:off x="6234365" y="850532"/>
            <a:ext cx="600727" cy="50343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/>
              <a:t>C</a:t>
            </a:r>
            <a:endParaRPr lang="sv-SE" sz="1200" dirty="0" smtClean="0"/>
          </a:p>
        </p:txBody>
      </p:sp>
    </p:spTree>
    <p:extLst>
      <p:ext uri="{BB962C8B-B14F-4D97-AF65-F5344CB8AC3E}">
        <p14:creationId xmlns:p14="http://schemas.microsoft.com/office/powerpoint/2010/main" val="65268246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497241" cy="1026240"/>
          </a:xfrm>
        </p:spPr>
        <p:txBody>
          <a:bodyPr>
            <a:normAutofit fontScale="90000"/>
          </a:bodyPr>
          <a:lstStyle/>
          <a:p>
            <a:r>
              <a:rPr lang="sv-SE" dirty="0" smtClean="0"/>
              <a:t>9 och 11-manna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57200" y="1600200"/>
            <a:ext cx="3497241" cy="4525963"/>
          </a:xfrm>
        </p:spPr>
        <p:txBody>
          <a:bodyPr>
            <a:normAutofit/>
          </a:bodyPr>
          <a:lstStyle/>
          <a:p>
            <a:r>
              <a:rPr lang="sv-SE" dirty="0" smtClean="0"/>
              <a:t>MB får boll</a:t>
            </a:r>
          </a:p>
          <a:p>
            <a:r>
              <a:rPr lang="sv-SE" dirty="0" smtClean="0"/>
              <a:t>MV är avlastare/support bakåt</a:t>
            </a:r>
          </a:p>
          <a:p>
            <a:r>
              <a:rPr lang="sv-SE" dirty="0" smtClean="0"/>
              <a:t>HB är support och bildar triangel med IM</a:t>
            </a:r>
          </a:p>
          <a:p>
            <a:r>
              <a:rPr lang="sv-SE" dirty="0" smtClean="0"/>
              <a:t>HM möter</a:t>
            </a:r>
          </a:p>
          <a:p>
            <a:pPr marL="0" indent="0">
              <a:buNone/>
            </a:pPr>
            <a:endParaRPr lang="sv-SE" dirty="0" smtClean="0"/>
          </a:p>
          <a:p>
            <a:pPr marL="0" indent="0">
              <a:buNone/>
            </a:pPr>
            <a:endParaRPr lang="sv-SE" dirty="0" smtClean="0"/>
          </a:p>
        </p:txBody>
      </p:sp>
      <p:pic>
        <p:nvPicPr>
          <p:cNvPr id="4" name="Bildobjekt 3" descr="fotbolla4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7789" y="0"/>
            <a:ext cx="4846211" cy="6858000"/>
          </a:xfrm>
          <a:prstGeom prst="rect">
            <a:avLst/>
          </a:prstGeom>
        </p:spPr>
      </p:pic>
      <p:sp>
        <p:nvSpPr>
          <p:cNvPr id="16" name="Ellips 15"/>
          <p:cNvSpPr/>
          <p:nvPr/>
        </p:nvSpPr>
        <p:spPr>
          <a:xfrm>
            <a:off x="6835093" y="5966364"/>
            <a:ext cx="578196" cy="51868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MV</a:t>
            </a:r>
            <a:endParaRPr lang="sv-SE" sz="1200" dirty="0"/>
          </a:p>
        </p:txBody>
      </p:sp>
      <p:sp>
        <p:nvSpPr>
          <p:cNvPr id="17" name="Ellips 16"/>
          <p:cNvSpPr/>
          <p:nvPr/>
        </p:nvSpPr>
        <p:spPr>
          <a:xfrm>
            <a:off x="4578801" y="4654139"/>
            <a:ext cx="503447" cy="50343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VB</a:t>
            </a:r>
            <a:endParaRPr lang="sv-SE" sz="1200" dirty="0"/>
          </a:p>
        </p:txBody>
      </p:sp>
      <p:sp>
        <p:nvSpPr>
          <p:cNvPr id="18" name="Ellips 17"/>
          <p:cNvSpPr/>
          <p:nvPr/>
        </p:nvSpPr>
        <p:spPr>
          <a:xfrm>
            <a:off x="8439057" y="4654139"/>
            <a:ext cx="503447" cy="50343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HB</a:t>
            </a:r>
            <a:endParaRPr lang="sv-SE" sz="1200" dirty="0"/>
          </a:p>
        </p:txBody>
      </p:sp>
      <p:sp>
        <p:nvSpPr>
          <p:cNvPr id="19" name="Ellips 18"/>
          <p:cNvSpPr/>
          <p:nvPr/>
        </p:nvSpPr>
        <p:spPr>
          <a:xfrm>
            <a:off x="4578801" y="2619937"/>
            <a:ext cx="600727" cy="50343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VM</a:t>
            </a:r>
            <a:endParaRPr lang="sv-SE" sz="1200" dirty="0"/>
          </a:p>
        </p:txBody>
      </p:sp>
      <p:sp>
        <p:nvSpPr>
          <p:cNvPr id="21" name="Ellips 20"/>
          <p:cNvSpPr/>
          <p:nvPr/>
        </p:nvSpPr>
        <p:spPr>
          <a:xfrm>
            <a:off x="8211910" y="2619937"/>
            <a:ext cx="617020" cy="50343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HM</a:t>
            </a:r>
            <a:endParaRPr lang="sv-SE" sz="1200" dirty="0"/>
          </a:p>
        </p:txBody>
      </p:sp>
      <p:sp>
        <p:nvSpPr>
          <p:cNvPr id="24" name="Ellips 23"/>
          <p:cNvSpPr/>
          <p:nvPr/>
        </p:nvSpPr>
        <p:spPr>
          <a:xfrm>
            <a:off x="5934001" y="4150708"/>
            <a:ext cx="600727" cy="50343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/>
              <a:t>I</a:t>
            </a:r>
            <a:r>
              <a:rPr lang="sv-SE" sz="1200" dirty="0" smtClean="0"/>
              <a:t>M</a:t>
            </a:r>
            <a:endParaRPr lang="sv-SE" sz="1200" dirty="0"/>
          </a:p>
        </p:txBody>
      </p:sp>
      <p:sp>
        <p:nvSpPr>
          <p:cNvPr id="26" name="Ellips 25"/>
          <p:cNvSpPr/>
          <p:nvPr/>
        </p:nvSpPr>
        <p:spPr>
          <a:xfrm>
            <a:off x="5934001" y="1831352"/>
            <a:ext cx="600727" cy="50343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F</a:t>
            </a:r>
          </a:p>
        </p:txBody>
      </p:sp>
      <p:sp>
        <p:nvSpPr>
          <p:cNvPr id="12" name="Ellips 11"/>
          <p:cNvSpPr/>
          <p:nvPr/>
        </p:nvSpPr>
        <p:spPr>
          <a:xfrm>
            <a:off x="6781933" y="4402423"/>
            <a:ext cx="600727" cy="50343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/>
              <a:t>I</a:t>
            </a:r>
            <a:r>
              <a:rPr lang="sv-SE" sz="1200" dirty="0" smtClean="0"/>
              <a:t>M</a:t>
            </a:r>
            <a:endParaRPr lang="sv-SE" sz="1200" dirty="0"/>
          </a:p>
        </p:txBody>
      </p:sp>
      <p:sp>
        <p:nvSpPr>
          <p:cNvPr id="13" name="Ellips 12"/>
          <p:cNvSpPr/>
          <p:nvPr/>
        </p:nvSpPr>
        <p:spPr>
          <a:xfrm>
            <a:off x="5480617" y="5482869"/>
            <a:ext cx="602178" cy="50343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/>
              <a:t>M</a:t>
            </a:r>
            <a:r>
              <a:rPr lang="sv-SE" sz="1200" dirty="0" smtClean="0"/>
              <a:t>B</a:t>
            </a:r>
            <a:endParaRPr lang="sv-SE" sz="1200" dirty="0"/>
          </a:p>
        </p:txBody>
      </p:sp>
      <p:sp>
        <p:nvSpPr>
          <p:cNvPr id="14" name="Ellips 13"/>
          <p:cNvSpPr/>
          <p:nvPr/>
        </p:nvSpPr>
        <p:spPr>
          <a:xfrm>
            <a:off x="7609732" y="5622732"/>
            <a:ext cx="602178" cy="50343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/>
              <a:t>M</a:t>
            </a:r>
            <a:r>
              <a:rPr lang="sv-SE" sz="1200" dirty="0" smtClean="0"/>
              <a:t>B</a:t>
            </a:r>
            <a:endParaRPr lang="sv-SE" sz="1200" dirty="0"/>
          </a:p>
        </p:txBody>
      </p:sp>
      <p:sp>
        <p:nvSpPr>
          <p:cNvPr id="15" name="Ellips 14"/>
          <p:cNvSpPr/>
          <p:nvPr/>
        </p:nvSpPr>
        <p:spPr>
          <a:xfrm>
            <a:off x="6534729" y="1831352"/>
            <a:ext cx="600727" cy="50343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F</a:t>
            </a:r>
          </a:p>
        </p:txBody>
      </p:sp>
      <p:cxnSp>
        <p:nvCxnSpPr>
          <p:cNvPr id="20" name="Rak pil 19"/>
          <p:cNvCxnSpPr>
            <a:endCxn id="14" idx="3"/>
          </p:cNvCxnSpPr>
          <p:nvPr/>
        </p:nvCxnSpPr>
        <p:spPr>
          <a:xfrm flipV="1">
            <a:off x="7382660" y="6052437"/>
            <a:ext cx="315259" cy="166797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Rak pil 21"/>
          <p:cNvCxnSpPr/>
          <p:nvPr/>
        </p:nvCxnSpPr>
        <p:spPr>
          <a:xfrm>
            <a:off x="8590327" y="3123368"/>
            <a:ext cx="0" cy="645048"/>
          </a:xfrm>
          <a:prstGeom prst="straightConnector1">
            <a:avLst/>
          </a:prstGeom>
          <a:ln>
            <a:prstDash val="solid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Rak pil 22"/>
          <p:cNvCxnSpPr>
            <a:stCxn id="12" idx="4"/>
          </p:cNvCxnSpPr>
          <p:nvPr/>
        </p:nvCxnSpPr>
        <p:spPr>
          <a:xfrm>
            <a:off x="7082297" y="4905854"/>
            <a:ext cx="300363" cy="338954"/>
          </a:xfrm>
          <a:prstGeom prst="straightConnector1">
            <a:avLst/>
          </a:prstGeom>
          <a:ln>
            <a:prstDash val="solid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738185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497241" cy="1026240"/>
          </a:xfrm>
        </p:spPr>
        <p:txBody>
          <a:bodyPr>
            <a:normAutofit fontScale="90000"/>
          </a:bodyPr>
          <a:lstStyle/>
          <a:p>
            <a:r>
              <a:rPr lang="sv-SE" dirty="0" smtClean="0"/>
              <a:t>9 och 11-manna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57200" y="1600200"/>
            <a:ext cx="3497241" cy="4525963"/>
          </a:xfrm>
        </p:spPr>
        <p:txBody>
          <a:bodyPr>
            <a:normAutofit fontScale="92500" lnSpcReduction="20000"/>
          </a:bodyPr>
          <a:lstStyle/>
          <a:p>
            <a:r>
              <a:rPr lang="sv-SE" dirty="0" smtClean="0"/>
              <a:t>MB sätter upp det långa passet på HM</a:t>
            </a:r>
          </a:p>
          <a:p>
            <a:r>
              <a:rPr lang="sv-SE" dirty="0" smtClean="0"/>
              <a:t>HB är support/avlastare år HM</a:t>
            </a:r>
          </a:p>
          <a:p>
            <a:r>
              <a:rPr lang="sv-SE" dirty="0" smtClean="0"/>
              <a:t>IM har gjort sitt V-löp och får boll rättvänd</a:t>
            </a:r>
          </a:p>
          <a:p>
            <a:r>
              <a:rPr lang="sv-SE" dirty="0" smtClean="0"/>
              <a:t>F på bollsida möter och drar med sin back</a:t>
            </a:r>
          </a:p>
          <a:p>
            <a:pPr marL="0" indent="0">
              <a:buNone/>
            </a:pPr>
            <a:endParaRPr lang="sv-SE" dirty="0" smtClean="0"/>
          </a:p>
          <a:p>
            <a:pPr marL="0" indent="0">
              <a:buNone/>
            </a:pPr>
            <a:endParaRPr lang="sv-SE" dirty="0" smtClean="0"/>
          </a:p>
        </p:txBody>
      </p:sp>
      <p:pic>
        <p:nvPicPr>
          <p:cNvPr id="4" name="Bildobjekt 3" descr="fotbolla4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7789" y="0"/>
            <a:ext cx="4846211" cy="6858000"/>
          </a:xfrm>
          <a:prstGeom prst="rect">
            <a:avLst/>
          </a:prstGeom>
        </p:spPr>
      </p:pic>
      <p:sp>
        <p:nvSpPr>
          <p:cNvPr id="16" name="Ellips 15"/>
          <p:cNvSpPr/>
          <p:nvPr/>
        </p:nvSpPr>
        <p:spPr>
          <a:xfrm>
            <a:off x="6835093" y="5966364"/>
            <a:ext cx="578196" cy="51868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MV</a:t>
            </a:r>
            <a:endParaRPr lang="sv-SE" sz="1200" dirty="0"/>
          </a:p>
        </p:txBody>
      </p:sp>
      <p:sp>
        <p:nvSpPr>
          <p:cNvPr id="17" name="Ellips 16"/>
          <p:cNvSpPr/>
          <p:nvPr/>
        </p:nvSpPr>
        <p:spPr>
          <a:xfrm>
            <a:off x="4578801" y="4654139"/>
            <a:ext cx="503447" cy="50343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VB</a:t>
            </a:r>
            <a:endParaRPr lang="sv-SE" sz="1200" dirty="0"/>
          </a:p>
        </p:txBody>
      </p:sp>
      <p:sp>
        <p:nvSpPr>
          <p:cNvPr id="18" name="Ellips 17"/>
          <p:cNvSpPr/>
          <p:nvPr/>
        </p:nvSpPr>
        <p:spPr>
          <a:xfrm>
            <a:off x="8439057" y="4654139"/>
            <a:ext cx="503447" cy="50343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HB</a:t>
            </a:r>
            <a:endParaRPr lang="sv-SE" sz="1200" dirty="0"/>
          </a:p>
        </p:txBody>
      </p:sp>
      <p:sp>
        <p:nvSpPr>
          <p:cNvPr id="19" name="Ellips 18"/>
          <p:cNvSpPr/>
          <p:nvPr/>
        </p:nvSpPr>
        <p:spPr>
          <a:xfrm>
            <a:off x="4578801" y="2619937"/>
            <a:ext cx="600727" cy="50343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VM</a:t>
            </a:r>
            <a:endParaRPr lang="sv-SE" sz="1200" dirty="0"/>
          </a:p>
        </p:txBody>
      </p:sp>
      <p:sp>
        <p:nvSpPr>
          <p:cNvPr id="21" name="Ellips 20"/>
          <p:cNvSpPr/>
          <p:nvPr/>
        </p:nvSpPr>
        <p:spPr>
          <a:xfrm>
            <a:off x="8211910" y="3368229"/>
            <a:ext cx="617020" cy="50343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HM</a:t>
            </a:r>
            <a:endParaRPr lang="sv-SE" sz="1200" dirty="0"/>
          </a:p>
        </p:txBody>
      </p:sp>
      <p:sp>
        <p:nvSpPr>
          <p:cNvPr id="24" name="Ellips 23"/>
          <p:cNvSpPr/>
          <p:nvPr/>
        </p:nvSpPr>
        <p:spPr>
          <a:xfrm>
            <a:off x="5934001" y="4150708"/>
            <a:ext cx="600727" cy="50343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/>
              <a:t>I</a:t>
            </a:r>
            <a:r>
              <a:rPr lang="sv-SE" sz="1200" dirty="0" smtClean="0"/>
              <a:t>M</a:t>
            </a:r>
            <a:endParaRPr lang="sv-SE" sz="1200" dirty="0"/>
          </a:p>
        </p:txBody>
      </p:sp>
      <p:sp>
        <p:nvSpPr>
          <p:cNvPr id="26" name="Ellips 25"/>
          <p:cNvSpPr/>
          <p:nvPr/>
        </p:nvSpPr>
        <p:spPr>
          <a:xfrm>
            <a:off x="5934001" y="1831352"/>
            <a:ext cx="600727" cy="50343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F</a:t>
            </a:r>
          </a:p>
        </p:txBody>
      </p:sp>
      <p:sp>
        <p:nvSpPr>
          <p:cNvPr id="12" name="Ellips 11"/>
          <p:cNvSpPr/>
          <p:nvPr/>
        </p:nvSpPr>
        <p:spPr>
          <a:xfrm>
            <a:off x="7309368" y="4179504"/>
            <a:ext cx="600727" cy="50343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/>
              <a:t>I</a:t>
            </a:r>
            <a:r>
              <a:rPr lang="sv-SE" sz="1200" dirty="0" smtClean="0"/>
              <a:t>M</a:t>
            </a:r>
            <a:endParaRPr lang="sv-SE" sz="1200" dirty="0"/>
          </a:p>
        </p:txBody>
      </p:sp>
      <p:sp>
        <p:nvSpPr>
          <p:cNvPr id="13" name="Ellips 12"/>
          <p:cNvSpPr/>
          <p:nvPr/>
        </p:nvSpPr>
        <p:spPr>
          <a:xfrm>
            <a:off x="5480617" y="5482869"/>
            <a:ext cx="602178" cy="50343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/>
              <a:t>M</a:t>
            </a:r>
            <a:r>
              <a:rPr lang="sv-SE" sz="1200" dirty="0" smtClean="0"/>
              <a:t>B</a:t>
            </a:r>
            <a:endParaRPr lang="sv-SE" sz="1200" dirty="0"/>
          </a:p>
        </p:txBody>
      </p:sp>
      <p:sp>
        <p:nvSpPr>
          <p:cNvPr id="14" name="Ellips 13"/>
          <p:cNvSpPr/>
          <p:nvPr/>
        </p:nvSpPr>
        <p:spPr>
          <a:xfrm>
            <a:off x="7609732" y="5622732"/>
            <a:ext cx="602178" cy="50343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/>
              <a:t>M</a:t>
            </a:r>
            <a:r>
              <a:rPr lang="sv-SE" sz="1200" dirty="0" smtClean="0"/>
              <a:t>B</a:t>
            </a:r>
            <a:endParaRPr lang="sv-SE" sz="1200" dirty="0"/>
          </a:p>
        </p:txBody>
      </p:sp>
      <p:sp>
        <p:nvSpPr>
          <p:cNvPr id="15" name="Ellips 14"/>
          <p:cNvSpPr/>
          <p:nvPr/>
        </p:nvSpPr>
        <p:spPr>
          <a:xfrm>
            <a:off x="6534729" y="1831352"/>
            <a:ext cx="600727" cy="50343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F</a:t>
            </a:r>
          </a:p>
        </p:txBody>
      </p:sp>
      <p:cxnSp>
        <p:nvCxnSpPr>
          <p:cNvPr id="20" name="Rak pil 19"/>
          <p:cNvCxnSpPr>
            <a:endCxn id="21" idx="4"/>
          </p:cNvCxnSpPr>
          <p:nvPr/>
        </p:nvCxnSpPr>
        <p:spPr>
          <a:xfrm flipV="1">
            <a:off x="8054280" y="3871660"/>
            <a:ext cx="466140" cy="1751074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Rak pil 22"/>
          <p:cNvCxnSpPr/>
          <p:nvPr/>
        </p:nvCxnSpPr>
        <p:spPr>
          <a:xfrm>
            <a:off x="6835093" y="4883454"/>
            <a:ext cx="382020" cy="274116"/>
          </a:xfrm>
          <a:prstGeom prst="straightConnector1">
            <a:avLst/>
          </a:prstGeom>
          <a:ln>
            <a:prstDash val="solid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Rak pil 24"/>
          <p:cNvCxnSpPr/>
          <p:nvPr/>
        </p:nvCxnSpPr>
        <p:spPr>
          <a:xfrm flipV="1">
            <a:off x="7217113" y="4654139"/>
            <a:ext cx="392619" cy="503431"/>
          </a:xfrm>
          <a:prstGeom prst="straightConnector1">
            <a:avLst/>
          </a:prstGeom>
          <a:ln>
            <a:prstDash val="solid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Rak pil 31"/>
          <p:cNvCxnSpPr>
            <a:stCxn id="21" idx="3"/>
          </p:cNvCxnSpPr>
          <p:nvPr/>
        </p:nvCxnSpPr>
        <p:spPr>
          <a:xfrm flipH="1">
            <a:off x="7836608" y="3797934"/>
            <a:ext cx="465662" cy="455730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Rak pil 35"/>
          <p:cNvCxnSpPr/>
          <p:nvPr/>
        </p:nvCxnSpPr>
        <p:spPr>
          <a:xfrm>
            <a:off x="6835093" y="2334783"/>
            <a:ext cx="216822" cy="607678"/>
          </a:xfrm>
          <a:prstGeom prst="straightConnector1">
            <a:avLst/>
          </a:prstGeom>
          <a:ln>
            <a:prstDash val="solid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218688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497241" cy="1026240"/>
          </a:xfrm>
        </p:spPr>
        <p:txBody>
          <a:bodyPr>
            <a:normAutofit fontScale="90000"/>
          </a:bodyPr>
          <a:lstStyle/>
          <a:p>
            <a:r>
              <a:rPr lang="sv-SE" dirty="0" smtClean="0"/>
              <a:t>9 och 11-manna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57200" y="1600200"/>
            <a:ext cx="3497241" cy="4525963"/>
          </a:xfrm>
        </p:spPr>
        <p:txBody>
          <a:bodyPr>
            <a:normAutofit fontScale="62500" lnSpcReduction="20000"/>
          </a:bodyPr>
          <a:lstStyle/>
          <a:p>
            <a:r>
              <a:rPr lang="sv-SE" dirty="0"/>
              <a:t>IM har återigen massor av intressanta spelmöjligheter</a:t>
            </a:r>
          </a:p>
          <a:p>
            <a:r>
              <a:rPr lang="sv-SE" dirty="0" smtClean="0"/>
              <a:t>Mötande F blir </a:t>
            </a:r>
            <a:r>
              <a:rPr lang="sv-SE" dirty="0" err="1" smtClean="0"/>
              <a:t>target</a:t>
            </a:r>
            <a:r>
              <a:rPr lang="sv-SE" dirty="0" smtClean="0"/>
              <a:t> </a:t>
            </a:r>
            <a:r>
              <a:rPr lang="sv-SE" dirty="0" err="1" smtClean="0"/>
              <a:t>player</a:t>
            </a:r>
            <a:r>
              <a:rPr lang="sv-SE" dirty="0" smtClean="0"/>
              <a:t> (TP) för IM samtidigt som han lurar upp sin back i banan</a:t>
            </a:r>
          </a:p>
          <a:p>
            <a:r>
              <a:rPr lang="sv-SE" dirty="0" smtClean="0"/>
              <a:t>HM beredd gå på ytan på kanten </a:t>
            </a:r>
          </a:p>
          <a:p>
            <a:r>
              <a:rPr lang="sv-SE" dirty="0" smtClean="0"/>
              <a:t>Forward 2 går på ytan bakom TP eller väljer att stanna</a:t>
            </a:r>
          </a:p>
          <a:p>
            <a:r>
              <a:rPr lang="sv-SE" dirty="0" smtClean="0"/>
              <a:t>VM beredd att störta framåt mot straffområde eller breddar.</a:t>
            </a:r>
          </a:p>
          <a:p>
            <a:r>
              <a:rPr lang="sv-SE" dirty="0" smtClean="0"/>
              <a:t>VB fyller på</a:t>
            </a:r>
          </a:p>
          <a:p>
            <a:pPr marL="0" indent="0">
              <a:buNone/>
            </a:pPr>
            <a:endParaRPr lang="sv-SE" dirty="0" smtClean="0"/>
          </a:p>
          <a:p>
            <a:pPr marL="0" indent="0">
              <a:buNone/>
            </a:pPr>
            <a:endParaRPr lang="sv-SE" dirty="0" smtClean="0"/>
          </a:p>
        </p:txBody>
      </p:sp>
      <p:pic>
        <p:nvPicPr>
          <p:cNvPr id="4" name="Bildobjekt 3" descr="fotbolla4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7789" y="0"/>
            <a:ext cx="4846211" cy="6858000"/>
          </a:xfrm>
          <a:prstGeom prst="rect">
            <a:avLst/>
          </a:prstGeom>
        </p:spPr>
      </p:pic>
      <p:sp>
        <p:nvSpPr>
          <p:cNvPr id="16" name="Ellips 15"/>
          <p:cNvSpPr/>
          <p:nvPr/>
        </p:nvSpPr>
        <p:spPr>
          <a:xfrm>
            <a:off x="6835093" y="5966364"/>
            <a:ext cx="578196" cy="51868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MV</a:t>
            </a:r>
            <a:endParaRPr lang="sv-SE" sz="1200" dirty="0"/>
          </a:p>
        </p:txBody>
      </p:sp>
      <p:sp>
        <p:nvSpPr>
          <p:cNvPr id="17" name="Ellips 16"/>
          <p:cNvSpPr/>
          <p:nvPr/>
        </p:nvSpPr>
        <p:spPr>
          <a:xfrm>
            <a:off x="4506526" y="4003700"/>
            <a:ext cx="503447" cy="50343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VB</a:t>
            </a:r>
            <a:endParaRPr lang="sv-SE" sz="1200" dirty="0"/>
          </a:p>
        </p:txBody>
      </p:sp>
      <p:sp>
        <p:nvSpPr>
          <p:cNvPr id="18" name="Ellips 17"/>
          <p:cNvSpPr/>
          <p:nvPr/>
        </p:nvSpPr>
        <p:spPr>
          <a:xfrm>
            <a:off x="8439057" y="4654139"/>
            <a:ext cx="503447" cy="50343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HB</a:t>
            </a:r>
            <a:endParaRPr lang="sv-SE" sz="1200" dirty="0"/>
          </a:p>
        </p:txBody>
      </p:sp>
      <p:sp>
        <p:nvSpPr>
          <p:cNvPr id="19" name="Ellips 18"/>
          <p:cNvSpPr/>
          <p:nvPr/>
        </p:nvSpPr>
        <p:spPr>
          <a:xfrm>
            <a:off x="4578801" y="2619937"/>
            <a:ext cx="600727" cy="50343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VM</a:t>
            </a:r>
            <a:endParaRPr lang="sv-SE" sz="1200" dirty="0"/>
          </a:p>
        </p:txBody>
      </p:sp>
      <p:sp>
        <p:nvSpPr>
          <p:cNvPr id="21" name="Ellips 20"/>
          <p:cNvSpPr/>
          <p:nvPr/>
        </p:nvSpPr>
        <p:spPr>
          <a:xfrm>
            <a:off x="8211910" y="3368229"/>
            <a:ext cx="617020" cy="50343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HM</a:t>
            </a:r>
            <a:endParaRPr lang="sv-SE" sz="1200" dirty="0"/>
          </a:p>
        </p:txBody>
      </p:sp>
      <p:sp>
        <p:nvSpPr>
          <p:cNvPr id="24" name="Ellips 23"/>
          <p:cNvSpPr/>
          <p:nvPr/>
        </p:nvSpPr>
        <p:spPr>
          <a:xfrm>
            <a:off x="5934001" y="4150708"/>
            <a:ext cx="600727" cy="50343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/>
              <a:t>I</a:t>
            </a:r>
            <a:r>
              <a:rPr lang="sv-SE" sz="1200" dirty="0" smtClean="0"/>
              <a:t>M</a:t>
            </a:r>
            <a:endParaRPr lang="sv-SE" sz="1200" dirty="0"/>
          </a:p>
        </p:txBody>
      </p:sp>
      <p:sp>
        <p:nvSpPr>
          <p:cNvPr id="26" name="Ellips 25"/>
          <p:cNvSpPr/>
          <p:nvPr/>
        </p:nvSpPr>
        <p:spPr>
          <a:xfrm>
            <a:off x="5934001" y="1903623"/>
            <a:ext cx="600727" cy="50343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F2</a:t>
            </a:r>
          </a:p>
        </p:txBody>
      </p:sp>
      <p:sp>
        <p:nvSpPr>
          <p:cNvPr id="12" name="Ellips 11"/>
          <p:cNvSpPr/>
          <p:nvPr/>
        </p:nvSpPr>
        <p:spPr>
          <a:xfrm>
            <a:off x="7309368" y="4179504"/>
            <a:ext cx="600727" cy="50343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/>
              <a:t>I</a:t>
            </a:r>
            <a:r>
              <a:rPr lang="sv-SE" sz="1200" dirty="0" smtClean="0"/>
              <a:t>M</a:t>
            </a:r>
            <a:endParaRPr lang="sv-SE" sz="1200" dirty="0"/>
          </a:p>
        </p:txBody>
      </p:sp>
      <p:sp>
        <p:nvSpPr>
          <p:cNvPr id="13" name="Ellips 12"/>
          <p:cNvSpPr/>
          <p:nvPr/>
        </p:nvSpPr>
        <p:spPr>
          <a:xfrm>
            <a:off x="5480617" y="5482869"/>
            <a:ext cx="602178" cy="50343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/>
              <a:t>M</a:t>
            </a:r>
            <a:r>
              <a:rPr lang="sv-SE" sz="1200" dirty="0" smtClean="0"/>
              <a:t>B</a:t>
            </a:r>
            <a:endParaRPr lang="sv-SE" sz="1200" dirty="0"/>
          </a:p>
        </p:txBody>
      </p:sp>
      <p:sp>
        <p:nvSpPr>
          <p:cNvPr id="14" name="Ellips 13"/>
          <p:cNvSpPr/>
          <p:nvPr/>
        </p:nvSpPr>
        <p:spPr>
          <a:xfrm>
            <a:off x="7609732" y="5622732"/>
            <a:ext cx="602178" cy="50343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/>
              <a:t>M</a:t>
            </a:r>
            <a:r>
              <a:rPr lang="sv-SE" sz="1200" dirty="0" smtClean="0"/>
              <a:t>B</a:t>
            </a:r>
            <a:endParaRPr lang="sv-SE" sz="1200" dirty="0"/>
          </a:p>
        </p:txBody>
      </p:sp>
      <p:sp>
        <p:nvSpPr>
          <p:cNvPr id="15" name="Ellips 14"/>
          <p:cNvSpPr/>
          <p:nvPr/>
        </p:nvSpPr>
        <p:spPr>
          <a:xfrm>
            <a:off x="6793793" y="2761554"/>
            <a:ext cx="600727" cy="50343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F</a:t>
            </a:r>
          </a:p>
        </p:txBody>
      </p:sp>
      <p:cxnSp>
        <p:nvCxnSpPr>
          <p:cNvPr id="36" name="Rak pil 35"/>
          <p:cNvCxnSpPr/>
          <p:nvPr/>
        </p:nvCxnSpPr>
        <p:spPr>
          <a:xfrm flipV="1">
            <a:off x="6534728" y="2041748"/>
            <a:ext cx="527512" cy="219301"/>
          </a:xfrm>
          <a:prstGeom prst="straightConnector1">
            <a:avLst/>
          </a:prstGeom>
          <a:ln>
            <a:prstDash val="solid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Rak pil 26"/>
          <p:cNvCxnSpPr/>
          <p:nvPr/>
        </p:nvCxnSpPr>
        <p:spPr>
          <a:xfrm>
            <a:off x="6793793" y="2212854"/>
            <a:ext cx="277833" cy="548700"/>
          </a:xfrm>
          <a:prstGeom prst="straightConnector1">
            <a:avLst/>
          </a:prstGeom>
          <a:ln>
            <a:prstDash val="solid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0324217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497241" cy="1026240"/>
          </a:xfrm>
        </p:spPr>
        <p:txBody>
          <a:bodyPr>
            <a:normAutofit fontScale="90000"/>
          </a:bodyPr>
          <a:lstStyle/>
          <a:p>
            <a:r>
              <a:rPr lang="sv-SE" dirty="0" smtClean="0"/>
              <a:t>9 och 11-manna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57200" y="1600200"/>
            <a:ext cx="3497241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sv-SE" dirty="0" smtClean="0"/>
          </a:p>
          <a:p>
            <a:pPr marL="0" indent="0">
              <a:buNone/>
            </a:pPr>
            <a:endParaRPr lang="sv-SE" dirty="0" smtClean="0"/>
          </a:p>
        </p:txBody>
      </p:sp>
      <p:pic>
        <p:nvPicPr>
          <p:cNvPr id="4" name="Bildobjekt 3" descr="fotbolla4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7789" y="0"/>
            <a:ext cx="4846211" cy="6858000"/>
          </a:xfrm>
          <a:prstGeom prst="rect">
            <a:avLst/>
          </a:prstGeom>
        </p:spPr>
      </p:pic>
      <p:sp>
        <p:nvSpPr>
          <p:cNvPr id="16" name="Ellips 15"/>
          <p:cNvSpPr/>
          <p:nvPr/>
        </p:nvSpPr>
        <p:spPr>
          <a:xfrm>
            <a:off x="6835093" y="5966364"/>
            <a:ext cx="578196" cy="51868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MV</a:t>
            </a:r>
            <a:endParaRPr lang="sv-SE" sz="1200" dirty="0"/>
          </a:p>
        </p:txBody>
      </p:sp>
      <p:sp>
        <p:nvSpPr>
          <p:cNvPr id="17" name="Ellips 16"/>
          <p:cNvSpPr/>
          <p:nvPr/>
        </p:nvSpPr>
        <p:spPr>
          <a:xfrm>
            <a:off x="4506526" y="4003700"/>
            <a:ext cx="503447" cy="50343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VB</a:t>
            </a:r>
            <a:endParaRPr lang="sv-SE" sz="1200" dirty="0"/>
          </a:p>
        </p:txBody>
      </p:sp>
      <p:sp>
        <p:nvSpPr>
          <p:cNvPr id="18" name="Ellips 17"/>
          <p:cNvSpPr/>
          <p:nvPr/>
        </p:nvSpPr>
        <p:spPr>
          <a:xfrm>
            <a:off x="8439057" y="4654139"/>
            <a:ext cx="503447" cy="50343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HB</a:t>
            </a:r>
            <a:endParaRPr lang="sv-SE" sz="1200" dirty="0"/>
          </a:p>
        </p:txBody>
      </p:sp>
      <p:sp>
        <p:nvSpPr>
          <p:cNvPr id="19" name="Ellips 18"/>
          <p:cNvSpPr/>
          <p:nvPr/>
        </p:nvSpPr>
        <p:spPr>
          <a:xfrm>
            <a:off x="4578801" y="2619937"/>
            <a:ext cx="600727" cy="50343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VM</a:t>
            </a:r>
            <a:endParaRPr lang="sv-SE" sz="1200" dirty="0"/>
          </a:p>
        </p:txBody>
      </p:sp>
      <p:sp>
        <p:nvSpPr>
          <p:cNvPr id="21" name="Ellips 20"/>
          <p:cNvSpPr/>
          <p:nvPr/>
        </p:nvSpPr>
        <p:spPr>
          <a:xfrm>
            <a:off x="8211910" y="3368229"/>
            <a:ext cx="617020" cy="50343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HM</a:t>
            </a:r>
            <a:endParaRPr lang="sv-SE" sz="1200" dirty="0"/>
          </a:p>
        </p:txBody>
      </p:sp>
      <p:sp>
        <p:nvSpPr>
          <p:cNvPr id="24" name="Ellips 23"/>
          <p:cNvSpPr/>
          <p:nvPr/>
        </p:nvSpPr>
        <p:spPr>
          <a:xfrm>
            <a:off x="5934001" y="4150708"/>
            <a:ext cx="600727" cy="50343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/>
              <a:t>I</a:t>
            </a:r>
            <a:r>
              <a:rPr lang="sv-SE" sz="1200" dirty="0" smtClean="0"/>
              <a:t>M</a:t>
            </a:r>
            <a:endParaRPr lang="sv-SE" sz="1200" dirty="0"/>
          </a:p>
        </p:txBody>
      </p:sp>
      <p:sp>
        <p:nvSpPr>
          <p:cNvPr id="26" name="Ellips 25"/>
          <p:cNvSpPr/>
          <p:nvPr/>
        </p:nvSpPr>
        <p:spPr>
          <a:xfrm>
            <a:off x="5934001" y="1903623"/>
            <a:ext cx="600727" cy="50343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F</a:t>
            </a:r>
          </a:p>
        </p:txBody>
      </p:sp>
      <p:sp>
        <p:nvSpPr>
          <p:cNvPr id="12" name="Ellips 11"/>
          <p:cNvSpPr/>
          <p:nvPr/>
        </p:nvSpPr>
        <p:spPr>
          <a:xfrm>
            <a:off x="7309368" y="4179504"/>
            <a:ext cx="600727" cy="50343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/>
              <a:t>I</a:t>
            </a:r>
            <a:r>
              <a:rPr lang="sv-SE" sz="1200" dirty="0" smtClean="0"/>
              <a:t>M</a:t>
            </a:r>
            <a:endParaRPr lang="sv-SE" sz="1200" dirty="0"/>
          </a:p>
        </p:txBody>
      </p:sp>
      <p:sp>
        <p:nvSpPr>
          <p:cNvPr id="13" name="Ellips 12"/>
          <p:cNvSpPr/>
          <p:nvPr/>
        </p:nvSpPr>
        <p:spPr>
          <a:xfrm>
            <a:off x="5480617" y="4985682"/>
            <a:ext cx="602178" cy="50343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/>
              <a:t>M</a:t>
            </a:r>
            <a:r>
              <a:rPr lang="sv-SE" sz="1200" dirty="0" smtClean="0"/>
              <a:t>B</a:t>
            </a:r>
            <a:endParaRPr lang="sv-SE" sz="1200" dirty="0"/>
          </a:p>
        </p:txBody>
      </p:sp>
      <p:sp>
        <p:nvSpPr>
          <p:cNvPr id="14" name="Ellips 13"/>
          <p:cNvSpPr/>
          <p:nvPr/>
        </p:nvSpPr>
        <p:spPr>
          <a:xfrm>
            <a:off x="7535519" y="5157570"/>
            <a:ext cx="602178" cy="50343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/>
              <a:t>M</a:t>
            </a:r>
            <a:r>
              <a:rPr lang="sv-SE" sz="1200" dirty="0" smtClean="0"/>
              <a:t>B</a:t>
            </a:r>
            <a:endParaRPr lang="sv-SE" sz="1200" dirty="0"/>
          </a:p>
        </p:txBody>
      </p:sp>
      <p:sp>
        <p:nvSpPr>
          <p:cNvPr id="15" name="Ellips 14"/>
          <p:cNvSpPr/>
          <p:nvPr/>
        </p:nvSpPr>
        <p:spPr>
          <a:xfrm>
            <a:off x="6793793" y="2761554"/>
            <a:ext cx="600727" cy="50343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F</a:t>
            </a:r>
          </a:p>
        </p:txBody>
      </p:sp>
      <p:cxnSp>
        <p:nvCxnSpPr>
          <p:cNvPr id="36" name="Rak pil 35"/>
          <p:cNvCxnSpPr/>
          <p:nvPr/>
        </p:nvCxnSpPr>
        <p:spPr>
          <a:xfrm flipV="1">
            <a:off x="6534728" y="1938508"/>
            <a:ext cx="527512" cy="219301"/>
          </a:xfrm>
          <a:prstGeom prst="straightConnector1">
            <a:avLst/>
          </a:prstGeom>
          <a:ln>
            <a:prstDash val="solid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Rektangel med rundade hörn 19"/>
          <p:cNvSpPr/>
          <p:nvPr/>
        </p:nvSpPr>
        <p:spPr>
          <a:xfrm>
            <a:off x="6943775" y="1581579"/>
            <a:ext cx="1047707" cy="920338"/>
          </a:xfrm>
          <a:prstGeom prst="roundRect">
            <a:avLst/>
          </a:prstGeom>
          <a:solidFill>
            <a:schemeClr val="accent3">
              <a:lumMod val="60000"/>
              <a:lumOff val="40000"/>
              <a:alpha val="27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 smtClean="0">
                <a:solidFill>
                  <a:schemeClr val="tx1"/>
                </a:solidFill>
              </a:rPr>
              <a:t>Spela på yta bakom back</a:t>
            </a:r>
          </a:p>
        </p:txBody>
      </p:sp>
      <p:cxnSp>
        <p:nvCxnSpPr>
          <p:cNvPr id="22" name="Rak pil 21"/>
          <p:cNvCxnSpPr/>
          <p:nvPr/>
        </p:nvCxnSpPr>
        <p:spPr>
          <a:xfrm flipV="1">
            <a:off x="7609732" y="2247831"/>
            <a:ext cx="123627" cy="1902878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Rak pil 22"/>
          <p:cNvCxnSpPr/>
          <p:nvPr/>
        </p:nvCxnSpPr>
        <p:spPr>
          <a:xfrm flipH="1" flipV="1">
            <a:off x="7206788" y="3264985"/>
            <a:ext cx="206503" cy="914520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Rak pil 27"/>
          <p:cNvCxnSpPr/>
          <p:nvPr/>
        </p:nvCxnSpPr>
        <p:spPr>
          <a:xfrm flipV="1">
            <a:off x="7836608" y="2247831"/>
            <a:ext cx="539627" cy="1931674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Rektangel med rundade hörn 28"/>
          <p:cNvSpPr/>
          <p:nvPr/>
        </p:nvSpPr>
        <p:spPr>
          <a:xfrm>
            <a:off x="8211910" y="1482328"/>
            <a:ext cx="806474" cy="1279226"/>
          </a:xfrm>
          <a:prstGeom prst="roundRect">
            <a:avLst/>
          </a:prstGeom>
          <a:solidFill>
            <a:schemeClr val="accent3">
              <a:lumMod val="60000"/>
              <a:lumOff val="40000"/>
              <a:alpha val="27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 smtClean="0">
                <a:solidFill>
                  <a:schemeClr val="tx1"/>
                </a:solidFill>
              </a:rPr>
              <a:t>Spela ytan på kant</a:t>
            </a:r>
          </a:p>
        </p:txBody>
      </p:sp>
      <p:cxnSp>
        <p:nvCxnSpPr>
          <p:cNvPr id="30" name="Rak pil 29"/>
          <p:cNvCxnSpPr/>
          <p:nvPr/>
        </p:nvCxnSpPr>
        <p:spPr>
          <a:xfrm flipV="1">
            <a:off x="7413291" y="2619937"/>
            <a:ext cx="962944" cy="425770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Rektangel med rundade hörn 34"/>
          <p:cNvSpPr/>
          <p:nvPr/>
        </p:nvSpPr>
        <p:spPr>
          <a:xfrm>
            <a:off x="4578801" y="2546954"/>
            <a:ext cx="1067796" cy="1949854"/>
          </a:xfrm>
          <a:prstGeom prst="roundRect">
            <a:avLst/>
          </a:prstGeom>
          <a:solidFill>
            <a:schemeClr val="accent3">
              <a:lumMod val="60000"/>
              <a:lumOff val="40000"/>
              <a:alpha val="27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 smtClean="0">
                <a:solidFill>
                  <a:schemeClr val="tx1"/>
                </a:solidFill>
              </a:rPr>
              <a:t>Bredda</a:t>
            </a:r>
          </a:p>
        </p:txBody>
      </p:sp>
      <p:sp>
        <p:nvSpPr>
          <p:cNvPr id="37" name="Rektangel med rundade hörn 36"/>
          <p:cNvSpPr/>
          <p:nvPr/>
        </p:nvSpPr>
        <p:spPr>
          <a:xfrm>
            <a:off x="4606736" y="1069810"/>
            <a:ext cx="806474" cy="1279226"/>
          </a:xfrm>
          <a:prstGeom prst="roundRect">
            <a:avLst/>
          </a:prstGeom>
          <a:solidFill>
            <a:schemeClr val="accent3">
              <a:lumMod val="60000"/>
              <a:lumOff val="40000"/>
              <a:alpha val="27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 smtClean="0">
                <a:solidFill>
                  <a:schemeClr val="tx1"/>
                </a:solidFill>
              </a:rPr>
              <a:t>Spela ytan på kant</a:t>
            </a:r>
          </a:p>
        </p:txBody>
      </p:sp>
      <p:cxnSp>
        <p:nvCxnSpPr>
          <p:cNvPr id="38" name="Rak pil 37"/>
          <p:cNvCxnSpPr/>
          <p:nvPr/>
        </p:nvCxnSpPr>
        <p:spPr>
          <a:xfrm flipH="1">
            <a:off x="6534728" y="3264985"/>
            <a:ext cx="409048" cy="400186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Rak pil 39"/>
          <p:cNvCxnSpPr>
            <a:stCxn id="24" idx="0"/>
          </p:cNvCxnSpPr>
          <p:nvPr/>
        </p:nvCxnSpPr>
        <p:spPr>
          <a:xfrm flipV="1">
            <a:off x="6234365" y="3665171"/>
            <a:ext cx="146430" cy="485537"/>
          </a:xfrm>
          <a:prstGeom prst="straightConnector1">
            <a:avLst/>
          </a:prstGeom>
          <a:ln>
            <a:prstDash val="solid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Rektangel med rundade hörn 26"/>
          <p:cNvSpPr/>
          <p:nvPr/>
        </p:nvSpPr>
        <p:spPr>
          <a:xfrm>
            <a:off x="5548896" y="4811183"/>
            <a:ext cx="1394879" cy="753683"/>
          </a:xfrm>
          <a:prstGeom prst="roundRect">
            <a:avLst/>
          </a:prstGeom>
          <a:solidFill>
            <a:schemeClr val="accent3">
              <a:lumMod val="60000"/>
              <a:lumOff val="40000"/>
              <a:alpha val="27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 smtClean="0">
                <a:solidFill>
                  <a:schemeClr val="tx1"/>
                </a:solidFill>
              </a:rPr>
              <a:t>Spela </a:t>
            </a:r>
            <a:r>
              <a:rPr lang="sv-SE" sz="1400" dirty="0" err="1" smtClean="0">
                <a:solidFill>
                  <a:schemeClr val="tx1"/>
                </a:solidFill>
              </a:rPr>
              <a:t>safe</a:t>
            </a:r>
            <a:r>
              <a:rPr lang="sv-SE" sz="1400" dirty="0" smtClean="0">
                <a:solidFill>
                  <a:schemeClr val="tx1"/>
                </a:solidFill>
              </a:rPr>
              <a:t> och börja om</a:t>
            </a:r>
          </a:p>
        </p:txBody>
      </p:sp>
      <p:cxnSp>
        <p:nvCxnSpPr>
          <p:cNvPr id="31" name="Rak pil 30"/>
          <p:cNvCxnSpPr/>
          <p:nvPr/>
        </p:nvCxnSpPr>
        <p:spPr>
          <a:xfrm flipH="1">
            <a:off x="6430534" y="4620989"/>
            <a:ext cx="962106" cy="402363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96780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497241" cy="1026240"/>
          </a:xfrm>
        </p:spPr>
        <p:txBody>
          <a:bodyPr/>
          <a:lstStyle/>
          <a:p>
            <a:r>
              <a:rPr lang="sv-SE" dirty="0" smtClean="0"/>
              <a:t>Träning HT-17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57200" y="1414446"/>
            <a:ext cx="3497241" cy="5007347"/>
          </a:xfrm>
        </p:spPr>
        <p:txBody>
          <a:bodyPr>
            <a:normAutofit fontScale="70000" lnSpcReduction="20000"/>
          </a:bodyPr>
          <a:lstStyle/>
          <a:p>
            <a:r>
              <a:rPr lang="sv-SE" dirty="0" smtClean="0"/>
              <a:t>Uppvärmning i smågrupper</a:t>
            </a:r>
            <a:endParaRPr lang="sv-SE" dirty="0" smtClean="0"/>
          </a:p>
          <a:p>
            <a:r>
              <a:rPr lang="sv-SE" dirty="0" smtClean="0"/>
              <a:t>4-5 Stationer</a:t>
            </a:r>
          </a:p>
          <a:p>
            <a:r>
              <a:rPr lang="sv-SE" dirty="0" smtClean="0"/>
              <a:t>I mån av tid stafett</a:t>
            </a:r>
          </a:p>
          <a:p>
            <a:r>
              <a:rPr lang="sv-SE" dirty="0" smtClean="0"/>
              <a:t>Mycket bollkontakt per spelare</a:t>
            </a:r>
          </a:p>
          <a:p>
            <a:r>
              <a:rPr lang="sv-SE" dirty="0" smtClean="0"/>
              <a:t>Fokus på det positiva</a:t>
            </a:r>
          </a:p>
          <a:p>
            <a:r>
              <a:rPr lang="sv-SE" dirty="0" smtClean="0"/>
              <a:t>Laget före jaget</a:t>
            </a:r>
          </a:p>
          <a:p>
            <a:r>
              <a:rPr lang="sv-SE" dirty="0" smtClean="0"/>
              <a:t>Beröm till varje spelare</a:t>
            </a:r>
          </a:p>
          <a:p>
            <a:r>
              <a:rPr lang="sv-SE" dirty="0" smtClean="0"/>
              <a:t>Använda ”inte” så lite som möjligt</a:t>
            </a:r>
          </a:p>
          <a:p>
            <a:r>
              <a:rPr lang="sv-SE" dirty="0" smtClean="0"/>
              <a:t>Tisdagar mer spontanfotboll</a:t>
            </a:r>
          </a:p>
          <a:p>
            <a:r>
              <a:rPr lang="sv-SE" dirty="0" smtClean="0"/>
              <a:t>Öva mottag-passning-löpning på allvar</a:t>
            </a:r>
          </a:p>
          <a:p>
            <a:pPr marL="0" indent="0">
              <a:buNone/>
            </a:pPr>
            <a:endParaRPr lang="sv-SE" dirty="0" smtClean="0"/>
          </a:p>
          <a:p>
            <a:pPr marL="0" indent="0">
              <a:buNone/>
            </a:pPr>
            <a:endParaRPr lang="sv-SE" dirty="0"/>
          </a:p>
        </p:txBody>
      </p:sp>
      <p:pic>
        <p:nvPicPr>
          <p:cNvPr id="4" name="Bildobjekt 3" descr="fotbolla4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7789" y="0"/>
            <a:ext cx="4846211" cy="6858000"/>
          </a:xfrm>
          <a:prstGeom prst="rect">
            <a:avLst/>
          </a:prstGeom>
        </p:spPr>
      </p:pic>
      <p:sp>
        <p:nvSpPr>
          <p:cNvPr id="10" name="Rektangel med rundade hörn 9"/>
          <p:cNvSpPr/>
          <p:nvPr/>
        </p:nvSpPr>
        <p:spPr>
          <a:xfrm>
            <a:off x="4654173" y="266102"/>
            <a:ext cx="1272497" cy="1957467"/>
          </a:xfrm>
          <a:prstGeom prst="roundRect">
            <a:avLst/>
          </a:prstGeom>
          <a:solidFill>
            <a:schemeClr val="accent3">
              <a:lumMod val="60000"/>
              <a:lumOff val="40000"/>
              <a:alpha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Station </a:t>
            </a:r>
            <a:r>
              <a:rPr lang="sv-SE" dirty="0" smtClean="0"/>
              <a:t>3</a:t>
            </a:r>
          </a:p>
          <a:p>
            <a:pPr algn="ctr"/>
            <a:r>
              <a:rPr lang="sv-SE" dirty="0" smtClean="0"/>
              <a:t>5 manna plan</a:t>
            </a:r>
            <a:endParaRPr lang="sv-SE" dirty="0"/>
          </a:p>
        </p:txBody>
      </p:sp>
      <p:sp>
        <p:nvSpPr>
          <p:cNvPr id="11" name="Rektangel med rundade hörn 10"/>
          <p:cNvSpPr/>
          <p:nvPr/>
        </p:nvSpPr>
        <p:spPr>
          <a:xfrm>
            <a:off x="7396361" y="254006"/>
            <a:ext cx="1379406" cy="1969563"/>
          </a:xfrm>
          <a:prstGeom prst="roundRect">
            <a:avLst/>
          </a:prstGeom>
          <a:solidFill>
            <a:schemeClr val="accent3">
              <a:lumMod val="60000"/>
              <a:lumOff val="40000"/>
              <a:alpha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Station </a:t>
            </a:r>
            <a:r>
              <a:rPr lang="sv-SE" dirty="0" smtClean="0"/>
              <a:t>5</a:t>
            </a:r>
          </a:p>
          <a:p>
            <a:pPr algn="ctr"/>
            <a:r>
              <a:rPr lang="sv-SE" dirty="0" smtClean="0"/>
              <a:t>5 manna plan</a:t>
            </a:r>
            <a:endParaRPr lang="sv-SE" dirty="0"/>
          </a:p>
        </p:txBody>
      </p:sp>
      <p:sp>
        <p:nvSpPr>
          <p:cNvPr id="12" name="Rektangel med rundade hörn 11"/>
          <p:cNvSpPr/>
          <p:nvPr/>
        </p:nvSpPr>
        <p:spPr>
          <a:xfrm>
            <a:off x="4690458" y="4015623"/>
            <a:ext cx="1272497" cy="1871944"/>
          </a:xfrm>
          <a:prstGeom prst="roundRect">
            <a:avLst/>
          </a:prstGeom>
          <a:solidFill>
            <a:schemeClr val="accent3">
              <a:lumMod val="60000"/>
              <a:lumOff val="40000"/>
              <a:alpha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Station </a:t>
            </a:r>
            <a:r>
              <a:rPr lang="sv-SE" dirty="0" smtClean="0"/>
              <a:t>1</a:t>
            </a:r>
          </a:p>
          <a:p>
            <a:pPr algn="ctr"/>
            <a:r>
              <a:rPr lang="sv-SE" dirty="0" smtClean="0"/>
              <a:t>5 manna plan</a:t>
            </a:r>
            <a:endParaRPr lang="sv-SE" dirty="0"/>
          </a:p>
        </p:txBody>
      </p:sp>
      <p:sp>
        <p:nvSpPr>
          <p:cNvPr id="13" name="Rektangel med rundade hörn 12"/>
          <p:cNvSpPr/>
          <p:nvPr/>
        </p:nvSpPr>
        <p:spPr>
          <a:xfrm>
            <a:off x="4666269" y="2770869"/>
            <a:ext cx="1308782" cy="1002845"/>
          </a:xfrm>
          <a:prstGeom prst="roundRect">
            <a:avLst/>
          </a:prstGeom>
          <a:solidFill>
            <a:schemeClr val="accent3">
              <a:lumMod val="60000"/>
              <a:lumOff val="40000"/>
              <a:alpha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Station 2</a:t>
            </a:r>
            <a:endParaRPr lang="sv-SE" dirty="0"/>
          </a:p>
        </p:txBody>
      </p:sp>
      <p:sp>
        <p:nvSpPr>
          <p:cNvPr id="14" name="Rektangel med rundade hörn 13"/>
          <p:cNvSpPr/>
          <p:nvPr/>
        </p:nvSpPr>
        <p:spPr>
          <a:xfrm>
            <a:off x="7523237" y="2770869"/>
            <a:ext cx="1252529" cy="1002845"/>
          </a:xfrm>
          <a:prstGeom prst="roundRect">
            <a:avLst/>
          </a:prstGeom>
          <a:solidFill>
            <a:schemeClr val="accent3">
              <a:lumMod val="60000"/>
              <a:lumOff val="40000"/>
              <a:alpha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Reservyta</a:t>
            </a:r>
            <a:endParaRPr lang="sv-SE" dirty="0"/>
          </a:p>
        </p:txBody>
      </p:sp>
      <p:sp>
        <p:nvSpPr>
          <p:cNvPr id="15" name="Rektangel med rundade hörn 14"/>
          <p:cNvSpPr/>
          <p:nvPr/>
        </p:nvSpPr>
        <p:spPr>
          <a:xfrm>
            <a:off x="6015008" y="254006"/>
            <a:ext cx="1308782" cy="1969563"/>
          </a:xfrm>
          <a:prstGeom prst="roundRect">
            <a:avLst/>
          </a:prstGeom>
          <a:solidFill>
            <a:schemeClr val="accent3">
              <a:lumMod val="60000"/>
              <a:lumOff val="40000"/>
              <a:alpha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Station </a:t>
            </a:r>
            <a:r>
              <a:rPr lang="sv-SE" dirty="0" smtClean="0"/>
              <a:t>4</a:t>
            </a:r>
          </a:p>
          <a:p>
            <a:pPr algn="ctr"/>
            <a:r>
              <a:rPr lang="sv-SE" dirty="0" smtClean="0"/>
              <a:t>5 manna plan</a:t>
            </a:r>
            <a:endParaRPr lang="sv-SE" dirty="0"/>
          </a:p>
        </p:txBody>
      </p:sp>
      <p:sp>
        <p:nvSpPr>
          <p:cNvPr id="16" name="Rektangel med rundade hörn 15"/>
          <p:cNvSpPr/>
          <p:nvPr/>
        </p:nvSpPr>
        <p:spPr>
          <a:xfrm>
            <a:off x="6039198" y="2770869"/>
            <a:ext cx="1308782" cy="1002845"/>
          </a:xfrm>
          <a:prstGeom prst="roundRect">
            <a:avLst/>
          </a:prstGeom>
          <a:solidFill>
            <a:schemeClr val="accent3">
              <a:lumMod val="60000"/>
              <a:lumOff val="40000"/>
              <a:alpha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Samling +</a:t>
            </a:r>
          </a:p>
          <a:p>
            <a:pPr algn="ctr"/>
            <a:r>
              <a:rPr lang="sv-SE" dirty="0" smtClean="0"/>
              <a:t>VA flaskor</a:t>
            </a:r>
          </a:p>
        </p:txBody>
      </p:sp>
    </p:spTree>
    <p:extLst>
      <p:ext uri="{BB962C8B-B14F-4D97-AF65-F5344CB8AC3E}">
        <p14:creationId xmlns:p14="http://schemas.microsoft.com/office/powerpoint/2010/main" val="354340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497241" cy="1026240"/>
          </a:xfrm>
        </p:spPr>
        <p:txBody>
          <a:bodyPr>
            <a:normAutofit fontScale="90000"/>
          </a:bodyPr>
          <a:lstStyle/>
          <a:p>
            <a:r>
              <a:rPr lang="sv-SE" dirty="0" smtClean="0"/>
              <a:t>Fokusområden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57200" y="1414446"/>
            <a:ext cx="3497241" cy="5007347"/>
          </a:xfrm>
        </p:spPr>
        <p:txBody>
          <a:bodyPr>
            <a:normAutofit fontScale="85000" lnSpcReduction="20000"/>
          </a:bodyPr>
          <a:lstStyle/>
          <a:p>
            <a:r>
              <a:rPr lang="sv-SE" dirty="0" smtClean="0"/>
              <a:t>Mottagning med insida fot</a:t>
            </a:r>
          </a:p>
          <a:p>
            <a:r>
              <a:rPr lang="sv-SE" dirty="0" smtClean="0"/>
              <a:t>Riktiga passningar med bredsida </a:t>
            </a:r>
          </a:p>
          <a:p>
            <a:r>
              <a:rPr lang="sv-SE" dirty="0" smtClean="0"/>
              <a:t>Pass – 5, 10 och 15 meter</a:t>
            </a:r>
          </a:p>
          <a:p>
            <a:r>
              <a:rPr lang="sv-SE" dirty="0" smtClean="0"/>
              <a:t>Driva med insida/utsida</a:t>
            </a:r>
          </a:p>
          <a:p>
            <a:r>
              <a:rPr lang="sv-SE" dirty="0" smtClean="0"/>
              <a:t>Spelbar - passningsskugga</a:t>
            </a:r>
          </a:p>
          <a:p>
            <a:r>
              <a:rPr lang="sv-SE" dirty="0" err="1" smtClean="0"/>
              <a:t>Maxlöp</a:t>
            </a:r>
            <a:r>
              <a:rPr lang="sv-SE" dirty="0" smtClean="0"/>
              <a:t> 10-20 meter</a:t>
            </a:r>
          </a:p>
          <a:p>
            <a:r>
              <a:rPr lang="sv-SE" dirty="0" smtClean="0"/>
              <a:t>Närkamp 1 vs 1</a:t>
            </a:r>
          </a:p>
          <a:p>
            <a:pPr marL="0" indent="0">
              <a:buNone/>
            </a:pPr>
            <a:endParaRPr lang="sv-SE" dirty="0" smtClean="0"/>
          </a:p>
          <a:p>
            <a:pPr marL="0" indent="0">
              <a:buNone/>
            </a:pPr>
            <a:endParaRPr lang="sv-SE" dirty="0"/>
          </a:p>
        </p:txBody>
      </p:sp>
      <p:pic>
        <p:nvPicPr>
          <p:cNvPr id="4" name="Bildobjekt 3" descr="fotbolla4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7789" y="0"/>
            <a:ext cx="4846211" cy="6858000"/>
          </a:xfrm>
          <a:prstGeom prst="rect">
            <a:avLst/>
          </a:prstGeom>
        </p:spPr>
      </p:pic>
      <p:sp>
        <p:nvSpPr>
          <p:cNvPr id="12" name="Rektangel med rundade hörn 11"/>
          <p:cNvSpPr/>
          <p:nvPr/>
        </p:nvSpPr>
        <p:spPr>
          <a:xfrm>
            <a:off x="5283121" y="1185221"/>
            <a:ext cx="2808592" cy="1850683"/>
          </a:xfrm>
          <a:prstGeom prst="roundRect">
            <a:avLst/>
          </a:prstGeom>
          <a:solidFill>
            <a:schemeClr val="accent3">
              <a:lumMod val="60000"/>
              <a:lumOff val="40000"/>
              <a:alpha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Grunden för en fotbollsspelare är att kunna slå och ta emot ett pass. </a:t>
            </a:r>
            <a:endParaRPr lang="sv-SE" dirty="0"/>
          </a:p>
        </p:txBody>
      </p:sp>
      <p:sp>
        <p:nvSpPr>
          <p:cNvPr id="15" name="Rektangel med rundade hörn 14"/>
          <p:cNvSpPr/>
          <p:nvPr/>
        </p:nvSpPr>
        <p:spPr>
          <a:xfrm>
            <a:off x="5283121" y="3865526"/>
            <a:ext cx="2808592" cy="1850683"/>
          </a:xfrm>
          <a:prstGeom prst="roundRect">
            <a:avLst/>
          </a:prstGeom>
          <a:solidFill>
            <a:schemeClr val="accent3">
              <a:lumMod val="60000"/>
              <a:lumOff val="40000"/>
              <a:alpha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Plussa på </a:t>
            </a:r>
            <a:r>
              <a:rPr lang="sv-SE" dirty="0" err="1" smtClean="0"/>
              <a:t>löpstyrka</a:t>
            </a:r>
            <a:r>
              <a:rPr lang="sv-SE" dirty="0" smtClean="0"/>
              <a:t> för att skapa en mer komplett spelare.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466050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objekt 5" descr="Tavlingsmatrisen_2017_inkl_planskiss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67" y="0"/>
            <a:ext cx="8962571" cy="6761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8032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652115" cy="1026240"/>
          </a:xfrm>
        </p:spPr>
        <p:txBody>
          <a:bodyPr>
            <a:normAutofit fontScale="90000"/>
          </a:bodyPr>
          <a:lstStyle/>
          <a:p>
            <a:r>
              <a:rPr lang="sv-SE" dirty="0" smtClean="0"/>
              <a:t>Ledare på match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57200" y="1146011"/>
            <a:ext cx="3497241" cy="5557122"/>
          </a:xfrm>
        </p:spPr>
        <p:txBody>
          <a:bodyPr>
            <a:normAutofit/>
          </a:bodyPr>
          <a:lstStyle/>
          <a:p>
            <a:r>
              <a:rPr lang="sv-SE" sz="1600" dirty="0" smtClean="0"/>
              <a:t>Kalla helst 5+2 till match</a:t>
            </a:r>
          </a:p>
          <a:p>
            <a:r>
              <a:rPr lang="sv-SE" sz="1600" dirty="0" smtClean="0"/>
              <a:t>Gör hellre ett spelschema över tex </a:t>
            </a:r>
            <a:r>
              <a:rPr lang="sv-SE" sz="1600" dirty="0"/>
              <a:t>H</a:t>
            </a:r>
            <a:r>
              <a:rPr lang="sv-SE" sz="1600" dirty="0" smtClean="0"/>
              <a:t>isingsalliansen än att kalla alla</a:t>
            </a:r>
          </a:p>
          <a:p>
            <a:r>
              <a:rPr lang="sv-SE" sz="1600" dirty="0" smtClean="0"/>
              <a:t>Samla hela laget för genomgång. Laget före jaget.</a:t>
            </a:r>
          </a:p>
          <a:p>
            <a:r>
              <a:rPr lang="sv-SE" sz="1600" dirty="0" smtClean="0"/>
              <a:t>Gå igenom positioner </a:t>
            </a:r>
            <a:r>
              <a:rPr lang="sv-SE" sz="1600" dirty="0" smtClean="0"/>
              <a:t>för </a:t>
            </a:r>
            <a:r>
              <a:rPr lang="sv-SE" sz="1600" dirty="0"/>
              <a:t>varje </a:t>
            </a:r>
            <a:r>
              <a:rPr lang="sv-SE" sz="1600" dirty="0" smtClean="0"/>
              <a:t>spelare</a:t>
            </a:r>
          </a:p>
          <a:p>
            <a:r>
              <a:rPr lang="sv-SE" sz="1600" dirty="0" smtClean="0"/>
              <a:t>Utse </a:t>
            </a:r>
            <a:r>
              <a:rPr lang="sv-SE" sz="1600" dirty="0"/>
              <a:t>lagkapten i aktuell </a:t>
            </a:r>
            <a:r>
              <a:rPr lang="sv-SE" sz="1600" dirty="0" smtClean="0"/>
              <a:t>match</a:t>
            </a:r>
            <a:endParaRPr lang="sv-SE" sz="1600" dirty="0" smtClean="0"/>
          </a:p>
          <a:p>
            <a:r>
              <a:rPr lang="sv-SE" sz="1600" dirty="0" smtClean="0"/>
              <a:t>Gå igenom det mest grundläggande dvs rörelse, passa, bredda, ta höjd, markera, spela rejält, VÅGA</a:t>
            </a:r>
          </a:p>
          <a:p>
            <a:r>
              <a:rPr lang="sv-SE" sz="1600" dirty="0" smtClean="0"/>
              <a:t>Uppvärmning </a:t>
            </a:r>
            <a:r>
              <a:rPr lang="sv-SE" sz="1600" dirty="0" smtClean="0"/>
              <a:t>utespelare och </a:t>
            </a:r>
            <a:r>
              <a:rPr lang="sv-SE" sz="1600" dirty="0" smtClean="0"/>
              <a:t>MV</a:t>
            </a:r>
            <a:endParaRPr lang="sv-SE" sz="1600" dirty="0" smtClean="0"/>
          </a:p>
          <a:p>
            <a:r>
              <a:rPr lang="sv-SE" sz="1600" dirty="0" smtClean="0"/>
              <a:t>Få igång rörlighet i ben, armar och höft.</a:t>
            </a:r>
          </a:p>
          <a:p>
            <a:r>
              <a:rPr lang="sv-SE" sz="1600" dirty="0" smtClean="0"/>
              <a:t>Alldeles innan match: 3-4 </a:t>
            </a:r>
            <a:r>
              <a:rPr lang="sv-SE" sz="1600" dirty="0" err="1" smtClean="0"/>
              <a:t>maxlöp</a:t>
            </a:r>
            <a:r>
              <a:rPr lang="sv-SE" sz="1600" dirty="0"/>
              <a:t> </a:t>
            </a:r>
            <a:r>
              <a:rPr lang="sv-SE" sz="1600" dirty="0" smtClean="0"/>
              <a:t>på ca 20 meter på varje spelare.</a:t>
            </a:r>
          </a:p>
          <a:p>
            <a:r>
              <a:rPr lang="sv-SE" sz="1600" dirty="0" smtClean="0"/>
              <a:t>Var positiv och se till att killarna taggar till</a:t>
            </a:r>
          </a:p>
        </p:txBody>
      </p:sp>
      <p:pic>
        <p:nvPicPr>
          <p:cNvPr id="4" name="Bildobjekt 3" descr="fotbolla4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7789" y="0"/>
            <a:ext cx="4846211" cy="6858000"/>
          </a:xfrm>
          <a:prstGeom prst="rect">
            <a:avLst/>
          </a:prstGeom>
        </p:spPr>
      </p:pic>
      <p:sp>
        <p:nvSpPr>
          <p:cNvPr id="15" name="Rektangel med rundade hörn 14"/>
          <p:cNvSpPr/>
          <p:nvPr/>
        </p:nvSpPr>
        <p:spPr>
          <a:xfrm>
            <a:off x="4109315" y="2612078"/>
            <a:ext cx="516245" cy="1662233"/>
          </a:xfrm>
          <a:prstGeom prst="roundRect">
            <a:avLst/>
          </a:prstGeom>
          <a:solidFill>
            <a:schemeClr val="accent3">
              <a:lumMod val="60000"/>
              <a:lumOff val="40000"/>
              <a:alpha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6" name="Rektangel med rundade hörn 15"/>
          <p:cNvSpPr/>
          <p:nvPr/>
        </p:nvSpPr>
        <p:spPr>
          <a:xfrm>
            <a:off x="8807150" y="2612078"/>
            <a:ext cx="336850" cy="1662233"/>
          </a:xfrm>
          <a:prstGeom prst="roundRect">
            <a:avLst/>
          </a:prstGeom>
          <a:solidFill>
            <a:schemeClr val="accent3">
              <a:lumMod val="60000"/>
              <a:lumOff val="40000"/>
              <a:alpha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7" name="Rektangel med rundade hörn 6"/>
          <p:cNvSpPr/>
          <p:nvPr/>
        </p:nvSpPr>
        <p:spPr>
          <a:xfrm>
            <a:off x="5543810" y="1300879"/>
            <a:ext cx="2584190" cy="1311200"/>
          </a:xfrm>
          <a:prstGeom prst="roundRect">
            <a:avLst/>
          </a:prstGeom>
          <a:solidFill>
            <a:schemeClr val="accent3">
              <a:lumMod val="60000"/>
              <a:lumOff val="40000"/>
              <a:alpha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Ledarens position är central i banan</a:t>
            </a:r>
            <a:endParaRPr lang="sv-SE" dirty="0"/>
          </a:p>
        </p:txBody>
      </p:sp>
      <p:cxnSp>
        <p:nvCxnSpPr>
          <p:cNvPr id="8" name="Rak pil 7"/>
          <p:cNvCxnSpPr/>
          <p:nvPr/>
        </p:nvCxnSpPr>
        <p:spPr>
          <a:xfrm>
            <a:off x="8128000" y="2375211"/>
            <a:ext cx="679150" cy="89050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Rak pil 9"/>
          <p:cNvCxnSpPr/>
          <p:nvPr/>
        </p:nvCxnSpPr>
        <p:spPr>
          <a:xfrm flipH="1">
            <a:off x="4625560" y="2375211"/>
            <a:ext cx="906155" cy="89050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302312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652115" cy="1026240"/>
          </a:xfrm>
        </p:spPr>
        <p:txBody>
          <a:bodyPr>
            <a:normAutofit/>
          </a:bodyPr>
          <a:lstStyle/>
          <a:p>
            <a:r>
              <a:rPr lang="sv-SE" dirty="0" smtClean="0"/>
              <a:t>Match forts…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57200" y="1146011"/>
            <a:ext cx="3497241" cy="4212179"/>
          </a:xfrm>
        </p:spPr>
        <p:txBody>
          <a:bodyPr>
            <a:normAutofit fontScale="92500" lnSpcReduction="10000"/>
          </a:bodyPr>
          <a:lstStyle/>
          <a:p>
            <a:r>
              <a:rPr lang="sv-SE" sz="1600" dirty="0" smtClean="0"/>
              <a:t>Ge korta instruktioner under spelet som: Markera, Bredda, Forwards - Ta höjd, Kämpa, Backar – följ med upp, Kasta framåt.</a:t>
            </a:r>
          </a:p>
          <a:p>
            <a:r>
              <a:rPr lang="sv-SE" sz="1600" dirty="0" smtClean="0"/>
              <a:t>Stävja gnäll</a:t>
            </a:r>
          </a:p>
          <a:p>
            <a:r>
              <a:rPr lang="sv-SE" sz="1600" dirty="0" smtClean="0"/>
              <a:t>Vid baklänges mål, peppa.</a:t>
            </a:r>
          </a:p>
          <a:p>
            <a:r>
              <a:rPr lang="sv-SE" sz="1600" dirty="0" smtClean="0"/>
              <a:t>Vid mål framåt försök ge beröm till varje spelare i laget. Även den som inte är så bra.</a:t>
            </a:r>
          </a:p>
          <a:p>
            <a:r>
              <a:rPr lang="sv-SE" sz="1600" dirty="0" smtClean="0"/>
              <a:t>I paus - samla spelarna nära och se till att ha kontakt med alla.</a:t>
            </a:r>
          </a:p>
          <a:p>
            <a:r>
              <a:rPr lang="sv-SE" sz="1600" dirty="0" smtClean="0"/>
              <a:t>Undvik gnäll – var konkret. Om vi springer vårt snabbaste… osv</a:t>
            </a:r>
          </a:p>
          <a:p>
            <a:r>
              <a:rPr lang="sv-SE" sz="1600" dirty="0" smtClean="0"/>
              <a:t>Förstärkt det som varje spelare gjort bra</a:t>
            </a:r>
          </a:p>
          <a:p>
            <a:r>
              <a:rPr lang="sv-SE" sz="1600" dirty="0" smtClean="0"/>
              <a:t>Bygg självförtroendet</a:t>
            </a:r>
          </a:p>
          <a:p>
            <a:r>
              <a:rPr lang="sv-SE" sz="1600" dirty="0" smtClean="0"/>
              <a:t>Se till att killarna taggar </a:t>
            </a:r>
            <a:r>
              <a:rPr lang="sv-SE" sz="1600" dirty="0" smtClean="0"/>
              <a:t>till</a:t>
            </a:r>
          </a:p>
          <a:p>
            <a:r>
              <a:rPr lang="sv-SE" sz="1600" dirty="0" smtClean="0"/>
              <a:t>Kort samling efter matchen</a:t>
            </a:r>
            <a:endParaRPr lang="sv-SE" sz="1600" dirty="0" smtClean="0"/>
          </a:p>
          <a:p>
            <a:endParaRPr lang="sv-SE" sz="1600" dirty="0"/>
          </a:p>
        </p:txBody>
      </p:sp>
      <p:pic>
        <p:nvPicPr>
          <p:cNvPr id="4" name="Bildobjekt 3" descr="fotbolla4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7789" y="0"/>
            <a:ext cx="4846211" cy="6858000"/>
          </a:xfrm>
          <a:prstGeom prst="rect">
            <a:avLst/>
          </a:prstGeom>
        </p:spPr>
      </p:pic>
      <p:sp>
        <p:nvSpPr>
          <p:cNvPr id="15" name="Rektangel med rundade hörn 14"/>
          <p:cNvSpPr/>
          <p:nvPr/>
        </p:nvSpPr>
        <p:spPr>
          <a:xfrm>
            <a:off x="4109315" y="2612078"/>
            <a:ext cx="516245" cy="1662233"/>
          </a:xfrm>
          <a:prstGeom prst="roundRect">
            <a:avLst/>
          </a:prstGeom>
          <a:solidFill>
            <a:schemeClr val="accent3">
              <a:lumMod val="60000"/>
              <a:lumOff val="40000"/>
              <a:alpha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6" name="Rektangel med rundade hörn 15"/>
          <p:cNvSpPr/>
          <p:nvPr/>
        </p:nvSpPr>
        <p:spPr>
          <a:xfrm>
            <a:off x="8807150" y="2612078"/>
            <a:ext cx="336850" cy="1662233"/>
          </a:xfrm>
          <a:prstGeom prst="roundRect">
            <a:avLst/>
          </a:prstGeom>
          <a:solidFill>
            <a:schemeClr val="accent3">
              <a:lumMod val="60000"/>
              <a:lumOff val="40000"/>
              <a:alpha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462523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652115" cy="1026240"/>
          </a:xfrm>
        </p:spPr>
        <p:txBody>
          <a:bodyPr>
            <a:noAutofit/>
          </a:bodyPr>
          <a:lstStyle/>
          <a:p>
            <a:r>
              <a:rPr lang="sv-SE" sz="3600" dirty="0" smtClean="0"/>
              <a:t>Vinna eller bara spela?</a:t>
            </a:r>
            <a:endParaRPr lang="sv-SE" sz="360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57200" y="1300878"/>
            <a:ext cx="3497241" cy="5120915"/>
          </a:xfrm>
        </p:spPr>
        <p:txBody>
          <a:bodyPr>
            <a:normAutofit fontScale="77500" lnSpcReduction="20000"/>
          </a:bodyPr>
          <a:lstStyle/>
          <a:p>
            <a:endParaRPr lang="sv-SE" dirty="0" smtClean="0"/>
          </a:p>
          <a:p>
            <a:r>
              <a:rPr lang="sv-SE" dirty="0" smtClean="0"/>
              <a:t>Hur tar vi ut laguppställningar?</a:t>
            </a:r>
          </a:p>
          <a:p>
            <a:r>
              <a:rPr lang="sv-SE" dirty="0" smtClean="0"/>
              <a:t>Vinna eller låta alla spela på alla platser?</a:t>
            </a:r>
          </a:p>
          <a:p>
            <a:r>
              <a:rPr lang="sv-SE" dirty="0" smtClean="0"/>
              <a:t>Ge oss själva chansen att göra bra match</a:t>
            </a:r>
          </a:p>
          <a:p>
            <a:r>
              <a:rPr lang="sv-SE" dirty="0" smtClean="0"/>
              <a:t>Låt en spelare vara back en hel match och forward/anfallare nästa match</a:t>
            </a:r>
          </a:p>
          <a:p>
            <a:r>
              <a:rPr lang="sv-SE" dirty="0" smtClean="0"/>
              <a:t>Gör gärna en kort skriftlig analys efter varje match.</a:t>
            </a:r>
          </a:p>
          <a:p>
            <a:endParaRPr lang="sv-SE" dirty="0" smtClean="0"/>
          </a:p>
          <a:p>
            <a:pPr marL="0" indent="0">
              <a:buNone/>
            </a:pPr>
            <a:endParaRPr lang="sv-SE" dirty="0" smtClean="0"/>
          </a:p>
          <a:p>
            <a:pPr marL="0" indent="0">
              <a:buNone/>
            </a:pPr>
            <a:endParaRPr lang="sv-SE" dirty="0" smtClean="0"/>
          </a:p>
          <a:p>
            <a:pPr marL="0" indent="0">
              <a:buNone/>
            </a:pPr>
            <a:endParaRPr lang="sv-SE" dirty="0"/>
          </a:p>
        </p:txBody>
      </p:sp>
      <p:pic>
        <p:nvPicPr>
          <p:cNvPr id="4" name="Bildobjekt 3" descr="fotbolla4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7789" y="0"/>
            <a:ext cx="4846211" cy="6858000"/>
          </a:xfrm>
          <a:prstGeom prst="rect">
            <a:avLst/>
          </a:prstGeom>
        </p:spPr>
      </p:pic>
      <p:sp>
        <p:nvSpPr>
          <p:cNvPr id="15" name="Rektangel med rundade hörn 14"/>
          <p:cNvSpPr/>
          <p:nvPr/>
        </p:nvSpPr>
        <p:spPr>
          <a:xfrm>
            <a:off x="4109315" y="2612078"/>
            <a:ext cx="516245" cy="1662233"/>
          </a:xfrm>
          <a:prstGeom prst="roundRect">
            <a:avLst/>
          </a:prstGeom>
          <a:solidFill>
            <a:schemeClr val="accent3">
              <a:lumMod val="60000"/>
              <a:lumOff val="40000"/>
              <a:alpha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6" name="Rektangel med rundade hörn 15"/>
          <p:cNvSpPr/>
          <p:nvPr/>
        </p:nvSpPr>
        <p:spPr>
          <a:xfrm>
            <a:off x="8807150" y="2612078"/>
            <a:ext cx="336850" cy="1662233"/>
          </a:xfrm>
          <a:prstGeom prst="roundRect">
            <a:avLst/>
          </a:prstGeom>
          <a:solidFill>
            <a:schemeClr val="accent3">
              <a:lumMod val="60000"/>
              <a:lumOff val="40000"/>
              <a:alpha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929862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497241" cy="1026240"/>
          </a:xfrm>
        </p:spPr>
        <p:txBody>
          <a:bodyPr/>
          <a:lstStyle/>
          <a:p>
            <a:r>
              <a:rPr lang="sv-SE" dirty="0" smtClean="0"/>
              <a:t>Vår spelidé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57200" y="1300878"/>
            <a:ext cx="3497241" cy="4825285"/>
          </a:xfrm>
        </p:spPr>
        <p:txBody>
          <a:bodyPr>
            <a:normAutofit fontScale="85000" lnSpcReduction="10000"/>
          </a:bodyPr>
          <a:lstStyle/>
          <a:p>
            <a:r>
              <a:rPr lang="sv-SE" dirty="0" smtClean="0"/>
              <a:t>Bollen efter marken</a:t>
            </a:r>
          </a:p>
          <a:p>
            <a:r>
              <a:rPr lang="sv-SE" dirty="0" smtClean="0"/>
              <a:t>Rulla runt</a:t>
            </a:r>
          </a:p>
          <a:p>
            <a:r>
              <a:rPr lang="sv-SE" dirty="0" smtClean="0"/>
              <a:t>Bredd och </a:t>
            </a:r>
            <a:r>
              <a:rPr lang="sv-SE" dirty="0" smtClean="0"/>
              <a:t>Djup - superviktigt</a:t>
            </a:r>
            <a:endParaRPr lang="sv-SE" dirty="0" smtClean="0"/>
          </a:p>
          <a:p>
            <a:r>
              <a:rPr lang="sv-SE" dirty="0" smtClean="0"/>
              <a:t>Rörelse utan boll</a:t>
            </a:r>
          </a:p>
          <a:p>
            <a:r>
              <a:rPr lang="sv-SE" dirty="0" smtClean="0"/>
              <a:t>Förmåga att ”rycka” min motståndare</a:t>
            </a:r>
          </a:p>
          <a:p>
            <a:r>
              <a:rPr lang="sv-SE" dirty="0" smtClean="0"/>
              <a:t>VÅGA </a:t>
            </a:r>
            <a:r>
              <a:rPr lang="sv-SE" dirty="0"/>
              <a:t>och VILJA ha bollen. Hela </a:t>
            </a:r>
            <a:r>
              <a:rPr lang="sv-SE" dirty="0" smtClean="0"/>
              <a:t>laget</a:t>
            </a:r>
          </a:p>
          <a:p>
            <a:r>
              <a:rPr lang="sv-SE" dirty="0" smtClean="0"/>
              <a:t>Bygga ett spel redan idag för framtiden</a:t>
            </a:r>
            <a:endParaRPr lang="sv-SE" dirty="0"/>
          </a:p>
          <a:p>
            <a:endParaRPr lang="sv-SE" dirty="0" smtClean="0"/>
          </a:p>
          <a:p>
            <a:pPr marL="0" indent="0">
              <a:buNone/>
            </a:pPr>
            <a:endParaRPr lang="sv-SE" dirty="0" smtClean="0"/>
          </a:p>
          <a:p>
            <a:pPr marL="0" indent="0">
              <a:buNone/>
            </a:pPr>
            <a:endParaRPr lang="sv-SE" dirty="0"/>
          </a:p>
        </p:txBody>
      </p:sp>
      <p:pic>
        <p:nvPicPr>
          <p:cNvPr id="4" name="Bildobjekt 3" descr="fotbolla4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7789" y="0"/>
            <a:ext cx="4846211" cy="6858000"/>
          </a:xfrm>
          <a:prstGeom prst="rect">
            <a:avLst/>
          </a:prstGeom>
        </p:spPr>
      </p:pic>
      <p:sp>
        <p:nvSpPr>
          <p:cNvPr id="10" name="Ellips 9"/>
          <p:cNvSpPr/>
          <p:nvPr/>
        </p:nvSpPr>
        <p:spPr>
          <a:xfrm>
            <a:off x="6463396" y="6126163"/>
            <a:ext cx="578196" cy="51868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MV</a:t>
            </a:r>
            <a:endParaRPr lang="sv-SE" sz="1200" dirty="0"/>
          </a:p>
        </p:txBody>
      </p:sp>
      <p:sp>
        <p:nvSpPr>
          <p:cNvPr id="11" name="Ellips 10"/>
          <p:cNvSpPr/>
          <p:nvPr/>
        </p:nvSpPr>
        <p:spPr>
          <a:xfrm>
            <a:off x="5069532" y="5564866"/>
            <a:ext cx="503447" cy="50343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VB</a:t>
            </a:r>
            <a:endParaRPr lang="sv-SE" sz="1200" dirty="0"/>
          </a:p>
        </p:txBody>
      </p:sp>
      <p:sp>
        <p:nvSpPr>
          <p:cNvPr id="12" name="Ellips 11"/>
          <p:cNvSpPr/>
          <p:nvPr/>
        </p:nvSpPr>
        <p:spPr>
          <a:xfrm>
            <a:off x="7925010" y="5554540"/>
            <a:ext cx="503447" cy="50343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HB</a:t>
            </a:r>
            <a:endParaRPr lang="sv-SE" sz="1200" dirty="0"/>
          </a:p>
        </p:txBody>
      </p:sp>
      <p:sp>
        <p:nvSpPr>
          <p:cNvPr id="13" name="Ellips 12"/>
          <p:cNvSpPr/>
          <p:nvPr/>
        </p:nvSpPr>
        <p:spPr>
          <a:xfrm>
            <a:off x="5317330" y="1666161"/>
            <a:ext cx="503447" cy="50343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VF</a:t>
            </a:r>
            <a:endParaRPr lang="sv-SE" sz="1200" dirty="0"/>
          </a:p>
        </p:txBody>
      </p:sp>
      <p:sp>
        <p:nvSpPr>
          <p:cNvPr id="14" name="Ellips 13"/>
          <p:cNvSpPr/>
          <p:nvPr/>
        </p:nvSpPr>
        <p:spPr>
          <a:xfrm>
            <a:off x="7673286" y="1600200"/>
            <a:ext cx="503447" cy="50343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/>
              <a:t>HF</a:t>
            </a:r>
            <a:endParaRPr lang="sv-SE" sz="1200" dirty="0"/>
          </a:p>
        </p:txBody>
      </p:sp>
    </p:spTree>
    <p:extLst>
      <p:ext uri="{BB962C8B-B14F-4D97-AF65-F5344CB8AC3E}">
        <p14:creationId xmlns:p14="http://schemas.microsoft.com/office/powerpoint/2010/main" val="30927627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395</TotalTime>
  <Words>1318</Words>
  <Application>Microsoft Macintosh PowerPoint</Application>
  <PresentationFormat>Bildspel på skärmen (4:3)</PresentationFormat>
  <Paragraphs>341</Paragraphs>
  <Slides>28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28</vt:i4>
      </vt:variant>
    </vt:vector>
  </HeadingPairs>
  <TitlesOfParts>
    <vt:vector size="29" baseType="lpstr">
      <vt:lpstr>Office-tema</vt:lpstr>
      <vt:lpstr>Tränarmöte Ht-17</vt:lpstr>
      <vt:lpstr>Träning HT-17</vt:lpstr>
      <vt:lpstr>Träning HT-17</vt:lpstr>
      <vt:lpstr>Fokusområden</vt:lpstr>
      <vt:lpstr>PowerPoint-presentation</vt:lpstr>
      <vt:lpstr>Ledare på match</vt:lpstr>
      <vt:lpstr>Match forts…</vt:lpstr>
      <vt:lpstr>Vinna eller bara spela?</vt:lpstr>
      <vt:lpstr>Vår spelidé</vt:lpstr>
      <vt:lpstr>5-manna grundspelet</vt:lpstr>
      <vt:lpstr>Uppspel</vt:lpstr>
      <vt:lpstr>Uppspel – anfall</vt:lpstr>
      <vt:lpstr>Anfall</vt:lpstr>
      <vt:lpstr>Anfall</vt:lpstr>
      <vt:lpstr>Anfall</vt:lpstr>
      <vt:lpstr>För att nå hit</vt:lpstr>
      <vt:lpstr>Första steget</vt:lpstr>
      <vt:lpstr>Alltså måste vi öva mer på</vt:lpstr>
      <vt:lpstr>Om någon bryter mönstret</vt:lpstr>
      <vt:lpstr>Få med alla</vt:lpstr>
      <vt:lpstr>Vi tar med oss samma spelidé upp i 7-manna</vt:lpstr>
      <vt:lpstr>7-manna</vt:lpstr>
      <vt:lpstr>7-manna</vt:lpstr>
      <vt:lpstr>7-manna</vt:lpstr>
      <vt:lpstr>9 och 11-manna</vt:lpstr>
      <vt:lpstr>9 och 11-manna</vt:lpstr>
      <vt:lpstr>9 och 11-manna</vt:lpstr>
      <vt:lpstr>9 och 11-manna</vt:lpstr>
    </vt:vector>
  </TitlesOfParts>
  <Company>OTV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kp salj 3</dc:creator>
  <cp:lastModifiedBy>kp salj 3</cp:lastModifiedBy>
  <cp:revision>49</cp:revision>
  <cp:lastPrinted>2017-09-01T11:05:00Z</cp:lastPrinted>
  <dcterms:created xsi:type="dcterms:W3CDTF">2017-08-28T13:08:11Z</dcterms:created>
  <dcterms:modified xsi:type="dcterms:W3CDTF">2017-09-06T08:53:08Z</dcterms:modified>
</cp:coreProperties>
</file>