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4" r:id="rId1"/>
    <p:sldMasterId id="2147483656" r:id="rId2"/>
  </p:sldMasterIdLst>
  <p:notesMasterIdLst>
    <p:notesMasterId r:id="rId11"/>
  </p:notesMasterIdLst>
  <p:handoutMasterIdLst>
    <p:handoutMasterId r:id="rId12"/>
  </p:handoutMasterIdLst>
  <p:sldIdLst>
    <p:sldId id="256" r:id="rId3"/>
    <p:sldId id="257" r:id="rId4"/>
    <p:sldId id="300" r:id="rId5"/>
    <p:sldId id="310" r:id="rId6"/>
    <p:sldId id="311" r:id="rId7"/>
    <p:sldId id="290" r:id="rId8"/>
    <p:sldId id="296" r:id="rId9"/>
    <p:sldId id="303" r:id="rId10"/>
  </p:sldIdLst>
  <p:sldSz cx="6858000" cy="9906000" type="A4"/>
  <p:notesSz cx="4565650" cy="6797675"/>
  <p:defaultTextStyle>
    <a:defPPr>
      <a:defRPr lang="sv-SE"/>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5524">
          <p15:clr>
            <a:srgbClr val="A4A3A4"/>
          </p15:clr>
        </p15:guide>
        <p15:guide id="2" orient="horz" pos="3392">
          <p15:clr>
            <a:srgbClr val="A4A3A4"/>
          </p15:clr>
        </p15:guide>
        <p15:guide id="3" orient="horz" pos="852">
          <p15:clr>
            <a:srgbClr val="A4A3A4"/>
          </p15:clr>
        </p15:guide>
        <p15:guide id="4" orient="horz" pos="3120">
          <p15:clr>
            <a:srgbClr val="A4A3A4"/>
          </p15:clr>
        </p15:guide>
        <p15:guide id="5" orient="horz" pos="1487">
          <p15:clr>
            <a:srgbClr val="A4A3A4"/>
          </p15:clr>
        </p15:guide>
        <p15:guide id="6" orient="horz" pos="761">
          <p15:clr>
            <a:srgbClr val="A4A3A4"/>
          </p15:clr>
        </p15:guide>
        <p15:guide id="7" pos="164">
          <p15:clr>
            <a:srgbClr val="A4A3A4"/>
          </p15:clr>
        </p15:guide>
        <p15:guide id="8" pos="436">
          <p15:clr>
            <a:srgbClr val="A4A3A4"/>
          </p15:clr>
        </p15:guide>
        <p15:guide id="9" pos="2160">
          <p15:clr>
            <a:srgbClr val="A4A3A4"/>
          </p15:clr>
        </p15:guide>
        <p15:guide id="10" pos="34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80FF"/>
    <a:srgbClr val="DA7200"/>
    <a:srgbClr val="057050"/>
    <a:srgbClr val="7FA6D1"/>
    <a:srgbClr val="EF1F1D"/>
    <a:srgbClr val="D1A173"/>
    <a:srgbClr val="012D74"/>
    <a:srgbClr val="104DC6"/>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20" autoAdjust="0"/>
    <p:restoredTop sz="50077" autoAdjust="0"/>
  </p:normalViewPr>
  <p:slideViewPr>
    <p:cSldViewPr>
      <p:cViewPr varScale="1">
        <p:scale>
          <a:sx n="75" d="100"/>
          <a:sy n="75" d="100"/>
        </p:scale>
        <p:origin x="1992" y="160"/>
      </p:cViewPr>
      <p:guideLst>
        <p:guide orient="horz" pos="5524"/>
        <p:guide orient="horz" pos="3392"/>
        <p:guide orient="horz" pos="852"/>
        <p:guide orient="horz" pos="3120"/>
        <p:guide orient="horz" pos="1487"/>
        <p:guide orient="horz" pos="761"/>
        <p:guide pos="164"/>
        <p:guide pos="436"/>
        <p:guide pos="2160"/>
        <p:guide pos="34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8" d="100"/>
        <a:sy n="15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1979613" cy="366713"/>
          </a:xfrm>
          <a:prstGeom prst="rect">
            <a:avLst/>
          </a:prstGeom>
          <a:noFill/>
          <a:ln w="9525">
            <a:noFill/>
            <a:miter lim="800000"/>
            <a:headEnd/>
            <a:tailEnd/>
          </a:ln>
          <a:effectLst/>
        </p:spPr>
        <p:txBody>
          <a:bodyPr vert="horz" wrap="square" lIns="62304" tIns="31153" rIns="62304" bIns="31153" numCol="1" anchor="t" anchorCtr="0" compatLnSpc="1">
            <a:prstTxWarp prst="textNoShape">
              <a:avLst/>
            </a:prstTxWarp>
          </a:bodyPr>
          <a:lstStyle>
            <a:lvl1pPr defTabSz="623400" eaLnBrk="0" hangingPunct="0">
              <a:defRPr sz="800" i="0">
                <a:latin typeface="Times" pitchFamily="18" charset="0"/>
              </a:defRPr>
            </a:lvl1pPr>
          </a:lstStyle>
          <a:p>
            <a:pPr>
              <a:defRPr/>
            </a:pPr>
            <a:endParaRPr lang="sv-SE"/>
          </a:p>
        </p:txBody>
      </p:sp>
      <p:sp>
        <p:nvSpPr>
          <p:cNvPr id="22531" name="Rectangle 3"/>
          <p:cNvSpPr>
            <a:spLocks noGrp="1" noChangeArrowheads="1"/>
          </p:cNvSpPr>
          <p:nvPr>
            <p:ph type="dt" sz="quarter" idx="1"/>
          </p:nvPr>
        </p:nvSpPr>
        <p:spPr bwMode="auto">
          <a:xfrm>
            <a:off x="2586038" y="0"/>
            <a:ext cx="1979612" cy="366713"/>
          </a:xfrm>
          <a:prstGeom prst="rect">
            <a:avLst/>
          </a:prstGeom>
          <a:noFill/>
          <a:ln w="9525">
            <a:noFill/>
            <a:miter lim="800000"/>
            <a:headEnd/>
            <a:tailEnd/>
          </a:ln>
          <a:effectLst/>
        </p:spPr>
        <p:txBody>
          <a:bodyPr vert="horz" wrap="square" lIns="62304" tIns="31153" rIns="62304" bIns="31153" numCol="1" anchor="t" anchorCtr="0" compatLnSpc="1">
            <a:prstTxWarp prst="textNoShape">
              <a:avLst/>
            </a:prstTxWarp>
          </a:bodyPr>
          <a:lstStyle>
            <a:lvl1pPr algn="r" defTabSz="623400" eaLnBrk="0" hangingPunct="0">
              <a:defRPr sz="800" i="0">
                <a:latin typeface="Times" pitchFamily="18" charset="0"/>
              </a:defRPr>
            </a:lvl1pPr>
          </a:lstStyle>
          <a:p>
            <a:pPr>
              <a:defRPr/>
            </a:pPr>
            <a:endParaRPr lang="sv-SE"/>
          </a:p>
        </p:txBody>
      </p:sp>
      <p:sp>
        <p:nvSpPr>
          <p:cNvPr id="22532" name="Rectangle 4"/>
          <p:cNvSpPr>
            <a:spLocks noGrp="1" noChangeArrowheads="1"/>
          </p:cNvSpPr>
          <p:nvPr>
            <p:ph type="ftr" sz="quarter" idx="2"/>
          </p:nvPr>
        </p:nvSpPr>
        <p:spPr bwMode="auto">
          <a:xfrm>
            <a:off x="0" y="6430963"/>
            <a:ext cx="1979613" cy="366712"/>
          </a:xfrm>
          <a:prstGeom prst="rect">
            <a:avLst/>
          </a:prstGeom>
          <a:noFill/>
          <a:ln w="9525">
            <a:noFill/>
            <a:miter lim="800000"/>
            <a:headEnd/>
            <a:tailEnd/>
          </a:ln>
          <a:effectLst/>
        </p:spPr>
        <p:txBody>
          <a:bodyPr vert="horz" wrap="square" lIns="62304" tIns="31153" rIns="62304" bIns="31153" numCol="1" anchor="b" anchorCtr="0" compatLnSpc="1">
            <a:prstTxWarp prst="textNoShape">
              <a:avLst/>
            </a:prstTxWarp>
          </a:bodyPr>
          <a:lstStyle>
            <a:lvl1pPr defTabSz="623400" eaLnBrk="0" hangingPunct="0">
              <a:defRPr sz="800" i="0">
                <a:latin typeface="Times" pitchFamily="18" charset="0"/>
              </a:defRPr>
            </a:lvl1pPr>
          </a:lstStyle>
          <a:p>
            <a:pPr>
              <a:defRPr/>
            </a:pPr>
            <a:endParaRPr lang="sv-SE"/>
          </a:p>
        </p:txBody>
      </p:sp>
      <p:sp>
        <p:nvSpPr>
          <p:cNvPr id="22533" name="Rectangle 5"/>
          <p:cNvSpPr>
            <a:spLocks noGrp="1" noChangeArrowheads="1"/>
          </p:cNvSpPr>
          <p:nvPr>
            <p:ph type="sldNum" sz="quarter" idx="3"/>
          </p:nvPr>
        </p:nvSpPr>
        <p:spPr bwMode="auto">
          <a:xfrm>
            <a:off x="2586038" y="6430963"/>
            <a:ext cx="1979612" cy="366712"/>
          </a:xfrm>
          <a:prstGeom prst="rect">
            <a:avLst/>
          </a:prstGeom>
          <a:noFill/>
          <a:ln w="9525">
            <a:noFill/>
            <a:miter lim="800000"/>
            <a:headEnd/>
            <a:tailEnd/>
          </a:ln>
          <a:effectLst/>
        </p:spPr>
        <p:txBody>
          <a:bodyPr vert="horz" wrap="square" lIns="62304" tIns="31153" rIns="62304" bIns="31153" numCol="1" anchor="b" anchorCtr="0" compatLnSpc="1">
            <a:prstTxWarp prst="textNoShape">
              <a:avLst/>
            </a:prstTxWarp>
          </a:bodyPr>
          <a:lstStyle>
            <a:lvl1pPr algn="r" defTabSz="623400" eaLnBrk="0" hangingPunct="0">
              <a:defRPr sz="800" i="0">
                <a:latin typeface="Times" pitchFamily="18" charset="0"/>
              </a:defRPr>
            </a:lvl1pPr>
          </a:lstStyle>
          <a:p>
            <a:pPr>
              <a:defRPr/>
            </a:pPr>
            <a:fld id="{9733D3F2-EF9A-4101-B29E-2C53818FAF01}" type="slidenum">
              <a:rPr lang="sv-SE"/>
              <a:pPr>
                <a:defRPr/>
              </a:pPr>
              <a:t>‹#›</a:t>
            </a:fld>
            <a:endParaRPr lang="sv-SE"/>
          </a:p>
        </p:txBody>
      </p:sp>
    </p:spTree>
    <p:extLst>
      <p:ext uri="{BB962C8B-B14F-4D97-AF65-F5344CB8AC3E}">
        <p14:creationId xmlns:p14="http://schemas.microsoft.com/office/powerpoint/2010/main" val="20496109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1979613" cy="339725"/>
          </a:xfrm>
          <a:prstGeom prst="rect">
            <a:avLst/>
          </a:prstGeom>
          <a:noFill/>
          <a:ln w="9525">
            <a:noFill/>
            <a:miter lim="800000"/>
            <a:headEnd/>
            <a:tailEnd/>
          </a:ln>
          <a:effectLst/>
        </p:spPr>
        <p:txBody>
          <a:bodyPr vert="horz" wrap="square" lIns="62304" tIns="31153" rIns="62304" bIns="31153" numCol="1" anchor="t" anchorCtr="0" compatLnSpc="1">
            <a:prstTxWarp prst="textNoShape">
              <a:avLst/>
            </a:prstTxWarp>
          </a:bodyPr>
          <a:lstStyle>
            <a:lvl1pPr defTabSz="623400" eaLnBrk="0" hangingPunct="0">
              <a:defRPr sz="800" i="0">
                <a:latin typeface="Times" pitchFamily="18" charset="0"/>
              </a:defRPr>
            </a:lvl1pPr>
          </a:lstStyle>
          <a:p>
            <a:pPr>
              <a:defRPr/>
            </a:pPr>
            <a:endParaRPr lang="sv-SE"/>
          </a:p>
        </p:txBody>
      </p:sp>
      <p:sp>
        <p:nvSpPr>
          <p:cNvPr id="12291" name="Rectangle 3"/>
          <p:cNvSpPr>
            <a:spLocks noGrp="1" noChangeArrowheads="1"/>
          </p:cNvSpPr>
          <p:nvPr>
            <p:ph type="dt" idx="1"/>
          </p:nvPr>
        </p:nvSpPr>
        <p:spPr bwMode="auto">
          <a:xfrm>
            <a:off x="2586038" y="0"/>
            <a:ext cx="1979612" cy="339725"/>
          </a:xfrm>
          <a:prstGeom prst="rect">
            <a:avLst/>
          </a:prstGeom>
          <a:noFill/>
          <a:ln w="9525">
            <a:noFill/>
            <a:miter lim="800000"/>
            <a:headEnd/>
            <a:tailEnd/>
          </a:ln>
          <a:effectLst/>
        </p:spPr>
        <p:txBody>
          <a:bodyPr vert="horz" wrap="square" lIns="62304" tIns="31153" rIns="62304" bIns="31153" numCol="1" anchor="t" anchorCtr="0" compatLnSpc="1">
            <a:prstTxWarp prst="textNoShape">
              <a:avLst/>
            </a:prstTxWarp>
          </a:bodyPr>
          <a:lstStyle>
            <a:lvl1pPr algn="r" defTabSz="623400" eaLnBrk="0" hangingPunct="0">
              <a:defRPr sz="800" i="0">
                <a:latin typeface="Times" pitchFamily="18" charset="0"/>
              </a:defRPr>
            </a:lvl1pPr>
          </a:lstStyle>
          <a:p>
            <a:pPr>
              <a:defRPr/>
            </a:pPr>
            <a:endParaRPr lang="sv-SE"/>
          </a:p>
        </p:txBody>
      </p:sp>
      <p:sp>
        <p:nvSpPr>
          <p:cNvPr id="19460" name="Rectangle 4"/>
          <p:cNvSpPr>
            <a:spLocks noGrp="1" noRot="1" noChangeAspect="1" noChangeArrowheads="1" noTextEdit="1"/>
          </p:cNvSpPr>
          <p:nvPr>
            <p:ph type="sldImg" idx="2"/>
          </p:nvPr>
        </p:nvSpPr>
        <p:spPr bwMode="auto">
          <a:xfrm>
            <a:off x="1401763" y="509588"/>
            <a:ext cx="1762125" cy="2549525"/>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609600" y="3228975"/>
            <a:ext cx="3346450" cy="3059113"/>
          </a:xfrm>
          <a:prstGeom prst="rect">
            <a:avLst/>
          </a:prstGeom>
          <a:noFill/>
          <a:ln w="9525">
            <a:noFill/>
            <a:miter lim="800000"/>
            <a:headEnd/>
            <a:tailEnd/>
          </a:ln>
          <a:effectLst/>
        </p:spPr>
        <p:txBody>
          <a:bodyPr vert="horz" wrap="square" lIns="62304" tIns="31153" rIns="62304" bIns="31153" numCol="1" anchor="t" anchorCtr="0" compatLnSpc="1">
            <a:prstTxWarp prst="textNoShape">
              <a:avLst/>
            </a:prstTxWarp>
          </a:bodyPr>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12294" name="Rectangle 6"/>
          <p:cNvSpPr>
            <a:spLocks noGrp="1" noChangeArrowheads="1"/>
          </p:cNvSpPr>
          <p:nvPr>
            <p:ph type="ftr" sz="quarter" idx="4"/>
          </p:nvPr>
        </p:nvSpPr>
        <p:spPr bwMode="auto">
          <a:xfrm>
            <a:off x="0" y="6457950"/>
            <a:ext cx="1979613" cy="339725"/>
          </a:xfrm>
          <a:prstGeom prst="rect">
            <a:avLst/>
          </a:prstGeom>
          <a:noFill/>
          <a:ln w="9525">
            <a:noFill/>
            <a:miter lim="800000"/>
            <a:headEnd/>
            <a:tailEnd/>
          </a:ln>
          <a:effectLst/>
        </p:spPr>
        <p:txBody>
          <a:bodyPr vert="horz" wrap="square" lIns="62304" tIns="31153" rIns="62304" bIns="31153" numCol="1" anchor="b" anchorCtr="0" compatLnSpc="1">
            <a:prstTxWarp prst="textNoShape">
              <a:avLst/>
            </a:prstTxWarp>
          </a:bodyPr>
          <a:lstStyle>
            <a:lvl1pPr defTabSz="623400" eaLnBrk="0" hangingPunct="0">
              <a:defRPr sz="800" i="0">
                <a:latin typeface="Times" pitchFamily="18" charset="0"/>
              </a:defRPr>
            </a:lvl1pPr>
          </a:lstStyle>
          <a:p>
            <a:pPr>
              <a:defRPr/>
            </a:pPr>
            <a:endParaRPr lang="sv-SE"/>
          </a:p>
        </p:txBody>
      </p:sp>
      <p:sp>
        <p:nvSpPr>
          <p:cNvPr id="12295" name="Rectangle 7"/>
          <p:cNvSpPr>
            <a:spLocks noGrp="1" noChangeArrowheads="1"/>
          </p:cNvSpPr>
          <p:nvPr>
            <p:ph type="sldNum" sz="quarter" idx="5"/>
          </p:nvPr>
        </p:nvSpPr>
        <p:spPr bwMode="auto">
          <a:xfrm>
            <a:off x="2586038" y="6457950"/>
            <a:ext cx="1979612" cy="339725"/>
          </a:xfrm>
          <a:prstGeom prst="rect">
            <a:avLst/>
          </a:prstGeom>
          <a:noFill/>
          <a:ln w="9525">
            <a:noFill/>
            <a:miter lim="800000"/>
            <a:headEnd/>
            <a:tailEnd/>
          </a:ln>
          <a:effectLst/>
        </p:spPr>
        <p:txBody>
          <a:bodyPr vert="horz" wrap="square" lIns="62304" tIns="31153" rIns="62304" bIns="31153" numCol="1" anchor="b" anchorCtr="0" compatLnSpc="1">
            <a:prstTxWarp prst="textNoShape">
              <a:avLst/>
            </a:prstTxWarp>
          </a:bodyPr>
          <a:lstStyle>
            <a:lvl1pPr algn="r" defTabSz="623400" eaLnBrk="0" hangingPunct="0">
              <a:defRPr sz="800" i="0">
                <a:latin typeface="Times" pitchFamily="18" charset="0"/>
              </a:defRPr>
            </a:lvl1pPr>
          </a:lstStyle>
          <a:p>
            <a:pPr>
              <a:defRPr/>
            </a:pPr>
            <a:fld id="{28376496-0938-475D-96CB-FC659D435EAA}" type="slidenum">
              <a:rPr lang="sv-SE"/>
              <a:pPr>
                <a:defRPr/>
              </a:pPr>
              <a:t>‹#›</a:t>
            </a:fld>
            <a:endParaRPr lang="sv-SE"/>
          </a:p>
        </p:txBody>
      </p:sp>
    </p:spTree>
    <p:extLst>
      <p:ext uri="{BB962C8B-B14F-4D97-AF65-F5344CB8AC3E}">
        <p14:creationId xmlns:p14="http://schemas.microsoft.com/office/powerpoint/2010/main" val="5113797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pPr defTabSz="622300"/>
            <a:fld id="{306BE1A4-53FC-440F-BAEA-459BFF1389E9}" type="slidenum">
              <a:rPr lang="sv-SE" smtClean="0">
                <a:latin typeface="Times" charset="0"/>
              </a:rPr>
              <a:pPr defTabSz="622300"/>
              <a:t>1</a:t>
            </a:fld>
            <a:endParaRPr lang="sv-SE">
              <a:latin typeface="Times"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nb-NO">
              <a:latin typeface="Times" charset="0"/>
            </a:endParaRPr>
          </a:p>
        </p:txBody>
      </p:sp>
    </p:spTree>
    <p:extLst>
      <p:ext uri="{BB962C8B-B14F-4D97-AF65-F5344CB8AC3E}">
        <p14:creationId xmlns:p14="http://schemas.microsoft.com/office/powerpoint/2010/main" val="1156954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txBox="1">
            <a:spLocks noGrp="1" noChangeArrowheads="1"/>
          </p:cNvSpPr>
          <p:nvPr/>
        </p:nvSpPr>
        <p:spPr bwMode="auto">
          <a:xfrm>
            <a:off x="2586038" y="6457950"/>
            <a:ext cx="1979612" cy="339725"/>
          </a:xfrm>
          <a:prstGeom prst="rect">
            <a:avLst/>
          </a:prstGeom>
          <a:noFill/>
          <a:ln w="9525">
            <a:noFill/>
            <a:miter lim="800000"/>
            <a:headEnd/>
            <a:tailEnd/>
          </a:ln>
        </p:spPr>
        <p:txBody>
          <a:bodyPr lIns="62124" tIns="31062" rIns="62124" bIns="31062" anchor="b"/>
          <a:lstStyle/>
          <a:p>
            <a:pPr algn="r"/>
            <a:fld id="{5F5FB03B-317B-4D28-A3BC-39FED5D02E18}" type="slidenum">
              <a:rPr lang="sv-SE" sz="800" b="1">
                <a:solidFill>
                  <a:srgbClr val="000000"/>
                </a:solidFill>
                <a:latin typeface="Arial" charset="0"/>
              </a:rPr>
              <a:pPr algn="r"/>
              <a:t>2</a:t>
            </a:fld>
            <a:endParaRPr lang="sv-SE" sz="800" b="1">
              <a:solidFill>
                <a:srgbClr val="000000"/>
              </a:solidFill>
              <a:latin typeface="Arial"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lIns="62124" tIns="31062" rIns="62124" bIns="31062"/>
          <a:lstStyle/>
          <a:p>
            <a:pPr eaLnBrk="1" hangingPunct="1"/>
            <a:endParaRPr lang="sv-SE">
              <a:latin typeface="Arial" charset="0"/>
            </a:endParaRPr>
          </a:p>
        </p:txBody>
      </p:sp>
    </p:spTree>
    <p:extLst>
      <p:ext uri="{BB962C8B-B14F-4D97-AF65-F5344CB8AC3E}">
        <p14:creationId xmlns:p14="http://schemas.microsoft.com/office/powerpoint/2010/main" val="1617442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Rot="1" noChangeAspect="1" noChangeArrowheads="1" noTextEdit="1"/>
          </p:cNvSpPr>
          <p:nvPr>
            <p:ph type="sldImg"/>
          </p:nvPr>
        </p:nvSpPr>
        <p:spPr bwMode="auto">
          <a:xfrm>
            <a:off x="1400175" y="509588"/>
            <a:ext cx="1765300" cy="2549525"/>
          </a:xfrm>
          <a:prstGeom prst="rect">
            <a:avLst/>
          </a:prstGeom>
          <a:noFill/>
          <a:ln>
            <a:miter lim="800000"/>
            <a:headEnd/>
            <a:tailEnd/>
          </a:ln>
        </p:spPr>
      </p:sp>
      <p:sp>
        <p:nvSpPr>
          <p:cNvPr id="11268" name="Rectangle 3"/>
          <p:cNvSpPr>
            <a:spLocks noGrp="1" noChangeArrowheads="1"/>
          </p:cNvSpPr>
          <p:nvPr>
            <p:ph type="body" idx="1"/>
          </p:nvPr>
        </p:nvSpPr>
        <p:spPr>
          <a:noFill/>
          <a:ln/>
        </p:spPr>
        <p:txBody>
          <a:bodyPr/>
          <a:lstStyle/>
          <a:p>
            <a:pPr eaLnBrk="1" hangingPunct="1"/>
            <a:endParaRPr lang="sv-S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7"/>
          <p:cNvSpPr>
            <a:spLocks noGrp="1" noChangeArrowheads="1"/>
          </p:cNvSpPr>
          <p:nvPr>
            <p:ph type="sldNum" sz="quarter" idx="5"/>
          </p:nvPr>
        </p:nvSpPr>
        <p:spPr>
          <a:noFill/>
        </p:spPr>
        <p:txBody>
          <a:bodyPr/>
          <a:lstStyle/>
          <a:p>
            <a:fld id="{FD28922A-32BF-4530-A9B2-65C6F170FA03}" type="slidenum">
              <a:rPr lang="sv-SE"/>
              <a:pPr/>
              <a:t>7</a:t>
            </a:fld>
            <a:endParaRPr lang="sv-SE"/>
          </a:p>
        </p:txBody>
      </p:sp>
      <p:sp>
        <p:nvSpPr>
          <p:cNvPr id="14338" name="Rectangle 2"/>
          <p:cNvSpPr>
            <a:spLocks noGrp="1" noRot="1" noChangeAspect="1" noChangeArrowheads="1" noTextEdit="1"/>
          </p:cNvSpPr>
          <p:nvPr>
            <p:ph type="sldImg"/>
          </p:nvPr>
        </p:nvSpPr>
        <p:spPr>
          <a:xfrm>
            <a:off x="1400175" y="509588"/>
            <a:ext cx="1765300" cy="2549525"/>
          </a:xfrm>
          <a:ln/>
        </p:spPr>
      </p:sp>
      <p:sp>
        <p:nvSpPr>
          <p:cNvPr id="14339" name="Rectangle 3"/>
          <p:cNvSpPr>
            <a:spLocks noGrp="1" noChangeArrowheads="1"/>
          </p:cNvSpPr>
          <p:nvPr>
            <p:ph type="body" idx="1"/>
          </p:nvPr>
        </p:nvSpPr>
        <p:spPr>
          <a:noFill/>
          <a:ln/>
        </p:spPr>
        <p:txBody>
          <a:bodyPr/>
          <a:lstStyle/>
          <a:p>
            <a:pPr eaLnBrk="1" hangingPunct="1"/>
            <a:endParaRPr lang="sv-SE"/>
          </a:p>
        </p:txBody>
      </p:sp>
    </p:spTree>
    <p:extLst>
      <p:ext uri="{BB962C8B-B14F-4D97-AF65-F5344CB8AC3E}">
        <p14:creationId xmlns:p14="http://schemas.microsoft.com/office/powerpoint/2010/main" val="20898901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514350" y="3076575"/>
            <a:ext cx="5829300" cy="2124075"/>
          </a:xfrm>
        </p:spPr>
        <p:txBody>
          <a:bodyPr/>
          <a:lstStyle/>
          <a:p>
            <a:r>
              <a:rPr lang="nb-NO"/>
              <a:t>Klikk for å redigere tittelstil</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loddrett tekst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5262563" y="776288"/>
            <a:ext cx="1595437" cy="6435725"/>
          </a:xfrm>
        </p:spPr>
        <p:txBody>
          <a:bodyPr vert="eaVert"/>
          <a:lstStyle/>
          <a:p>
            <a:r>
              <a:rPr lang="nb-NO"/>
              <a:t>Klikk for å redigere tittelstil</a:t>
            </a:r>
          </a:p>
        </p:txBody>
      </p:sp>
      <p:sp>
        <p:nvSpPr>
          <p:cNvPr id="3" name="Plassholder for loddrett tekst 2"/>
          <p:cNvSpPr>
            <a:spLocks noGrp="1"/>
          </p:cNvSpPr>
          <p:nvPr>
            <p:ph type="body" orient="vert" idx="1"/>
          </p:nvPr>
        </p:nvSpPr>
        <p:spPr>
          <a:xfrm>
            <a:off x="476250" y="776288"/>
            <a:ext cx="4633913" cy="6435725"/>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514350" y="3076575"/>
            <a:ext cx="5829300" cy="2124075"/>
          </a:xfrm>
        </p:spPr>
        <p:txBody>
          <a:bodyPr/>
          <a:lstStyle/>
          <a:p>
            <a:r>
              <a:rPr lang="sv-SE"/>
              <a:t>Klicka här för att ändra format</a:t>
            </a:r>
          </a:p>
        </p:txBody>
      </p:sp>
      <p:sp>
        <p:nvSpPr>
          <p:cNvPr id="3" name="Underrubrik 2"/>
          <p:cNvSpPr>
            <a:spLocks noGrp="1"/>
          </p:cNvSpPr>
          <p:nvPr>
            <p:ph type="subTitle" idx="1"/>
          </p:nvPr>
        </p:nvSpPr>
        <p:spPr>
          <a:xfrm>
            <a:off x="1028700" y="5613400"/>
            <a:ext cx="4800600" cy="25320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a:t>Klicka här för att ändra format på underrubrik i bakgrunden</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541338" y="6365875"/>
            <a:ext cx="5829300" cy="1966913"/>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541338" y="4198938"/>
            <a:ext cx="5829300" cy="21669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998538" y="3081338"/>
            <a:ext cx="2354262" cy="51387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3505200" y="3081338"/>
            <a:ext cx="2354263" cy="51387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342900" y="396875"/>
            <a:ext cx="6172200" cy="1651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342900" y="2217738"/>
            <a:ext cx="3030538"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342900" y="3141663"/>
            <a:ext cx="3030538"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3484563" y="2217738"/>
            <a:ext cx="3030537"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3484563" y="3141663"/>
            <a:ext cx="3030537"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342900" y="393700"/>
            <a:ext cx="2255838" cy="1679575"/>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2681288" y="393700"/>
            <a:ext cx="3833812" cy="84550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342900" y="2073275"/>
            <a:ext cx="2255838" cy="6775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344613" y="6934200"/>
            <a:ext cx="4114800" cy="819150"/>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344613" y="885825"/>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Platshållare för text 3"/>
          <p:cNvSpPr>
            <a:spLocks noGrp="1"/>
          </p:cNvSpPr>
          <p:nvPr>
            <p:ph type="body" sz="half" idx="2"/>
          </p:nvPr>
        </p:nvSpPr>
        <p:spPr>
          <a:xfrm>
            <a:off x="1344613" y="7753350"/>
            <a:ext cx="4114800" cy="11620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4743450" y="488950"/>
            <a:ext cx="1422400" cy="77311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76250" y="488950"/>
            <a:ext cx="4114800" cy="77311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541338" y="6365875"/>
            <a:ext cx="5829300" cy="1966913"/>
          </a:xfrm>
        </p:spPr>
        <p:txBody>
          <a:bodyPr anchor="t"/>
          <a:lstStyle>
            <a:lvl1pPr algn="l">
              <a:defRPr sz="4000" b="1" cap="all"/>
            </a:lvl1pPr>
          </a:lstStyle>
          <a:p>
            <a:r>
              <a:rPr lang="nb-NO"/>
              <a:t>Klikk for å redigere tittelstil</a:t>
            </a:r>
          </a:p>
        </p:txBody>
      </p:sp>
      <p:sp>
        <p:nvSpPr>
          <p:cNvPr id="3" name="Plassholder for tekst 2"/>
          <p:cNvSpPr>
            <a:spLocks noGrp="1"/>
          </p:cNvSpPr>
          <p:nvPr>
            <p:ph type="body" idx="1"/>
          </p:nvPr>
        </p:nvSpPr>
        <p:spPr>
          <a:xfrm>
            <a:off x="541338" y="4198938"/>
            <a:ext cx="5829300" cy="21669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a:t>Klikk for å redigere tekststiler i malen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sz="half" idx="1"/>
          </p:nvPr>
        </p:nvSpPr>
        <p:spPr>
          <a:xfrm>
            <a:off x="476250" y="2073275"/>
            <a:ext cx="2840038" cy="51387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p:cNvSpPr>
            <a:spLocks noGrp="1"/>
          </p:cNvSpPr>
          <p:nvPr>
            <p:ph sz="half" idx="2"/>
          </p:nvPr>
        </p:nvSpPr>
        <p:spPr>
          <a:xfrm>
            <a:off x="3468688" y="2073275"/>
            <a:ext cx="2840037" cy="51387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342900" y="396875"/>
            <a:ext cx="6172200" cy="1651000"/>
          </a:xfrm>
        </p:spPr>
        <p:txBody>
          <a:bodyPr/>
          <a:lstStyle>
            <a:lvl1pPr>
              <a:defRPr/>
            </a:lvl1pPr>
          </a:lstStyle>
          <a:p>
            <a:r>
              <a:rPr lang="nb-NO"/>
              <a:t>Klikk for å redigere tittelstil</a:t>
            </a:r>
          </a:p>
        </p:txBody>
      </p:sp>
      <p:sp>
        <p:nvSpPr>
          <p:cNvPr id="3" name="Plassholder for tekst 2"/>
          <p:cNvSpPr>
            <a:spLocks noGrp="1"/>
          </p:cNvSpPr>
          <p:nvPr>
            <p:ph type="body" idx="1"/>
          </p:nvPr>
        </p:nvSpPr>
        <p:spPr>
          <a:xfrm>
            <a:off x="342900" y="2217738"/>
            <a:ext cx="3030538"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p:cNvSpPr>
            <a:spLocks noGrp="1"/>
          </p:cNvSpPr>
          <p:nvPr>
            <p:ph sz="half" idx="2"/>
          </p:nvPr>
        </p:nvSpPr>
        <p:spPr>
          <a:xfrm>
            <a:off x="342900" y="3141663"/>
            <a:ext cx="3030538"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p:cNvSpPr>
            <a:spLocks noGrp="1"/>
          </p:cNvSpPr>
          <p:nvPr>
            <p:ph type="body" sz="quarter" idx="3"/>
          </p:nvPr>
        </p:nvSpPr>
        <p:spPr>
          <a:xfrm>
            <a:off x="3484563" y="2217738"/>
            <a:ext cx="3030537"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p:cNvSpPr>
            <a:spLocks noGrp="1"/>
          </p:cNvSpPr>
          <p:nvPr>
            <p:ph sz="quarter" idx="4"/>
          </p:nvPr>
        </p:nvSpPr>
        <p:spPr>
          <a:xfrm>
            <a:off x="3484563" y="3141663"/>
            <a:ext cx="3030537"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342900" y="393700"/>
            <a:ext cx="2255838" cy="1679575"/>
          </a:xfrm>
        </p:spPr>
        <p:txBody>
          <a:bodyPr anchor="b"/>
          <a:lstStyle>
            <a:lvl1pPr algn="l">
              <a:defRPr sz="2000" b="1"/>
            </a:lvl1pPr>
          </a:lstStyle>
          <a:p>
            <a:r>
              <a:rPr lang="nb-NO"/>
              <a:t>Klikk for å redigere tittelstil</a:t>
            </a:r>
          </a:p>
        </p:txBody>
      </p:sp>
      <p:sp>
        <p:nvSpPr>
          <p:cNvPr id="3" name="Plassholder for innhold 2"/>
          <p:cNvSpPr>
            <a:spLocks noGrp="1"/>
          </p:cNvSpPr>
          <p:nvPr>
            <p:ph idx="1"/>
          </p:nvPr>
        </p:nvSpPr>
        <p:spPr>
          <a:xfrm>
            <a:off x="2681288" y="393700"/>
            <a:ext cx="3833812" cy="84550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p:cNvSpPr>
            <a:spLocks noGrp="1"/>
          </p:cNvSpPr>
          <p:nvPr>
            <p:ph type="body" sz="half" idx="2"/>
          </p:nvPr>
        </p:nvSpPr>
        <p:spPr>
          <a:xfrm>
            <a:off x="342900" y="2073275"/>
            <a:ext cx="2255838" cy="6775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344613" y="6934200"/>
            <a:ext cx="4114800" cy="819150"/>
          </a:xfrm>
        </p:spPr>
        <p:txBody>
          <a:bodyPr anchor="b"/>
          <a:lstStyle>
            <a:lvl1pPr algn="l">
              <a:defRPr sz="2000" b="1"/>
            </a:lvl1pPr>
          </a:lstStyle>
          <a:p>
            <a:r>
              <a:rPr lang="nb-NO"/>
              <a:t>Klikk for å redigere tittelstil</a:t>
            </a:r>
          </a:p>
        </p:txBody>
      </p:sp>
      <p:sp>
        <p:nvSpPr>
          <p:cNvPr id="3" name="Plassholder for bilde 2"/>
          <p:cNvSpPr>
            <a:spLocks noGrp="1"/>
          </p:cNvSpPr>
          <p:nvPr>
            <p:ph type="pic" idx="1"/>
          </p:nvPr>
        </p:nvSpPr>
        <p:spPr>
          <a:xfrm>
            <a:off x="1344613" y="885825"/>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b-NO" noProof="0"/>
          </a:p>
        </p:txBody>
      </p:sp>
      <p:sp>
        <p:nvSpPr>
          <p:cNvPr id="4" name="Plassholder for tekst 3"/>
          <p:cNvSpPr>
            <a:spLocks noGrp="1"/>
          </p:cNvSpPr>
          <p:nvPr>
            <p:ph type="body" sz="half" idx="2"/>
          </p:nvPr>
        </p:nvSpPr>
        <p:spPr>
          <a:xfrm>
            <a:off x="1344613" y="7753350"/>
            <a:ext cx="4114800" cy="11620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76250" y="488950"/>
            <a:ext cx="6381750" cy="6270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Klicka här för att ändra format på bakgrundsrubriken</a:t>
            </a:r>
          </a:p>
        </p:txBody>
      </p:sp>
      <p:sp>
        <p:nvSpPr>
          <p:cNvPr id="1027" name="Rectangle 3"/>
          <p:cNvSpPr>
            <a:spLocks noGrp="1" noChangeArrowheads="1"/>
          </p:cNvSpPr>
          <p:nvPr>
            <p:ph type="body" idx="1"/>
          </p:nvPr>
        </p:nvSpPr>
        <p:spPr bwMode="auto">
          <a:xfrm>
            <a:off x="476250" y="1639888"/>
            <a:ext cx="5832475" cy="51387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err="1"/>
              <a:t>Klicka</a:t>
            </a:r>
            <a:r>
              <a:rPr lang="en-US" dirty="0"/>
              <a:t> </a:t>
            </a:r>
            <a:r>
              <a:rPr lang="en-US" dirty="0" err="1"/>
              <a:t>här</a:t>
            </a:r>
            <a:r>
              <a:rPr lang="en-US" dirty="0"/>
              <a:t> </a:t>
            </a:r>
            <a:r>
              <a:rPr lang="en-US" dirty="0" err="1"/>
              <a:t>för</a:t>
            </a:r>
            <a:r>
              <a:rPr lang="en-US" dirty="0"/>
              <a:t> </a:t>
            </a:r>
            <a:r>
              <a:rPr lang="en-US" dirty="0" err="1"/>
              <a:t>att</a:t>
            </a:r>
            <a:r>
              <a:rPr lang="en-US" dirty="0"/>
              <a:t> </a:t>
            </a:r>
            <a:r>
              <a:rPr lang="en-US" dirty="0" err="1"/>
              <a:t>ändra</a:t>
            </a:r>
            <a:r>
              <a:rPr lang="en-US" dirty="0"/>
              <a:t> format </a:t>
            </a:r>
            <a:r>
              <a:rPr lang="en-US" dirty="0" err="1"/>
              <a:t>på</a:t>
            </a:r>
            <a:r>
              <a:rPr lang="en-US" dirty="0"/>
              <a:t> </a:t>
            </a:r>
            <a:r>
              <a:rPr lang="en-US" dirty="0" err="1"/>
              <a:t>bakgrundstexten</a:t>
            </a:r>
            <a:endParaRPr lang="en-US" dirty="0"/>
          </a:p>
          <a:p>
            <a:pPr lvl="1"/>
            <a:r>
              <a:rPr lang="en-US" dirty="0" err="1"/>
              <a:t>Nivå</a:t>
            </a:r>
            <a:r>
              <a:rPr lang="en-US" dirty="0"/>
              <a:t> </a:t>
            </a:r>
            <a:r>
              <a:rPr lang="en-US" dirty="0" err="1"/>
              <a:t>två</a:t>
            </a:r>
            <a:endParaRPr lang="en-US" dirty="0"/>
          </a:p>
          <a:p>
            <a:pPr lvl="2"/>
            <a:r>
              <a:rPr lang="en-US" dirty="0" err="1"/>
              <a:t>Nivå</a:t>
            </a:r>
            <a:r>
              <a:rPr lang="en-US" dirty="0"/>
              <a:t> </a:t>
            </a:r>
            <a:r>
              <a:rPr lang="en-US" dirty="0" err="1"/>
              <a:t>tre</a:t>
            </a:r>
            <a:endParaRPr lang="en-US" dirty="0"/>
          </a:p>
          <a:p>
            <a:pPr lvl="3"/>
            <a:r>
              <a:rPr lang="en-US" dirty="0" err="1"/>
              <a:t>Nivå</a:t>
            </a:r>
            <a:r>
              <a:rPr lang="en-US" dirty="0"/>
              <a:t> </a:t>
            </a:r>
            <a:r>
              <a:rPr lang="en-US" dirty="0" err="1"/>
              <a:t>fyra</a:t>
            </a:r>
            <a:endParaRPr lang="en-US" dirty="0"/>
          </a:p>
          <a:p>
            <a:pPr lvl="4"/>
            <a:r>
              <a:rPr lang="en-US" dirty="0" err="1"/>
              <a:t>Nivå</a:t>
            </a:r>
            <a:r>
              <a:rPr lang="en-US" dirty="0"/>
              <a:t> fem</a:t>
            </a:r>
          </a:p>
        </p:txBody>
      </p:sp>
      <p:sp>
        <p:nvSpPr>
          <p:cNvPr id="4" name="Text Box 5"/>
          <p:cNvSpPr txBox="1">
            <a:spLocks noChangeArrowheads="1"/>
          </p:cNvSpPr>
          <p:nvPr userDrawn="1"/>
        </p:nvSpPr>
        <p:spPr bwMode="auto">
          <a:xfrm>
            <a:off x="4293096" y="-87560"/>
            <a:ext cx="2664296" cy="877163"/>
          </a:xfrm>
          <a:prstGeom prst="rect">
            <a:avLst/>
          </a:prstGeom>
          <a:noFill/>
          <a:ln w="9525">
            <a:noFill/>
            <a:miter lim="800000"/>
            <a:headEnd/>
            <a:tailEnd/>
          </a:ln>
          <a:effectLst/>
        </p:spPr>
        <p:txBody>
          <a:bodyPr wrap="square">
            <a:spAutoFit/>
          </a:bodyPr>
          <a:lstStyle/>
          <a:p>
            <a:pPr marL="0" marR="0" lvl="0" indent="0" algn="l" defTabSz="914400" rtl="0" eaLnBrk="0" fontAlgn="base" latinLnBrk="0" hangingPunct="0">
              <a:lnSpc>
                <a:spcPct val="100000"/>
              </a:lnSpc>
              <a:spcBef>
                <a:spcPct val="20000"/>
              </a:spcBef>
              <a:spcAft>
                <a:spcPct val="0"/>
              </a:spcAft>
              <a:buClrTx/>
              <a:buSzTx/>
              <a:buFontTx/>
              <a:buNone/>
              <a:tabLst>
                <a:tab pos="803275" algn="l"/>
              </a:tabLst>
              <a:defRPr/>
            </a:pPr>
            <a:r>
              <a:rPr kumimoji="0" lang="sv-SE" sz="4000" b="1" i="0" u="none" strike="noStrike" kern="1200" cap="none" spc="0" normalizeH="0" baseline="0" noProof="0" dirty="0">
                <a:ln>
                  <a:noFill/>
                </a:ln>
                <a:solidFill>
                  <a:srgbClr val="1F1F2E"/>
                </a:solidFill>
                <a:effectLst/>
                <a:uLnTx/>
                <a:uFillTx/>
                <a:latin typeface="+mn-lt"/>
                <a:ea typeface="+mn-ea"/>
                <a:cs typeface="+mn-cs"/>
              </a:rPr>
              <a:t>S</a:t>
            </a:r>
            <a:r>
              <a:rPr kumimoji="0" lang="sv-SE" sz="1200" b="1" i="0" u="none" strike="noStrike" kern="1200" cap="none" spc="0" normalizeH="0" baseline="0" noProof="0" dirty="0">
                <a:ln>
                  <a:noFill/>
                </a:ln>
                <a:solidFill>
                  <a:srgbClr val="1F1F2E"/>
                </a:solidFill>
                <a:effectLst/>
                <a:uLnTx/>
                <a:uFillTx/>
                <a:latin typeface="+mn-lt"/>
                <a:ea typeface="+mn-ea"/>
                <a:cs typeface="+mn-cs"/>
              </a:rPr>
              <a:t>tolthet  </a:t>
            </a:r>
            <a:r>
              <a:rPr kumimoji="0" lang="sv-SE" sz="4000" b="1" i="0" u="none" strike="noStrike" kern="1200" cap="none" spc="0" normalizeH="0" baseline="0" noProof="0" dirty="0">
                <a:ln>
                  <a:noFill/>
                </a:ln>
                <a:solidFill>
                  <a:srgbClr val="1F1F2E"/>
                </a:solidFill>
                <a:effectLst/>
                <a:uLnTx/>
                <a:uFillTx/>
                <a:latin typeface="+mn-lt"/>
                <a:ea typeface="+mn-ea"/>
                <a:cs typeface="+mn-cs"/>
              </a:rPr>
              <a:t>S</a:t>
            </a:r>
            <a:r>
              <a:rPr kumimoji="0" lang="sv-SE" sz="1200" b="1" i="0" u="none" strike="noStrike" kern="1200" cap="none" spc="0" normalizeH="0" baseline="0" noProof="0" dirty="0">
                <a:ln>
                  <a:noFill/>
                </a:ln>
                <a:solidFill>
                  <a:srgbClr val="1F1F2E"/>
                </a:solidFill>
                <a:effectLst/>
                <a:uLnTx/>
                <a:uFillTx/>
                <a:latin typeface="+mn-lt"/>
                <a:ea typeface="+mn-ea"/>
                <a:cs typeface="+mn-cs"/>
              </a:rPr>
              <a:t>jälvkänsla </a:t>
            </a:r>
            <a:r>
              <a:rPr kumimoji="0" lang="sv-SE" sz="4000" b="1" i="0" u="none" strike="noStrike" kern="1200" cap="none" spc="0" normalizeH="0" baseline="0" noProof="0" dirty="0">
                <a:ln>
                  <a:noFill/>
                </a:ln>
                <a:solidFill>
                  <a:srgbClr val="1F1F2E"/>
                </a:solidFill>
                <a:effectLst/>
                <a:uLnTx/>
                <a:uFillTx/>
                <a:latin typeface="+mn-lt"/>
                <a:ea typeface="+mn-ea"/>
                <a:cs typeface="+mn-cs"/>
              </a:rPr>
              <a:t>K</a:t>
            </a:r>
            <a:r>
              <a:rPr kumimoji="0" lang="sv-SE" sz="1200" b="1" i="0" u="none" strike="noStrike" kern="1200" cap="none" spc="0" normalizeH="0" baseline="0" noProof="0" dirty="0">
                <a:ln>
                  <a:noFill/>
                </a:ln>
                <a:solidFill>
                  <a:srgbClr val="1F1F2E"/>
                </a:solidFill>
                <a:effectLst/>
                <a:uLnTx/>
                <a:uFillTx/>
                <a:latin typeface="+mn-lt"/>
                <a:ea typeface="+mn-ea"/>
                <a:cs typeface="+mn-cs"/>
              </a:rPr>
              <a:t>valitet</a:t>
            </a:r>
          </a:p>
          <a:p>
            <a:pPr algn="l">
              <a:lnSpc>
                <a:spcPct val="90000"/>
              </a:lnSpc>
              <a:defRPr/>
            </a:pPr>
            <a:endParaRPr lang="sv-SE" sz="1200" b="0" i="0" dirty="0">
              <a:solidFill>
                <a:schemeClr val="tx1"/>
              </a:solidFill>
              <a:latin typeface="+mn-lt"/>
            </a:endParaRPr>
          </a:p>
        </p:txBody>
      </p:sp>
      <p:pic>
        <p:nvPicPr>
          <p:cNvPr id="7" name="Picture 2" descr="Sunnana"/>
          <p:cNvPicPr>
            <a:picLocks noChangeAspect="1" noChangeArrowheads="1"/>
          </p:cNvPicPr>
          <p:nvPr userDrawn="1"/>
        </p:nvPicPr>
        <p:blipFill rotWithShape="1">
          <a:blip r:embed="rId13" cstate="print">
            <a:duotone>
              <a:srgbClr val="3333CC">
                <a:shade val="45000"/>
                <a:satMod val="135000"/>
              </a:srgbClr>
              <a:prstClr val="white"/>
            </a:duotone>
            <a:lum bright="40000"/>
          </a:blip>
          <a:srcRect l="6496" t="508" r="19462" b="75547"/>
          <a:stretch/>
        </p:blipFill>
        <p:spPr bwMode="auto">
          <a:xfrm>
            <a:off x="-21632" y="8769424"/>
            <a:ext cx="6901264" cy="1152128"/>
          </a:xfrm>
          <a:prstGeom prst="rect">
            <a:avLst/>
          </a:prstGeom>
          <a:noFill/>
        </p:spPr>
      </p:pic>
      <p:pic>
        <p:nvPicPr>
          <p:cNvPr id="8" name="Picture 6" descr="C:\Users\Rolan\Desktop\ssk.jp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5683541" y="9129464"/>
            <a:ext cx="1057827" cy="6713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l" rtl="0" eaLnBrk="0" fontAlgn="base" hangingPunct="0">
        <a:spcBef>
          <a:spcPct val="0"/>
        </a:spcBef>
        <a:spcAft>
          <a:spcPct val="0"/>
        </a:spcAft>
        <a:defRPr sz="2000" b="1">
          <a:solidFill>
            <a:schemeClr val="bg2"/>
          </a:solidFill>
          <a:latin typeface="+mj-lt"/>
          <a:ea typeface="+mj-ea"/>
          <a:cs typeface="+mj-cs"/>
        </a:defRPr>
      </a:lvl1pPr>
      <a:lvl2pPr algn="l" rtl="0" eaLnBrk="0" fontAlgn="base" hangingPunct="0">
        <a:spcBef>
          <a:spcPct val="0"/>
        </a:spcBef>
        <a:spcAft>
          <a:spcPct val="0"/>
        </a:spcAft>
        <a:defRPr sz="2000" b="1">
          <a:solidFill>
            <a:schemeClr val="bg2"/>
          </a:solidFill>
          <a:latin typeface="Arial" pitchFamily="34" charset="0"/>
        </a:defRPr>
      </a:lvl2pPr>
      <a:lvl3pPr algn="l" rtl="0" eaLnBrk="0" fontAlgn="base" hangingPunct="0">
        <a:spcBef>
          <a:spcPct val="0"/>
        </a:spcBef>
        <a:spcAft>
          <a:spcPct val="0"/>
        </a:spcAft>
        <a:defRPr sz="2000" b="1">
          <a:solidFill>
            <a:schemeClr val="bg2"/>
          </a:solidFill>
          <a:latin typeface="Arial" pitchFamily="34" charset="0"/>
        </a:defRPr>
      </a:lvl3pPr>
      <a:lvl4pPr algn="l" rtl="0" eaLnBrk="0" fontAlgn="base" hangingPunct="0">
        <a:spcBef>
          <a:spcPct val="0"/>
        </a:spcBef>
        <a:spcAft>
          <a:spcPct val="0"/>
        </a:spcAft>
        <a:defRPr sz="2000" b="1">
          <a:solidFill>
            <a:schemeClr val="bg2"/>
          </a:solidFill>
          <a:latin typeface="Arial" pitchFamily="34" charset="0"/>
        </a:defRPr>
      </a:lvl4pPr>
      <a:lvl5pPr algn="l" rtl="0" eaLnBrk="0" fontAlgn="base" hangingPunct="0">
        <a:spcBef>
          <a:spcPct val="0"/>
        </a:spcBef>
        <a:spcAft>
          <a:spcPct val="0"/>
        </a:spcAft>
        <a:defRPr sz="2000" b="1">
          <a:solidFill>
            <a:schemeClr val="bg2"/>
          </a:solidFill>
          <a:latin typeface="Arial" pitchFamily="34" charset="0"/>
        </a:defRPr>
      </a:lvl5pPr>
      <a:lvl6pPr marL="457200" algn="l" rtl="0" fontAlgn="base">
        <a:spcBef>
          <a:spcPct val="0"/>
        </a:spcBef>
        <a:spcAft>
          <a:spcPct val="0"/>
        </a:spcAft>
        <a:defRPr sz="2000" b="1">
          <a:solidFill>
            <a:srgbClr val="EB6631"/>
          </a:solidFill>
          <a:latin typeface="Arial" pitchFamily="34" charset="0"/>
        </a:defRPr>
      </a:lvl6pPr>
      <a:lvl7pPr marL="914400" algn="l" rtl="0" fontAlgn="base">
        <a:spcBef>
          <a:spcPct val="0"/>
        </a:spcBef>
        <a:spcAft>
          <a:spcPct val="0"/>
        </a:spcAft>
        <a:defRPr sz="2000" b="1">
          <a:solidFill>
            <a:srgbClr val="EB6631"/>
          </a:solidFill>
          <a:latin typeface="Arial" pitchFamily="34" charset="0"/>
        </a:defRPr>
      </a:lvl7pPr>
      <a:lvl8pPr marL="1371600" algn="l" rtl="0" fontAlgn="base">
        <a:spcBef>
          <a:spcPct val="0"/>
        </a:spcBef>
        <a:spcAft>
          <a:spcPct val="0"/>
        </a:spcAft>
        <a:defRPr sz="2000" b="1">
          <a:solidFill>
            <a:srgbClr val="EB6631"/>
          </a:solidFill>
          <a:latin typeface="Arial" pitchFamily="34" charset="0"/>
        </a:defRPr>
      </a:lvl8pPr>
      <a:lvl9pPr marL="1828800" algn="l" rtl="0" fontAlgn="base">
        <a:spcBef>
          <a:spcPct val="0"/>
        </a:spcBef>
        <a:spcAft>
          <a:spcPct val="0"/>
        </a:spcAft>
        <a:defRPr sz="2000" b="1">
          <a:solidFill>
            <a:srgbClr val="EB6631"/>
          </a:solidFill>
          <a:latin typeface="Arial" pitchFamily="34" charset="0"/>
        </a:defRPr>
      </a:lvl9pPr>
    </p:titleStyle>
    <p:bodyStyle>
      <a:lvl1pPr marL="342900" indent="-342900" algn="l" rtl="0" eaLnBrk="0" fontAlgn="base" hangingPunct="0">
        <a:spcBef>
          <a:spcPct val="20000"/>
        </a:spcBef>
        <a:spcAft>
          <a:spcPct val="0"/>
        </a:spcAft>
        <a:buChar char="•"/>
        <a:defRPr sz="1400" b="1">
          <a:solidFill>
            <a:schemeClr val="tx1"/>
          </a:solidFill>
          <a:latin typeface="Times New Roman" pitchFamily="18" charset="0"/>
          <a:ea typeface="+mn-ea"/>
          <a:cs typeface="+mn-cs"/>
        </a:defRPr>
      </a:lvl1pPr>
      <a:lvl2pPr marL="742950" indent="-285750" algn="l" rtl="0" eaLnBrk="0" fontAlgn="base" hangingPunct="0">
        <a:spcBef>
          <a:spcPct val="20000"/>
        </a:spcBef>
        <a:spcAft>
          <a:spcPct val="0"/>
        </a:spcAft>
        <a:buChar char="–"/>
        <a:defRPr sz="1400" b="1">
          <a:solidFill>
            <a:schemeClr val="tx1"/>
          </a:solidFill>
          <a:latin typeface="Times New Roman" pitchFamily="18" charset="0"/>
        </a:defRPr>
      </a:lvl2pPr>
      <a:lvl3pPr marL="1143000" indent="-228600" algn="l" rtl="0" eaLnBrk="0" fontAlgn="base" hangingPunct="0">
        <a:spcBef>
          <a:spcPct val="20000"/>
        </a:spcBef>
        <a:spcAft>
          <a:spcPct val="0"/>
        </a:spcAft>
        <a:buChar char="•"/>
        <a:defRPr sz="1400" b="1">
          <a:solidFill>
            <a:schemeClr val="tx1"/>
          </a:solidFill>
          <a:latin typeface="Times New Roman" pitchFamily="18" charset="0"/>
        </a:defRPr>
      </a:lvl3pPr>
      <a:lvl4pPr marL="1600200" indent="-228600" algn="l" rtl="0" eaLnBrk="0" fontAlgn="base" hangingPunct="0">
        <a:spcBef>
          <a:spcPct val="20000"/>
        </a:spcBef>
        <a:spcAft>
          <a:spcPct val="0"/>
        </a:spcAft>
        <a:buChar char="–"/>
        <a:defRPr sz="1400" b="1">
          <a:solidFill>
            <a:schemeClr val="tx1"/>
          </a:solidFill>
          <a:latin typeface="Times New Roman" pitchFamily="18" charset="0"/>
        </a:defRPr>
      </a:lvl4pPr>
      <a:lvl5pPr marL="2057400" indent="-228600" algn="l" rtl="0" eaLnBrk="0" fontAlgn="base" hangingPunct="0">
        <a:spcBef>
          <a:spcPct val="20000"/>
        </a:spcBef>
        <a:spcAft>
          <a:spcPct val="0"/>
        </a:spcAft>
        <a:buChar char="»"/>
        <a:defRPr sz="1400" b="1">
          <a:solidFill>
            <a:schemeClr val="tx1"/>
          </a:solidFill>
          <a:latin typeface="Times New Roman" pitchFamily="18" charset="0"/>
        </a:defRPr>
      </a:lvl5pPr>
      <a:lvl6pPr marL="2514600" indent="-228600" algn="l" rtl="0" fontAlgn="base">
        <a:spcBef>
          <a:spcPct val="20000"/>
        </a:spcBef>
        <a:spcAft>
          <a:spcPct val="0"/>
        </a:spcAft>
        <a:buChar char="»"/>
        <a:defRPr sz="1400" b="1">
          <a:solidFill>
            <a:schemeClr val="tx1"/>
          </a:solidFill>
          <a:latin typeface="+mn-lt"/>
        </a:defRPr>
      </a:lvl6pPr>
      <a:lvl7pPr marL="2971800" indent="-228600" algn="l" rtl="0" fontAlgn="base">
        <a:spcBef>
          <a:spcPct val="20000"/>
        </a:spcBef>
        <a:spcAft>
          <a:spcPct val="0"/>
        </a:spcAft>
        <a:buChar char="»"/>
        <a:defRPr sz="1400" b="1">
          <a:solidFill>
            <a:schemeClr val="tx1"/>
          </a:solidFill>
          <a:latin typeface="+mn-lt"/>
        </a:defRPr>
      </a:lvl7pPr>
      <a:lvl8pPr marL="3429000" indent="-228600" algn="l" rtl="0" fontAlgn="base">
        <a:spcBef>
          <a:spcPct val="20000"/>
        </a:spcBef>
        <a:spcAft>
          <a:spcPct val="0"/>
        </a:spcAft>
        <a:buChar char="»"/>
        <a:defRPr sz="1400" b="1">
          <a:solidFill>
            <a:schemeClr val="tx1"/>
          </a:solidFill>
          <a:latin typeface="+mn-lt"/>
        </a:defRPr>
      </a:lvl8pPr>
      <a:lvl9pPr marL="3886200" indent="-228600" algn="l" rtl="0" fontAlgn="base">
        <a:spcBef>
          <a:spcPct val="20000"/>
        </a:spcBef>
        <a:spcAft>
          <a:spcPct val="0"/>
        </a:spcAft>
        <a:buChar char="»"/>
        <a:defRPr sz="1400" b="1">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76250" y="488950"/>
            <a:ext cx="5689600" cy="9350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Klicka här för att ändra format på bakgrundsrubriken</a:t>
            </a:r>
          </a:p>
        </p:txBody>
      </p:sp>
      <p:sp>
        <p:nvSpPr>
          <p:cNvPr id="2051" name="Rectangle 3"/>
          <p:cNvSpPr>
            <a:spLocks noGrp="1" noChangeArrowheads="1"/>
          </p:cNvSpPr>
          <p:nvPr>
            <p:ph type="body" idx="1"/>
          </p:nvPr>
        </p:nvSpPr>
        <p:spPr bwMode="auto">
          <a:xfrm>
            <a:off x="998538" y="3081338"/>
            <a:ext cx="4860925" cy="51387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Klicka här för att ändra format på bakgrundstexten</a:t>
            </a:r>
          </a:p>
          <a:p>
            <a:pPr lvl="1"/>
            <a:r>
              <a:rPr lang="en-US"/>
              <a:t>Nivå två</a:t>
            </a:r>
          </a:p>
          <a:p>
            <a:pPr lvl="2"/>
            <a:r>
              <a:rPr lang="en-US"/>
              <a:t>Nivå tre</a:t>
            </a:r>
          </a:p>
          <a:p>
            <a:pPr lvl="3"/>
            <a:r>
              <a:rPr lang="en-US"/>
              <a:t>Nivå fyra</a:t>
            </a:r>
          </a:p>
          <a:p>
            <a:pPr lvl="4"/>
            <a:r>
              <a:rPr lang="en-US"/>
              <a:t>Nivå fem</a:t>
            </a:r>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xStyles>
    <p:titleStyle>
      <a:lvl1pPr algn="l" rtl="0" eaLnBrk="0" fontAlgn="base" hangingPunct="0">
        <a:spcBef>
          <a:spcPct val="0"/>
        </a:spcBef>
        <a:spcAft>
          <a:spcPct val="0"/>
        </a:spcAft>
        <a:defRPr sz="2000" b="1">
          <a:solidFill>
            <a:srgbClr val="104DC6"/>
          </a:solidFill>
          <a:latin typeface="+mj-lt"/>
          <a:ea typeface="+mj-ea"/>
          <a:cs typeface="+mj-cs"/>
        </a:defRPr>
      </a:lvl1pPr>
      <a:lvl2pPr algn="l" rtl="0" eaLnBrk="0" fontAlgn="base" hangingPunct="0">
        <a:spcBef>
          <a:spcPct val="0"/>
        </a:spcBef>
        <a:spcAft>
          <a:spcPct val="0"/>
        </a:spcAft>
        <a:defRPr sz="2000" b="1">
          <a:solidFill>
            <a:srgbClr val="104DC6"/>
          </a:solidFill>
          <a:latin typeface="Arial" charset="0"/>
        </a:defRPr>
      </a:lvl2pPr>
      <a:lvl3pPr algn="l" rtl="0" eaLnBrk="0" fontAlgn="base" hangingPunct="0">
        <a:spcBef>
          <a:spcPct val="0"/>
        </a:spcBef>
        <a:spcAft>
          <a:spcPct val="0"/>
        </a:spcAft>
        <a:defRPr sz="2000" b="1">
          <a:solidFill>
            <a:srgbClr val="104DC6"/>
          </a:solidFill>
          <a:latin typeface="Arial" charset="0"/>
        </a:defRPr>
      </a:lvl3pPr>
      <a:lvl4pPr algn="l" rtl="0" eaLnBrk="0" fontAlgn="base" hangingPunct="0">
        <a:spcBef>
          <a:spcPct val="0"/>
        </a:spcBef>
        <a:spcAft>
          <a:spcPct val="0"/>
        </a:spcAft>
        <a:defRPr sz="2000" b="1">
          <a:solidFill>
            <a:srgbClr val="104DC6"/>
          </a:solidFill>
          <a:latin typeface="Arial" charset="0"/>
        </a:defRPr>
      </a:lvl4pPr>
      <a:lvl5pPr algn="l" rtl="0" eaLnBrk="0" fontAlgn="base" hangingPunct="0">
        <a:spcBef>
          <a:spcPct val="0"/>
        </a:spcBef>
        <a:spcAft>
          <a:spcPct val="0"/>
        </a:spcAft>
        <a:defRPr sz="2000" b="1">
          <a:solidFill>
            <a:srgbClr val="104DC6"/>
          </a:solidFill>
          <a:latin typeface="Arial" charset="0"/>
        </a:defRPr>
      </a:lvl5pPr>
      <a:lvl6pPr marL="457200" algn="l" rtl="0" fontAlgn="base">
        <a:spcBef>
          <a:spcPct val="0"/>
        </a:spcBef>
        <a:spcAft>
          <a:spcPct val="0"/>
        </a:spcAft>
        <a:defRPr sz="2000" b="1">
          <a:solidFill>
            <a:srgbClr val="104DC6"/>
          </a:solidFill>
          <a:latin typeface="Arial" charset="0"/>
        </a:defRPr>
      </a:lvl6pPr>
      <a:lvl7pPr marL="914400" algn="l" rtl="0" fontAlgn="base">
        <a:spcBef>
          <a:spcPct val="0"/>
        </a:spcBef>
        <a:spcAft>
          <a:spcPct val="0"/>
        </a:spcAft>
        <a:defRPr sz="2000" b="1">
          <a:solidFill>
            <a:srgbClr val="104DC6"/>
          </a:solidFill>
          <a:latin typeface="Arial" charset="0"/>
        </a:defRPr>
      </a:lvl7pPr>
      <a:lvl8pPr marL="1371600" algn="l" rtl="0" fontAlgn="base">
        <a:spcBef>
          <a:spcPct val="0"/>
        </a:spcBef>
        <a:spcAft>
          <a:spcPct val="0"/>
        </a:spcAft>
        <a:defRPr sz="2000" b="1">
          <a:solidFill>
            <a:srgbClr val="104DC6"/>
          </a:solidFill>
          <a:latin typeface="Arial" charset="0"/>
        </a:defRPr>
      </a:lvl8pPr>
      <a:lvl9pPr marL="1828800" algn="l" rtl="0" fontAlgn="base">
        <a:spcBef>
          <a:spcPct val="0"/>
        </a:spcBef>
        <a:spcAft>
          <a:spcPct val="0"/>
        </a:spcAft>
        <a:defRPr sz="2000" b="1">
          <a:solidFill>
            <a:srgbClr val="104DC6"/>
          </a:solidFill>
          <a:latin typeface="Arial" charset="0"/>
        </a:defRPr>
      </a:lvl9pPr>
    </p:titleStyle>
    <p:bodyStyle>
      <a:lvl1pPr marL="342900" indent="-342900" algn="l" rtl="0" eaLnBrk="0" fontAlgn="base" hangingPunct="0">
        <a:spcBef>
          <a:spcPct val="20000"/>
        </a:spcBef>
        <a:spcAft>
          <a:spcPct val="0"/>
        </a:spcAft>
        <a:buChar char="•"/>
        <a:defRPr sz="28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b="1">
          <a:solidFill>
            <a:schemeClr val="tx1"/>
          </a:solidFill>
          <a:latin typeface="+mn-lt"/>
        </a:defRPr>
      </a:lvl2pPr>
      <a:lvl3pPr marL="1143000" indent="-228600" algn="l" rtl="0" eaLnBrk="0" fontAlgn="base" hangingPunct="0">
        <a:spcBef>
          <a:spcPct val="20000"/>
        </a:spcBef>
        <a:spcAft>
          <a:spcPct val="0"/>
        </a:spcAft>
        <a:buChar char="•"/>
        <a:defRPr sz="2000" b="1">
          <a:solidFill>
            <a:schemeClr val="tx1"/>
          </a:solidFill>
          <a:latin typeface="+mn-lt"/>
        </a:defRPr>
      </a:lvl3pPr>
      <a:lvl4pPr marL="1600200" indent="-228600" algn="l" rtl="0" eaLnBrk="0" fontAlgn="base" hangingPunct="0">
        <a:spcBef>
          <a:spcPct val="20000"/>
        </a:spcBef>
        <a:spcAft>
          <a:spcPct val="0"/>
        </a:spcAft>
        <a:buChar char="–"/>
        <a:defRPr b="1">
          <a:solidFill>
            <a:schemeClr val="tx1"/>
          </a:solidFill>
          <a:latin typeface="+mn-lt"/>
        </a:defRPr>
      </a:lvl4pPr>
      <a:lvl5pPr marL="2057400" indent="-228600" algn="l" rtl="0" eaLnBrk="0" fontAlgn="base" hangingPunct="0">
        <a:spcBef>
          <a:spcPct val="20000"/>
        </a:spcBef>
        <a:spcAft>
          <a:spcPct val="0"/>
        </a:spcAft>
        <a:buChar char="»"/>
        <a:defRPr sz="1600" b="1">
          <a:solidFill>
            <a:schemeClr val="tx1"/>
          </a:solidFill>
          <a:latin typeface="+mn-lt"/>
        </a:defRPr>
      </a:lvl5pPr>
      <a:lvl6pPr marL="2514600" indent="-228600" algn="l" rtl="0" fontAlgn="base">
        <a:spcBef>
          <a:spcPct val="20000"/>
        </a:spcBef>
        <a:spcAft>
          <a:spcPct val="0"/>
        </a:spcAft>
        <a:buChar char="»"/>
        <a:defRPr sz="1600" b="1">
          <a:solidFill>
            <a:schemeClr val="tx1"/>
          </a:solidFill>
          <a:latin typeface="+mn-lt"/>
        </a:defRPr>
      </a:lvl6pPr>
      <a:lvl7pPr marL="2971800" indent="-228600" algn="l" rtl="0" fontAlgn="base">
        <a:spcBef>
          <a:spcPct val="20000"/>
        </a:spcBef>
        <a:spcAft>
          <a:spcPct val="0"/>
        </a:spcAft>
        <a:buChar char="»"/>
        <a:defRPr sz="1600" b="1">
          <a:solidFill>
            <a:schemeClr val="tx1"/>
          </a:solidFill>
          <a:latin typeface="+mn-lt"/>
        </a:defRPr>
      </a:lvl7pPr>
      <a:lvl8pPr marL="3429000" indent="-228600" algn="l" rtl="0" fontAlgn="base">
        <a:spcBef>
          <a:spcPct val="20000"/>
        </a:spcBef>
        <a:spcAft>
          <a:spcPct val="0"/>
        </a:spcAft>
        <a:buChar char="»"/>
        <a:defRPr sz="1600" b="1">
          <a:solidFill>
            <a:schemeClr val="tx1"/>
          </a:solidFill>
          <a:latin typeface="+mn-lt"/>
        </a:defRPr>
      </a:lvl8pPr>
      <a:lvl9pPr marL="3886200" indent="-228600" algn="l" rtl="0" fontAlgn="base">
        <a:spcBef>
          <a:spcPct val="20000"/>
        </a:spcBef>
        <a:spcAft>
          <a:spcPct val="0"/>
        </a:spcAft>
        <a:buChar char="»"/>
        <a:defRPr sz="1600" b="1">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5"/>
          <p:cNvSpPr>
            <a:spLocks noChangeArrowheads="1"/>
          </p:cNvSpPr>
          <p:nvPr/>
        </p:nvSpPr>
        <p:spPr bwMode="auto">
          <a:xfrm>
            <a:off x="476250" y="1280592"/>
            <a:ext cx="5829300" cy="2124075"/>
          </a:xfrm>
          <a:prstGeom prst="rect">
            <a:avLst/>
          </a:prstGeom>
          <a:noFill/>
          <a:ln w="9525">
            <a:noFill/>
            <a:miter lim="800000"/>
            <a:headEnd/>
            <a:tailEnd/>
          </a:ln>
        </p:spPr>
        <p:txBody>
          <a:bodyPr anchor="ctr"/>
          <a:lstStyle/>
          <a:p>
            <a:pPr algn="ctr" eaLnBrk="0" hangingPunct="0"/>
            <a:r>
              <a:rPr lang="sv-SE" sz="3600" dirty="0">
                <a:solidFill>
                  <a:srgbClr val="104DC6"/>
                </a:solidFill>
                <a:latin typeface="Calibri"/>
                <a:cs typeface="Calibri"/>
              </a:rPr>
              <a:t>Värdegrundsutveckling</a:t>
            </a:r>
            <a:br>
              <a:rPr lang="sv-SE" sz="3600" dirty="0">
                <a:solidFill>
                  <a:srgbClr val="104DC6"/>
                </a:solidFill>
                <a:latin typeface="Calibri"/>
                <a:cs typeface="Calibri"/>
              </a:rPr>
            </a:br>
            <a:r>
              <a:rPr lang="sv-SE" sz="3600" dirty="0">
                <a:solidFill>
                  <a:srgbClr val="104DC6"/>
                </a:solidFill>
                <a:latin typeface="Calibri"/>
                <a:cs typeface="Calibri"/>
              </a:rPr>
              <a:t>6 mars 2022</a:t>
            </a:r>
            <a:br>
              <a:rPr lang="sv-SE" sz="3600" b="1" dirty="0">
                <a:solidFill>
                  <a:srgbClr val="104DC6"/>
                </a:solidFill>
                <a:latin typeface="Calibri"/>
                <a:cs typeface="Calibri"/>
              </a:rPr>
            </a:br>
            <a:endParaRPr lang="sv-SE" sz="3600" dirty="0">
              <a:solidFill>
                <a:srgbClr val="104DC6"/>
              </a:solidFill>
              <a:latin typeface="Calibri"/>
              <a:cs typeface="Calibri"/>
            </a:endParaRPr>
          </a:p>
        </p:txBody>
      </p:sp>
      <p:pic>
        <p:nvPicPr>
          <p:cNvPr id="2" name="Bildobjekt 1">
            <a:extLst>
              <a:ext uri="{FF2B5EF4-FFF2-40B4-BE49-F238E27FC236}">
                <a16:creationId xmlns:a16="http://schemas.microsoft.com/office/drawing/2014/main" id="{214B8236-CF7E-F840-B18C-FC97414CB51A}"/>
              </a:ext>
            </a:extLst>
          </p:cNvPr>
          <p:cNvPicPr>
            <a:picLocks noChangeAspect="1"/>
          </p:cNvPicPr>
          <p:nvPr/>
        </p:nvPicPr>
        <p:blipFill>
          <a:blip r:embed="rId3"/>
          <a:stretch>
            <a:fillRect/>
          </a:stretch>
        </p:blipFill>
        <p:spPr>
          <a:xfrm>
            <a:off x="620688" y="272480"/>
            <a:ext cx="1003300" cy="698500"/>
          </a:xfrm>
          <a:prstGeom prst="rect">
            <a:avLst/>
          </a:prstGeom>
        </p:spPr>
      </p:pic>
      <p:pic>
        <p:nvPicPr>
          <p:cNvPr id="4" name="Bildobjekt 3" descr="En bild som visar person, fotboll, gräs, leker&#10;&#10;Automatiskt genererad beskrivning">
            <a:extLst>
              <a:ext uri="{FF2B5EF4-FFF2-40B4-BE49-F238E27FC236}">
                <a16:creationId xmlns:a16="http://schemas.microsoft.com/office/drawing/2014/main" id="{38BEA9E8-FD75-B347-A0EA-6917371FB4C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8681"/>
            <a:ext cx="6858000" cy="456863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476250" y="783258"/>
            <a:ext cx="5829300" cy="641350"/>
          </a:xfrm>
        </p:spPr>
        <p:txBody>
          <a:bodyPr/>
          <a:lstStyle/>
          <a:p>
            <a:pPr eaLnBrk="1" hangingPunct="1"/>
            <a:r>
              <a:rPr lang="sv-SE" sz="2800" b="0" dirty="0">
                <a:solidFill>
                  <a:srgbClr val="104DC6"/>
                </a:solidFill>
                <a:latin typeface="Calibri"/>
                <a:cs typeface="Calibri"/>
              </a:rPr>
              <a:t>Syfte och mål</a:t>
            </a:r>
          </a:p>
        </p:txBody>
      </p:sp>
      <p:sp>
        <p:nvSpPr>
          <p:cNvPr id="4099" name="Platshållare för bildnummer 4"/>
          <p:cNvSpPr txBox="1">
            <a:spLocks noGrp="1"/>
          </p:cNvSpPr>
          <p:nvPr/>
        </p:nvSpPr>
        <p:spPr bwMode="auto">
          <a:xfrm>
            <a:off x="2720330" y="9057456"/>
            <a:ext cx="1428750" cy="660400"/>
          </a:xfrm>
          <a:prstGeom prst="rect">
            <a:avLst/>
          </a:prstGeom>
          <a:noFill/>
          <a:ln w="9525">
            <a:noFill/>
            <a:miter lim="800000"/>
            <a:headEnd/>
            <a:tailEnd/>
          </a:ln>
        </p:spPr>
        <p:txBody>
          <a:bodyPr/>
          <a:lstStyle/>
          <a:p>
            <a:pPr algn="ctr"/>
            <a:endParaRPr lang="sv-SE" sz="1200" dirty="0">
              <a:latin typeface="+mn-lt"/>
            </a:endParaRPr>
          </a:p>
          <a:p>
            <a:pPr algn="ctr"/>
            <a:r>
              <a:rPr lang="sv-SE" sz="1200" dirty="0">
                <a:latin typeface="+mn-lt"/>
              </a:rPr>
              <a:t>2</a:t>
            </a:r>
          </a:p>
        </p:txBody>
      </p:sp>
      <p:sp>
        <p:nvSpPr>
          <p:cNvPr id="4100" name="Rectangle 70"/>
          <p:cNvSpPr>
            <a:spLocks noChangeArrowheads="1"/>
          </p:cNvSpPr>
          <p:nvPr/>
        </p:nvSpPr>
        <p:spPr bwMode="auto">
          <a:xfrm>
            <a:off x="476250" y="1281113"/>
            <a:ext cx="6049094" cy="2376487"/>
          </a:xfrm>
          <a:prstGeom prst="rect">
            <a:avLst/>
          </a:prstGeom>
          <a:noFill/>
          <a:ln w="9525">
            <a:noFill/>
            <a:miter lim="800000"/>
            <a:headEnd/>
            <a:tailEnd/>
          </a:ln>
        </p:spPr>
        <p:txBody>
          <a:bodyPr/>
          <a:lstStyle/>
          <a:p>
            <a:pPr>
              <a:buClr>
                <a:srgbClr val="0080FF"/>
              </a:buClr>
            </a:pPr>
            <a:endParaRPr lang="sv-SE" sz="1600" dirty="0">
              <a:solidFill>
                <a:prstClr val="black"/>
              </a:solidFill>
              <a:latin typeface="Calibri"/>
              <a:cs typeface="Calibri"/>
            </a:endParaRPr>
          </a:p>
          <a:p>
            <a:r>
              <a:rPr lang="sv-SE" sz="1800" dirty="0">
                <a:latin typeface="+mn-lt"/>
              </a:rPr>
              <a:t>Lära känna varandra och spelarna i våra representationslag i Sunnanå SK</a:t>
            </a:r>
          </a:p>
          <a:p>
            <a:pPr>
              <a:buFontTx/>
              <a:buChar char="-"/>
            </a:pPr>
            <a:endParaRPr lang="sv-SE" sz="1800" dirty="0">
              <a:latin typeface="+mn-lt"/>
            </a:endParaRPr>
          </a:p>
          <a:p>
            <a:r>
              <a:rPr lang="sv-SE" sz="1800" dirty="0">
                <a:latin typeface="+mn-lt"/>
              </a:rPr>
              <a:t>Medskapande dialoger kring Sunnanås värdegrund</a:t>
            </a:r>
            <a:br>
              <a:rPr lang="sv-SE" sz="1800" dirty="0">
                <a:latin typeface="+mn-lt"/>
              </a:rPr>
            </a:br>
            <a:endParaRPr lang="sv-SE" sz="1800" dirty="0">
              <a:latin typeface="+mn-lt"/>
            </a:endParaRPr>
          </a:p>
          <a:p>
            <a:r>
              <a:rPr lang="sv-SE" sz="1800" dirty="0">
                <a:latin typeface="+mn-lt"/>
              </a:rPr>
              <a:t>Skapa positiv energi framåt</a:t>
            </a:r>
          </a:p>
        </p:txBody>
      </p:sp>
      <p:sp>
        <p:nvSpPr>
          <p:cNvPr id="76" name="Freeform 173">
            <a:extLst>
              <a:ext uri="{FF2B5EF4-FFF2-40B4-BE49-F238E27FC236}">
                <a16:creationId xmlns:a16="http://schemas.microsoft.com/office/drawing/2014/main" id="{88C58D15-6810-F14A-8811-39219BF75E53}"/>
              </a:ext>
            </a:extLst>
          </p:cNvPr>
          <p:cNvSpPr>
            <a:spLocks/>
          </p:cNvSpPr>
          <p:nvPr/>
        </p:nvSpPr>
        <p:spPr bwMode="auto">
          <a:xfrm flipH="1">
            <a:off x="4335463" y="5964684"/>
            <a:ext cx="1943100" cy="990600"/>
          </a:xfrm>
          <a:custGeom>
            <a:avLst/>
            <a:gdLst/>
            <a:ahLst/>
            <a:cxnLst>
              <a:cxn ang="0">
                <a:pos x="1224" y="0"/>
              </a:cxn>
              <a:cxn ang="0">
                <a:pos x="527" y="237"/>
              </a:cxn>
              <a:cxn ang="0">
                <a:pos x="264" y="424"/>
              </a:cxn>
              <a:cxn ang="0">
                <a:pos x="252" y="354"/>
              </a:cxn>
              <a:cxn ang="0">
                <a:pos x="52" y="584"/>
              </a:cxn>
              <a:cxn ang="0">
                <a:pos x="52" y="598"/>
              </a:cxn>
              <a:cxn ang="0">
                <a:pos x="360" y="575"/>
              </a:cxn>
              <a:cxn ang="0">
                <a:pos x="281" y="534"/>
              </a:cxn>
              <a:cxn ang="0">
                <a:pos x="539" y="316"/>
              </a:cxn>
              <a:cxn ang="0">
                <a:pos x="1104" y="96"/>
              </a:cxn>
            </a:cxnLst>
            <a:rect l="0" t="0" r="r" b="b"/>
            <a:pathLst>
              <a:path w="1224" h="624">
                <a:moveTo>
                  <a:pt x="1224" y="0"/>
                </a:moveTo>
                <a:cubicBezTo>
                  <a:pt x="1110" y="41"/>
                  <a:pt x="687" y="166"/>
                  <a:pt x="527" y="237"/>
                </a:cubicBezTo>
                <a:cubicBezTo>
                  <a:pt x="367" y="308"/>
                  <a:pt x="310" y="405"/>
                  <a:pt x="264" y="424"/>
                </a:cubicBezTo>
                <a:cubicBezTo>
                  <a:pt x="218" y="444"/>
                  <a:pt x="287" y="327"/>
                  <a:pt x="252" y="354"/>
                </a:cubicBezTo>
                <a:cubicBezTo>
                  <a:pt x="217" y="380"/>
                  <a:pt x="85" y="543"/>
                  <a:pt x="52" y="584"/>
                </a:cubicBezTo>
                <a:cubicBezTo>
                  <a:pt x="19" y="624"/>
                  <a:pt x="0" y="600"/>
                  <a:pt x="52" y="598"/>
                </a:cubicBezTo>
                <a:cubicBezTo>
                  <a:pt x="103" y="597"/>
                  <a:pt x="321" y="586"/>
                  <a:pt x="360" y="575"/>
                </a:cubicBezTo>
                <a:cubicBezTo>
                  <a:pt x="399" y="564"/>
                  <a:pt x="251" y="577"/>
                  <a:pt x="281" y="534"/>
                </a:cubicBezTo>
                <a:cubicBezTo>
                  <a:pt x="311" y="491"/>
                  <a:pt x="402" y="389"/>
                  <a:pt x="539" y="316"/>
                </a:cubicBezTo>
                <a:cubicBezTo>
                  <a:pt x="676" y="243"/>
                  <a:pt x="986" y="142"/>
                  <a:pt x="1104" y="96"/>
                </a:cubicBezTo>
              </a:path>
            </a:pathLst>
          </a:custGeom>
          <a:gradFill rotWithShape="0">
            <a:gsLst>
              <a:gs pos="0">
                <a:srgbClr val="959595">
                  <a:gamma/>
                  <a:tint val="0"/>
                  <a:invGamma/>
                </a:srgbClr>
              </a:gs>
              <a:gs pos="100000">
                <a:srgbClr val="959595"/>
              </a:gs>
            </a:gsLst>
            <a:lin ang="5400000" scaled="1"/>
          </a:gradFill>
          <a:ln w="9525" cap="flat" cmpd="sng">
            <a:solidFill>
              <a:schemeClr val="folHlink"/>
            </a:solidFill>
            <a:prstDash val="solid"/>
            <a:round/>
            <a:headEnd/>
            <a:tailEnd/>
          </a:ln>
          <a:effectLst>
            <a:outerShdw dist="12700" dir="5400000" algn="ctr" rotWithShape="0">
              <a:schemeClr val="bg2"/>
            </a:outerShdw>
          </a:effectLst>
        </p:spPr>
        <p:txBody>
          <a:bodyPr anchor="ctr">
            <a:spAutoFit/>
          </a:bodyPr>
          <a:lstStyle/>
          <a:p>
            <a:pPr>
              <a:defRPr/>
            </a:pPr>
            <a:endParaRPr lang="sv-SE"/>
          </a:p>
        </p:txBody>
      </p:sp>
      <p:sp>
        <p:nvSpPr>
          <p:cNvPr id="77" name="Freeform 174">
            <a:extLst>
              <a:ext uri="{FF2B5EF4-FFF2-40B4-BE49-F238E27FC236}">
                <a16:creationId xmlns:a16="http://schemas.microsoft.com/office/drawing/2014/main" id="{0B1EF6AB-2CEA-564A-8584-B317A70C2F5B}"/>
              </a:ext>
            </a:extLst>
          </p:cNvPr>
          <p:cNvSpPr>
            <a:spLocks/>
          </p:cNvSpPr>
          <p:nvPr/>
        </p:nvSpPr>
        <p:spPr bwMode="auto">
          <a:xfrm>
            <a:off x="571500" y="5951984"/>
            <a:ext cx="1943100" cy="990600"/>
          </a:xfrm>
          <a:custGeom>
            <a:avLst/>
            <a:gdLst/>
            <a:ahLst/>
            <a:cxnLst>
              <a:cxn ang="0">
                <a:pos x="1224" y="0"/>
              </a:cxn>
              <a:cxn ang="0">
                <a:pos x="527" y="237"/>
              </a:cxn>
              <a:cxn ang="0">
                <a:pos x="264" y="424"/>
              </a:cxn>
              <a:cxn ang="0">
                <a:pos x="252" y="354"/>
              </a:cxn>
              <a:cxn ang="0">
                <a:pos x="52" y="584"/>
              </a:cxn>
              <a:cxn ang="0">
                <a:pos x="52" y="598"/>
              </a:cxn>
              <a:cxn ang="0">
                <a:pos x="360" y="575"/>
              </a:cxn>
              <a:cxn ang="0">
                <a:pos x="281" y="534"/>
              </a:cxn>
              <a:cxn ang="0">
                <a:pos x="539" y="316"/>
              </a:cxn>
              <a:cxn ang="0">
                <a:pos x="1104" y="96"/>
              </a:cxn>
            </a:cxnLst>
            <a:rect l="0" t="0" r="r" b="b"/>
            <a:pathLst>
              <a:path w="1224" h="624">
                <a:moveTo>
                  <a:pt x="1224" y="0"/>
                </a:moveTo>
                <a:cubicBezTo>
                  <a:pt x="1110" y="41"/>
                  <a:pt x="687" y="166"/>
                  <a:pt x="527" y="237"/>
                </a:cubicBezTo>
                <a:cubicBezTo>
                  <a:pt x="367" y="308"/>
                  <a:pt x="310" y="405"/>
                  <a:pt x="264" y="424"/>
                </a:cubicBezTo>
                <a:cubicBezTo>
                  <a:pt x="218" y="444"/>
                  <a:pt x="287" y="327"/>
                  <a:pt x="252" y="354"/>
                </a:cubicBezTo>
                <a:cubicBezTo>
                  <a:pt x="217" y="380"/>
                  <a:pt x="85" y="543"/>
                  <a:pt x="52" y="584"/>
                </a:cubicBezTo>
                <a:cubicBezTo>
                  <a:pt x="19" y="624"/>
                  <a:pt x="0" y="600"/>
                  <a:pt x="52" y="598"/>
                </a:cubicBezTo>
                <a:cubicBezTo>
                  <a:pt x="103" y="597"/>
                  <a:pt x="321" y="586"/>
                  <a:pt x="360" y="575"/>
                </a:cubicBezTo>
                <a:cubicBezTo>
                  <a:pt x="399" y="564"/>
                  <a:pt x="251" y="577"/>
                  <a:pt x="281" y="534"/>
                </a:cubicBezTo>
                <a:cubicBezTo>
                  <a:pt x="311" y="491"/>
                  <a:pt x="402" y="389"/>
                  <a:pt x="539" y="316"/>
                </a:cubicBezTo>
                <a:cubicBezTo>
                  <a:pt x="676" y="243"/>
                  <a:pt x="986" y="142"/>
                  <a:pt x="1104" y="96"/>
                </a:cubicBezTo>
              </a:path>
            </a:pathLst>
          </a:custGeom>
          <a:gradFill rotWithShape="0">
            <a:gsLst>
              <a:gs pos="0">
                <a:srgbClr val="959595">
                  <a:gamma/>
                  <a:tint val="0"/>
                  <a:invGamma/>
                </a:srgbClr>
              </a:gs>
              <a:gs pos="100000">
                <a:srgbClr val="959595"/>
              </a:gs>
            </a:gsLst>
            <a:lin ang="5400000" scaled="1"/>
          </a:gradFill>
          <a:ln w="9525" cap="flat" cmpd="sng">
            <a:solidFill>
              <a:schemeClr val="folHlink"/>
            </a:solidFill>
            <a:prstDash val="solid"/>
            <a:round/>
            <a:headEnd/>
            <a:tailEnd/>
          </a:ln>
          <a:effectLst>
            <a:outerShdw dist="12700" dir="5400000" algn="ctr" rotWithShape="0">
              <a:schemeClr val="bg2"/>
            </a:outerShdw>
          </a:effectLst>
        </p:spPr>
        <p:txBody>
          <a:bodyPr anchor="ctr">
            <a:spAutoFit/>
          </a:bodyPr>
          <a:lstStyle/>
          <a:p>
            <a:pPr>
              <a:defRPr/>
            </a:pPr>
            <a:endParaRPr lang="sv-SE"/>
          </a:p>
        </p:txBody>
      </p:sp>
      <p:sp>
        <p:nvSpPr>
          <p:cNvPr id="78" name="Freeform 175">
            <a:extLst>
              <a:ext uri="{FF2B5EF4-FFF2-40B4-BE49-F238E27FC236}">
                <a16:creationId xmlns:a16="http://schemas.microsoft.com/office/drawing/2014/main" id="{94EE1408-560A-4144-B0A4-CEEAF273A51C}"/>
              </a:ext>
            </a:extLst>
          </p:cNvPr>
          <p:cNvSpPr>
            <a:spLocks/>
          </p:cNvSpPr>
          <p:nvPr/>
        </p:nvSpPr>
        <p:spPr bwMode="auto">
          <a:xfrm>
            <a:off x="1028700" y="5456684"/>
            <a:ext cx="5048250" cy="2400300"/>
          </a:xfrm>
          <a:custGeom>
            <a:avLst/>
            <a:gdLst/>
            <a:ahLst/>
            <a:cxnLst>
              <a:cxn ang="0">
                <a:pos x="0" y="1512"/>
              </a:cxn>
              <a:cxn ang="0">
                <a:pos x="228" y="1452"/>
              </a:cxn>
              <a:cxn ang="0">
                <a:pos x="516" y="1488"/>
              </a:cxn>
              <a:cxn ang="0">
                <a:pos x="636" y="1368"/>
              </a:cxn>
              <a:cxn ang="0">
                <a:pos x="648" y="1200"/>
              </a:cxn>
              <a:cxn ang="0">
                <a:pos x="744" y="1080"/>
              </a:cxn>
              <a:cxn ang="0">
                <a:pos x="864" y="912"/>
              </a:cxn>
              <a:cxn ang="0">
                <a:pos x="972" y="840"/>
              </a:cxn>
              <a:cxn ang="0">
                <a:pos x="996" y="744"/>
              </a:cxn>
              <a:cxn ang="0">
                <a:pos x="1116" y="552"/>
              </a:cxn>
              <a:cxn ang="0">
                <a:pos x="1080" y="312"/>
              </a:cxn>
              <a:cxn ang="0">
                <a:pos x="1224" y="216"/>
              </a:cxn>
              <a:cxn ang="0">
                <a:pos x="1320" y="96"/>
              </a:cxn>
              <a:cxn ang="0">
                <a:pos x="1380" y="192"/>
              </a:cxn>
              <a:cxn ang="0">
                <a:pos x="1380" y="108"/>
              </a:cxn>
              <a:cxn ang="0">
                <a:pos x="1512" y="0"/>
              </a:cxn>
              <a:cxn ang="0">
                <a:pos x="1512" y="132"/>
              </a:cxn>
              <a:cxn ang="0">
                <a:pos x="1812" y="228"/>
              </a:cxn>
              <a:cxn ang="0">
                <a:pos x="1944" y="432"/>
              </a:cxn>
              <a:cxn ang="0">
                <a:pos x="1884" y="492"/>
              </a:cxn>
              <a:cxn ang="0">
                <a:pos x="1956" y="468"/>
              </a:cxn>
              <a:cxn ang="0">
                <a:pos x="2016" y="648"/>
              </a:cxn>
              <a:cxn ang="0">
                <a:pos x="2028" y="888"/>
              </a:cxn>
              <a:cxn ang="0">
                <a:pos x="2172" y="1128"/>
              </a:cxn>
              <a:cxn ang="0">
                <a:pos x="2304" y="1320"/>
              </a:cxn>
              <a:cxn ang="0">
                <a:pos x="2364" y="1428"/>
              </a:cxn>
              <a:cxn ang="0">
                <a:pos x="2484" y="1500"/>
              </a:cxn>
              <a:cxn ang="0">
                <a:pos x="2712" y="1404"/>
              </a:cxn>
              <a:cxn ang="0">
                <a:pos x="2928" y="1476"/>
              </a:cxn>
              <a:cxn ang="0">
                <a:pos x="3180" y="1488"/>
              </a:cxn>
            </a:cxnLst>
            <a:rect l="0" t="0" r="r" b="b"/>
            <a:pathLst>
              <a:path w="3180" h="1512">
                <a:moveTo>
                  <a:pt x="0" y="1512"/>
                </a:moveTo>
                <a:lnTo>
                  <a:pt x="228" y="1452"/>
                </a:lnTo>
                <a:lnTo>
                  <a:pt x="516" y="1488"/>
                </a:lnTo>
                <a:lnTo>
                  <a:pt x="636" y="1368"/>
                </a:lnTo>
                <a:lnTo>
                  <a:pt x="648" y="1200"/>
                </a:lnTo>
                <a:lnTo>
                  <a:pt x="744" y="1080"/>
                </a:lnTo>
                <a:lnTo>
                  <a:pt x="864" y="912"/>
                </a:lnTo>
                <a:lnTo>
                  <a:pt x="972" y="840"/>
                </a:lnTo>
                <a:lnTo>
                  <a:pt x="996" y="744"/>
                </a:lnTo>
                <a:lnTo>
                  <a:pt x="1116" y="552"/>
                </a:lnTo>
                <a:lnTo>
                  <a:pt x="1080" y="312"/>
                </a:lnTo>
                <a:lnTo>
                  <a:pt x="1224" y="216"/>
                </a:lnTo>
                <a:lnTo>
                  <a:pt x="1320" y="96"/>
                </a:lnTo>
                <a:lnTo>
                  <a:pt x="1380" y="192"/>
                </a:lnTo>
                <a:lnTo>
                  <a:pt x="1380" y="108"/>
                </a:lnTo>
                <a:lnTo>
                  <a:pt x="1512" y="0"/>
                </a:lnTo>
                <a:lnTo>
                  <a:pt x="1512" y="132"/>
                </a:lnTo>
                <a:lnTo>
                  <a:pt x="1812" y="228"/>
                </a:lnTo>
                <a:lnTo>
                  <a:pt x="1944" y="432"/>
                </a:lnTo>
                <a:lnTo>
                  <a:pt x="1884" y="492"/>
                </a:lnTo>
                <a:lnTo>
                  <a:pt x="1956" y="468"/>
                </a:lnTo>
                <a:lnTo>
                  <a:pt x="2016" y="648"/>
                </a:lnTo>
                <a:lnTo>
                  <a:pt x="2028" y="888"/>
                </a:lnTo>
                <a:lnTo>
                  <a:pt x="2172" y="1128"/>
                </a:lnTo>
                <a:lnTo>
                  <a:pt x="2304" y="1320"/>
                </a:lnTo>
                <a:lnTo>
                  <a:pt x="2364" y="1428"/>
                </a:lnTo>
                <a:lnTo>
                  <a:pt x="2484" y="1500"/>
                </a:lnTo>
                <a:lnTo>
                  <a:pt x="2712" y="1404"/>
                </a:lnTo>
                <a:lnTo>
                  <a:pt x="2928" y="1476"/>
                </a:lnTo>
                <a:lnTo>
                  <a:pt x="3180" y="1488"/>
                </a:lnTo>
              </a:path>
            </a:pathLst>
          </a:custGeom>
          <a:gradFill rotWithShape="0">
            <a:gsLst>
              <a:gs pos="0">
                <a:schemeClr val="folHlink"/>
              </a:gs>
              <a:gs pos="100000">
                <a:schemeClr val="folHlink">
                  <a:gamma/>
                  <a:tint val="0"/>
                  <a:invGamma/>
                </a:schemeClr>
              </a:gs>
            </a:gsLst>
            <a:lin ang="5400000" scaled="1"/>
          </a:gradFill>
          <a:ln w="3175" cap="flat" cmpd="sng">
            <a:solidFill>
              <a:schemeClr val="bg2"/>
            </a:solidFill>
            <a:prstDash val="solid"/>
            <a:round/>
            <a:headEnd/>
            <a:tailEnd/>
          </a:ln>
          <a:effectLst/>
        </p:spPr>
        <p:txBody>
          <a:bodyPr wrap="none" anchor="ctr">
            <a:spAutoFit/>
          </a:bodyPr>
          <a:lstStyle/>
          <a:p>
            <a:pPr>
              <a:defRPr/>
            </a:pPr>
            <a:endParaRPr lang="sv-SE"/>
          </a:p>
        </p:txBody>
      </p:sp>
      <p:sp>
        <p:nvSpPr>
          <p:cNvPr id="79" name="Freeform 176">
            <a:extLst>
              <a:ext uri="{FF2B5EF4-FFF2-40B4-BE49-F238E27FC236}">
                <a16:creationId xmlns:a16="http://schemas.microsoft.com/office/drawing/2014/main" id="{56D462CA-0D8A-B545-80EB-AF291B5A7FCB}"/>
              </a:ext>
            </a:extLst>
          </p:cNvPr>
          <p:cNvSpPr>
            <a:spLocks/>
          </p:cNvSpPr>
          <p:nvPr/>
        </p:nvSpPr>
        <p:spPr bwMode="auto">
          <a:xfrm>
            <a:off x="3162300" y="6812731"/>
            <a:ext cx="411163" cy="1393825"/>
          </a:xfrm>
          <a:custGeom>
            <a:avLst/>
            <a:gdLst/>
            <a:ahLst/>
            <a:cxnLst>
              <a:cxn ang="0">
                <a:pos x="76" y="0"/>
              </a:cxn>
              <a:cxn ang="0">
                <a:pos x="76" y="276"/>
              </a:cxn>
              <a:cxn ang="0">
                <a:pos x="74" y="562"/>
              </a:cxn>
              <a:cxn ang="0">
                <a:pos x="7" y="537"/>
              </a:cxn>
              <a:cxn ang="0">
                <a:pos x="108" y="825"/>
              </a:cxn>
              <a:cxn ang="0">
                <a:pos x="120" y="832"/>
              </a:cxn>
              <a:cxn ang="0">
                <a:pos x="252" y="552"/>
              </a:cxn>
              <a:cxn ang="0">
                <a:pos x="160" y="600"/>
              </a:cxn>
              <a:cxn ang="0">
                <a:pos x="148" y="276"/>
              </a:cxn>
              <a:cxn ang="0">
                <a:pos x="148" y="0"/>
              </a:cxn>
            </a:cxnLst>
            <a:rect l="0" t="0" r="r" b="b"/>
            <a:pathLst>
              <a:path w="259" h="878">
                <a:moveTo>
                  <a:pt x="76" y="0"/>
                </a:moveTo>
                <a:cubicBezTo>
                  <a:pt x="76" y="48"/>
                  <a:pt x="76" y="182"/>
                  <a:pt x="76" y="276"/>
                </a:cubicBezTo>
                <a:cubicBezTo>
                  <a:pt x="76" y="370"/>
                  <a:pt x="85" y="519"/>
                  <a:pt x="74" y="562"/>
                </a:cubicBezTo>
                <a:cubicBezTo>
                  <a:pt x="63" y="605"/>
                  <a:pt x="0" y="494"/>
                  <a:pt x="7" y="537"/>
                </a:cubicBezTo>
                <a:cubicBezTo>
                  <a:pt x="12" y="581"/>
                  <a:pt x="89" y="776"/>
                  <a:pt x="108" y="825"/>
                </a:cubicBezTo>
                <a:cubicBezTo>
                  <a:pt x="127" y="873"/>
                  <a:pt x="97" y="878"/>
                  <a:pt x="120" y="832"/>
                </a:cubicBezTo>
                <a:cubicBezTo>
                  <a:pt x="145" y="787"/>
                  <a:pt x="245" y="591"/>
                  <a:pt x="252" y="552"/>
                </a:cubicBezTo>
                <a:cubicBezTo>
                  <a:pt x="259" y="513"/>
                  <a:pt x="177" y="646"/>
                  <a:pt x="160" y="600"/>
                </a:cubicBezTo>
                <a:cubicBezTo>
                  <a:pt x="143" y="554"/>
                  <a:pt x="150" y="376"/>
                  <a:pt x="148" y="276"/>
                </a:cubicBezTo>
                <a:cubicBezTo>
                  <a:pt x="146" y="176"/>
                  <a:pt x="148" y="57"/>
                  <a:pt x="148" y="0"/>
                </a:cubicBezTo>
              </a:path>
            </a:pathLst>
          </a:custGeom>
          <a:gradFill rotWithShape="0">
            <a:gsLst>
              <a:gs pos="0">
                <a:srgbClr val="959595">
                  <a:gamma/>
                  <a:tint val="0"/>
                  <a:invGamma/>
                </a:srgbClr>
              </a:gs>
              <a:gs pos="100000">
                <a:srgbClr val="959595"/>
              </a:gs>
            </a:gsLst>
            <a:lin ang="5400000" scaled="1"/>
          </a:gradFill>
          <a:ln w="9525" cap="flat" cmpd="sng">
            <a:solidFill>
              <a:schemeClr val="folHlink"/>
            </a:solidFill>
            <a:prstDash val="solid"/>
            <a:round/>
            <a:headEnd/>
            <a:tailEnd/>
          </a:ln>
          <a:effectLst>
            <a:outerShdw dist="12700" dir="5400000" algn="ctr" rotWithShape="0">
              <a:schemeClr val="bg2"/>
            </a:outerShdw>
          </a:effectLst>
        </p:spPr>
        <p:txBody>
          <a:bodyPr anchor="ctr">
            <a:spAutoFit/>
          </a:bodyPr>
          <a:lstStyle/>
          <a:p>
            <a:pPr>
              <a:defRPr/>
            </a:pPr>
            <a:endParaRPr lang="sv-SE"/>
          </a:p>
        </p:txBody>
      </p:sp>
      <p:grpSp>
        <p:nvGrpSpPr>
          <p:cNvPr id="80" name="Group 177">
            <a:extLst>
              <a:ext uri="{FF2B5EF4-FFF2-40B4-BE49-F238E27FC236}">
                <a16:creationId xmlns:a16="http://schemas.microsoft.com/office/drawing/2014/main" id="{6BC49CB6-A964-C243-BF85-D6DAC5491765}"/>
              </a:ext>
            </a:extLst>
          </p:cNvPr>
          <p:cNvGrpSpPr>
            <a:grpSpLocks/>
          </p:cNvGrpSpPr>
          <p:nvPr/>
        </p:nvGrpSpPr>
        <p:grpSpPr bwMode="auto">
          <a:xfrm>
            <a:off x="2897188" y="5037584"/>
            <a:ext cx="388937" cy="747712"/>
            <a:chOff x="1490" y="3221"/>
            <a:chExt cx="270" cy="519"/>
          </a:xfrm>
        </p:grpSpPr>
        <p:sp>
          <p:nvSpPr>
            <p:cNvPr id="81" name="Freeform 178">
              <a:extLst>
                <a:ext uri="{FF2B5EF4-FFF2-40B4-BE49-F238E27FC236}">
                  <a16:creationId xmlns:a16="http://schemas.microsoft.com/office/drawing/2014/main" id="{3EE82C8F-5D54-474D-BB96-52655B6D653B}"/>
                </a:ext>
              </a:extLst>
            </p:cNvPr>
            <p:cNvSpPr>
              <a:spLocks/>
            </p:cNvSpPr>
            <p:nvPr/>
          </p:nvSpPr>
          <p:spPr bwMode="auto">
            <a:xfrm>
              <a:off x="1579" y="3238"/>
              <a:ext cx="73" cy="99"/>
            </a:xfrm>
            <a:custGeom>
              <a:avLst/>
              <a:gdLst>
                <a:gd name="T0" fmla="*/ 73 w 73"/>
                <a:gd name="T1" fmla="*/ 36 h 99"/>
                <a:gd name="T2" fmla="*/ 38 w 73"/>
                <a:gd name="T3" fmla="*/ 0 h 99"/>
                <a:gd name="T4" fmla="*/ 7 w 73"/>
                <a:gd name="T5" fmla="*/ 12 h 99"/>
                <a:gd name="T6" fmla="*/ 9 w 73"/>
                <a:gd name="T7" fmla="*/ 65 h 99"/>
                <a:gd name="T8" fmla="*/ 15 w 73"/>
                <a:gd name="T9" fmla="*/ 83 h 99"/>
                <a:gd name="T10" fmla="*/ 38 w 73"/>
                <a:gd name="T11" fmla="*/ 99 h 99"/>
                <a:gd name="T12" fmla="*/ 64 w 73"/>
                <a:gd name="T13" fmla="*/ 83 h 99"/>
                <a:gd name="T14" fmla="*/ 72 w 73"/>
                <a:gd name="T15" fmla="*/ 65 h 99"/>
                <a:gd name="T16" fmla="*/ 64 w 73"/>
                <a:gd name="T17" fmla="*/ 21 h 9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3"/>
                <a:gd name="T28" fmla="*/ 0 h 99"/>
                <a:gd name="T29" fmla="*/ 73 w 73"/>
                <a:gd name="T30" fmla="*/ 99 h 9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3" h="99">
                  <a:moveTo>
                    <a:pt x="73" y="36"/>
                  </a:moveTo>
                  <a:cubicBezTo>
                    <a:pt x="69" y="13"/>
                    <a:pt x="58" y="8"/>
                    <a:pt x="38" y="0"/>
                  </a:cubicBezTo>
                  <a:cubicBezTo>
                    <a:pt x="12" y="6"/>
                    <a:pt x="21" y="0"/>
                    <a:pt x="7" y="12"/>
                  </a:cubicBezTo>
                  <a:cubicBezTo>
                    <a:pt x="0" y="36"/>
                    <a:pt x="2" y="40"/>
                    <a:pt x="9" y="65"/>
                  </a:cubicBezTo>
                  <a:cubicBezTo>
                    <a:pt x="11" y="71"/>
                    <a:pt x="10" y="80"/>
                    <a:pt x="15" y="83"/>
                  </a:cubicBezTo>
                  <a:cubicBezTo>
                    <a:pt x="32" y="97"/>
                    <a:pt x="24" y="93"/>
                    <a:pt x="38" y="99"/>
                  </a:cubicBezTo>
                  <a:cubicBezTo>
                    <a:pt x="51" y="95"/>
                    <a:pt x="56" y="96"/>
                    <a:pt x="64" y="83"/>
                  </a:cubicBezTo>
                  <a:cubicBezTo>
                    <a:pt x="66" y="77"/>
                    <a:pt x="71" y="72"/>
                    <a:pt x="72" y="65"/>
                  </a:cubicBezTo>
                  <a:cubicBezTo>
                    <a:pt x="73" y="49"/>
                    <a:pt x="64" y="36"/>
                    <a:pt x="64" y="21"/>
                  </a:cubicBezTo>
                </a:path>
              </a:pathLst>
            </a:custGeom>
            <a:solidFill>
              <a:schemeClr val="bg2"/>
            </a:solidFill>
            <a:ln w="6350" cap="flat" cmpd="sng">
              <a:noFill/>
              <a:prstDash val="solid"/>
              <a:round/>
              <a:headEnd/>
              <a:tailEnd/>
            </a:ln>
          </p:spPr>
          <p:txBody>
            <a:bodyPr anchor="ctr">
              <a:spAutoFit/>
            </a:bodyPr>
            <a:lstStyle/>
            <a:p>
              <a:endParaRPr lang="sv-SE"/>
            </a:p>
          </p:txBody>
        </p:sp>
        <p:sp>
          <p:nvSpPr>
            <p:cNvPr id="82" name="Freeform 179">
              <a:extLst>
                <a:ext uri="{FF2B5EF4-FFF2-40B4-BE49-F238E27FC236}">
                  <a16:creationId xmlns:a16="http://schemas.microsoft.com/office/drawing/2014/main" id="{306A0DE7-36F6-BF46-BAF6-6C33AF938981}"/>
                </a:ext>
              </a:extLst>
            </p:cNvPr>
            <p:cNvSpPr>
              <a:spLocks/>
            </p:cNvSpPr>
            <p:nvPr/>
          </p:nvSpPr>
          <p:spPr bwMode="auto">
            <a:xfrm>
              <a:off x="1567" y="3223"/>
              <a:ext cx="47" cy="119"/>
            </a:xfrm>
            <a:custGeom>
              <a:avLst/>
              <a:gdLst>
                <a:gd name="T0" fmla="*/ 47 w 51"/>
                <a:gd name="T1" fmla="*/ 10 h 119"/>
                <a:gd name="T2" fmla="*/ 26 w 51"/>
                <a:gd name="T3" fmla="*/ 7 h 119"/>
                <a:gd name="T4" fmla="*/ 10 w 51"/>
                <a:gd name="T5" fmla="*/ 29 h 119"/>
                <a:gd name="T6" fmla="*/ 0 w 51"/>
                <a:gd name="T7" fmla="*/ 62 h 119"/>
                <a:gd name="T8" fmla="*/ 8 w 51"/>
                <a:gd name="T9" fmla="*/ 115 h 119"/>
                <a:gd name="T10" fmla="*/ 15 w 51"/>
                <a:gd name="T11" fmla="*/ 106 h 119"/>
                <a:gd name="T12" fmla="*/ 16 w 51"/>
                <a:gd name="T13" fmla="*/ 100 h 119"/>
                <a:gd name="T14" fmla="*/ 19 w 51"/>
                <a:gd name="T15" fmla="*/ 97 h 119"/>
                <a:gd name="T16" fmla="*/ 25 w 51"/>
                <a:gd name="T17" fmla="*/ 76 h 119"/>
                <a:gd name="T18" fmla="*/ 28 w 51"/>
                <a:gd name="T19" fmla="*/ 57 h 119"/>
                <a:gd name="T20" fmla="*/ 34 w 51"/>
                <a:gd name="T21" fmla="*/ 26 h 119"/>
                <a:gd name="T22" fmla="*/ 47 w 51"/>
                <a:gd name="T23" fmla="*/ 10 h 11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1"/>
                <a:gd name="T37" fmla="*/ 0 h 119"/>
                <a:gd name="T38" fmla="*/ 51 w 51"/>
                <a:gd name="T39" fmla="*/ 119 h 11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1" h="119">
                  <a:moveTo>
                    <a:pt x="51" y="10"/>
                  </a:moveTo>
                  <a:cubicBezTo>
                    <a:pt x="40" y="10"/>
                    <a:pt x="36" y="0"/>
                    <a:pt x="28" y="7"/>
                  </a:cubicBezTo>
                  <a:cubicBezTo>
                    <a:pt x="25" y="10"/>
                    <a:pt x="12" y="25"/>
                    <a:pt x="11" y="29"/>
                  </a:cubicBezTo>
                  <a:cubicBezTo>
                    <a:pt x="9" y="32"/>
                    <a:pt x="0" y="62"/>
                    <a:pt x="0" y="62"/>
                  </a:cubicBezTo>
                  <a:cubicBezTo>
                    <a:pt x="4" y="94"/>
                    <a:pt x="44" y="101"/>
                    <a:pt x="9" y="115"/>
                  </a:cubicBezTo>
                  <a:cubicBezTo>
                    <a:pt x="26" y="119"/>
                    <a:pt x="5" y="119"/>
                    <a:pt x="16" y="106"/>
                  </a:cubicBezTo>
                  <a:cubicBezTo>
                    <a:pt x="16" y="104"/>
                    <a:pt x="16" y="102"/>
                    <a:pt x="17" y="100"/>
                  </a:cubicBezTo>
                  <a:cubicBezTo>
                    <a:pt x="18" y="98"/>
                    <a:pt x="20" y="98"/>
                    <a:pt x="21" y="97"/>
                  </a:cubicBezTo>
                  <a:cubicBezTo>
                    <a:pt x="21" y="95"/>
                    <a:pt x="26" y="79"/>
                    <a:pt x="27" y="76"/>
                  </a:cubicBezTo>
                  <a:cubicBezTo>
                    <a:pt x="27" y="70"/>
                    <a:pt x="30" y="57"/>
                    <a:pt x="30" y="57"/>
                  </a:cubicBezTo>
                  <a:cubicBezTo>
                    <a:pt x="29" y="49"/>
                    <a:pt x="29" y="33"/>
                    <a:pt x="37" y="26"/>
                  </a:cubicBezTo>
                  <a:cubicBezTo>
                    <a:pt x="42" y="20"/>
                    <a:pt x="46" y="16"/>
                    <a:pt x="51" y="10"/>
                  </a:cubicBezTo>
                  <a:close/>
                </a:path>
              </a:pathLst>
            </a:custGeom>
            <a:solidFill>
              <a:schemeClr val="bg2"/>
            </a:solidFill>
            <a:ln w="6350" cap="flat" cmpd="sng">
              <a:noFill/>
              <a:prstDash val="solid"/>
              <a:round/>
              <a:headEnd/>
              <a:tailEnd/>
            </a:ln>
          </p:spPr>
          <p:txBody>
            <a:bodyPr anchor="ctr">
              <a:spAutoFit/>
            </a:bodyPr>
            <a:lstStyle/>
            <a:p>
              <a:endParaRPr lang="sv-SE"/>
            </a:p>
          </p:txBody>
        </p:sp>
        <p:sp>
          <p:nvSpPr>
            <p:cNvPr id="83" name="Freeform 180">
              <a:extLst>
                <a:ext uri="{FF2B5EF4-FFF2-40B4-BE49-F238E27FC236}">
                  <a16:creationId xmlns:a16="http://schemas.microsoft.com/office/drawing/2014/main" id="{19C9AFA9-359C-4D4F-8381-5BF67E0E8EF1}"/>
                </a:ext>
              </a:extLst>
            </p:cNvPr>
            <p:cNvSpPr>
              <a:spLocks/>
            </p:cNvSpPr>
            <p:nvPr/>
          </p:nvSpPr>
          <p:spPr bwMode="auto">
            <a:xfrm>
              <a:off x="1604" y="3221"/>
              <a:ext cx="66" cy="118"/>
            </a:xfrm>
            <a:custGeom>
              <a:avLst/>
              <a:gdLst>
                <a:gd name="T0" fmla="*/ 0 w 92"/>
                <a:gd name="T1" fmla="*/ 16 h 118"/>
                <a:gd name="T2" fmla="*/ 20 w 92"/>
                <a:gd name="T3" fmla="*/ 0 h 118"/>
                <a:gd name="T4" fmla="*/ 45 w 92"/>
                <a:gd name="T5" fmla="*/ 10 h 118"/>
                <a:gd name="T6" fmla="*/ 52 w 92"/>
                <a:gd name="T7" fmla="*/ 35 h 118"/>
                <a:gd name="T8" fmla="*/ 55 w 92"/>
                <a:gd name="T9" fmla="*/ 51 h 118"/>
                <a:gd name="T10" fmla="*/ 60 w 92"/>
                <a:gd name="T11" fmla="*/ 69 h 118"/>
                <a:gd name="T12" fmla="*/ 54 w 92"/>
                <a:gd name="T13" fmla="*/ 95 h 118"/>
                <a:gd name="T14" fmla="*/ 65 w 92"/>
                <a:gd name="T15" fmla="*/ 87 h 118"/>
                <a:gd name="T16" fmla="*/ 57 w 92"/>
                <a:gd name="T17" fmla="*/ 101 h 118"/>
                <a:gd name="T18" fmla="*/ 64 w 92"/>
                <a:gd name="T19" fmla="*/ 101 h 118"/>
                <a:gd name="T20" fmla="*/ 49 w 92"/>
                <a:gd name="T21" fmla="*/ 107 h 118"/>
                <a:gd name="T22" fmla="*/ 45 w 92"/>
                <a:gd name="T23" fmla="*/ 78 h 118"/>
                <a:gd name="T24" fmla="*/ 29 w 92"/>
                <a:gd name="T25" fmla="*/ 27 h 118"/>
                <a:gd name="T26" fmla="*/ 10 w 92"/>
                <a:gd name="T27" fmla="*/ 14 h 11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2"/>
                <a:gd name="T43" fmla="*/ 0 h 118"/>
                <a:gd name="T44" fmla="*/ 92 w 92"/>
                <a:gd name="T45" fmla="*/ 118 h 11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2" h="118">
                  <a:moveTo>
                    <a:pt x="0" y="16"/>
                  </a:moveTo>
                  <a:cubicBezTo>
                    <a:pt x="12" y="12"/>
                    <a:pt x="14" y="2"/>
                    <a:pt x="28" y="0"/>
                  </a:cubicBezTo>
                  <a:cubicBezTo>
                    <a:pt x="46" y="3"/>
                    <a:pt x="49" y="2"/>
                    <a:pt x="63" y="10"/>
                  </a:cubicBezTo>
                  <a:cubicBezTo>
                    <a:pt x="65" y="16"/>
                    <a:pt x="67" y="30"/>
                    <a:pt x="72" y="35"/>
                  </a:cubicBezTo>
                  <a:cubicBezTo>
                    <a:pt x="73" y="41"/>
                    <a:pt x="77" y="51"/>
                    <a:pt x="77" y="51"/>
                  </a:cubicBezTo>
                  <a:cubicBezTo>
                    <a:pt x="78" y="54"/>
                    <a:pt x="80" y="59"/>
                    <a:pt x="83" y="69"/>
                  </a:cubicBezTo>
                  <a:cubicBezTo>
                    <a:pt x="83" y="76"/>
                    <a:pt x="74" y="92"/>
                    <a:pt x="75" y="95"/>
                  </a:cubicBezTo>
                  <a:cubicBezTo>
                    <a:pt x="80" y="94"/>
                    <a:pt x="85" y="86"/>
                    <a:pt x="91" y="87"/>
                  </a:cubicBezTo>
                  <a:cubicBezTo>
                    <a:pt x="92" y="87"/>
                    <a:pt x="80" y="100"/>
                    <a:pt x="79" y="101"/>
                  </a:cubicBezTo>
                  <a:cubicBezTo>
                    <a:pt x="75" y="102"/>
                    <a:pt x="89" y="101"/>
                    <a:pt x="89" y="101"/>
                  </a:cubicBezTo>
                  <a:cubicBezTo>
                    <a:pt x="61" y="97"/>
                    <a:pt x="81" y="118"/>
                    <a:pt x="68" y="107"/>
                  </a:cubicBezTo>
                  <a:cubicBezTo>
                    <a:pt x="64" y="88"/>
                    <a:pt x="65" y="97"/>
                    <a:pt x="63" y="78"/>
                  </a:cubicBezTo>
                  <a:cubicBezTo>
                    <a:pt x="62" y="72"/>
                    <a:pt x="56" y="31"/>
                    <a:pt x="41" y="27"/>
                  </a:cubicBezTo>
                  <a:cubicBezTo>
                    <a:pt x="31" y="20"/>
                    <a:pt x="26" y="14"/>
                    <a:pt x="14" y="14"/>
                  </a:cubicBezTo>
                </a:path>
              </a:pathLst>
            </a:custGeom>
            <a:solidFill>
              <a:schemeClr val="bg2"/>
            </a:solidFill>
            <a:ln w="6350" cap="flat" cmpd="sng">
              <a:noFill/>
              <a:prstDash val="solid"/>
              <a:round/>
              <a:headEnd/>
              <a:tailEnd/>
            </a:ln>
          </p:spPr>
          <p:txBody>
            <a:bodyPr anchor="ctr">
              <a:spAutoFit/>
            </a:bodyPr>
            <a:lstStyle/>
            <a:p>
              <a:endParaRPr lang="sv-SE"/>
            </a:p>
          </p:txBody>
        </p:sp>
        <p:sp>
          <p:nvSpPr>
            <p:cNvPr id="84" name="Freeform 181">
              <a:extLst>
                <a:ext uri="{FF2B5EF4-FFF2-40B4-BE49-F238E27FC236}">
                  <a16:creationId xmlns:a16="http://schemas.microsoft.com/office/drawing/2014/main" id="{DAA80CD4-B7DB-0E4E-9D91-6BD91CD64736}"/>
                </a:ext>
              </a:extLst>
            </p:cNvPr>
            <p:cNvSpPr>
              <a:spLocks/>
            </p:cNvSpPr>
            <p:nvPr/>
          </p:nvSpPr>
          <p:spPr bwMode="auto">
            <a:xfrm rot="16006696">
              <a:off x="1485" y="3543"/>
              <a:ext cx="69" cy="45"/>
            </a:xfrm>
            <a:custGeom>
              <a:avLst/>
              <a:gdLst>
                <a:gd name="T0" fmla="*/ 56 w 194"/>
                <a:gd name="T1" fmla="*/ 15 h 145"/>
                <a:gd name="T2" fmla="*/ 30 w 194"/>
                <a:gd name="T3" fmla="*/ 17 h 145"/>
                <a:gd name="T4" fmla="*/ 35 w 194"/>
                <a:gd name="T5" fmla="*/ 23 h 145"/>
                <a:gd name="T6" fmla="*/ 30 w 194"/>
                <a:gd name="T7" fmla="*/ 27 h 145"/>
                <a:gd name="T8" fmla="*/ 51 w 194"/>
                <a:gd name="T9" fmla="*/ 38 h 145"/>
                <a:gd name="T10" fmla="*/ 61 w 194"/>
                <a:gd name="T11" fmla="*/ 34 h 145"/>
                <a:gd name="T12" fmla="*/ 68 w 194"/>
                <a:gd name="T13" fmla="*/ 32 h 145"/>
                <a:gd name="T14" fmla="*/ 66 w 194"/>
                <a:gd name="T15" fmla="*/ 29 h 145"/>
                <a:gd name="T16" fmla="*/ 0 60000 65536"/>
                <a:gd name="T17" fmla="*/ 0 60000 65536"/>
                <a:gd name="T18" fmla="*/ 0 60000 65536"/>
                <a:gd name="T19" fmla="*/ 0 60000 65536"/>
                <a:gd name="T20" fmla="*/ 0 60000 65536"/>
                <a:gd name="T21" fmla="*/ 0 60000 65536"/>
                <a:gd name="T22" fmla="*/ 0 60000 65536"/>
                <a:gd name="T23" fmla="*/ 0 60000 65536"/>
                <a:gd name="T24" fmla="*/ 0 w 194"/>
                <a:gd name="T25" fmla="*/ 0 h 145"/>
                <a:gd name="T26" fmla="*/ 194 w 194"/>
                <a:gd name="T27" fmla="*/ 145 h 14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4" h="145">
                  <a:moveTo>
                    <a:pt x="158" y="47"/>
                  </a:moveTo>
                  <a:cubicBezTo>
                    <a:pt x="73" y="26"/>
                    <a:pt x="0" y="0"/>
                    <a:pt x="83" y="54"/>
                  </a:cubicBezTo>
                  <a:cubicBezTo>
                    <a:pt x="87" y="61"/>
                    <a:pt x="89" y="71"/>
                    <a:pt x="97" y="75"/>
                  </a:cubicBezTo>
                  <a:cubicBezTo>
                    <a:pt x="122" y="87"/>
                    <a:pt x="193" y="73"/>
                    <a:pt x="83" y="88"/>
                  </a:cubicBezTo>
                  <a:cubicBezTo>
                    <a:pt x="62" y="145"/>
                    <a:pt x="102" y="127"/>
                    <a:pt x="144" y="122"/>
                  </a:cubicBezTo>
                  <a:cubicBezTo>
                    <a:pt x="153" y="117"/>
                    <a:pt x="161" y="111"/>
                    <a:pt x="171" y="108"/>
                  </a:cubicBezTo>
                  <a:cubicBezTo>
                    <a:pt x="177" y="105"/>
                    <a:pt x="186" y="106"/>
                    <a:pt x="192" y="102"/>
                  </a:cubicBezTo>
                  <a:cubicBezTo>
                    <a:pt x="194" y="99"/>
                    <a:pt x="187" y="97"/>
                    <a:pt x="185" y="95"/>
                  </a:cubicBezTo>
                </a:path>
              </a:pathLst>
            </a:custGeom>
            <a:solidFill>
              <a:schemeClr val="bg2"/>
            </a:solidFill>
            <a:ln w="6350" cap="flat" cmpd="sng">
              <a:noFill/>
              <a:prstDash val="solid"/>
              <a:round/>
              <a:headEnd/>
              <a:tailEnd/>
            </a:ln>
          </p:spPr>
          <p:txBody>
            <a:bodyPr anchor="ctr">
              <a:spAutoFit/>
            </a:bodyPr>
            <a:lstStyle/>
            <a:p>
              <a:endParaRPr lang="sv-SE"/>
            </a:p>
          </p:txBody>
        </p:sp>
        <p:sp>
          <p:nvSpPr>
            <p:cNvPr id="85" name="Freeform 182">
              <a:extLst>
                <a:ext uri="{FF2B5EF4-FFF2-40B4-BE49-F238E27FC236}">
                  <a16:creationId xmlns:a16="http://schemas.microsoft.com/office/drawing/2014/main" id="{43F28DED-026D-864A-9758-2A4D018E74D5}"/>
                </a:ext>
              </a:extLst>
            </p:cNvPr>
            <p:cNvSpPr>
              <a:spLocks/>
            </p:cNvSpPr>
            <p:nvPr/>
          </p:nvSpPr>
          <p:spPr bwMode="auto">
            <a:xfrm rot="16006696">
              <a:off x="1513" y="3551"/>
              <a:ext cx="25" cy="13"/>
            </a:xfrm>
            <a:custGeom>
              <a:avLst/>
              <a:gdLst>
                <a:gd name="T0" fmla="*/ 0 w 68"/>
                <a:gd name="T1" fmla="*/ 13 h 31"/>
                <a:gd name="T2" fmla="*/ 25 w 68"/>
                <a:gd name="T3" fmla="*/ 8 h 31"/>
                <a:gd name="T4" fmla="*/ 0 60000 65536"/>
                <a:gd name="T5" fmla="*/ 0 60000 65536"/>
                <a:gd name="T6" fmla="*/ 0 w 68"/>
                <a:gd name="T7" fmla="*/ 0 h 31"/>
                <a:gd name="T8" fmla="*/ 68 w 68"/>
                <a:gd name="T9" fmla="*/ 31 h 31"/>
              </a:gdLst>
              <a:ahLst/>
              <a:cxnLst>
                <a:cxn ang="T4">
                  <a:pos x="T0" y="T1"/>
                </a:cxn>
                <a:cxn ang="T5">
                  <a:pos x="T2" y="T3"/>
                </a:cxn>
              </a:cxnLst>
              <a:rect l="T6" t="T7" r="T8" b="T9"/>
              <a:pathLst>
                <a:path w="68" h="31">
                  <a:moveTo>
                    <a:pt x="0" y="31"/>
                  </a:moveTo>
                  <a:cubicBezTo>
                    <a:pt x="21" y="0"/>
                    <a:pt x="36" y="0"/>
                    <a:pt x="68" y="18"/>
                  </a:cubicBezTo>
                </a:path>
              </a:pathLst>
            </a:custGeom>
            <a:solidFill>
              <a:schemeClr val="bg2"/>
            </a:solidFill>
            <a:ln w="6350" cap="flat" cmpd="sng">
              <a:noFill/>
              <a:prstDash val="solid"/>
              <a:round/>
              <a:headEnd/>
              <a:tailEnd/>
            </a:ln>
          </p:spPr>
          <p:txBody>
            <a:bodyPr wrap="none" anchor="ctr">
              <a:spAutoFit/>
            </a:bodyPr>
            <a:lstStyle/>
            <a:p>
              <a:endParaRPr lang="sv-SE"/>
            </a:p>
          </p:txBody>
        </p:sp>
        <p:sp>
          <p:nvSpPr>
            <p:cNvPr id="86" name="Freeform 183">
              <a:extLst>
                <a:ext uri="{FF2B5EF4-FFF2-40B4-BE49-F238E27FC236}">
                  <a16:creationId xmlns:a16="http://schemas.microsoft.com/office/drawing/2014/main" id="{4E263A92-8E6D-F449-A5E2-148566646525}"/>
                </a:ext>
              </a:extLst>
            </p:cNvPr>
            <p:cNvSpPr>
              <a:spLocks/>
            </p:cNvSpPr>
            <p:nvPr/>
          </p:nvSpPr>
          <p:spPr bwMode="auto">
            <a:xfrm>
              <a:off x="1520" y="3340"/>
              <a:ext cx="65" cy="215"/>
            </a:xfrm>
            <a:custGeom>
              <a:avLst/>
              <a:gdLst>
                <a:gd name="T0" fmla="*/ 60 w 65"/>
                <a:gd name="T1" fmla="*/ 0 h 215"/>
                <a:gd name="T2" fmla="*/ 42 w 65"/>
                <a:gd name="T3" fmla="*/ 38 h 215"/>
                <a:gd name="T4" fmla="*/ 20 w 65"/>
                <a:gd name="T5" fmla="*/ 114 h 215"/>
                <a:gd name="T6" fmla="*/ 2 w 65"/>
                <a:gd name="T7" fmla="*/ 215 h 215"/>
                <a:gd name="T8" fmla="*/ 0 60000 65536"/>
                <a:gd name="T9" fmla="*/ 0 60000 65536"/>
                <a:gd name="T10" fmla="*/ 0 60000 65536"/>
                <a:gd name="T11" fmla="*/ 0 60000 65536"/>
                <a:gd name="T12" fmla="*/ 0 w 65"/>
                <a:gd name="T13" fmla="*/ 0 h 215"/>
                <a:gd name="T14" fmla="*/ 65 w 65"/>
                <a:gd name="T15" fmla="*/ 215 h 215"/>
              </a:gdLst>
              <a:ahLst/>
              <a:cxnLst>
                <a:cxn ang="T8">
                  <a:pos x="T0" y="T1"/>
                </a:cxn>
                <a:cxn ang="T9">
                  <a:pos x="T2" y="T3"/>
                </a:cxn>
                <a:cxn ang="T10">
                  <a:pos x="T4" y="T5"/>
                </a:cxn>
                <a:cxn ang="T11">
                  <a:pos x="T6" y="T7"/>
                </a:cxn>
              </a:cxnLst>
              <a:rect l="T12" t="T13" r="T14" b="T15"/>
              <a:pathLst>
                <a:path w="65" h="215">
                  <a:moveTo>
                    <a:pt x="60" y="0"/>
                  </a:moveTo>
                  <a:cubicBezTo>
                    <a:pt x="65" y="12"/>
                    <a:pt x="43" y="13"/>
                    <a:pt x="42" y="38"/>
                  </a:cubicBezTo>
                  <a:cubicBezTo>
                    <a:pt x="38" y="74"/>
                    <a:pt x="24" y="81"/>
                    <a:pt x="20" y="114"/>
                  </a:cubicBezTo>
                  <a:cubicBezTo>
                    <a:pt x="9" y="141"/>
                    <a:pt x="0" y="185"/>
                    <a:pt x="2" y="215"/>
                  </a:cubicBezTo>
                </a:path>
              </a:pathLst>
            </a:custGeom>
            <a:solidFill>
              <a:schemeClr val="bg2"/>
            </a:solidFill>
            <a:ln w="6350" cap="flat" cmpd="sng">
              <a:noFill/>
              <a:prstDash val="solid"/>
              <a:round/>
              <a:headEnd/>
              <a:tailEnd/>
            </a:ln>
          </p:spPr>
          <p:txBody>
            <a:bodyPr anchor="ctr">
              <a:spAutoFit/>
            </a:bodyPr>
            <a:lstStyle/>
            <a:p>
              <a:endParaRPr lang="sv-SE"/>
            </a:p>
          </p:txBody>
        </p:sp>
        <p:sp>
          <p:nvSpPr>
            <p:cNvPr id="87" name="Freeform 184">
              <a:extLst>
                <a:ext uri="{FF2B5EF4-FFF2-40B4-BE49-F238E27FC236}">
                  <a16:creationId xmlns:a16="http://schemas.microsoft.com/office/drawing/2014/main" id="{131CBE64-DD5D-3545-A546-9F8009BC0415}"/>
                </a:ext>
              </a:extLst>
            </p:cNvPr>
            <p:cNvSpPr>
              <a:spLocks/>
            </p:cNvSpPr>
            <p:nvPr/>
          </p:nvSpPr>
          <p:spPr bwMode="auto">
            <a:xfrm rot="5124408">
              <a:off x="1711" y="3517"/>
              <a:ext cx="68" cy="31"/>
            </a:xfrm>
            <a:custGeom>
              <a:avLst/>
              <a:gdLst>
                <a:gd name="T0" fmla="*/ 7 w 146"/>
                <a:gd name="T1" fmla="*/ 19 h 95"/>
                <a:gd name="T2" fmla="*/ 54 w 146"/>
                <a:gd name="T3" fmla="*/ 1 h 95"/>
                <a:gd name="T4" fmla="*/ 67 w 146"/>
                <a:gd name="T5" fmla="*/ 3 h 95"/>
                <a:gd name="T6" fmla="*/ 60 w 146"/>
                <a:gd name="T7" fmla="*/ 10 h 95"/>
                <a:gd name="T8" fmla="*/ 19 w 146"/>
                <a:gd name="T9" fmla="*/ 19 h 95"/>
                <a:gd name="T10" fmla="*/ 3 w 146"/>
                <a:gd name="T11" fmla="*/ 16 h 95"/>
                <a:gd name="T12" fmla="*/ 19 w 146"/>
                <a:gd name="T13" fmla="*/ 14 h 95"/>
                <a:gd name="T14" fmla="*/ 38 w 146"/>
                <a:gd name="T15" fmla="*/ 21 h 95"/>
                <a:gd name="T16" fmla="*/ 35 w 146"/>
                <a:gd name="T17" fmla="*/ 30 h 95"/>
                <a:gd name="T18" fmla="*/ 22 w 146"/>
                <a:gd name="T19" fmla="*/ 27 h 95"/>
                <a:gd name="T20" fmla="*/ 7 w 146"/>
                <a:gd name="T21" fmla="*/ 19 h 9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6"/>
                <a:gd name="T34" fmla="*/ 0 h 95"/>
                <a:gd name="T35" fmla="*/ 146 w 146"/>
                <a:gd name="T36" fmla="*/ 95 h 9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6" h="95">
                  <a:moveTo>
                    <a:pt x="14" y="57"/>
                  </a:moveTo>
                  <a:cubicBezTo>
                    <a:pt x="44" y="16"/>
                    <a:pt x="67" y="12"/>
                    <a:pt x="116" y="2"/>
                  </a:cubicBezTo>
                  <a:cubicBezTo>
                    <a:pt x="125" y="4"/>
                    <a:pt x="139" y="0"/>
                    <a:pt x="143" y="9"/>
                  </a:cubicBezTo>
                  <a:cubicBezTo>
                    <a:pt x="146" y="16"/>
                    <a:pt x="135" y="24"/>
                    <a:pt x="129" y="30"/>
                  </a:cubicBezTo>
                  <a:cubicBezTo>
                    <a:pt x="106" y="48"/>
                    <a:pt x="68" y="49"/>
                    <a:pt x="41" y="57"/>
                  </a:cubicBezTo>
                  <a:cubicBezTo>
                    <a:pt x="29" y="54"/>
                    <a:pt x="7" y="61"/>
                    <a:pt x="7" y="50"/>
                  </a:cubicBezTo>
                  <a:cubicBezTo>
                    <a:pt x="7" y="38"/>
                    <a:pt x="29" y="43"/>
                    <a:pt x="41" y="43"/>
                  </a:cubicBezTo>
                  <a:cubicBezTo>
                    <a:pt x="54" y="43"/>
                    <a:pt x="71" y="56"/>
                    <a:pt x="82" y="63"/>
                  </a:cubicBezTo>
                  <a:cubicBezTo>
                    <a:pt x="79" y="72"/>
                    <a:pt x="83" y="85"/>
                    <a:pt x="75" y="91"/>
                  </a:cubicBezTo>
                  <a:cubicBezTo>
                    <a:pt x="67" y="95"/>
                    <a:pt x="56" y="86"/>
                    <a:pt x="48" y="84"/>
                  </a:cubicBezTo>
                  <a:cubicBezTo>
                    <a:pt x="1" y="69"/>
                    <a:pt x="0" y="82"/>
                    <a:pt x="14" y="57"/>
                  </a:cubicBezTo>
                  <a:close/>
                </a:path>
              </a:pathLst>
            </a:custGeom>
            <a:solidFill>
              <a:schemeClr val="bg2"/>
            </a:solidFill>
            <a:ln w="6350" cap="flat" cmpd="sng">
              <a:noFill/>
              <a:prstDash val="solid"/>
              <a:round/>
              <a:headEnd/>
              <a:tailEnd/>
            </a:ln>
          </p:spPr>
          <p:txBody>
            <a:bodyPr anchor="ctr">
              <a:spAutoFit/>
            </a:bodyPr>
            <a:lstStyle/>
            <a:p>
              <a:endParaRPr lang="sv-SE"/>
            </a:p>
          </p:txBody>
        </p:sp>
        <p:sp>
          <p:nvSpPr>
            <p:cNvPr id="88" name="Freeform 185">
              <a:extLst>
                <a:ext uri="{FF2B5EF4-FFF2-40B4-BE49-F238E27FC236}">
                  <a16:creationId xmlns:a16="http://schemas.microsoft.com/office/drawing/2014/main" id="{BCD7F846-2EB4-C943-B77A-EE5391935444}"/>
                </a:ext>
              </a:extLst>
            </p:cNvPr>
            <p:cNvSpPr>
              <a:spLocks/>
            </p:cNvSpPr>
            <p:nvPr/>
          </p:nvSpPr>
          <p:spPr bwMode="auto">
            <a:xfrm>
              <a:off x="1660" y="3320"/>
              <a:ext cx="93" cy="207"/>
            </a:xfrm>
            <a:custGeom>
              <a:avLst/>
              <a:gdLst>
                <a:gd name="T0" fmla="*/ 4 w 93"/>
                <a:gd name="T1" fmla="*/ 16 h 207"/>
                <a:gd name="T2" fmla="*/ 17 w 93"/>
                <a:gd name="T3" fmla="*/ 25 h 207"/>
                <a:gd name="T4" fmla="*/ 34 w 93"/>
                <a:gd name="T5" fmla="*/ 49 h 207"/>
                <a:gd name="T6" fmla="*/ 56 w 93"/>
                <a:gd name="T7" fmla="*/ 88 h 207"/>
                <a:gd name="T8" fmla="*/ 81 w 93"/>
                <a:gd name="T9" fmla="*/ 171 h 207"/>
                <a:gd name="T10" fmla="*/ 93 w 93"/>
                <a:gd name="T11" fmla="*/ 207 h 207"/>
                <a:gd name="T12" fmla="*/ 0 60000 65536"/>
                <a:gd name="T13" fmla="*/ 0 60000 65536"/>
                <a:gd name="T14" fmla="*/ 0 60000 65536"/>
                <a:gd name="T15" fmla="*/ 0 60000 65536"/>
                <a:gd name="T16" fmla="*/ 0 60000 65536"/>
                <a:gd name="T17" fmla="*/ 0 60000 65536"/>
                <a:gd name="T18" fmla="*/ 0 w 93"/>
                <a:gd name="T19" fmla="*/ 0 h 207"/>
                <a:gd name="T20" fmla="*/ 93 w 93"/>
                <a:gd name="T21" fmla="*/ 207 h 207"/>
              </a:gdLst>
              <a:ahLst/>
              <a:cxnLst>
                <a:cxn ang="T12">
                  <a:pos x="T0" y="T1"/>
                </a:cxn>
                <a:cxn ang="T13">
                  <a:pos x="T2" y="T3"/>
                </a:cxn>
                <a:cxn ang="T14">
                  <a:pos x="T4" y="T5"/>
                </a:cxn>
                <a:cxn ang="T15">
                  <a:pos x="T6" y="T7"/>
                </a:cxn>
                <a:cxn ang="T16">
                  <a:pos x="T8" y="T9"/>
                </a:cxn>
                <a:cxn ang="T17">
                  <a:pos x="T10" y="T11"/>
                </a:cxn>
              </a:cxnLst>
              <a:rect l="T18" t="T19" r="T20" b="T21"/>
              <a:pathLst>
                <a:path w="93" h="207">
                  <a:moveTo>
                    <a:pt x="4" y="16"/>
                  </a:moveTo>
                  <a:cubicBezTo>
                    <a:pt x="12" y="44"/>
                    <a:pt x="0" y="0"/>
                    <a:pt x="17" y="25"/>
                  </a:cubicBezTo>
                  <a:cubicBezTo>
                    <a:pt x="22" y="31"/>
                    <a:pt x="32" y="40"/>
                    <a:pt x="34" y="49"/>
                  </a:cubicBezTo>
                  <a:cubicBezTo>
                    <a:pt x="40" y="62"/>
                    <a:pt x="49" y="73"/>
                    <a:pt x="56" y="88"/>
                  </a:cubicBezTo>
                  <a:cubicBezTo>
                    <a:pt x="67" y="114"/>
                    <a:pt x="76" y="143"/>
                    <a:pt x="81" y="171"/>
                  </a:cubicBezTo>
                  <a:cubicBezTo>
                    <a:pt x="86" y="181"/>
                    <a:pt x="92" y="196"/>
                    <a:pt x="93" y="207"/>
                  </a:cubicBezTo>
                </a:path>
              </a:pathLst>
            </a:custGeom>
            <a:solidFill>
              <a:schemeClr val="bg2"/>
            </a:solidFill>
            <a:ln w="6350" cap="flat" cmpd="sng">
              <a:noFill/>
              <a:prstDash val="solid"/>
              <a:round/>
              <a:headEnd/>
              <a:tailEnd/>
            </a:ln>
          </p:spPr>
          <p:txBody>
            <a:bodyPr wrap="none" anchor="ctr">
              <a:spAutoFit/>
            </a:bodyPr>
            <a:lstStyle/>
            <a:p>
              <a:endParaRPr lang="sv-SE"/>
            </a:p>
          </p:txBody>
        </p:sp>
        <p:sp>
          <p:nvSpPr>
            <p:cNvPr id="89" name="Freeform 186">
              <a:extLst>
                <a:ext uri="{FF2B5EF4-FFF2-40B4-BE49-F238E27FC236}">
                  <a16:creationId xmlns:a16="http://schemas.microsoft.com/office/drawing/2014/main" id="{6C5CC5AA-F6E7-1745-A8FE-6890217BC0F7}"/>
                </a:ext>
              </a:extLst>
            </p:cNvPr>
            <p:cNvSpPr>
              <a:spLocks/>
            </p:cNvSpPr>
            <p:nvPr/>
          </p:nvSpPr>
          <p:spPr bwMode="auto">
            <a:xfrm>
              <a:off x="1490" y="3592"/>
              <a:ext cx="134" cy="148"/>
            </a:xfrm>
            <a:custGeom>
              <a:avLst/>
              <a:gdLst>
                <a:gd name="T0" fmla="*/ 127 w 205"/>
                <a:gd name="T1" fmla="*/ 0 h 226"/>
                <a:gd name="T2" fmla="*/ 124 w 205"/>
                <a:gd name="T3" fmla="*/ 143 h 226"/>
                <a:gd name="T4" fmla="*/ 110 w 205"/>
                <a:gd name="T5" fmla="*/ 139 h 226"/>
                <a:gd name="T6" fmla="*/ 85 w 205"/>
                <a:gd name="T7" fmla="*/ 138 h 226"/>
                <a:gd name="T8" fmla="*/ 37 w 205"/>
                <a:gd name="T9" fmla="*/ 145 h 226"/>
                <a:gd name="T10" fmla="*/ 56 w 205"/>
                <a:gd name="T11" fmla="*/ 147 h 226"/>
                <a:gd name="T12" fmla="*/ 134 w 205"/>
                <a:gd name="T13" fmla="*/ 145 h 226"/>
                <a:gd name="T14" fmla="*/ 0 60000 65536"/>
                <a:gd name="T15" fmla="*/ 0 60000 65536"/>
                <a:gd name="T16" fmla="*/ 0 60000 65536"/>
                <a:gd name="T17" fmla="*/ 0 60000 65536"/>
                <a:gd name="T18" fmla="*/ 0 60000 65536"/>
                <a:gd name="T19" fmla="*/ 0 60000 65536"/>
                <a:gd name="T20" fmla="*/ 0 60000 65536"/>
                <a:gd name="T21" fmla="*/ 0 w 205"/>
                <a:gd name="T22" fmla="*/ 0 h 226"/>
                <a:gd name="T23" fmla="*/ 205 w 205"/>
                <a:gd name="T24" fmla="*/ 226 h 2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5" h="226">
                  <a:moveTo>
                    <a:pt x="194" y="0"/>
                  </a:moveTo>
                  <a:cubicBezTo>
                    <a:pt x="193" y="22"/>
                    <a:pt x="189" y="211"/>
                    <a:pt x="189" y="219"/>
                  </a:cubicBezTo>
                  <a:cubicBezTo>
                    <a:pt x="188" y="226"/>
                    <a:pt x="175" y="213"/>
                    <a:pt x="168" y="213"/>
                  </a:cubicBezTo>
                  <a:cubicBezTo>
                    <a:pt x="155" y="211"/>
                    <a:pt x="142" y="211"/>
                    <a:pt x="130" y="211"/>
                  </a:cubicBezTo>
                  <a:cubicBezTo>
                    <a:pt x="114" y="212"/>
                    <a:pt x="0" y="210"/>
                    <a:pt x="56" y="221"/>
                  </a:cubicBezTo>
                  <a:cubicBezTo>
                    <a:pt x="65" y="222"/>
                    <a:pt x="75" y="223"/>
                    <a:pt x="85" y="224"/>
                  </a:cubicBezTo>
                  <a:cubicBezTo>
                    <a:pt x="188" y="220"/>
                    <a:pt x="148" y="221"/>
                    <a:pt x="205" y="221"/>
                  </a:cubicBezTo>
                </a:path>
              </a:pathLst>
            </a:custGeom>
            <a:solidFill>
              <a:schemeClr val="bg2"/>
            </a:solidFill>
            <a:ln w="6350" cap="flat" cmpd="sng">
              <a:noFill/>
              <a:prstDash val="solid"/>
              <a:round/>
              <a:headEnd/>
              <a:tailEnd/>
            </a:ln>
          </p:spPr>
          <p:txBody>
            <a:bodyPr wrap="none" anchor="ctr">
              <a:spAutoFit/>
            </a:bodyPr>
            <a:lstStyle/>
            <a:p>
              <a:endParaRPr lang="sv-SE"/>
            </a:p>
          </p:txBody>
        </p:sp>
        <p:sp>
          <p:nvSpPr>
            <p:cNvPr id="90" name="Freeform 187">
              <a:extLst>
                <a:ext uri="{FF2B5EF4-FFF2-40B4-BE49-F238E27FC236}">
                  <a16:creationId xmlns:a16="http://schemas.microsoft.com/office/drawing/2014/main" id="{61F7218F-E68B-B44F-83A6-0872D7A52852}"/>
                </a:ext>
              </a:extLst>
            </p:cNvPr>
            <p:cNvSpPr>
              <a:spLocks/>
            </p:cNvSpPr>
            <p:nvPr/>
          </p:nvSpPr>
          <p:spPr bwMode="auto">
            <a:xfrm>
              <a:off x="1630" y="3590"/>
              <a:ext cx="122" cy="147"/>
            </a:xfrm>
            <a:custGeom>
              <a:avLst/>
              <a:gdLst>
                <a:gd name="T0" fmla="*/ 6 w 186"/>
                <a:gd name="T1" fmla="*/ 0 h 224"/>
                <a:gd name="T2" fmla="*/ 7 w 186"/>
                <a:gd name="T3" fmla="*/ 33 h 224"/>
                <a:gd name="T4" fmla="*/ 6 w 186"/>
                <a:gd name="T5" fmla="*/ 147 h 224"/>
                <a:gd name="T6" fmla="*/ 100 w 186"/>
                <a:gd name="T7" fmla="*/ 142 h 224"/>
                <a:gd name="T8" fmla="*/ 67 w 186"/>
                <a:gd name="T9" fmla="*/ 140 h 224"/>
                <a:gd name="T10" fmla="*/ 7 w 186"/>
                <a:gd name="T11" fmla="*/ 144 h 224"/>
                <a:gd name="T12" fmla="*/ 0 60000 65536"/>
                <a:gd name="T13" fmla="*/ 0 60000 65536"/>
                <a:gd name="T14" fmla="*/ 0 60000 65536"/>
                <a:gd name="T15" fmla="*/ 0 60000 65536"/>
                <a:gd name="T16" fmla="*/ 0 60000 65536"/>
                <a:gd name="T17" fmla="*/ 0 60000 65536"/>
                <a:gd name="T18" fmla="*/ 0 w 186"/>
                <a:gd name="T19" fmla="*/ 0 h 224"/>
                <a:gd name="T20" fmla="*/ 186 w 186"/>
                <a:gd name="T21" fmla="*/ 224 h 224"/>
              </a:gdLst>
              <a:ahLst/>
              <a:cxnLst>
                <a:cxn ang="T12">
                  <a:pos x="T0" y="T1"/>
                </a:cxn>
                <a:cxn ang="T13">
                  <a:pos x="T2" y="T3"/>
                </a:cxn>
                <a:cxn ang="T14">
                  <a:pos x="T4" y="T5"/>
                </a:cxn>
                <a:cxn ang="T15">
                  <a:pos x="T6" y="T7"/>
                </a:cxn>
                <a:cxn ang="T16">
                  <a:pos x="T8" y="T9"/>
                </a:cxn>
                <a:cxn ang="T17">
                  <a:pos x="T10" y="T11"/>
                </a:cxn>
              </a:cxnLst>
              <a:rect l="T18" t="T19" r="T20" b="T21"/>
              <a:pathLst>
                <a:path w="186" h="224">
                  <a:moveTo>
                    <a:pt x="9" y="0"/>
                  </a:moveTo>
                  <a:cubicBezTo>
                    <a:pt x="4" y="13"/>
                    <a:pt x="10" y="38"/>
                    <a:pt x="11" y="51"/>
                  </a:cubicBezTo>
                  <a:cubicBezTo>
                    <a:pt x="10" y="74"/>
                    <a:pt x="0" y="175"/>
                    <a:pt x="9" y="224"/>
                  </a:cubicBezTo>
                  <a:cubicBezTo>
                    <a:pt x="57" y="221"/>
                    <a:pt x="104" y="217"/>
                    <a:pt x="153" y="216"/>
                  </a:cubicBezTo>
                  <a:cubicBezTo>
                    <a:pt x="186" y="207"/>
                    <a:pt x="105" y="213"/>
                    <a:pt x="102" y="214"/>
                  </a:cubicBezTo>
                  <a:cubicBezTo>
                    <a:pt x="71" y="216"/>
                    <a:pt x="41" y="219"/>
                    <a:pt x="11" y="219"/>
                  </a:cubicBezTo>
                </a:path>
              </a:pathLst>
            </a:custGeom>
            <a:solidFill>
              <a:schemeClr val="bg2"/>
            </a:solidFill>
            <a:ln w="6350" cap="flat" cmpd="sng">
              <a:noFill/>
              <a:prstDash val="solid"/>
              <a:round/>
              <a:headEnd/>
              <a:tailEnd/>
            </a:ln>
          </p:spPr>
          <p:txBody>
            <a:bodyPr wrap="none" anchor="ctr">
              <a:spAutoFit/>
            </a:bodyPr>
            <a:lstStyle/>
            <a:p>
              <a:endParaRPr lang="sv-SE"/>
            </a:p>
          </p:txBody>
        </p:sp>
        <p:sp>
          <p:nvSpPr>
            <p:cNvPr id="91" name="Freeform 188">
              <a:extLst>
                <a:ext uri="{FF2B5EF4-FFF2-40B4-BE49-F238E27FC236}">
                  <a16:creationId xmlns:a16="http://schemas.microsoft.com/office/drawing/2014/main" id="{4B70262F-3297-FA4F-9119-45E8FC76D640}"/>
                </a:ext>
              </a:extLst>
            </p:cNvPr>
            <p:cNvSpPr>
              <a:spLocks/>
            </p:cNvSpPr>
            <p:nvPr/>
          </p:nvSpPr>
          <p:spPr bwMode="auto">
            <a:xfrm>
              <a:off x="1558" y="3520"/>
              <a:ext cx="164" cy="212"/>
            </a:xfrm>
            <a:custGeom>
              <a:avLst/>
              <a:gdLst>
                <a:gd name="T0" fmla="*/ 25 w 511"/>
                <a:gd name="T1" fmla="*/ 3 h 508"/>
                <a:gd name="T2" fmla="*/ 17 w 511"/>
                <a:gd name="T3" fmla="*/ 147 h 508"/>
                <a:gd name="T4" fmla="*/ 10 w 511"/>
                <a:gd name="T5" fmla="*/ 181 h 508"/>
                <a:gd name="T6" fmla="*/ 6 w 511"/>
                <a:gd name="T7" fmla="*/ 204 h 508"/>
                <a:gd name="T8" fmla="*/ 19 w 511"/>
                <a:gd name="T9" fmla="*/ 198 h 508"/>
                <a:gd name="T10" fmla="*/ 25 w 511"/>
                <a:gd name="T11" fmla="*/ 195 h 508"/>
                <a:gd name="T12" fmla="*/ 75 w 511"/>
                <a:gd name="T13" fmla="*/ 204 h 508"/>
                <a:gd name="T14" fmla="*/ 80 w 511"/>
                <a:gd name="T15" fmla="*/ 45 h 508"/>
                <a:gd name="T16" fmla="*/ 95 w 511"/>
                <a:gd name="T17" fmla="*/ 212 h 508"/>
                <a:gd name="T18" fmla="*/ 147 w 511"/>
                <a:gd name="T19" fmla="*/ 204 h 508"/>
                <a:gd name="T20" fmla="*/ 149 w 511"/>
                <a:gd name="T21" fmla="*/ 189 h 508"/>
                <a:gd name="T22" fmla="*/ 119 w 511"/>
                <a:gd name="T23" fmla="*/ 53 h 508"/>
                <a:gd name="T24" fmla="*/ 104 w 511"/>
                <a:gd name="T25" fmla="*/ 0 h 5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11"/>
                <a:gd name="T40" fmla="*/ 0 h 508"/>
                <a:gd name="T41" fmla="*/ 511 w 511"/>
                <a:gd name="T42" fmla="*/ 508 h 50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11" h="508">
                  <a:moveTo>
                    <a:pt x="79" y="6"/>
                  </a:moveTo>
                  <a:cubicBezTo>
                    <a:pt x="90" y="113"/>
                    <a:pt x="88" y="247"/>
                    <a:pt x="52" y="352"/>
                  </a:cubicBezTo>
                  <a:cubicBezTo>
                    <a:pt x="34" y="401"/>
                    <a:pt x="56" y="335"/>
                    <a:pt x="32" y="433"/>
                  </a:cubicBezTo>
                  <a:cubicBezTo>
                    <a:pt x="27" y="451"/>
                    <a:pt x="0" y="494"/>
                    <a:pt x="18" y="488"/>
                  </a:cubicBezTo>
                  <a:cubicBezTo>
                    <a:pt x="31" y="483"/>
                    <a:pt x="45" y="478"/>
                    <a:pt x="59" y="474"/>
                  </a:cubicBezTo>
                  <a:cubicBezTo>
                    <a:pt x="65" y="471"/>
                    <a:pt x="79" y="467"/>
                    <a:pt x="79" y="467"/>
                  </a:cubicBezTo>
                  <a:cubicBezTo>
                    <a:pt x="159" y="472"/>
                    <a:pt x="174" y="472"/>
                    <a:pt x="235" y="488"/>
                  </a:cubicBezTo>
                  <a:cubicBezTo>
                    <a:pt x="268" y="438"/>
                    <a:pt x="246" y="159"/>
                    <a:pt x="249" y="108"/>
                  </a:cubicBezTo>
                  <a:cubicBezTo>
                    <a:pt x="252" y="178"/>
                    <a:pt x="253" y="447"/>
                    <a:pt x="296" y="508"/>
                  </a:cubicBezTo>
                  <a:cubicBezTo>
                    <a:pt x="329" y="460"/>
                    <a:pt x="412" y="484"/>
                    <a:pt x="459" y="488"/>
                  </a:cubicBezTo>
                  <a:cubicBezTo>
                    <a:pt x="511" y="499"/>
                    <a:pt x="482" y="479"/>
                    <a:pt x="465" y="454"/>
                  </a:cubicBezTo>
                  <a:cubicBezTo>
                    <a:pt x="433" y="345"/>
                    <a:pt x="406" y="235"/>
                    <a:pt x="371" y="128"/>
                  </a:cubicBezTo>
                  <a:cubicBezTo>
                    <a:pt x="364" y="109"/>
                    <a:pt x="338" y="13"/>
                    <a:pt x="323" y="0"/>
                  </a:cubicBezTo>
                </a:path>
              </a:pathLst>
            </a:custGeom>
            <a:solidFill>
              <a:schemeClr val="bg2"/>
            </a:solidFill>
            <a:ln w="6350" cap="flat" cmpd="sng">
              <a:noFill/>
              <a:prstDash val="solid"/>
              <a:round/>
              <a:headEnd/>
              <a:tailEnd/>
            </a:ln>
          </p:spPr>
          <p:txBody>
            <a:bodyPr anchor="ctr">
              <a:spAutoFit/>
            </a:bodyPr>
            <a:lstStyle/>
            <a:p>
              <a:endParaRPr lang="sv-SE"/>
            </a:p>
          </p:txBody>
        </p:sp>
        <p:sp>
          <p:nvSpPr>
            <p:cNvPr id="92" name="Freeform 189">
              <a:extLst>
                <a:ext uri="{FF2B5EF4-FFF2-40B4-BE49-F238E27FC236}">
                  <a16:creationId xmlns:a16="http://schemas.microsoft.com/office/drawing/2014/main" id="{B81D1967-B6F8-0E4E-9E5F-09DEBD0DDBC7}"/>
                </a:ext>
              </a:extLst>
            </p:cNvPr>
            <p:cNvSpPr>
              <a:spLocks/>
            </p:cNvSpPr>
            <p:nvPr/>
          </p:nvSpPr>
          <p:spPr bwMode="auto">
            <a:xfrm>
              <a:off x="1551" y="3332"/>
              <a:ext cx="161" cy="269"/>
            </a:xfrm>
            <a:custGeom>
              <a:avLst/>
              <a:gdLst>
                <a:gd name="T0" fmla="*/ 29 w 161"/>
                <a:gd name="T1" fmla="*/ 5 h 269"/>
                <a:gd name="T2" fmla="*/ 105 w 161"/>
                <a:gd name="T3" fmla="*/ 0 h 269"/>
                <a:gd name="T4" fmla="*/ 118 w 161"/>
                <a:gd name="T5" fmla="*/ 5 h 269"/>
                <a:gd name="T6" fmla="*/ 113 w 161"/>
                <a:gd name="T7" fmla="*/ 19 h 269"/>
                <a:gd name="T8" fmla="*/ 122 w 161"/>
                <a:gd name="T9" fmla="*/ 59 h 269"/>
                <a:gd name="T10" fmla="*/ 149 w 161"/>
                <a:gd name="T11" fmla="*/ 146 h 269"/>
                <a:gd name="T12" fmla="*/ 145 w 161"/>
                <a:gd name="T13" fmla="*/ 232 h 269"/>
                <a:gd name="T14" fmla="*/ 149 w 161"/>
                <a:gd name="T15" fmla="*/ 236 h 269"/>
                <a:gd name="T16" fmla="*/ 83 w 161"/>
                <a:gd name="T17" fmla="*/ 246 h 269"/>
                <a:gd name="T18" fmla="*/ 95 w 161"/>
                <a:gd name="T19" fmla="*/ 230 h 269"/>
                <a:gd name="T20" fmla="*/ 73 w 161"/>
                <a:gd name="T21" fmla="*/ 12 h 269"/>
                <a:gd name="T22" fmla="*/ 81 w 161"/>
                <a:gd name="T23" fmla="*/ 244 h 269"/>
                <a:gd name="T24" fmla="*/ 3 w 161"/>
                <a:gd name="T25" fmla="*/ 228 h 269"/>
                <a:gd name="T26" fmla="*/ 15 w 161"/>
                <a:gd name="T27" fmla="*/ 148 h 269"/>
                <a:gd name="T28" fmla="*/ 29 w 161"/>
                <a:gd name="T29" fmla="*/ 54 h 269"/>
                <a:gd name="T30" fmla="*/ 29 w 161"/>
                <a:gd name="T31" fmla="*/ 5 h 26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61"/>
                <a:gd name="T49" fmla="*/ 0 h 269"/>
                <a:gd name="T50" fmla="*/ 161 w 161"/>
                <a:gd name="T51" fmla="*/ 269 h 26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61" h="269">
                  <a:moveTo>
                    <a:pt x="29" y="5"/>
                  </a:moveTo>
                  <a:cubicBezTo>
                    <a:pt x="56" y="11"/>
                    <a:pt x="77" y="6"/>
                    <a:pt x="105" y="0"/>
                  </a:cubicBezTo>
                  <a:cubicBezTo>
                    <a:pt x="109" y="1"/>
                    <a:pt x="115" y="0"/>
                    <a:pt x="118" y="5"/>
                  </a:cubicBezTo>
                  <a:cubicBezTo>
                    <a:pt x="120" y="9"/>
                    <a:pt x="113" y="14"/>
                    <a:pt x="113" y="19"/>
                  </a:cubicBezTo>
                  <a:cubicBezTo>
                    <a:pt x="113" y="32"/>
                    <a:pt x="119" y="45"/>
                    <a:pt x="122" y="59"/>
                  </a:cubicBezTo>
                  <a:cubicBezTo>
                    <a:pt x="132" y="109"/>
                    <a:pt x="134" y="98"/>
                    <a:pt x="149" y="146"/>
                  </a:cubicBezTo>
                  <a:cubicBezTo>
                    <a:pt x="161" y="184"/>
                    <a:pt x="155" y="204"/>
                    <a:pt x="145" y="232"/>
                  </a:cubicBezTo>
                  <a:cubicBezTo>
                    <a:pt x="159" y="244"/>
                    <a:pt x="152" y="232"/>
                    <a:pt x="149" y="236"/>
                  </a:cubicBezTo>
                  <a:cubicBezTo>
                    <a:pt x="146" y="239"/>
                    <a:pt x="87" y="247"/>
                    <a:pt x="83" y="246"/>
                  </a:cubicBezTo>
                  <a:cubicBezTo>
                    <a:pt x="74" y="247"/>
                    <a:pt x="97" y="269"/>
                    <a:pt x="95" y="230"/>
                  </a:cubicBezTo>
                  <a:cubicBezTo>
                    <a:pt x="93" y="191"/>
                    <a:pt x="75" y="10"/>
                    <a:pt x="73" y="12"/>
                  </a:cubicBezTo>
                  <a:cubicBezTo>
                    <a:pt x="83" y="172"/>
                    <a:pt x="104" y="257"/>
                    <a:pt x="81" y="244"/>
                  </a:cubicBezTo>
                  <a:cubicBezTo>
                    <a:pt x="53" y="228"/>
                    <a:pt x="0" y="238"/>
                    <a:pt x="3" y="228"/>
                  </a:cubicBezTo>
                  <a:cubicBezTo>
                    <a:pt x="6" y="217"/>
                    <a:pt x="13" y="158"/>
                    <a:pt x="15" y="148"/>
                  </a:cubicBezTo>
                  <a:cubicBezTo>
                    <a:pt x="23" y="101"/>
                    <a:pt x="25" y="101"/>
                    <a:pt x="29" y="54"/>
                  </a:cubicBezTo>
                  <a:cubicBezTo>
                    <a:pt x="32" y="7"/>
                    <a:pt x="39" y="27"/>
                    <a:pt x="29" y="5"/>
                  </a:cubicBezTo>
                  <a:close/>
                </a:path>
              </a:pathLst>
            </a:custGeom>
            <a:solidFill>
              <a:schemeClr val="bg2"/>
            </a:solidFill>
            <a:ln w="6350" cap="flat" cmpd="sng">
              <a:noFill/>
              <a:prstDash val="solid"/>
              <a:round/>
              <a:headEnd/>
              <a:tailEnd/>
            </a:ln>
          </p:spPr>
          <p:txBody>
            <a:bodyPr anchor="ctr">
              <a:spAutoFit/>
            </a:bodyPr>
            <a:lstStyle/>
            <a:p>
              <a:endParaRPr lang="sv-SE"/>
            </a:p>
          </p:txBody>
        </p:sp>
      </p:grpSp>
      <p:grpSp>
        <p:nvGrpSpPr>
          <p:cNvPr id="93" name="Group 190">
            <a:extLst>
              <a:ext uri="{FF2B5EF4-FFF2-40B4-BE49-F238E27FC236}">
                <a16:creationId xmlns:a16="http://schemas.microsoft.com/office/drawing/2014/main" id="{D25B1213-77C6-5F43-99C0-DC08CD77B7CA}"/>
              </a:ext>
            </a:extLst>
          </p:cNvPr>
          <p:cNvGrpSpPr>
            <a:grpSpLocks/>
          </p:cNvGrpSpPr>
          <p:nvPr/>
        </p:nvGrpSpPr>
        <p:grpSpPr bwMode="auto">
          <a:xfrm>
            <a:off x="3429000" y="5094734"/>
            <a:ext cx="349250" cy="671512"/>
            <a:chOff x="1490" y="3221"/>
            <a:chExt cx="270" cy="519"/>
          </a:xfrm>
        </p:grpSpPr>
        <p:sp>
          <p:nvSpPr>
            <p:cNvPr id="94" name="Freeform 191">
              <a:extLst>
                <a:ext uri="{FF2B5EF4-FFF2-40B4-BE49-F238E27FC236}">
                  <a16:creationId xmlns:a16="http://schemas.microsoft.com/office/drawing/2014/main" id="{996FB074-FA5F-F347-BECE-37A64233DB64}"/>
                </a:ext>
              </a:extLst>
            </p:cNvPr>
            <p:cNvSpPr>
              <a:spLocks/>
            </p:cNvSpPr>
            <p:nvPr/>
          </p:nvSpPr>
          <p:spPr bwMode="auto">
            <a:xfrm>
              <a:off x="1579" y="3238"/>
              <a:ext cx="73" cy="99"/>
            </a:xfrm>
            <a:custGeom>
              <a:avLst/>
              <a:gdLst>
                <a:gd name="T0" fmla="*/ 73 w 73"/>
                <a:gd name="T1" fmla="*/ 36 h 99"/>
                <a:gd name="T2" fmla="*/ 38 w 73"/>
                <a:gd name="T3" fmla="*/ 0 h 99"/>
                <a:gd name="T4" fmla="*/ 7 w 73"/>
                <a:gd name="T5" fmla="*/ 12 h 99"/>
                <a:gd name="T6" fmla="*/ 9 w 73"/>
                <a:gd name="T7" fmla="*/ 65 h 99"/>
                <a:gd name="T8" fmla="*/ 15 w 73"/>
                <a:gd name="T9" fmla="*/ 83 h 99"/>
                <a:gd name="T10" fmla="*/ 38 w 73"/>
                <a:gd name="T11" fmla="*/ 99 h 99"/>
                <a:gd name="T12" fmla="*/ 64 w 73"/>
                <a:gd name="T13" fmla="*/ 83 h 99"/>
                <a:gd name="T14" fmla="*/ 72 w 73"/>
                <a:gd name="T15" fmla="*/ 65 h 99"/>
                <a:gd name="T16" fmla="*/ 64 w 73"/>
                <a:gd name="T17" fmla="*/ 21 h 9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3"/>
                <a:gd name="T28" fmla="*/ 0 h 99"/>
                <a:gd name="T29" fmla="*/ 73 w 73"/>
                <a:gd name="T30" fmla="*/ 99 h 9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3" h="99">
                  <a:moveTo>
                    <a:pt x="73" y="36"/>
                  </a:moveTo>
                  <a:cubicBezTo>
                    <a:pt x="69" y="13"/>
                    <a:pt x="58" y="8"/>
                    <a:pt x="38" y="0"/>
                  </a:cubicBezTo>
                  <a:cubicBezTo>
                    <a:pt x="12" y="6"/>
                    <a:pt x="21" y="0"/>
                    <a:pt x="7" y="12"/>
                  </a:cubicBezTo>
                  <a:cubicBezTo>
                    <a:pt x="0" y="36"/>
                    <a:pt x="2" y="40"/>
                    <a:pt x="9" y="65"/>
                  </a:cubicBezTo>
                  <a:cubicBezTo>
                    <a:pt x="11" y="71"/>
                    <a:pt x="10" y="80"/>
                    <a:pt x="15" y="83"/>
                  </a:cubicBezTo>
                  <a:cubicBezTo>
                    <a:pt x="32" y="97"/>
                    <a:pt x="24" y="93"/>
                    <a:pt x="38" y="99"/>
                  </a:cubicBezTo>
                  <a:cubicBezTo>
                    <a:pt x="51" y="95"/>
                    <a:pt x="56" y="96"/>
                    <a:pt x="64" y="83"/>
                  </a:cubicBezTo>
                  <a:cubicBezTo>
                    <a:pt x="66" y="77"/>
                    <a:pt x="71" y="72"/>
                    <a:pt x="72" y="65"/>
                  </a:cubicBezTo>
                  <a:cubicBezTo>
                    <a:pt x="73" y="49"/>
                    <a:pt x="64" y="36"/>
                    <a:pt x="64" y="21"/>
                  </a:cubicBezTo>
                </a:path>
              </a:pathLst>
            </a:custGeom>
            <a:solidFill>
              <a:schemeClr val="bg2"/>
            </a:solidFill>
            <a:ln w="6350" cap="flat" cmpd="sng">
              <a:noFill/>
              <a:prstDash val="solid"/>
              <a:round/>
              <a:headEnd/>
              <a:tailEnd/>
            </a:ln>
          </p:spPr>
          <p:txBody>
            <a:bodyPr anchor="ctr">
              <a:spAutoFit/>
            </a:bodyPr>
            <a:lstStyle/>
            <a:p>
              <a:endParaRPr lang="sv-SE"/>
            </a:p>
          </p:txBody>
        </p:sp>
        <p:sp>
          <p:nvSpPr>
            <p:cNvPr id="95" name="Freeform 192">
              <a:extLst>
                <a:ext uri="{FF2B5EF4-FFF2-40B4-BE49-F238E27FC236}">
                  <a16:creationId xmlns:a16="http://schemas.microsoft.com/office/drawing/2014/main" id="{8DDB8C19-52EA-2B40-8C2C-DE2CC7A693DC}"/>
                </a:ext>
              </a:extLst>
            </p:cNvPr>
            <p:cNvSpPr>
              <a:spLocks/>
            </p:cNvSpPr>
            <p:nvPr/>
          </p:nvSpPr>
          <p:spPr bwMode="auto">
            <a:xfrm>
              <a:off x="1567" y="3223"/>
              <a:ext cx="47" cy="119"/>
            </a:xfrm>
            <a:custGeom>
              <a:avLst/>
              <a:gdLst>
                <a:gd name="T0" fmla="*/ 47 w 51"/>
                <a:gd name="T1" fmla="*/ 10 h 119"/>
                <a:gd name="T2" fmla="*/ 26 w 51"/>
                <a:gd name="T3" fmla="*/ 7 h 119"/>
                <a:gd name="T4" fmla="*/ 10 w 51"/>
                <a:gd name="T5" fmla="*/ 29 h 119"/>
                <a:gd name="T6" fmla="*/ 0 w 51"/>
                <a:gd name="T7" fmla="*/ 62 h 119"/>
                <a:gd name="T8" fmla="*/ 8 w 51"/>
                <a:gd name="T9" fmla="*/ 115 h 119"/>
                <a:gd name="T10" fmla="*/ 15 w 51"/>
                <a:gd name="T11" fmla="*/ 106 h 119"/>
                <a:gd name="T12" fmla="*/ 16 w 51"/>
                <a:gd name="T13" fmla="*/ 100 h 119"/>
                <a:gd name="T14" fmla="*/ 19 w 51"/>
                <a:gd name="T15" fmla="*/ 97 h 119"/>
                <a:gd name="T16" fmla="*/ 25 w 51"/>
                <a:gd name="T17" fmla="*/ 76 h 119"/>
                <a:gd name="T18" fmla="*/ 28 w 51"/>
                <a:gd name="T19" fmla="*/ 57 h 119"/>
                <a:gd name="T20" fmla="*/ 34 w 51"/>
                <a:gd name="T21" fmla="*/ 26 h 119"/>
                <a:gd name="T22" fmla="*/ 47 w 51"/>
                <a:gd name="T23" fmla="*/ 10 h 11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1"/>
                <a:gd name="T37" fmla="*/ 0 h 119"/>
                <a:gd name="T38" fmla="*/ 51 w 51"/>
                <a:gd name="T39" fmla="*/ 119 h 11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1" h="119">
                  <a:moveTo>
                    <a:pt x="51" y="10"/>
                  </a:moveTo>
                  <a:cubicBezTo>
                    <a:pt x="40" y="10"/>
                    <a:pt x="36" y="0"/>
                    <a:pt x="28" y="7"/>
                  </a:cubicBezTo>
                  <a:cubicBezTo>
                    <a:pt x="25" y="10"/>
                    <a:pt x="12" y="25"/>
                    <a:pt x="11" y="29"/>
                  </a:cubicBezTo>
                  <a:cubicBezTo>
                    <a:pt x="9" y="32"/>
                    <a:pt x="0" y="62"/>
                    <a:pt x="0" y="62"/>
                  </a:cubicBezTo>
                  <a:cubicBezTo>
                    <a:pt x="4" y="94"/>
                    <a:pt x="44" y="101"/>
                    <a:pt x="9" y="115"/>
                  </a:cubicBezTo>
                  <a:cubicBezTo>
                    <a:pt x="26" y="119"/>
                    <a:pt x="5" y="119"/>
                    <a:pt x="16" y="106"/>
                  </a:cubicBezTo>
                  <a:cubicBezTo>
                    <a:pt x="16" y="104"/>
                    <a:pt x="16" y="102"/>
                    <a:pt x="17" y="100"/>
                  </a:cubicBezTo>
                  <a:cubicBezTo>
                    <a:pt x="18" y="98"/>
                    <a:pt x="20" y="98"/>
                    <a:pt x="21" y="97"/>
                  </a:cubicBezTo>
                  <a:cubicBezTo>
                    <a:pt x="21" y="95"/>
                    <a:pt x="26" y="79"/>
                    <a:pt x="27" y="76"/>
                  </a:cubicBezTo>
                  <a:cubicBezTo>
                    <a:pt x="27" y="70"/>
                    <a:pt x="30" y="57"/>
                    <a:pt x="30" y="57"/>
                  </a:cubicBezTo>
                  <a:cubicBezTo>
                    <a:pt x="29" y="49"/>
                    <a:pt x="29" y="33"/>
                    <a:pt x="37" y="26"/>
                  </a:cubicBezTo>
                  <a:cubicBezTo>
                    <a:pt x="42" y="20"/>
                    <a:pt x="46" y="16"/>
                    <a:pt x="51" y="10"/>
                  </a:cubicBezTo>
                  <a:close/>
                </a:path>
              </a:pathLst>
            </a:custGeom>
            <a:solidFill>
              <a:schemeClr val="bg2"/>
            </a:solidFill>
            <a:ln w="6350" cap="flat" cmpd="sng">
              <a:noFill/>
              <a:prstDash val="solid"/>
              <a:round/>
              <a:headEnd/>
              <a:tailEnd/>
            </a:ln>
          </p:spPr>
          <p:txBody>
            <a:bodyPr anchor="ctr">
              <a:spAutoFit/>
            </a:bodyPr>
            <a:lstStyle/>
            <a:p>
              <a:endParaRPr lang="sv-SE"/>
            </a:p>
          </p:txBody>
        </p:sp>
        <p:sp>
          <p:nvSpPr>
            <p:cNvPr id="96" name="Freeform 193">
              <a:extLst>
                <a:ext uri="{FF2B5EF4-FFF2-40B4-BE49-F238E27FC236}">
                  <a16:creationId xmlns:a16="http://schemas.microsoft.com/office/drawing/2014/main" id="{D0C2AA28-86EB-D24B-9E63-282621EF3C9D}"/>
                </a:ext>
              </a:extLst>
            </p:cNvPr>
            <p:cNvSpPr>
              <a:spLocks/>
            </p:cNvSpPr>
            <p:nvPr/>
          </p:nvSpPr>
          <p:spPr bwMode="auto">
            <a:xfrm>
              <a:off x="1604" y="3221"/>
              <a:ext cx="66" cy="118"/>
            </a:xfrm>
            <a:custGeom>
              <a:avLst/>
              <a:gdLst>
                <a:gd name="T0" fmla="*/ 0 w 92"/>
                <a:gd name="T1" fmla="*/ 16 h 118"/>
                <a:gd name="T2" fmla="*/ 20 w 92"/>
                <a:gd name="T3" fmla="*/ 0 h 118"/>
                <a:gd name="T4" fmla="*/ 45 w 92"/>
                <a:gd name="T5" fmla="*/ 10 h 118"/>
                <a:gd name="T6" fmla="*/ 52 w 92"/>
                <a:gd name="T7" fmla="*/ 35 h 118"/>
                <a:gd name="T8" fmla="*/ 55 w 92"/>
                <a:gd name="T9" fmla="*/ 51 h 118"/>
                <a:gd name="T10" fmla="*/ 60 w 92"/>
                <a:gd name="T11" fmla="*/ 69 h 118"/>
                <a:gd name="T12" fmla="*/ 54 w 92"/>
                <a:gd name="T13" fmla="*/ 95 h 118"/>
                <a:gd name="T14" fmla="*/ 65 w 92"/>
                <a:gd name="T15" fmla="*/ 87 h 118"/>
                <a:gd name="T16" fmla="*/ 57 w 92"/>
                <a:gd name="T17" fmla="*/ 101 h 118"/>
                <a:gd name="T18" fmla="*/ 64 w 92"/>
                <a:gd name="T19" fmla="*/ 101 h 118"/>
                <a:gd name="T20" fmla="*/ 49 w 92"/>
                <a:gd name="T21" fmla="*/ 107 h 118"/>
                <a:gd name="T22" fmla="*/ 45 w 92"/>
                <a:gd name="T23" fmla="*/ 78 h 118"/>
                <a:gd name="T24" fmla="*/ 29 w 92"/>
                <a:gd name="T25" fmla="*/ 27 h 118"/>
                <a:gd name="T26" fmla="*/ 10 w 92"/>
                <a:gd name="T27" fmla="*/ 14 h 11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2"/>
                <a:gd name="T43" fmla="*/ 0 h 118"/>
                <a:gd name="T44" fmla="*/ 92 w 92"/>
                <a:gd name="T45" fmla="*/ 118 h 11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2" h="118">
                  <a:moveTo>
                    <a:pt x="0" y="16"/>
                  </a:moveTo>
                  <a:cubicBezTo>
                    <a:pt x="12" y="12"/>
                    <a:pt x="14" y="2"/>
                    <a:pt x="28" y="0"/>
                  </a:cubicBezTo>
                  <a:cubicBezTo>
                    <a:pt x="46" y="3"/>
                    <a:pt x="49" y="2"/>
                    <a:pt x="63" y="10"/>
                  </a:cubicBezTo>
                  <a:cubicBezTo>
                    <a:pt x="65" y="16"/>
                    <a:pt x="67" y="30"/>
                    <a:pt x="72" y="35"/>
                  </a:cubicBezTo>
                  <a:cubicBezTo>
                    <a:pt x="73" y="41"/>
                    <a:pt x="77" y="51"/>
                    <a:pt x="77" y="51"/>
                  </a:cubicBezTo>
                  <a:cubicBezTo>
                    <a:pt x="78" y="54"/>
                    <a:pt x="80" y="59"/>
                    <a:pt x="83" y="69"/>
                  </a:cubicBezTo>
                  <a:cubicBezTo>
                    <a:pt x="83" y="76"/>
                    <a:pt x="74" y="92"/>
                    <a:pt x="75" y="95"/>
                  </a:cubicBezTo>
                  <a:cubicBezTo>
                    <a:pt x="80" y="94"/>
                    <a:pt x="85" y="86"/>
                    <a:pt x="91" y="87"/>
                  </a:cubicBezTo>
                  <a:cubicBezTo>
                    <a:pt x="92" y="87"/>
                    <a:pt x="80" y="100"/>
                    <a:pt x="79" y="101"/>
                  </a:cubicBezTo>
                  <a:cubicBezTo>
                    <a:pt x="75" y="102"/>
                    <a:pt x="89" y="101"/>
                    <a:pt x="89" y="101"/>
                  </a:cubicBezTo>
                  <a:cubicBezTo>
                    <a:pt x="61" y="97"/>
                    <a:pt x="81" y="118"/>
                    <a:pt x="68" y="107"/>
                  </a:cubicBezTo>
                  <a:cubicBezTo>
                    <a:pt x="64" y="88"/>
                    <a:pt x="65" y="97"/>
                    <a:pt x="63" y="78"/>
                  </a:cubicBezTo>
                  <a:cubicBezTo>
                    <a:pt x="62" y="72"/>
                    <a:pt x="56" y="31"/>
                    <a:pt x="41" y="27"/>
                  </a:cubicBezTo>
                  <a:cubicBezTo>
                    <a:pt x="31" y="20"/>
                    <a:pt x="26" y="14"/>
                    <a:pt x="14" y="14"/>
                  </a:cubicBezTo>
                </a:path>
              </a:pathLst>
            </a:custGeom>
            <a:solidFill>
              <a:schemeClr val="bg2"/>
            </a:solidFill>
            <a:ln w="6350" cap="flat" cmpd="sng">
              <a:noFill/>
              <a:prstDash val="solid"/>
              <a:round/>
              <a:headEnd/>
              <a:tailEnd/>
            </a:ln>
          </p:spPr>
          <p:txBody>
            <a:bodyPr anchor="ctr">
              <a:spAutoFit/>
            </a:bodyPr>
            <a:lstStyle/>
            <a:p>
              <a:endParaRPr lang="sv-SE"/>
            </a:p>
          </p:txBody>
        </p:sp>
        <p:sp>
          <p:nvSpPr>
            <p:cNvPr id="97" name="Freeform 194">
              <a:extLst>
                <a:ext uri="{FF2B5EF4-FFF2-40B4-BE49-F238E27FC236}">
                  <a16:creationId xmlns:a16="http://schemas.microsoft.com/office/drawing/2014/main" id="{DC16DBF8-B69F-C240-A7D2-94F86FF5F978}"/>
                </a:ext>
              </a:extLst>
            </p:cNvPr>
            <p:cNvSpPr>
              <a:spLocks/>
            </p:cNvSpPr>
            <p:nvPr/>
          </p:nvSpPr>
          <p:spPr bwMode="auto">
            <a:xfrm rot="16006696">
              <a:off x="1485" y="3543"/>
              <a:ext cx="69" cy="45"/>
            </a:xfrm>
            <a:custGeom>
              <a:avLst/>
              <a:gdLst>
                <a:gd name="T0" fmla="*/ 56 w 194"/>
                <a:gd name="T1" fmla="*/ 15 h 145"/>
                <a:gd name="T2" fmla="*/ 30 w 194"/>
                <a:gd name="T3" fmla="*/ 17 h 145"/>
                <a:gd name="T4" fmla="*/ 35 w 194"/>
                <a:gd name="T5" fmla="*/ 23 h 145"/>
                <a:gd name="T6" fmla="*/ 30 w 194"/>
                <a:gd name="T7" fmla="*/ 27 h 145"/>
                <a:gd name="T8" fmla="*/ 51 w 194"/>
                <a:gd name="T9" fmla="*/ 38 h 145"/>
                <a:gd name="T10" fmla="*/ 61 w 194"/>
                <a:gd name="T11" fmla="*/ 34 h 145"/>
                <a:gd name="T12" fmla="*/ 68 w 194"/>
                <a:gd name="T13" fmla="*/ 32 h 145"/>
                <a:gd name="T14" fmla="*/ 66 w 194"/>
                <a:gd name="T15" fmla="*/ 29 h 145"/>
                <a:gd name="T16" fmla="*/ 0 60000 65536"/>
                <a:gd name="T17" fmla="*/ 0 60000 65536"/>
                <a:gd name="T18" fmla="*/ 0 60000 65536"/>
                <a:gd name="T19" fmla="*/ 0 60000 65536"/>
                <a:gd name="T20" fmla="*/ 0 60000 65536"/>
                <a:gd name="T21" fmla="*/ 0 60000 65536"/>
                <a:gd name="T22" fmla="*/ 0 60000 65536"/>
                <a:gd name="T23" fmla="*/ 0 60000 65536"/>
                <a:gd name="T24" fmla="*/ 0 w 194"/>
                <a:gd name="T25" fmla="*/ 0 h 145"/>
                <a:gd name="T26" fmla="*/ 194 w 194"/>
                <a:gd name="T27" fmla="*/ 145 h 14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4" h="145">
                  <a:moveTo>
                    <a:pt x="158" y="47"/>
                  </a:moveTo>
                  <a:cubicBezTo>
                    <a:pt x="73" y="26"/>
                    <a:pt x="0" y="0"/>
                    <a:pt x="83" y="54"/>
                  </a:cubicBezTo>
                  <a:cubicBezTo>
                    <a:pt x="87" y="61"/>
                    <a:pt x="89" y="71"/>
                    <a:pt x="97" y="75"/>
                  </a:cubicBezTo>
                  <a:cubicBezTo>
                    <a:pt x="122" y="87"/>
                    <a:pt x="193" y="73"/>
                    <a:pt x="83" y="88"/>
                  </a:cubicBezTo>
                  <a:cubicBezTo>
                    <a:pt x="62" y="145"/>
                    <a:pt x="102" y="127"/>
                    <a:pt x="144" y="122"/>
                  </a:cubicBezTo>
                  <a:cubicBezTo>
                    <a:pt x="153" y="117"/>
                    <a:pt x="161" y="111"/>
                    <a:pt x="171" y="108"/>
                  </a:cubicBezTo>
                  <a:cubicBezTo>
                    <a:pt x="177" y="105"/>
                    <a:pt x="186" y="106"/>
                    <a:pt x="192" y="102"/>
                  </a:cubicBezTo>
                  <a:cubicBezTo>
                    <a:pt x="194" y="99"/>
                    <a:pt x="187" y="97"/>
                    <a:pt x="185" y="95"/>
                  </a:cubicBezTo>
                </a:path>
              </a:pathLst>
            </a:custGeom>
            <a:solidFill>
              <a:schemeClr val="bg2"/>
            </a:solidFill>
            <a:ln w="6350" cap="flat" cmpd="sng">
              <a:noFill/>
              <a:prstDash val="solid"/>
              <a:round/>
              <a:headEnd/>
              <a:tailEnd/>
            </a:ln>
          </p:spPr>
          <p:txBody>
            <a:bodyPr anchor="ctr">
              <a:spAutoFit/>
            </a:bodyPr>
            <a:lstStyle/>
            <a:p>
              <a:endParaRPr lang="sv-SE"/>
            </a:p>
          </p:txBody>
        </p:sp>
        <p:sp>
          <p:nvSpPr>
            <p:cNvPr id="98" name="Freeform 195">
              <a:extLst>
                <a:ext uri="{FF2B5EF4-FFF2-40B4-BE49-F238E27FC236}">
                  <a16:creationId xmlns:a16="http://schemas.microsoft.com/office/drawing/2014/main" id="{129D1E88-F86E-B146-ADDD-B97EE667F451}"/>
                </a:ext>
              </a:extLst>
            </p:cNvPr>
            <p:cNvSpPr>
              <a:spLocks/>
            </p:cNvSpPr>
            <p:nvPr/>
          </p:nvSpPr>
          <p:spPr bwMode="auto">
            <a:xfrm rot="16006696">
              <a:off x="1513" y="3551"/>
              <a:ext cx="25" cy="13"/>
            </a:xfrm>
            <a:custGeom>
              <a:avLst/>
              <a:gdLst>
                <a:gd name="T0" fmla="*/ 0 w 68"/>
                <a:gd name="T1" fmla="*/ 13 h 31"/>
                <a:gd name="T2" fmla="*/ 25 w 68"/>
                <a:gd name="T3" fmla="*/ 8 h 31"/>
                <a:gd name="T4" fmla="*/ 0 60000 65536"/>
                <a:gd name="T5" fmla="*/ 0 60000 65536"/>
                <a:gd name="T6" fmla="*/ 0 w 68"/>
                <a:gd name="T7" fmla="*/ 0 h 31"/>
                <a:gd name="T8" fmla="*/ 68 w 68"/>
                <a:gd name="T9" fmla="*/ 31 h 31"/>
              </a:gdLst>
              <a:ahLst/>
              <a:cxnLst>
                <a:cxn ang="T4">
                  <a:pos x="T0" y="T1"/>
                </a:cxn>
                <a:cxn ang="T5">
                  <a:pos x="T2" y="T3"/>
                </a:cxn>
              </a:cxnLst>
              <a:rect l="T6" t="T7" r="T8" b="T9"/>
              <a:pathLst>
                <a:path w="68" h="31">
                  <a:moveTo>
                    <a:pt x="0" y="31"/>
                  </a:moveTo>
                  <a:cubicBezTo>
                    <a:pt x="21" y="0"/>
                    <a:pt x="36" y="0"/>
                    <a:pt x="68" y="18"/>
                  </a:cubicBezTo>
                </a:path>
              </a:pathLst>
            </a:custGeom>
            <a:solidFill>
              <a:schemeClr val="bg2"/>
            </a:solidFill>
            <a:ln w="6350" cap="flat" cmpd="sng">
              <a:noFill/>
              <a:prstDash val="solid"/>
              <a:round/>
              <a:headEnd/>
              <a:tailEnd/>
            </a:ln>
          </p:spPr>
          <p:txBody>
            <a:bodyPr wrap="none" anchor="ctr">
              <a:spAutoFit/>
            </a:bodyPr>
            <a:lstStyle/>
            <a:p>
              <a:endParaRPr lang="sv-SE"/>
            </a:p>
          </p:txBody>
        </p:sp>
        <p:sp>
          <p:nvSpPr>
            <p:cNvPr id="99" name="Freeform 196">
              <a:extLst>
                <a:ext uri="{FF2B5EF4-FFF2-40B4-BE49-F238E27FC236}">
                  <a16:creationId xmlns:a16="http://schemas.microsoft.com/office/drawing/2014/main" id="{1DDE570F-90EF-A641-9A03-5EF06C89363D}"/>
                </a:ext>
              </a:extLst>
            </p:cNvPr>
            <p:cNvSpPr>
              <a:spLocks/>
            </p:cNvSpPr>
            <p:nvPr/>
          </p:nvSpPr>
          <p:spPr bwMode="auto">
            <a:xfrm>
              <a:off x="1520" y="3340"/>
              <a:ext cx="65" cy="215"/>
            </a:xfrm>
            <a:custGeom>
              <a:avLst/>
              <a:gdLst>
                <a:gd name="T0" fmla="*/ 60 w 65"/>
                <a:gd name="T1" fmla="*/ 0 h 215"/>
                <a:gd name="T2" fmla="*/ 42 w 65"/>
                <a:gd name="T3" fmla="*/ 38 h 215"/>
                <a:gd name="T4" fmla="*/ 20 w 65"/>
                <a:gd name="T5" fmla="*/ 114 h 215"/>
                <a:gd name="T6" fmla="*/ 2 w 65"/>
                <a:gd name="T7" fmla="*/ 215 h 215"/>
                <a:gd name="T8" fmla="*/ 0 60000 65536"/>
                <a:gd name="T9" fmla="*/ 0 60000 65536"/>
                <a:gd name="T10" fmla="*/ 0 60000 65536"/>
                <a:gd name="T11" fmla="*/ 0 60000 65536"/>
                <a:gd name="T12" fmla="*/ 0 w 65"/>
                <a:gd name="T13" fmla="*/ 0 h 215"/>
                <a:gd name="T14" fmla="*/ 65 w 65"/>
                <a:gd name="T15" fmla="*/ 215 h 215"/>
              </a:gdLst>
              <a:ahLst/>
              <a:cxnLst>
                <a:cxn ang="T8">
                  <a:pos x="T0" y="T1"/>
                </a:cxn>
                <a:cxn ang="T9">
                  <a:pos x="T2" y="T3"/>
                </a:cxn>
                <a:cxn ang="T10">
                  <a:pos x="T4" y="T5"/>
                </a:cxn>
                <a:cxn ang="T11">
                  <a:pos x="T6" y="T7"/>
                </a:cxn>
              </a:cxnLst>
              <a:rect l="T12" t="T13" r="T14" b="T15"/>
              <a:pathLst>
                <a:path w="65" h="215">
                  <a:moveTo>
                    <a:pt x="60" y="0"/>
                  </a:moveTo>
                  <a:cubicBezTo>
                    <a:pt x="65" y="12"/>
                    <a:pt x="43" y="13"/>
                    <a:pt x="42" y="38"/>
                  </a:cubicBezTo>
                  <a:cubicBezTo>
                    <a:pt x="38" y="74"/>
                    <a:pt x="24" y="81"/>
                    <a:pt x="20" y="114"/>
                  </a:cubicBezTo>
                  <a:cubicBezTo>
                    <a:pt x="9" y="141"/>
                    <a:pt x="0" y="185"/>
                    <a:pt x="2" y="215"/>
                  </a:cubicBezTo>
                </a:path>
              </a:pathLst>
            </a:custGeom>
            <a:solidFill>
              <a:schemeClr val="bg2"/>
            </a:solidFill>
            <a:ln w="6350" cap="flat" cmpd="sng">
              <a:noFill/>
              <a:prstDash val="solid"/>
              <a:round/>
              <a:headEnd/>
              <a:tailEnd/>
            </a:ln>
          </p:spPr>
          <p:txBody>
            <a:bodyPr anchor="ctr">
              <a:spAutoFit/>
            </a:bodyPr>
            <a:lstStyle/>
            <a:p>
              <a:endParaRPr lang="sv-SE"/>
            </a:p>
          </p:txBody>
        </p:sp>
        <p:sp>
          <p:nvSpPr>
            <p:cNvPr id="100" name="Freeform 197">
              <a:extLst>
                <a:ext uri="{FF2B5EF4-FFF2-40B4-BE49-F238E27FC236}">
                  <a16:creationId xmlns:a16="http://schemas.microsoft.com/office/drawing/2014/main" id="{36CCA2ED-E7E0-5D46-B1ED-18133B4EC160}"/>
                </a:ext>
              </a:extLst>
            </p:cNvPr>
            <p:cNvSpPr>
              <a:spLocks/>
            </p:cNvSpPr>
            <p:nvPr/>
          </p:nvSpPr>
          <p:spPr bwMode="auto">
            <a:xfrm rot="5124408">
              <a:off x="1711" y="3517"/>
              <a:ext cx="68" cy="31"/>
            </a:xfrm>
            <a:custGeom>
              <a:avLst/>
              <a:gdLst>
                <a:gd name="T0" fmla="*/ 7 w 146"/>
                <a:gd name="T1" fmla="*/ 19 h 95"/>
                <a:gd name="T2" fmla="*/ 54 w 146"/>
                <a:gd name="T3" fmla="*/ 1 h 95"/>
                <a:gd name="T4" fmla="*/ 67 w 146"/>
                <a:gd name="T5" fmla="*/ 3 h 95"/>
                <a:gd name="T6" fmla="*/ 60 w 146"/>
                <a:gd name="T7" fmla="*/ 10 h 95"/>
                <a:gd name="T8" fmla="*/ 19 w 146"/>
                <a:gd name="T9" fmla="*/ 19 h 95"/>
                <a:gd name="T10" fmla="*/ 3 w 146"/>
                <a:gd name="T11" fmla="*/ 16 h 95"/>
                <a:gd name="T12" fmla="*/ 19 w 146"/>
                <a:gd name="T13" fmla="*/ 14 h 95"/>
                <a:gd name="T14" fmla="*/ 38 w 146"/>
                <a:gd name="T15" fmla="*/ 21 h 95"/>
                <a:gd name="T16" fmla="*/ 35 w 146"/>
                <a:gd name="T17" fmla="*/ 30 h 95"/>
                <a:gd name="T18" fmla="*/ 22 w 146"/>
                <a:gd name="T19" fmla="*/ 27 h 95"/>
                <a:gd name="T20" fmla="*/ 7 w 146"/>
                <a:gd name="T21" fmla="*/ 19 h 9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6"/>
                <a:gd name="T34" fmla="*/ 0 h 95"/>
                <a:gd name="T35" fmla="*/ 146 w 146"/>
                <a:gd name="T36" fmla="*/ 95 h 9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6" h="95">
                  <a:moveTo>
                    <a:pt x="14" y="57"/>
                  </a:moveTo>
                  <a:cubicBezTo>
                    <a:pt x="44" y="16"/>
                    <a:pt x="67" y="12"/>
                    <a:pt x="116" y="2"/>
                  </a:cubicBezTo>
                  <a:cubicBezTo>
                    <a:pt x="125" y="4"/>
                    <a:pt x="139" y="0"/>
                    <a:pt x="143" y="9"/>
                  </a:cubicBezTo>
                  <a:cubicBezTo>
                    <a:pt x="146" y="16"/>
                    <a:pt x="135" y="24"/>
                    <a:pt x="129" y="30"/>
                  </a:cubicBezTo>
                  <a:cubicBezTo>
                    <a:pt x="106" y="48"/>
                    <a:pt x="68" y="49"/>
                    <a:pt x="41" y="57"/>
                  </a:cubicBezTo>
                  <a:cubicBezTo>
                    <a:pt x="29" y="54"/>
                    <a:pt x="7" y="61"/>
                    <a:pt x="7" y="50"/>
                  </a:cubicBezTo>
                  <a:cubicBezTo>
                    <a:pt x="7" y="38"/>
                    <a:pt x="29" y="43"/>
                    <a:pt x="41" y="43"/>
                  </a:cubicBezTo>
                  <a:cubicBezTo>
                    <a:pt x="54" y="43"/>
                    <a:pt x="71" y="56"/>
                    <a:pt x="82" y="63"/>
                  </a:cubicBezTo>
                  <a:cubicBezTo>
                    <a:pt x="79" y="72"/>
                    <a:pt x="83" y="85"/>
                    <a:pt x="75" y="91"/>
                  </a:cubicBezTo>
                  <a:cubicBezTo>
                    <a:pt x="67" y="95"/>
                    <a:pt x="56" y="86"/>
                    <a:pt x="48" y="84"/>
                  </a:cubicBezTo>
                  <a:cubicBezTo>
                    <a:pt x="1" y="69"/>
                    <a:pt x="0" y="82"/>
                    <a:pt x="14" y="57"/>
                  </a:cubicBezTo>
                  <a:close/>
                </a:path>
              </a:pathLst>
            </a:custGeom>
            <a:solidFill>
              <a:schemeClr val="bg2"/>
            </a:solidFill>
            <a:ln w="6350" cap="flat" cmpd="sng">
              <a:noFill/>
              <a:prstDash val="solid"/>
              <a:round/>
              <a:headEnd/>
              <a:tailEnd/>
            </a:ln>
          </p:spPr>
          <p:txBody>
            <a:bodyPr anchor="ctr">
              <a:spAutoFit/>
            </a:bodyPr>
            <a:lstStyle/>
            <a:p>
              <a:endParaRPr lang="sv-SE"/>
            </a:p>
          </p:txBody>
        </p:sp>
        <p:sp>
          <p:nvSpPr>
            <p:cNvPr id="101" name="Freeform 198">
              <a:extLst>
                <a:ext uri="{FF2B5EF4-FFF2-40B4-BE49-F238E27FC236}">
                  <a16:creationId xmlns:a16="http://schemas.microsoft.com/office/drawing/2014/main" id="{C645EEF8-2511-4B47-B114-71AC02C21D62}"/>
                </a:ext>
              </a:extLst>
            </p:cNvPr>
            <p:cNvSpPr>
              <a:spLocks/>
            </p:cNvSpPr>
            <p:nvPr/>
          </p:nvSpPr>
          <p:spPr bwMode="auto">
            <a:xfrm>
              <a:off x="1660" y="3320"/>
              <a:ext cx="93" cy="207"/>
            </a:xfrm>
            <a:custGeom>
              <a:avLst/>
              <a:gdLst>
                <a:gd name="T0" fmla="*/ 4 w 93"/>
                <a:gd name="T1" fmla="*/ 16 h 207"/>
                <a:gd name="T2" fmla="*/ 17 w 93"/>
                <a:gd name="T3" fmla="*/ 25 h 207"/>
                <a:gd name="T4" fmla="*/ 34 w 93"/>
                <a:gd name="T5" fmla="*/ 49 h 207"/>
                <a:gd name="T6" fmla="*/ 56 w 93"/>
                <a:gd name="T7" fmla="*/ 88 h 207"/>
                <a:gd name="T8" fmla="*/ 81 w 93"/>
                <a:gd name="T9" fmla="*/ 171 h 207"/>
                <a:gd name="T10" fmla="*/ 93 w 93"/>
                <a:gd name="T11" fmla="*/ 207 h 207"/>
                <a:gd name="T12" fmla="*/ 0 60000 65536"/>
                <a:gd name="T13" fmla="*/ 0 60000 65536"/>
                <a:gd name="T14" fmla="*/ 0 60000 65536"/>
                <a:gd name="T15" fmla="*/ 0 60000 65536"/>
                <a:gd name="T16" fmla="*/ 0 60000 65536"/>
                <a:gd name="T17" fmla="*/ 0 60000 65536"/>
                <a:gd name="T18" fmla="*/ 0 w 93"/>
                <a:gd name="T19" fmla="*/ 0 h 207"/>
                <a:gd name="T20" fmla="*/ 93 w 93"/>
                <a:gd name="T21" fmla="*/ 207 h 207"/>
              </a:gdLst>
              <a:ahLst/>
              <a:cxnLst>
                <a:cxn ang="T12">
                  <a:pos x="T0" y="T1"/>
                </a:cxn>
                <a:cxn ang="T13">
                  <a:pos x="T2" y="T3"/>
                </a:cxn>
                <a:cxn ang="T14">
                  <a:pos x="T4" y="T5"/>
                </a:cxn>
                <a:cxn ang="T15">
                  <a:pos x="T6" y="T7"/>
                </a:cxn>
                <a:cxn ang="T16">
                  <a:pos x="T8" y="T9"/>
                </a:cxn>
                <a:cxn ang="T17">
                  <a:pos x="T10" y="T11"/>
                </a:cxn>
              </a:cxnLst>
              <a:rect l="T18" t="T19" r="T20" b="T21"/>
              <a:pathLst>
                <a:path w="93" h="207">
                  <a:moveTo>
                    <a:pt x="4" y="16"/>
                  </a:moveTo>
                  <a:cubicBezTo>
                    <a:pt x="12" y="44"/>
                    <a:pt x="0" y="0"/>
                    <a:pt x="17" y="25"/>
                  </a:cubicBezTo>
                  <a:cubicBezTo>
                    <a:pt x="22" y="31"/>
                    <a:pt x="32" y="40"/>
                    <a:pt x="34" y="49"/>
                  </a:cubicBezTo>
                  <a:cubicBezTo>
                    <a:pt x="40" y="62"/>
                    <a:pt x="49" y="73"/>
                    <a:pt x="56" y="88"/>
                  </a:cubicBezTo>
                  <a:cubicBezTo>
                    <a:pt x="67" y="114"/>
                    <a:pt x="76" y="143"/>
                    <a:pt x="81" y="171"/>
                  </a:cubicBezTo>
                  <a:cubicBezTo>
                    <a:pt x="86" y="181"/>
                    <a:pt x="92" y="196"/>
                    <a:pt x="93" y="207"/>
                  </a:cubicBezTo>
                </a:path>
              </a:pathLst>
            </a:custGeom>
            <a:solidFill>
              <a:schemeClr val="bg2"/>
            </a:solidFill>
            <a:ln w="6350" cap="flat" cmpd="sng">
              <a:noFill/>
              <a:prstDash val="solid"/>
              <a:round/>
              <a:headEnd/>
              <a:tailEnd/>
            </a:ln>
          </p:spPr>
          <p:txBody>
            <a:bodyPr wrap="none" anchor="ctr">
              <a:spAutoFit/>
            </a:bodyPr>
            <a:lstStyle/>
            <a:p>
              <a:endParaRPr lang="sv-SE"/>
            </a:p>
          </p:txBody>
        </p:sp>
        <p:sp>
          <p:nvSpPr>
            <p:cNvPr id="102" name="Freeform 199">
              <a:extLst>
                <a:ext uri="{FF2B5EF4-FFF2-40B4-BE49-F238E27FC236}">
                  <a16:creationId xmlns:a16="http://schemas.microsoft.com/office/drawing/2014/main" id="{6CC8F072-3A68-A04A-A379-25A456C61C0C}"/>
                </a:ext>
              </a:extLst>
            </p:cNvPr>
            <p:cNvSpPr>
              <a:spLocks/>
            </p:cNvSpPr>
            <p:nvPr/>
          </p:nvSpPr>
          <p:spPr bwMode="auto">
            <a:xfrm>
              <a:off x="1490" y="3592"/>
              <a:ext cx="134" cy="148"/>
            </a:xfrm>
            <a:custGeom>
              <a:avLst/>
              <a:gdLst>
                <a:gd name="T0" fmla="*/ 127 w 205"/>
                <a:gd name="T1" fmla="*/ 0 h 226"/>
                <a:gd name="T2" fmla="*/ 124 w 205"/>
                <a:gd name="T3" fmla="*/ 143 h 226"/>
                <a:gd name="T4" fmla="*/ 110 w 205"/>
                <a:gd name="T5" fmla="*/ 139 h 226"/>
                <a:gd name="T6" fmla="*/ 85 w 205"/>
                <a:gd name="T7" fmla="*/ 138 h 226"/>
                <a:gd name="T8" fmla="*/ 37 w 205"/>
                <a:gd name="T9" fmla="*/ 145 h 226"/>
                <a:gd name="T10" fmla="*/ 56 w 205"/>
                <a:gd name="T11" fmla="*/ 147 h 226"/>
                <a:gd name="T12" fmla="*/ 134 w 205"/>
                <a:gd name="T13" fmla="*/ 145 h 226"/>
                <a:gd name="T14" fmla="*/ 0 60000 65536"/>
                <a:gd name="T15" fmla="*/ 0 60000 65536"/>
                <a:gd name="T16" fmla="*/ 0 60000 65536"/>
                <a:gd name="T17" fmla="*/ 0 60000 65536"/>
                <a:gd name="T18" fmla="*/ 0 60000 65536"/>
                <a:gd name="T19" fmla="*/ 0 60000 65536"/>
                <a:gd name="T20" fmla="*/ 0 60000 65536"/>
                <a:gd name="T21" fmla="*/ 0 w 205"/>
                <a:gd name="T22" fmla="*/ 0 h 226"/>
                <a:gd name="T23" fmla="*/ 205 w 205"/>
                <a:gd name="T24" fmla="*/ 226 h 2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5" h="226">
                  <a:moveTo>
                    <a:pt x="194" y="0"/>
                  </a:moveTo>
                  <a:cubicBezTo>
                    <a:pt x="193" y="22"/>
                    <a:pt x="189" y="211"/>
                    <a:pt x="189" y="219"/>
                  </a:cubicBezTo>
                  <a:cubicBezTo>
                    <a:pt x="188" y="226"/>
                    <a:pt x="175" y="213"/>
                    <a:pt x="168" y="213"/>
                  </a:cubicBezTo>
                  <a:cubicBezTo>
                    <a:pt x="155" y="211"/>
                    <a:pt x="142" y="211"/>
                    <a:pt x="130" y="211"/>
                  </a:cubicBezTo>
                  <a:cubicBezTo>
                    <a:pt x="114" y="212"/>
                    <a:pt x="0" y="210"/>
                    <a:pt x="56" y="221"/>
                  </a:cubicBezTo>
                  <a:cubicBezTo>
                    <a:pt x="65" y="222"/>
                    <a:pt x="75" y="223"/>
                    <a:pt x="85" y="224"/>
                  </a:cubicBezTo>
                  <a:cubicBezTo>
                    <a:pt x="188" y="220"/>
                    <a:pt x="148" y="221"/>
                    <a:pt x="205" y="221"/>
                  </a:cubicBezTo>
                </a:path>
              </a:pathLst>
            </a:custGeom>
            <a:solidFill>
              <a:schemeClr val="bg2"/>
            </a:solidFill>
            <a:ln w="6350" cap="flat" cmpd="sng">
              <a:noFill/>
              <a:prstDash val="solid"/>
              <a:round/>
              <a:headEnd/>
              <a:tailEnd/>
            </a:ln>
          </p:spPr>
          <p:txBody>
            <a:bodyPr wrap="none" anchor="ctr">
              <a:spAutoFit/>
            </a:bodyPr>
            <a:lstStyle/>
            <a:p>
              <a:endParaRPr lang="sv-SE"/>
            </a:p>
          </p:txBody>
        </p:sp>
        <p:sp>
          <p:nvSpPr>
            <p:cNvPr id="103" name="Freeform 200">
              <a:extLst>
                <a:ext uri="{FF2B5EF4-FFF2-40B4-BE49-F238E27FC236}">
                  <a16:creationId xmlns:a16="http://schemas.microsoft.com/office/drawing/2014/main" id="{FB32AF75-D6E7-C248-B94A-BE373B864E00}"/>
                </a:ext>
              </a:extLst>
            </p:cNvPr>
            <p:cNvSpPr>
              <a:spLocks/>
            </p:cNvSpPr>
            <p:nvPr/>
          </p:nvSpPr>
          <p:spPr bwMode="auto">
            <a:xfrm>
              <a:off x="1630" y="3590"/>
              <a:ext cx="122" cy="147"/>
            </a:xfrm>
            <a:custGeom>
              <a:avLst/>
              <a:gdLst>
                <a:gd name="T0" fmla="*/ 6 w 186"/>
                <a:gd name="T1" fmla="*/ 0 h 224"/>
                <a:gd name="T2" fmla="*/ 7 w 186"/>
                <a:gd name="T3" fmla="*/ 33 h 224"/>
                <a:gd name="T4" fmla="*/ 6 w 186"/>
                <a:gd name="T5" fmla="*/ 147 h 224"/>
                <a:gd name="T6" fmla="*/ 100 w 186"/>
                <a:gd name="T7" fmla="*/ 142 h 224"/>
                <a:gd name="T8" fmla="*/ 67 w 186"/>
                <a:gd name="T9" fmla="*/ 140 h 224"/>
                <a:gd name="T10" fmla="*/ 7 w 186"/>
                <a:gd name="T11" fmla="*/ 144 h 224"/>
                <a:gd name="T12" fmla="*/ 0 60000 65536"/>
                <a:gd name="T13" fmla="*/ 0 60000 65536"/>
                <a:gd name="T14" fmla="*/ 0 60000 65536"/>
                <a:gd name="T15" fmla="*/ 0 60000 65536"/>
                <a:gd name="T16" fmla="*/ 0 60000 65536"/>
                <a:gd name="T17" fmla="*/ 0 60000 65536"/>
                <a:gd name="T18" fmla="*/ 0 w 186"/>
                <a:gd name="T19" fmla="*/ 0 h 224"/>
                <a:gd name="T20" fmla="*/ 186 w 186"/>
                <a:gd name="T21" fmla="*/ 224 h 224"/>
              </a:gdLst>
              <a:ahLst/>
              <a:cxnLst>
                <a:cxn ang="T12">
                  <a:pos x="T0" y="T1"/>
                </a:cxn>
                <a:cxn ang="T13">
                  <a:pos x="T2" y="T3"/>
                </a:cxn>
                <a:cxn ang="T14">
                  <a:pos x="T4" y="T5"/>
                </a:cxn>
                <a:cxn ang="T15">
                  <a:pos x="T6" y="T7"/>
                </a:cxn>
                <a:cxn ang="T16">
                  <a:pos x="T8" y="T9"/>
                </a:cxn>
                <a:cxn ang="T17">
                  <a:pos x="T10" y="T11"/>
                </a:cxn>
              </a:cxnLst>
              <a:rect l="T18" t="T19" r="T20" b="T21"/>
              <a:pathLst>
                <a:path w="186" h="224">
                  <a:moveTo>
                    <a:pt x="9" y="0"/>
                  </a:moveTo>
                  <a:cubicBezTo>
                    <a:pt x="4" y="13"/>
                    <a:pt x="10" y="38"/>
                    <a:pt x="11" y="51"/>
                  </a:cubicBezTo>
                  <a:cubicBezTo>
                    <a:pt x="10" y="74"/>
                    <a:pt x="0" y="175"/>
                    <a:pt x="9" y="224"/>
                  </a:cubicBezTo>
                  <a:cubicBezTo>
                    <a:pt x="57" y="221"/>
                    <a:pt x="104" y="217"/>
                    <a:pt x="153" y="216"/>
                  </a:cubicBezTo>
                  <a:cubicBezTo>
                    <a:pt x="186" y="207"/>
                    <a:pt x="105" y="213"/>
                    <a:pt x="102" y="214"/>
                  </a:cubicBezTo>
                  <a:cubicBezTo>
                    <a:pt x="71" y="216"/>
                    <a:pt x="41" y="219"/>
                    <a:pt x="11" y="219"/>
                  </a:cubicBezTo>
                </a:path>
              </a:pathLst>
            </a:custGeom>
            <a:solidFill>
              <a:schemeClr val="bg2"/>
            </a:solidFill>
            <a:ln w="6350" cap="flat" cmpd="sng">
              <a:noFill/>
              <a:prstDash val="solid"/>
              <a:round/>
              <a:headEnd/>
              <a:tailEnd/>
            </a:ln>
          </p:spPr>
          <p:txBody>
            <a:bodyPr wrap="none" anchor="ctr">
              <a:spAutoFit/>
            </a:bodyPr>
            <a:lstStyle/>
            <a:p>
              <a:endParaRPr lang="sv-SE"/>
            </a:p>
          </p:txBody>
        </p:sp>
        <p:sp>
          <p:nvSpPr>
            <p:cNvPr id="104" name="Freeform 201">
              <a:extLst>
                <a:ext uri="{FF2B5EF4-FFF2-40B4-BE49-F238E27FC236}">
                  <a16:creationId xmlns:a16="http://schemas.microsoft.com/office/drawing/2014/main" id="{813F01BA-E459-AE47-96B1-7E0CFE1CDB3A}"/>
                </a:ext>
              </a:extLst>
            </p:cNvPr>
            <p:cNvSpPr>
              <a:spLocks/>
            </p:cNvSpPr>
            <p:nvPr/>
          </p:nvSpPr>
          <p:spPr bwMode="auto">
            <a:xfrm>
              <a:off x="1558" y="3520"/>
              <a:ext cx="164" cy="212"/>
            </a:xfrm>
            <a:custGeom>
              <a:avLst/>
              <a:gdLst>
                <a:gd name="T0" fmla="*/ 25 w 511"/>
                <a:gd name="T1" fmla="*/ 3 h 508"/>
                <a:gd name="T2" fmla="*/ 17 w 511"/>
                <a:gd name="T3" fmla="*/ 147 h 508"/>
                <a:gd name="T4" fmla="*/ 10 w 511"/>
                <a:gd name="T5" fmla="*/ 181 h 508"/>
                <a:gd name="T6" fmla="*/ 6 w 511"/>
                <a:gd name="T7" fmla="*/ 204 h 508"/>
                <a:gd name="T8" fmla="*/ 19 w 511"/>
                <a:gd name="T9" fmla="*/ 198 h 508"/>
                <a:gd name="T10" fmla="*/ 25 w 511"/>
                <a:gd name="T11" fmla="*/ 195 h 508"/>
                <a:gd name="T12" fmla="*/ 75 w 511"/>
                <a:gd name="T13" fmla="*/ 204 h 508"/>
                <a:gd name="T14" fmla="*/ 80 w 511"/>
                <a:gd name="T15" fmla="*/ 45 h 508"/>
                <a:gd name="T16" fmla="*/ 95 w 511"/>
                <a:gd name="T17" fmla="*/ 212 h 508"/>
                <a:gd name="T18" fmla="*/ 147 w 511"/>
                <a:gd name="T19" fmla="*/ 204 h 508"/>
                <a:gd name="T20" fmla="*/ 149 w 511"/>
                <a:gd name="T21" fmla="*/ 189 h 508"/>
                <a:gd name="T22" fmla="*/ 119 w 511"/>
                <a:gd name="T23" fmla="*/ 53 h 508"/>
                <a:gd name="T24" fmla="*/ 104 w 511"/>
                <a:gd name="T25" fmla="*/ 0 h 5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11"/>
                <a:gd name="T40" fmla="*/ 0 h 508"/>
                <a:gd name="T41" fmla="*/ 511 w 511"/>
                <a:gd name="T42" fmla="*/ 508 h 50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11" h="508">
                  <a:moveTo>
                    <a:pt x="79" y="6"/>
                  </a:moveTo>
                  <a:cubicBezTo>
                    <a:pt x="90" y="113"/>
                    <a:pt x="88" y="247"/>
                    <a:pt x="52" y="352"/>
                  </a:cubicBezTo>
                  <a:cubicBezTo>
                    <a:pt x="34" y="401"/>
                    <a:pt x="56" y="335"/>
                    <a:pt x="32" y="433"/>
                  </a:cubicBezTo>
                  <a:cubicBezTo>
                    <a:pt x="27" y="451"/>
                    <a:pt x="0" y="494"/>
                    <a:pt x="18" y="488"/>
                  </a:cubicBezTo>
                  <a:cubicBezTo>
                    <a:pt x="31" y="483"/>
                    <a:pt x="45" y="478"/>
                    <a:pt x="59" y="474"/>
                  </a:cubicBezTo>
                  <a:cubicBezTo>
                    <a:pt x="65" y="471"/>
                    <a:pt x="79" y="467"/>
                    <a:pt x="79" y="467"/>
                  </a:cubicBezTo>
                  <a:cubicBezTo>
                    <a:pt x="159" y="472"/>
                    <a:pt x="174" y="472"/>
                    <a:pt x="235" y="488"/>
                  </a:cubicBezTo>
                  <a:cubicBezTo>
                    <a:pt x="268" y="438"/>
                    <a:pt x="246" y="159"/>
                    <a:pt x="249" y="108"/>
                  </a:cubicBezTo>
                  <a:cubicBezTo>
                    <a:pt x="252" y="178"/>
                    <a:pt x="253" y="447"/>
                    <a:pt x="296" y="508"/>
                  </a:cubicBezTo>
                  <a:cubicBezTo>
                    <a:pt x="329" y="460"/>
                    <a:pt x="412" y="484"/>
                    <a:pt x="459" y="488"/>
                  </a:cubicBezTo>
                  <a:cubicBezTo>
                    <a:pt x="511" y="499"/>
                    <a:pt x="482" y="479"/>
                    <a:pt x="465" y="454"/>
                  </a:cubicBezTo>
                  <a:cubicBezTo>
                    <a:pt x="433" y="345"/>
                    <a:pt x="406" y="235"/>
                    <a:pt x="371" y="128"/>
                  </a:cubicBezTo>
                  <a:cubicBezTo>
                    <a:pt x="364" y="109"/>
                    <a:pt x="338" y="13"/>
                    <a:pt x="323" y="0"/>
                  </a:cubicBezTo>
                </a:path>
              </a:pathLst>
            </a:custGeom>
            <a:solidFill>
              <a:schemeClr val="bg2"/>
            </a:solidFill>
            <a:ln w="6350" cap="flat" cmpd="sng">
              <a:noFill/>
              <a:prstDash val="solid"/>
              <a:round/>
              <a:headEnd/>
              <a:tailEnd/>
            </a:ln>
          </p:spPr>
          <p:txBody>
            <a:bodyPr anchor="ctr">
              <a:spAutoFit/>
            </a:bodyPr>
            <a:lstStyle/>
            <a:p>
              <a:endParaRPr lang="sv-SE"/>
            </a:p>
          </p:txBody>
        </p:sp>
        <p:sp>
          <p:nvSpPr>
            <p:cNvPr id="105" name="Freeform 202">
              <a:extLst>
                <a:ext uri="{FF2B5EF4-FFF2-40B4-BE49-F238E27FC236}">
                  <a16:creationId xmlns:a16="http://schemas.microsoft.com/office/drawing/2014/main" id="{90051F6F-97AB-5D45-BEBC-653D1CCF885E}"/>
                </a:ext>
              </a:extLst>
            </p:cNvPr>
            <p:cNvSpPr>
              <a:spLocks/>
            </p:cNvSpPr>
            <p:nvPr/>
          </p:nvSpPr>
          <p:spPr bwMode="auto">
            <a:xfrm>
              <a:off x="1551" y="3332"/>
              <a:ext cx="161" cy="269"/>
            </a:xfrm>
            <a:custGeom>
              <a:avLst/>
              <a:gdLst>
                <a:gd name="T0" fmla="*/ 29 w 161"/>
                <a:gd name="T1" fmla="*/ 5 h 269"/>
                <a:gd name="T2" fmla="*/ 105 w 161"/>
                <a:gd name="T3" fmla="*/ 0 h 269"/>
                <a:gd name="T4" fmla="*/ 118 w 161"/>
                <a:gd name="T5" fmla="*/ 5 h 269"/>
                <a:gd name="T6" fmla="*/ 113 w 161"/>
                <a:gd name="T7" fmla="*/ 19 h 269"/>
                <a:gd name="T8" fmla="*/ 122 w 161"/>
                <a:gd name="T9" fmla="*/ 59 h 269"/>
                <a:gd name="T10" fmla="*/ 149 w 161"/>
                <a:gd name="T11" fmla="*/ 146 h 269"/>
                <a:gd name="T12" fmla="*/ 145 w 161"/>
                <a:gd name="T13" fmla="*/ 232 h 269"/>
                <a:gd name="T14" fmla="*/ 149 w 161"/>
                <a:gd name="T15" fmla="*/ 236 h 269"/>
                <a:gd name="T16" fmla="*/ 83 w 161"/>
                <a:gd name="T17" fmla="*/ 246 h 269"/>
                <a:gd name="T18" fmla="*/ 95 w 161"/>
                <a:gd name="T19" fmla="*/ 230 h 269"/>
                <a:gd name="T20" fmla="*/ 73 w 161"/>
                <a:gd name="T21" fmla="*/ 12 h 269"/>
                <a:gd name="T22" fmla="*/ 81 w 161"/>
                <a:gd name="T23" fmla="*/ 244 h 269"/>
                <a:gd name="T24" fmla="*/ 3 w 161"/>
                <a:gd name="T25" fmla="*/ 228 h 269"/>
                <a:gd name="T26" fmla="*/ 15 w 161"/>
                <a:gd name="T27" fmla="*/ 148 h 269"/>
                <a:gd name="T28" fmla="*/ 29 w 161"/>
                <a:gd name="T29" fmla="*/ 54 h 269"/>
                <a:gd name="T30" fmla="*/ 29 w 161"/>
                <a:gd name="T31" fmla="*/ 5 h 26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61"/>
                <a:gd name="T49" fmla="*/ 0 h 269"/>
                <a:gd name="T50" fmla="*/ 161 w 161"/>
                <a:gd name="T51" fmla="*/ 269 h 26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61" h="269">
                  <a:moveTo>
                    <a:pt x="29" y="5"/>
                  </a:moveTo>
                  <a:cubicBezTo>
                    <a:pt x="56" y="11"/>
                    <a:pt x="77" y="6"/>
                    <a:pt x="105" y="0"/>
                  </a:cubicBezTo>
                  <a:cubicBezTo>
                    <a:pt x="109" y="1"/>
                    <a:pt x="115" y="0"/>
                    <a:pt x="118" y="5"/>
                  </a:cubicBezTo>
                  <a:cubicBezTo>
                    <a:pt x="120" y="9"/>
                    <a:pt x="113" y="14"/>
                    <a:pt x="113" y="19"/>
                  </a:cubicBezTo>
                  <a:cubicBezTo>
                    <a:pt x="113" y="32"/>
                    <a:pt x="119" y="45"/>
                    <a:pt x="122" y="59"/>
                  </a:cubicBezTo>
                  <a:cubicBezTo>
                    <a:pt x="132" y="109"/>
                    <a:pt x="134" y="98"/>
                    <a:pt x="149" y="146"/>
                  </a:cubicBezTo>
                  <a:cubicBezTo>
                    <a:pt x="161" y="184"/>
                    <a:pt x="155" y="204"/>
                    <a:pt x="145" y="232"/>
                  </a:cubicBezTo>
                  <a:cubicBezTo>
                    <a:pt x="159" y="244"/>
                    <a:pt x="152" y="232"/>
                    <a:pt x="149" y="236"/>
                  </a:cubicBezTo>
                  <a:cubicBezTo>
                    <a:pt x="146" y="239"/>
                    <a:pt x="87" y="247"/>
                    <a:pt x="83" y="246"/>
                  </a:cubicBezTo>
                  <a:cubicBezTo>
                    <a:pt x="74" y="247"/>
                    <a:pt x="97" y="269"/>
                    <a:pt x="95" y="230"/>
                  </a:cubicBezTo>
                  <a:cubicBezTo>
                    <a:pt x="93" y="191"/>
                    <a:pt x="75" y="10"/>
                    <a:pt x="73" y="12"/>
                  </a:cubicBezTo>
                  <a:cubicBezTo>
                    <a:pt x="83" y="172"/>
                    <a:pt x="104" y="257"/>
                    <a:pt x="81" y="244"/>
                  </a:cubicBezTo>
                  <a:cubicBezTo>
                    <a:pt x="53" y="228"/>
                    <a:pt x="0" y="238"/>
                    <a:pt x="3" y="228"/>
                  </a:cubicBezTo>
                  <a:cubicBezTo>
                    <a:pt x="6" y="217"/>
                    <a:pt x="13" y="158"/>
                    <a:pt x="15" y="148"/>
                  </a:cubicBezTo>
                  <a:cubicBezTo>
                    <a:pt x="23" y="101"/>
                    <a:pt x="25" y="101"/>
                    <a:pt x="29" y="54"/>
                  </a:cubicBezTo>
                  <a:cubicBezTo>
                    <a:pt x="32" y="7"/>
                    <a:pt x="39" y="27"/>
                    <a:pt x="29" y="5"/>
                  </a:cubicBezTo>
                  <a:close/>
                </a:path>
              </a:pathLst>
            </a:custGeom>
            <a:solidFill>
              <a:schemeClr val="bg2"/>
            </a:solidFill>
            <a:ln w="6350" cap="flat" cmpd="sng">
              <a:noFill/>
              <a:prstDash val="solid"/>
              <a:round/>
              <a:headEnd/>
              <a:tailEnd/>
            </a:ln>
          </p:spPr>
          <p:txBody>
            <a:bodyPr anchor="ctr">
              <a:spAutoFit/>
            </a:bodyPr>
            <a:lstStyle/>
            <a:p>
              <a:endParaRPr lang="sv-SE"/>
            </a:p>
          </p:txBody>
        </p:sp>
      </p:grpSp>
      <p:grpSp>
        <p:nvGrpSpPr>
          <p:cNvPr id="106" name="Group 203">
            <a:extLst>
              <a:ext uri="{FF2B5EF4-FFF2-40B4-BE49-F238E27FC236}">
                <a16:creationId xmlns:a16="http://schemas.microsoft.com/office/drawing/2014/main" id="{28835EE1-22B8-2B47-AD81-DEF2DC2D6905}"/>
              </a:ext>
            </a:extLst>
          </p:cNvPr>
          <p:cNvGrpSpPr>
            <a:grpSpLocks/>
          </p:cNvGrpSpPr>
          <p:nvPr/>
        </p:nvGrpSpPr>
        <p:grpSpPr bwMode="auto">
          <a:xfrm>
            <a:off x="3162300" y="4808984"/>
            <a:ext cx="428625" cy="669925"/>
            <a:chOff x="1490" y="3221"/>
            <a:chExt cx="270" cy="519"/>
          </a:xfrm>
        </p:grpSpPr>
        <p:sp>
          <p:nvSpPr>
            <p:cNvPr id="107" name="Freeform 204">
              <a:extLst>
                <a:ext uri="{FF2B5EF4-FFF2-40B4-BE49-F238E27FC236}">
                  <a16:creationId xmlns:a16="http://schemas.microsoft.com/office/drawing/2014/main" id="{9E88FB0C-816F-C342-AAD2-E8ABA7E93853}"/>
                </a:ext>
              </a:extLst>
            </p:cNvPr>
            <p:cNvSpPr>
              <a:spLocks/>
            </p:cNvSpPr>
            <p:nvPr/>
          </p:nvSpPr>
          <p:spPr bwMode="auto">
            <a:xfrm>
              <a:off x="1579" y="3238"/>
              <a:ext cx="73" cy="99"/>
            </a:xfrm>
            <a:custGeom>
              <a:avLst/>
              <a:gdLst>
                <a:gd name="T0" fmla="*/ 73 w 73"/>
                <a:gd name="T1" fmla="*/ 36 h 99"/>
                <a:gd name="T2" fmla="*/ 38 w 73"/>
                <a:gd name="T3" fmla="*/ 0 h 99"/>
                <a:gd name="T4" fmla="*/ 7 w 73"/>
                <a:gd name="T5" fmla="*/ 12 h 99"/>
                <a:gd name="T6" fmla="*/ 9 w 73"/>
                <a:gd name="T7" fmla="*/ 65 h 99"/>
                <a:gd name="T8" fmla="*/ 15 w 73"/>
                <a:gd name="T9" fmla="*/ 83 h 99"/>
                <a:gd name="T10" fmla="*/ 38 w 73"/>
                <a:gd name="T11" fmla="*/ 99 h 99"/>
                <a:gd name="T12" fmla="*/ 64 w 73"/>
                <a:gd name="T13" fmla="*/ 83 h 99"/>
                <a:gd name="T14" fmla="*/ 72 w 73"/>
                <a:gd name="T15" fmla="*/ 65 h 99"/>
                <a:gd name="T16" fmla="*/ 64 w 73"/>
                <a:gd name="T17" fmla="*/ 21 h 9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3"/>
                <a:gd name="T28" fmla="*/ 0 h 99"/>
                <a:gd name="T29" fmla="*/ 73 w 73"/>
                <a:gd name="T30" fmla="*/ 99 h 9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3" h="99">
                  <a:moveTo>
                    <a:pt x="73" y="36"/>
                  </a:moveTo>
                  <a:cubicBezTo>
                    <a:pt x="69" y="13"/>
                    <a:pt x="58" y="8"/>
                    <a:pt x="38" y="0"/>
                  </a:cubicBezTo>
                  <a:cubicBezTo>
                    <a:pt x="12" y="6"/>
                    <a:pt x="21" y="0"/>
                    <a:pt x="7" y="12"/>
                  </a:cubicBezTo>
                  <a:cubicBezTo>
                    <a:pt x="0" y="36"/>
                    <a:pt x="2" y="40"/>
                    <a:pt x="9" y="65"/>
                  </a:cubicBezTo>
                  <a:cubicBezTo>
                    <a:pt x="11" y="71"/>
                    <a:pt x="10" y="80"/>
                    <a:pt x="15" y="83"/>
                  </a:cubicBezTo>
                  <a:cubicBezTo>
                    <a:pt x="32" y="97"/>
                    <a:pt x="24" y="93"/>
                    <a:pt x="38" y="99"/>
                  </a:cubicBezTo>
                  <a:cubicBezTo>
                    <a:pt x="51" y="95"/>
                    <a:pt x="56" y="96"/>
                    <a:pt x="64" y="83"/>
                  </a:cubicBezTo>
                  <a:cubicBezTo>
                    <a:pt x="66" y="77"/>
                    <a:pt x="71" y="72"/>
                    <a:pt x="72" y="65"/>
                  </a:cubicBezTo>
                  <a:cubicBezTo>
                    <a:pt x="73" y="49"/>
                    <a:pt x="64" y="36"/>
                    <a:pt x="64" y="21"/>
                  </a:cubicBezTo>
                </a:path>
              </a:pathLst>
            </a:custGeom>
            <a:solidFill>
              <a:schemeClr val="bg2"/>
            </a:solidFill>
            <a:ln w="6350" cap="flat" cmpd="sng">
              <a:noFill/>
              <a:prstDash val="solid"/>
              <a:round/>
              <a:headEnd/>
              <a:tailEnd/>
            </a:ln>
          </p:spPr>
          <p:txBody>
            <a:bodyPr anchor="ctr">
              <a:spAutoFit/>
            </a:bodyPr>
            <a:lstStyle/>
            <a:p>
              <a:endParaRPr lang="sv-SE"/>
            </a:p>
          </p:txBody>
        </p:sp>
        <p:sp>
          <p:nvSpPr>
            <p:cNvPr id="108" name="Freeform 205">
              <a:extLst>
                <a:ext uri="{FF2B5EF4-FFF2-40B4-BE49-F238E27FC236}">
                  <a16:creationId xmlns:a16="http://schemas.microsoft.com/office/drawing/2014/main" id="{A5556893-4510-594A-A3E1-AF0C9079701F}"/>
                </a:ext>
              </a:extLst>
            </p:cNvPr>
            <p:cNvSpPr>
              <a:spLocks/>
            </p:cNvSpPr>
            <p:nvPr/>
          </p:nvSpPr>
          <p:spPr bwMode="auto">
            <a:xfrm>
              <a:off x="1567" y="3223"/>
              <a:ext cx="47" cy="119"/>
            </a:xfrm>
            <a:custGeom>
              <a:avLst/>
              <a:gdLst>
                <a:gd name="T0" fmla="*/ 47 w 51"/>
                <a:gd name="T1" fmla="*/ 10 h 119"/>
                <a:gd name="T2" fmla="*/ 26 w 51"/>
                <a:gd name="T3" fmla="*/ 7 h 119"/>
                <a:gd name="T4" fmla="*/ 10 w 51"/>
                <a:gd name="T5" fmla="*/ 29 h 119"/>
                <a:gd name="T6" fmla="*/ 0 w 51"/>
                <a:gd name="T7" fmla="*/ 62 h 119"/>
                <a:gd name="T8" fmla="*/ 8 w 51"/>
                <a:gd name="T9" fmla="*/ 115 h 119"/>
                <a:gd name="T10" fmla="*/ 15 w 51"/>
                <a:gd name="T11" fmla="*/ 106 h 119"/>
                <a:gd name="T12" fmla="*/ 16 w 51"/>
                <a:gd name="T13" fmla="*/ 100 h 119"/>
                <a:gd name="T14" fmla="*/ 19 w 51"/>
                <a:gd name="T15" fmla="*/ 97 h 119"/>
                <a:gd name="T16" fmla="*/ 25 w 51"/>
                <a:gd name="T17" fmla="*/ 76 h 119"/>
                <a:gd name="T18" fmla="*/ 28 w 51"/>
                <a:gd name="T19" fmla="*/ 57 h 119"/>
                <a:gd name="T20" fmla="*/ 34 w 51"/>
                <a:gd name="T21" fmla="*/ 26 h 119"/>
                <a:gd name="T22" fmla="*/ 47 w 51"/>
                <a:gd name="T23" fmla="*/ 10 h 11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1"/>
                <a:gd name="T37" fmla="*/ 0 h 119"/>
                <a:gd name="T38" fmla="*/ 51 w 51"/>
                <a:gd name="T39" fmla="*/ 119 h 11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1" h="119">
                  <a:moveTo>
                    <a:pt x="51" y="10"/>
                  </a:moveTo>
                  <a:cubicBezTo>
                    <a:pt x="40" y="10"/>
                    <a:pt x="36" y="0"/>
                    <a:pt x="28" y="7"/>
                  </a:cubicBezTo>
                  <a:cubicBezTo>
                    <a:pt x="25" y="10"/>
                    <a:pt x="12" y="25"/>
                    <a:pt x="11" y="29"/>
                  </a:cubicBezTo>
                  <a:cubicBezTo>
                    <a:pt x="9" y="32"/>
                    <a:pt x="0" y="62"/>
                    <a:pt x="0" y="62"/>
                  </a:cubicBezTo>
                  <a:cubicBezTo>
                    <a:pt x="4" y="94"/>
                    <a:pt x="44" y="101"/>
                    <a:pt x="9" y="115"/>
                  </a:cubicBezTo>
                  <a:cubicBezTo>
                    <a:pt x="26" y="119"/>
                    <a:pt x="5" y="119"/>
                    <a:pt x="16" y="106"/>
                  </a:cubicBezTo>
                  <a:cubicBezTo>
                    <a:pt x="16" y="104"/>
                    <a:pt x="16" y="102"/>
                    <a:pt x="17" y="100"/>
                  </a:cubicBezTo>
                  <a:cubicBezTo>
                    <a:pt x="18" y="98"/>
                    <a:pt x="20" y="98"/>
                    <a:pt x="21" y="97"/>
                  </a:cubicBezTo>
                  <a:cubicBezTo>
                    <a:pt x="21" y="95"/>
                    <a:pt x="26" y="79"/>
                    <a:pt x="27" y="76"/>
                  </a:cubicBezTo>
                  <a:cubicBezTo>
                    <a:pt x="27" y="70"/>
                    <a:pt x="30" y="57"/>
                    <a:pt x="30" y="57"/>
                  </a:cubicBezTo>
                  <a:cubicBezTo>
                    <a:pt x="29" y="49"/>
                    <a:pt x="29" y="33"/>
                    <a:pt x="37" y="26"/>
                  </a:cubicBezTo>
                  <a:cubicBezTo>
                    <a:pt x="42" y="20"/>
                    <a:pt x="46" y="16"/>
                    <a:pt x="51" y="10"/>
                  </a:cubicBezTo>
                  <a:close/>
                </a:path>
              </a:pathLst>
            </a:custGeom>
            <a:solidFill>
              <a:schemeClr val="bg2"/>
            </a:solidFill>
            <a:ln w="6350" cap="flat" cmpd="sng">
              <a:noFill/>
              <a:prstDash val="solid"/>
              <a:round/>
              <a:headEnd/>
              <a:tailEnd/>
            </a:ln>
          </p:spPr>
          <p:txBody>
            <a:bodyPr anchor="ctr">
              <a:spAutoFit/>
            </a:bodyPr>
            <a:lstStyle/>
            <a:p>
              <a:endParaRPr lang="sv-SE"/>
            </a:p>
          </p:txBody>
        </p:sp>
        <p:sp>
          <p:nvSpPr>
            <p:cNvPr id="109" name="Freeform 206">
              <a:extLst>
                <a:ext uri="{FF2B5EF4-FFF2-40B4-BE49-F238E27FC236}">
                  <a16:creationId xmlns:a16="http://schemas.microsoft.com/office/drawing/2014/main" id="{606217D2-1511-D94C-8BB4-C6C17CE503EF}"/>
                </a:ext>
              </a:extLst>
            </p:cNvPr>
            <p:cNvSpPr>
              <a:spLocks/>
            </p:cNvSpPr>
            <p:nvPr/>
          </p:nvSpPr>
          <p:spPr bwMode="auto">
            <a:xfrm>
              <a:off x="1604" y="3221"/>
              <a:ext cx="66" cy="118"/>
            </a:xfrm>
            <a:custGeom>
              <a:avLst/>
              <a:gdLst>
                <a:gd name="T0" fmla="*/ 0 w 92"/>
                <a:gd name="T1" fmla="*/ 16 h 118"/>
                <a:gd name="T2" fmla="*/ 20 w 92"/>
                <a:gd name="T3" fmla="*/ 0 h 118"/>
                <a:gd name="T4" fmla="*/ 45 w 92"/>
                <a:gd name="T5" fmla="*/ 10 h 118"/>
                <a:gd name="T6" fmla="*/ 52 w 92"/>
                <a:gd name="T7" fmla="*/ 35 h 118"/>
                <a:gd name="T8" fmla="*/ 55 w 92"/>
                <a:gd name="T9" fmla="*/ 51 h 118"/>
                <a:gd name="T10" fmla="*/ 60 w 92"/>
                <a:gd name="T11" fmla="*/ 69 h 118"/>
                <a:gd name="T12" fmla="*/ 54 w 92"/>
                <a:gd name="T13" fmla="*/ 95 h 118"/>
                <a:gd name="T14" fmla="*/ 65 w 92"/>
                <a:gd name="T15" fmla="*/ 87 h 118"/>
                <a:gd name="T16" fmla="*/ 57 w 92"/>
                <a:gd name="T17" fmla="*/ 101 h 118"/>
                <a:gd name="T18" fmla="*/ 64 w 92"/>
                <a:gd name="T19" fmla="*/ 101 h 118"/>
                <a:gd name="T20" fmla="*/ 49 w 92"/>
                <a:gd name="T21" fmla="*/ 107 h 118"/>
                <a:gd name="T22" fmla="*/ 45 w 92"/>
                <a:gd name="T23" fmla="*/ 78 h 118"/>
                <a:gd name="T24" fmla="*/ 29 w 92"/>
                <a:gd name="T25" fmla="*/ 27 h 118"/>
                <a:gd name="T26" fmla="*/ 10 w 92"/>
                <a:gd name="T27" fmla="*/ 14 h 11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2"/>
                <a:gd name="T43" fmla="*/ 0 h 118"/>
                <a:gd name="T44" fmla="*/ 92 w 92"/>
                <a:gd name="T45" fmla="*/ 118 h 11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2" h="118">
                  <a:moveTo>
                    <a:pt x="0" y="16"/>
                  </a:moveTo>
                  <a:cubicBezTo>
                    <a:pt x="12" y="12"/>
                    <a:pt x="14" y="2"/>
                    <a:pt x="28" y="0"/>
                  </a:cubicBezTo>
                  <a:cubicBezTo>
                    <a:pt x="46" y="3"/>
                    <a:pt x="49" y="2"/>
                    <a:pt x="63" y="10"/>
                  </a:cubicBezTo>
                  <a:cubicBezTo>
                    <a:pt x="65" y="16"/>
                    <a:pt x="67" y="30"/>
                    <a:pt x="72" y="35"/>
                  </a:cubicBezTo>
                  <a:cubicBezTo>
                    <a:pt x="73" y="41"/>
                    <a:pt x="77" y="51"/>
                    <a:pt x="77" y="51"/>
                  </a:cubicBezTo>
                  <a:cubicBezTo>
                    <a:pt x="78" y="54"/>
                    <a:pt x="80" y="59"/>
                    <a:pt x="83" y="69"/>
                  </a:cubicBezTo>
                  <a:cubicBezTo>
                    <a:pt x="83" y="76"/>
                    <a:pt x="74" y="92"/>
                    <a:pt x="75" y="95"/>
                  </a:cubicBezTo>
                  <a:cubicBezTo>
                    <a:pt x="80" y="94"/>
                    <a:pt x="85" y="86"/>
                    <a:pt x="91" y="87"/>
                  </a:cubicBezTo>
                  <a:cubicBezTo>
                    <a:pt x="92" y="87"/>
                    <a:pt x="80" y="100"/>
                    <a:pt x="79" y="101"/>
                  </a:cubicBezTo>
                  <a:cubicBezTo>
                    <a:pt x="75" y="102"/>
                    <a:pt x="89" y="101"/>
                    <a:pt x="89" y="101"/>
                  </a:cubicBezTo>
                  <a:cubicBezTo>
                    <a:pt x="61" y="97"/>
                    <a:pt x="81" y="118"/>
                    <a:pt x="68" y="107"/>
                  </a:cubicBezTo>
                  <a:cubicBezTo>
                    <a:pt x="64" y="88"/>
                    <a:pt x="65" y="97"/>
                    <a:pt x="63" y="78"/>
                  </a:cubicBezTo>
                  <a:cubicBezTo>
                    <a:pt x="62" y="72"/>
                    <a:pt x="56" y="31"/>
                    <a:pt x="41" y="27"/>
                  </a:cubicBezTo>
                  <a:cubicBezTo>
                    <a:pt x="31" y="20"/>
                    <a:pt x="26" y="14"/>
                    <a:pt x="14" y="14"/>
                  </a:cubicBezTo>
                </a:path>
              </a:pathLst>
            </a:custGeom>
            <a:solidFill>
              <a:schemeClr val="bg2"/>
            </a:solidFill>
            <a:ln w="6350" cap="flat" cmpd="sng">
              <a:noFill/>
              <a:prstDash val="solid"/>
              <a:round/>
              <a:headEnd/>
              <a:tailEnd/>
            </a:ln>
          </p:spPr>
          <p:txBody>
            <a:bodyPr anchor="ctr">
              <a:spAutoFit/>
            </a:bodyPr>
            <a:lstStyle/>
            <a:p>
              <a:endParaRPr lang="sv-SE"/>
            </a:p>
          </p:txBody>
        </p:sp>
        <p:sp>
          <p:nvSpPr>
            <p:cNvPr id="110" name="Freeform 207">
              <a:extLst>
                <a:ext uri="{FF2B5EF4-FFF2-40B4-BE49-F238E27FC236}">
                  <a16:creationId xmlns:a16="http://schemas.microsoft.com/office/drawing/2014/main" id="{B04043FF-4DE5-B74C-8529-555C5AB91F06}"/>
                </a:ext>
              </a:extLst>
            </p:cNvPr>
            <p:cNvSpPr>
              <a:spLocks/>
            </p:cNvSpPr>
            <p:nvPr/>
          </p:nvSpPr>
          <p:spPr bwMode="auto">
            <a:xfrm rot="16006696">
              <a:off x="1485" y="3543"/>
              <a:ext cx="69" cy="45"/>
            </a:xfrm>
            <a:custGeom>
              <a:avLst/>
              <a:gdLst>
                <a:gd name="T0" fmla="*/ 56 w 194"/>
                <a:gd name="T1" fmla="*/ 15 h 145"/>
                <a:gd name="T2" fmla="*/ 30 w 194"/>
                <a:gd name="T3" fmla="*/ 17 h 145"/>
                <a:gd name="T4" fmla="*/ 35 w 194"/>
                <a:gd name="T5" fmla="*/ 23 h 145"/>
                <a:gd name="T6" fmla="*/ 30 w 194"/>
                <a:gd name="T7" fmla="*/ 27 h 145"/>
                <a:gd name="T8" fmla="*/ 51 w 194"/>
                <a:gd name="T9" fmla="*/ 38 h 145"/>
                <a:gd name="T10" fmla="*/ 61 w 194"/>
                <a:gd name="T11" fmla="*/ 34 h 145"/>
                <a:gd name="T12" fmla="*/ 68 w 194"/>
                <a:gd name="T13" fmla="*/ 32 h 145"/>
                <a:gd name="T14" fmla="*/ 66 w 194"/>
                <a:gd name="T15" fmla="*/ 29 h 145"/>
                <a:gd name="T16" fmla="*/ 0 60000 65536"/>
                <a:gd name="T17" fmla="*/ 0 60000 65536"/>
                <a:gd name="T18" fmla="*/ 0 60000 65536"/>
                <a:gd name="T19" fmla="*/ 0 60000 65536"/>
                <a:gd name="T20" fmla="*/ 0 60000 65536"/>
                <a:gd name="T21" fmla="*/ 0 60000 65536"/>
                <a:gd name="T22" fmla="*/ 0 60000 65536"/>
                <a:gd name="T23" fmla="*/ 0 60000 65536"/>
                <a:gd name="T24" fmla="*/ 0 w 194"/>
                <a:gd name="T25" fmla="*/ 0 h 145"/>
                <a:gd name="T26" fmla="*/ 194 w 194"/>
                <a:gd name="T27" fmla="*/ 145 h 14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4" h="145">
                  <a:moveTo>
                    <a:pt x="158" y="47"/>
                  </a:moveTo>
                  <a:cubicBezTo>
                    <a:pt x="73" y="26"/>
                    <a:pt x="0" y="0"/>
                    <a:pt x="83" y="54"/>
                  </a:cubicBezTo>
                  <a:cubicBezTo>
                    <a:pt x="87" y="61"/>
                    <a:pt x="89" y="71"/>
                    <a:pt x="97" y="75"/>
                  </a:cubicBezTo>
                  <a:cubicBezTo>
                    <a:pt x="122" y="87"/>
                    <a:pt x="193" y="73"/>
                    <a:pt x="83" y="88"/>
                  </a:cubicBezTo>
                  <a:cubicBezTo>
                    <a:pt x="62" y="145"/>
                    <a:pt x="102" y="127"/>
                    <a:pt x="144" y="122"/>
                  </a:cubicBezTo>
                  <a:cubicBezTo>
                    <a:pt x="153" y="117"/>
                    <a:pt x="161" y="111"/>
                    <a:pt x="171" y="108"/>
                  </a:cubicBezTo>
                  <a:cubicBezTo>
                    <a:pt x="177" y="105"/>
                    <a:pt x="186" y="106"/>
                    <a:pt x="192" y="102"/>
                  </a:cubicBezTo>
                  <a:cubicBezTo>
                    <a:pt x="194" y="99"/>
                    <a:pt x="187" y="97"/>
                    <a:pt x="185" y="95"/>
                  </a:cubicBezTo>
                </a:path>
              </a:pathLst>
            </a:custGeom>
            <a:solidFill>
              <a:schemeClr val="bg2"/>
            </a:solidFill>
            <a:ln w="6350" cap="flat" cmpd="sng">
              <a:noFill/>
              <a:prstDash val="solid"/>
              <a:round/>
              <a:headEnd/>
              <a:tailEnd/>
            </a:ln>
          </p:spPr>
          <p:txBody>
            <a:bodyPr anchor="ctr">
              <a:spAutoFit/>
            </a:bodyPr>
            <a:lstStyle/>
            <a:p>
              <a:endParaRPr lang="sv-SE"/>
            </a:p>
          </p:txBody>
        </p:sp>
        <p:sp>
          <p:nvSpPr>
            <p:cNvPr id="111" name="Freeform 208">
              <a:extLst>
                <a:ext uri="{FF2B5EF4-FFF2-40B4-BE49-F238E27FC236}">
                  <a16:creationId xmlns:a16="http://schemas.microsoft.com/office/drawing/2014/main" id="{52168805-707E-9542-8BFF-ABD757E5D9B4}"/>
                </a:ext>
              </a:extLst>
            </p:cNvPr>
            <p:cNvSpPr>
              <a:spLocks/>
            </p:cNvSpPr>
            <p:nvPr/>
          </p:nvSpPr>
          <p:spPr bwMode="auto">
            <a:xfrm rot="16006696">
              <a:off x="1513" y="3551"/>
              <a:ext cx="25" cy="13"/>
            </a:xfrm>
            <a:custGeom>
              <a:avLst/>
              <a:gdLst>
                <a:gd name="T0" fmla="*/ 0 w 68"/>
                <a:gd name="T1" fmla="*/ 13 h 31"/>
                <a:gd name="T2" fmla="*/ 25 w 68"/>
                <a:gd name="T3" fmla="*/ 8 h 31"/>
                <a:gd name="T4" fmla="*/ 0 60000 65536"/>
                <a:gd name="T5" fmla="*/ 0 60000 65536"/>
                <a:gd name="T6" fmla="*/ 0 w 68"/>
                <a:gd name="T7" fmla="*/ 0 h 31"/>
                <a:gd name="T8" fmla="*/ 68 w 68"/>
                <a:gd name="T9" fmla="*/ 31 h 31"/>
              </a:gdLst>
              <a:ahLst/>
              <a:cxnLst>
                <a:cxn ang="T4">
                  <a:pos x="T0" y="T1"/>
                </a:cxn>
                <a:cxn ang="T5">
                  <a:pos x="T2" y="T3"/>
                </a:cxn>
              </a:cxnLst>
              <a:rect l="T6" t="T7" r="T8" b="T9"/>
              <a:pathLst>
                <a:path w="68" h="31">
                  <a:moveTo>
                    <a:pt x="0" y="31"/>
                  </a:moveTo>
                  <a:cubicBezTo>
                    <a:pt x="21" y="0"/>
                    <a:pt x="36" y="0"/>
                    <a:pt x="68" y="18"/>
                  </a:cubicBezTo>
                </a:path>
              </a:pathLst>
            </a:custGeom>
            <a:solidFill>
              <a:schemeClr val="bg2"/>
            </a:solidFill>
            <a:ln w="6350" cap="flat" cmpd="sng">
              <a:noFill/>
              <a:prstDash val="solid"/>
              <a:round/>
              <a:headEnd/>
              <a:tailEnd/>
            </a:ln>
          </p:spPr>
          <p:txBody>
            <a:bodyPr wrap="none" anchor="ctr">
              <a:spAutoFit/>
            </a:bodyPr>
            <a:lstStyle/>
            <a:p>
              <a:endParaRPr lang="sv-SE"/>
            </a:p>
          </p:txBody>
        </p:sp>
        <p:sp>
          <p:nvSpPr>
            <p:cNvPr id="112" name="Freeform 209">
              <a:extLst>
                <a:ext uri="{FF2B5EF4-FFF2-40B4-BE49-F238E27FC236}">
                  <a16:creationId xmlns:a16="http://schemas.microsoft.com/office/drawing/2014/main" id="{61CF0D5C-77AA-2246-A9D5-0CFC77F8EAB0}"/>
                </a:ext>
              </a:extLst>
            </p:cNvPr>
            <p:cNvSpPr>
              <a:spLocks/>
            </p:cNvSpPr>
            <p:nvPr/>
          </p:nvSpPr>
          <p:spPr bwMode="auto">
            <a:xfrm>
              <a:off x="1520" y="3340"/>
              <a:ext cx="65" cy="215"/>
            </a:xfrm>
            <a:custGeom>
              <a:avLst/>
              <a:gdLst>
                <a:gd name="T0" fmla="*/ 60 w 65"/>
                <a:gd name="T1" fmla="*/ 0 h 215"/>
                <a:gd name="T2" fmla="*/ 42 w 65"/>
                <a:gd name="T3" fmla="*/ 38 h 215"/>
                <a:gd name="T4" fmla="*/ 20 w 65"/>
                <a:gd name="T5" fmla="*/ 114 h 215"/>
                <a:gd name="T6" fmla="*/ 2 w 65"/>
                <a:gd name="T7" fmla="*/ 215 h 215"/>
                <a:gd name="T8" fmla="*/ 0 60000 65536"/>
                <a:gd name="T9" fmla="*/ 0 60000 65536"/>
                <a:gd name="T10" fmla="*/ 0 60000 65536"/>
                <a:gd name="T11" fmla="*/ 0 60000 65536"/>
                <a:gd name="T12" fmla="*/ 0 w 65"/>
                <a:gd name="T13" fmla="*/ 0 h 215"/>
                <a:gd name="T14" fmla="*/ 65 w 65"/>
                <a:gd name="T15" fmla="*/ 215 h 215"/>
              </a:gdLst>
              <a:ahLst/>
              <a:cxnLst>
                <a:cxn ang="T8">
                  <a:pos x="T0" y="T1"/>
                </a:cxn>
                <a:cxn ang="T9">
                  <a:pos x="T2" y="T3"/>
                </a:cxn>
                <a:cxn ang="T10">
                  <a:pos x="T4" y="T5"/>
                </a:cxn>
                <a:cxn ang="T11">
                  <a:pos x="T6" y="T7"/>
                </a:cxn>
              </a:cxnLst>
              <a:rect l="T12" t="T13" r="T14" b="T15"/>
              <a:pathLst>
                <a:path w="65" h="215">
                  <a:moveTo>
                    <a:pt x="60" y="0"/>
                  </a:moveTo>
                  <a:cubicBezTo>
                    <a:pt x="65" y="12"/>
                    <a:pt x="43" y="13"/>
                    <a:pt x="42" y="38"/>
                  </a:cubicBezTo>
                  <a:cubicBezTo>
                    <a:pt x="38" y="74"/>
                    <a:pt x="24" y="81"/>
                    <a:pt x="20" y="114"/>
                  </a:cubicBezTo>
                  <a:cubicBezTo>
                    <a:pt x="9" y="141"/>
                    <a:pt x="0" y="185"/>
                    <a:pt x="2" y="215"/>
                  </a:cubicBezTo>
                </a:path>
              </a:pathLst>
            </a:custGeom>
            <a:solidFill>
              <a:schemeClr val="bg2"/>
            </a:solidFill>
            <a:ln w="6350" cap="flat" cmpd="sng">
              <a:noFill/>
              <a:prstDash val="solid"/>
              <a:round/>
              <a:headEnd/>
              <a:tailEnd/>
            </a:ln>
          </p:spPr>
          <p:txBody>
            <a:bodyPr anchor="ctr">
              <a:spAutoFit/>
            </a:bodyPr>
            <a:lstStyle/>
            <a:p>
              <a:endParaRPr lang="sv-SE"/>
            </a:p>
          </p:txBody>
        </p:sp>
        <p:sp>
          <p:nvSpPr>
            <p:cNvPr id="113" name="Freeform 210">
              <a:extLst>
                <a:ext uri="{FF2B5EF4-FFF2-40B4-BE49-F238E27FC236}">
                  <a16:creationId xmlns:a16="http://schemas.microsoft.com/office/drawing/2014/main" id="{C5197897-578F-A34A-AF50-F76BBC492A65}"/>
                </a:ext>
              </a:extLst>
            </p:cNvPr>
            <p:cNvSpPr>
              <a:spLocks/>
            </p:cNvSpPr>
            <p:nvPr/>
          </p:nvSpPr>
          <p:spPr bwMode="auto">
            <a:xfrm rot="5124408">
              <a:off x="1711" y="3517"/>
              <a:ext cx="68" cy="31"/>
            </a:xfrm>
            <a:custGeom>
              <a:avLst/>
              <a:gdLst>
                <a:gd name="T0" fmla="*/ 7 w 146"/>
                <a:gd name="T1" fmla="*/ 19 h 95"/>
                <a:gd name="T2" fmla="*/ 54 w 146"/>
                <a:gd name="T3" fmla="*/ 1 h 95"/>
                <a:gd name="T4" fmla="*/ 67 w 146"/>
                <a:gd name="T5" fmla="*/ 3 h 95"/>
                <a:gd name="T6" fmla="*/ 60 w 146"/>
                <a:gd name="T7" fmla="*/ 10 h 95"/>
                <a:gd name="T8" fmla="*/ 19 w 146"/>
                <a:gd name="T9" fmla="*/ 19 h 95"/>
                <a:gd name="T10" fmla="*/ 3 w 146"/>
                <a:gd name="T11" fmla="*/ 16 h 95"/>
                <a:gd name="T12" fmla="*/ 19 w 146"/>
                <a:gd name="T13" fmla="*/ 14 h 95"/>
                <a:gd name="T14" fmla="*/ 38 w 146"/>
                <a:gd name="T15" fmla="*/ 21 h 95"/>
                <a:gd name="T16" fmla="*/ 35 w 146"/>
                <a:gd name="T17" fmla="*/ 30 h 95"/>
                <a:gd name="T18" fmla="*/ 22 w 146"/>
                <a:gd name="T19" fmla="*/ 27 h 95"/>
                <a:gd name="T20" fmla="*/ 7 w 146"/>
                <a:gd name="T21" fmla="*/ 19 h 9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6"/>
                <a:gd name="T34" fmla="*/ 0 h 95"/>
                <a:gd name="T35" fmla="*/ 146 w 146"/>
                <a:gd name="T36" fmla="*/ 95 h 9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6" h="95">
                  <a:moveTo>
                    <a:pt x="14" y="57"/>
                  </a:moveTo>
                  <a:cubicBezTo>
                    <a:pt x="44" y="16"/>
                    <a:pt x="67" y="12"/>
                    <a:pt x="116" y="2"/>
                  </a:cubicBezTo>
                  <a:cubicBezTo>
                    <a:pt x="125" y="4"/>
                    <a:pt x="139" y="0"/>
                    <a:pt x="143" y="9"/>
                  </a:cubicBezTo>
                  <a:cubicBezTo>
                    <a:pt x="146" y="16"/>
                    <a:pt x="135" y="24"/>
                    <a:pt x="129" y="30"/>
                  </a:cubicBezTo>
                  <a:cubicBezTo>
                    <a:pt x="106" y="48"/>
                    <a:pt x="68" y="49"/>
                    <a:pt x="41" y="57"/>
                  </a:cubicBezTo>
                  <a:cubicBezTo>
                    <a:pt x="29" y="54"/>
                    <a:pt x="7" y="61"/>
                    <a:pt x="7" y="50"/>
                  </a:cubicBezTo>
                  <a:cubicBezTo>
                    <a:pt x="7" y="38"/>
                    <a:pt x="29" y="43"/>
                    <a:pt x="41" y="43"/>
                  </a:cubicBezTo>
                  <a:cubicBezTo>
                    <a:pt x="54" y="43"/>
                    <a:pt x="71" y="56"/>
                    <a:pt x="82" y="63"/>
                  </a:cubicBezTo>
                  <a:cubicBezTo>
                    <a:pt x="79" y="72"/>
                    <a:pt x="83" y="85"/>
                    <a:pt x="75" y="91"/>
                  </a:cubicBezTo>
                  <a:cubicBezTo>
                    <a:pt x="67" y="95"/>
                    <a:pt x="56" y="86"/>
                    <a:pt x="48" y="84"/>
                  </a:cubicBezTo>
                  <a:cubicBezTo>
                    <a:pt x="1" y="69"/>
                    <a:pt x="0" y="82"/>
                    <a:pt x="14" y="57"/>
                  </a:cubicBezTo>
                  <a:close/>
                </a:path>
              </a:pathLst>
            </a:custGeom>
            <a:solidFill>
              <a:schemeClr val="bg2"/>
            </a:solidFill>
            <a:ln w="6350" cap="flat" cmpd="sng">
              <a:noFill/>
              <a:prstDash val="solid"/>
              <a:round/>
              <a:headEnd/>
              <a:tailEnd/>
            </a:ln>
          </p:spPr>
          <p:txBody>
            <a:bodyPr anchor="ctr">
              <a:spAutoFit/>
            </a:bodyPr>
            <a:lstStyle/>
            <a:p>
              <a:endParaRPr lang="sv-SE"/>
            </a:p>
          </p:txBody>
        </p:sp>
        <p:sp>
          <p:nvSpPr>
            <p:cNvPr id="114" name="Freeform 211">
              <a:extLst>
                <a:ext uri="{FF2B5EF4-FFF2-40B4-BE49-F238E27FC236}">
                  <a16:creationId xmlns:a16="http://schemas.microsoft.com/office/drawing/2014/main" id="{D841A6B8-5B37-294E-AB67-9AA6E91EB269}"/>
                </a:ext>
              </a:extLst>
            </p:cNvPr>
            <p:cNvSpPr>
              <a:spLocks/>
            </p:cNvSpPr>
            <p:nvPr/>
          </p:nvSpPr>
          <p:spPr bwMode="auto">
            <a:xfrm>
              <a:off x="1660" y="3320"/>
              <a:ext cx="93" cy="207"/>
            </a:xfrm>
            <a:custGeom>
              <a:avLst/>
              <a:gdLst>
                <a:gd name="T0" fmla="*/ 4 w 93"/>
                <a:gd name="T1" fmla="*/ 16 h 207"/>
                <a:gd name="T2" fmla="*/ 17 w 93"/>
                <a:gd name="T3" fmla="*/ 25 h 207"/>
                <a:gd name="T4" fmla="*/ 34 w 93"/>
                <a:gd name="T5" fmla="*/ 49 h 207"/>
                <a:gd name="T6" fmla="*/ 56 w 93"/>
                <a:gd name="T7" fmla="*/ 88 h 207"/>
                <a:gd name="T8" fmla="*/ 81 w 93"/>
                <a:gd name="T9" fmla="*/ 171 h 207"/>
                <a:gd name="T10" fmla="*/ 93 w 93"/>
                <a:gd name="T11" fmla="*/ 207 h 207"/>
                <a:gd name="T12" fmla="*/ 0 60000 65536"/>
                <a:gd name="T13" fmla="*/ 0 60000 65536"/>
                <a:gd name="T14" fmla="*/ 0 60000 65536"/>
                <a:gd name="T15" fmla="*/ 0 60000 65536"/>
                <a:gd name="T16" fmla="*/ 0 60000 65536"/>
                <a:gd name="T17" fmla="*/ 0 60000 65536"/>
                <a:gd name="T18" fmla="*/ 0 w 93"/>
                <a:gd name="T19" fmla="*/ 0 h 207"/>
                <a:gd name="T20" fmla="*/ 93 w 93"/>
                <a:gd name="T21" fmla="*/ 207 h 207"/>
              </a:gdLst>
              <a:ahLst/>
              <a:cxnLst>
                <a:cxn ang="T12">
                  <a:pos x="T0" y="T1"/>
                </a:cxn>
                <a:cxn ang="T13">
                  <a:pos x="T2" y="T3"/>
                </a:cxn>
                <a:cxn ang="T14">
                  <a:pos x="T4" y="T5"/>
                </a:cxn>
                <a:cxn ang="T15">
                  <a:pos x="T6" y="T7"/>
                </a:cxn>
                <a:cxn ang="T16">
                  <a:pos x="T8" y="T9"/>
                </a:cxn>
                <a:cxn ang="T17">
                  <a:pos x="T10" y="T11"/>
                </a:cxn>
              </a:cxnLst>
              <a:rect l="T18" t="T19" r="T20" b="T21"/>
              <a:pathLst>
                <a:path w="93" h="207">
                  <a:moveTo>
                    <a:pt x="4" y="16"/>
                  </a:moveTo>
                  <a:cubicBezTo>
                    <a:pt x="12" y="44"/>
                    <a:pt x="0" y="0"/>
                    <a:pt x="17" y="25"/>
                  </a:cubicBezTo>
                  <a:cubicBezTo>
                    <a:pt x="22" y="31"/>
                    <a:pt x="32" y="40"/>
                    <a:pt x="34" y="49"/>
                  </a:cubicBezTo>
                  <a:cubicBezTo>
                    <a:pt x="40" y="62"/>
                    <a:pt x="49" y="73"/>
                    <a:pt x="56" y="88"/>
                  </a:cubicBezTo>
                  <a:cubicBezTo>
                    <a:pt x="67" y="114"/>
                    <a:pt x="76" y="143"/>
                    <a:pt x="81" y="171"/>
                  </a:cubicBezTo>
                  <a:cubicBezTo>
                    <a:pt x="86" y="181"/>
                    <a:pt x="92" y="196"/>
                    <a:pt x="93" y="207"/>
                  </a:cubicBezTo>
                </a:path>
              </a:pathLst>
            </a:custGeom>
            <a:solidFill>
              <a:schemeClr val="bg2"/>
            </a:solidFill>
            <a:ln w="6350" cap="flat" cmpd="sng">
              <a:noFill/>
              <a:prstDash val="solid"/>
              <a:round/>
              <a:headEnd/>
              <a:tailEnd/>
            </a:ln>
          </p:spPr>
          <p:txBody>
            <a:bodyPr wrap="none" anchor="ctr">
              <a:spAutoFit/>
            </a:bodyPr>
            <a:lstStyle/>
            <a:p>
              <a:endParaRPr lang="sv-SE"/>
            </a:p>
          </p:txBody>
        </p:sp>
        <p:sp>
          <p:nvSpPr>
            <p:cNvPr id="115" name="Freeform 212">
              <a:extLst>
                <a:ext uri="{FF2B5EF4-FFF2-40B4-BE49-F238E27FC236}">
                  <a16:creationId xmlns:a16="http://schemas.microsoft.com/office/drawing/2014/main" id="{BFA08D6C-8A92-FB4A-B37A-4741F203CA8B}"/>
                </a:ext>
              </a:extLst>
            </p:cNvPr>
            <p:cNvSpPr>
              <a:spLocks/>
            </p:cNvSpPr>
            <p:nvPr/>
          </p:nvSpPr>
          <p:spPr bwMode="auto">
            <a:xfrm>
              <a:off x="1490" y="3592"/>
              <a:ext cx="134" cy="148"/>
            </a:xfrm>
            <a:custGeom>
              <a:avLst/>
              <a:gdLst>
                <a:gd name="T0" fmla="*/ 127 w 205"/>
                <a:gd name="T1" fmla="*/ 0 h 226"/>
                <a:gd name="T2" fmla="*/ 124 w 205"/>
                <a:gd name="T3" fmla="*/ 143 h 226"/>
                <a:gd name="T4" fmla="*/ 110 w 205"/>
                <a:gd name="T5" fmla="*/ 139 h 226"/>
                <a:gd name="T6" fmla="*/ 85 w 205"/>
                <a:gd name="T7" fmla="*/ 138 h 226"/>
                <a:gd name="T8" fmla="*/ 37 w 205"/>
                <a:gd name="T9" fmla="*/ 145 h 226"/>
                <a:gd name="T10" fmla="*/ 56 w 205"/>
                <a:gd name="T11" fmla="*/ 147 h 226"/>
                <a:gd name="T12" fmla="*/ 134 w 205"/>
                <a:gd name="T13" fmla="*/ 145 h 226"/>
                <a:gd name="T14" fmla="*/ 0 60000 65536"/>
                <a:gd name="T15" fmla="*/ 0 60000 65536"/>
                <a:gd name="T16" fmla="*/ 0 60000 65536"/>
                <a:gd name="T17" fmla="*/ 0 60000 65536"/>
                <a:gd name="T18" fmla="*/ 0 60000 65536"/>
                <a:gd name="T19" fmla="*/ 0 60000 65536"/>
                <a:gd name="T20" fmla="*/ 0 60000 65536"/>
                <a:gd name="T21" fmla="*/ 0 w 205"/>
                <a:gd name="T22" fmla="*/ 0 h 226"/>
                <a:gd name="T23" fmla="*/ 205 w 205"/>
                <a:gd name="T24" fmla="*/ 226 h 2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5" h="226">
                  <a:moveTo>
                    <a:pt x="194" y="0"/>
                  </a:moveTo>
                  <a:cubicBezTo>
                    <a:pt x="193" y="22"/>
                    <a:pt x="189" y="211"/>
                    <a:pt x="189" y="219"/>
                  </a:cubicBezTo>
                  <a:cubicBezTo>
                    <a:pt x="188" y="226"/>
                    <a:pt x="175" y="213"/>
                    <a:pt x="168" y="213"/>
                  </a:cubicBezTo>
                  <a:cubicBezTo>
                    <a:pt x="155" y="211"/>
                    <a:pt x="142" y="211"/>
                    <a:pt x="130" y="211"/>
                  </a:cubicBezTo>
                  <a:cubicBezTo>
                    <a:pt x="114" y="212"/>
                    <a:pt x="0" y="210"/>
                    <a:pt x="56" y="221"/>
                  </a:cubicBezTo>
                  <a:cubicBezTo>
                    <a:pt x="65" y="222"/>
                    <a:pt x="75" y="223"/>
                    <a:pt x="85" y="224"/>
                  </a:cubicBezTo>
                  <a:cubicBezTo>
                    <a:pt x="188" y="220"/>
                    <a:pt x="148" y="221"/>
                    <a:pt x="205" y="221"/>
                  </a:cubicBezTo>
                </a:path>
              </a:pathLst>
            </a:custGeom>
            <a:solidFill>
              <a:schemeClr val="bg2"/>
            </a:solidFill>
            <a:ln w="6350" cap="flat" cmpd="sng">
              <a:noFill/>
              <a:prstDash val="solid"/>
              <a:round/>
              <a:headEnd/>
              <a:tailEnd/>
            </a:ln>
          </p:spPr>
          <p:txBody>
            <a:bodyPr wrap="none" anchor="ctr">
              <a:spAutoFit/>
            </a:bodyPr>
            <a:lstStyle/>
            <a:p>
              <a:endParaRPr lang="sv-SE"/>
            </a:p>
          </p:txBody>
        </p:sp>
        <p:sp>
          <p:nvSpPr>
            <p:cNvPr id="116" name="Freeform 213">
              <a:extLst>
                <a:ext uri="{FF2B5EF4-FFF2-40B4-BE49-F238E27FC236}">
                  <a16:creationId xmlns:a16="http://schemas.microsoft.com/office/drawing/2014/main" id="{198D3A7C-AAF7-FB4B-96E1-C0A2E8E68BA1}"/>
                </a:ext>
              </a:extLst>
            </p:cNvPr>
            <p:cNvSpPr>
              <a:spLocks/>
            </p:cNvSpPr>
            <p:nvPr/>
          </p:nvSpPr>
          <p:spPr bwMode="auto">
            <a:xfrm>
              <a:off x="1630" y="3590"/>
              <a:ext cx="122" cy="147"/>
            </a:xfrm>
            <a:custGeom>
              <a:avLst/>
              <a:gdLst>
                <a:gd name="T0" fmla="*/ 6 w 186"/>
                <a:gd name="T1" fmla="*/ 0 h 224"/>
                <a:gd name="T2" fmla="*/ 7 w 186"/>
                <a:gd name="T3" fmla="*/ 33 h 224"/>
                <a:gd name="T4" fmla="*/ 6 w 186"/>
                <a:gd name="T5" fmla="*/ 147 h 224"/>
                <a:gd name="T6" fmla="*/ 100 w 186"/>
                <a:gd name="T7" fmla="*/ 142 h 224"/>
                <a:gd name="T8" fmla="*/ 67 w 186"/>
                <a:gd name="T9" fmla="*/ 140 h 224"/>
                <a:gd name="T10" fmla="*/ 7 w 186"/>
                <a:gd name="T11" fmla="*/ 144 h 224"/>
                <a:gd name="T12" fmla="*/ 0 60000 65536"/>
                <a:gd name="T13" fmla="*/ 0 60000 65536"/>
                <a:gd name="T14" fmla="*/ 0 60000 65536"/>
                <a:gd name="T15" fmla="*/ 0 60000 65536"/>
                <a:gd name="T16" fmla="*/ 0 60000 65536"/>
                <a:gd name="T17" fmla="*/ 0 60000 65536"/>
                <a:gd name="T18" fmla="*/ 0 w 186"/>
                <a:gd name="T19" fmla="*/ 0 h 224"/>
                <a:gd name="T20" fmla="*/ 186 w 186"/>
                <a:gd name="T21" fmla="*/ 224 h 224"/>
              </a:gdLst>
              <a:ahLst/>
              <a:cxnLst>
                <a:cxn ang="T12">
                  <a:pos x="T0" y="T1"/>
                </a:cxn>
                <a:cxn ang="T13">
                  <a:pos x="T2" y="T3"/>
                </a:cxn>
                <a:cxn ang="T14">
                  <a:pos x="T4" y="T5"/>
                </a:cxn>
                <a:cxn ang="T15">
                  <a:pos x="T6" y="T7"/>
                </a:cxn>
                <a:cxn ang="T16">
                  <a:pos x="T8" y="T9"/>
                </a:cxn>
                <a:cxn ang="T17">
                  <a:pos x="T10" y="T11"/>
                </a:cxn>
              </a:cxnLst>
              <a:rect l="T18" t="T19" r="T20" b="T21"/>
              <a:pathLst>
                <a:path w="186" h="224">
                  <a:moveTo>
                    <a:pt x="9" y="0"/>
                  </a:moveTo>
                  <a:cubicBezTo>
                    <a:pt x="4" y="13"/>
                    <a:pt x="10" y="38"/>
                    <a:pt x="11" y="51"/>
                  </a:cubicBezTo>
                  <a:cubicBezTo>
                    <a:pt x="10" y="74"/>
                    <a:pt x="0" y="175"/>
                    <a:pt x="9" y="224"/>
                  </a:cubicBezTo>
                  <a:cubicBezTo>
                    <a:pt x="57" y="221"/>
                    <a:pt x="104" y="217"/>
                    <a:pt x="153" y="216"/>
                  </a:cubicBezTo>
                  <a:cubicBezTo>
                    <a:pt x="186" y="207"/>
                    <a:pt x="105" y="213"/>
                    <a:pt x="102" y="214"/>
                  </a:cubicBezTo>
                  <a:cubicBezTo>
                    <a:pt x="71" y="216"/>
                    <a:pt x="41" y="219"/>
                    <a:pt x="11" y="219"/>
                  </a:cubicBezTo>
                </a:path>
              </a:pathLst>
            </a:custGeom>
            <a:solidFill>
              <a:schemeClr val="bg2"/>
            </a:solidFill>
            <a:ln w="6350" cap="flat" cmpd="sng">
              <a:noFill/>
              <a:prstDash val="solid"/>
              <a:round/>
              <a:headEnd/>
              <a:tailEnd/>
            </a:ln>
          </p:spPr>
          <p:txBody>
            <a:bodyPr wrap="none" anchor="ctr">
              <a:spAutoFit/>
            </a:bodyPr>
            <a:lstStyle/>
            <a:p>
              <a:endParaRPr lang="sv-SE"/>
            </a:p>
          </p:txBody>
        </p:sp>
        <p:sp>
          <p:nvSpPr>
            <p:cNvPr id="117" name="Freeform 214">
              <a:extLst>
                <a:ext uri="{FF2B5EF4-FFF2-40B4-BE49-F238E27FC236}">
                  <a16:creationId xmlns:a16="http://schemas.microsoft.com/office/drawing/2014/main" id="{E83557EE-BB6A-294E-A877-F63ED1F2C430}"/>
                </a:ext>
              </a:extLst>
            </p:cNvPr>
            <p:cNvSpPr>
              <a:spLocks/>
            </p:cNvSpPr>
            <p:nvPr/>
          </p:nvSpPr>
          <p:spPr bwMode="auto">
            <a:xfrm>
              <a:off x="1558" y="3520"/>
              <a:ext cx="164" cy="212"/>
            </a:xfrm>
            <a:custGeom>
              <a:avLst/>
              <a:gdLst>
                <a:gd name="T0" fmla="*/ 25 w 511"/>
                <a:gd name="T1" fmla="*/ 3 h 508"/>
                <a:gd name="T2" fmla="*/ 17 w 511"/>
                <a:gd name="T3" fmla="*/ 147 h 508"/>
                <a:gd name="T4" fmla="*/ 10 w 511"/>
                <a:gd name="T5" fmla="*/ 181 h 508"/>
                <a:gd name="T6" fmla="*/ 6 w 511"/>
                <a:gd name="T7" fmla="*/ 204 h 508"/>
                <a:gd name="T8" fmla="*/ 19 w 511"/>
                <a:gd name="T9" fmla="*/ 198 h 508"/>
                <a:gd name="T10" fmla="*/ 25 w 511"/>
                <a:gd name="T11" fmla="*/ 195 h 508"/>
                <a:gd name="T12" fmla="*/ 75 w 511"/>
                <a:gd name="T13" fmla="*/ 204 h 508"/>
                <a:gd name="T14" fmla="*/ 80 w 511"/>
                <a:gd name="T15" fmla="*/ 45 h 508"/>
                <a:gd name="T16" fmla="*/ 95 w 511"/>
                <a:gd name="T17" fmla="*/ 212 h 508"/>
                <a:gd name="T18" fmla="*/ 147 w 511"/>
                <a:gd name="T19" fmla="*/ 204 h 508"/>
                <a:gd name="T20" fmla="*/ 149 w 511"/>
                <a:gd name="T21" fmla="*/ 189 h 508"/>
                <a:gd name="T22" fmla="*/ 119 w 511"/>
                <a:gd name="T23" fmla="*/ 53 h 508"/>
                <a:gd name="T24" fmla="*/ 104 w 511"/>
                <a:gd name="T25" fmla="*/ 0 h 5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11"/>
                <a:gd name="T40" fmla="*/ 0 h 508"/>
                <a:gd name="T41" fmla="*/ 511 w 511"/>
                <a:gd name="T42" fmla="*/ 508 h 50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11" h="508">
                  <a:moveTo>
                    <a:pt x="79" y="6"/>
                  </a:moveTo>
                  <a:cubicBezTo>
                    <a:pt x="90" y="113"/>
                    <a:pt x="88" y="247"/>
                    <a:pt x="52" y="352"/>
                  </a:cubicBezTo>
                  <a:cubicBezTo>
                    <a:pt x="34" y="401"/>
                    <a:pt x="56" y="335"/>
                    <a:pt x="32" y="433"/>
                  </a:cubicBezTo>
                  <a:cubicBezTo>
                    <a:pt x="27" y="451"/>
                    <a:pt x="0" y="494"/>
                    <a:pt x="18" y="488"/>
                  </a:cubicBezTo>
                  <a:cubicBezTo>
                    <a:pt x="31" y="483"/>
                    <a:pt x="45" y="478"/>
                    <a:pt x="59" y="474"/>
                  </a:cubicBezTo>
                  <a:cubicBezTo>
                    <a:pt x="65" y="471"/>
                    <a:pt x="79" y="467"/>
                    <a:pt x="79" y="467"/>
                  </a:cubicBezTo>
                  <a:cubicBezTo>
                    <a:pt x="159" y="472"/>
                    <a:pt x="174" y="472"/>
                    <a:pt x="235" y="488"/>
                  </a:cubicBezTo>
                  <a:cubicBezTo>
                    <a:pt x="268" y="438"/>
                    <a:pt x="246" y="159"/>
                    <a:pt x="249" y="108"/>
                  </a:cubicBezTo>
                  <a:cubicBezTo>
                    <a:pt x="252" y="178"/>
                    <a:pt x="253" y="447"/>
                    <a:pt x="296" y="508"/>
                  </a:cubicBezTo>
                  <a:cubicBezTo>
                    <a:pt x="329" y="460"/>
                    <a:pt x="412" y="484"/>
                    <a:pt x="459" y="488"/>
                  </a:cubicBezTo>
                  <a:cubicBezTo>
                    <a:pt x="511" y="499"/>
                    <a:pt x="482" y="479"/>
                    <a:pt x="465" y="454"/>
                  </a:cubicBezTo>
                  <a:cubicBezTo>
                    <a:pt x="433" y="345"/>
                    <a:pt x="406" y="235"/>
                    <a:pt x="371" y="128"/>
                  </a:cubicBezTo>
                  <a:cubicBezTo>
                    <a:pt x="364" y="109"/>
                    <a:pt x="338" y="13"/>
                    <a:pt x="323" y="0"/>
                  </a:cubicBezTo>
                </a:path>
              </a:pathLst>
            </a:custGeom>
            <a:solidFill>
              <a:schemeClr val="bg2"/>
            </a:solidFill>
            <a:ln w="6350" cap="flat" cmpd="sng">
              <a:noFill/>
              <a:prstDash val="solid"/>
              <a:round/>
              <a:headEnd/>
              <a:tailEnd/>
            </a:ln>
          </p:spPr>
          <p:txBody>
            <a:bodyPr anchor="ctr">
              <a:spAutoFit/>
            </a:bodyPr>
            <a:lstStyle/>
            <a:p>
              <a:endParaRPr lang="sv-SE"/>
            </a:p>
          </p:txBody>
        </p:sp>
        <p:sp>
          <p:nvSpPr>
            <p:cNvPr id="118" name="Freeform 215">
              <a:extLst>
                <a:ext uri="{FF2B5EF4-FFF2-40B4-BE49-F238E27FC236}">
                  <a16:creationId xmlns:a16="http://schemas.microsoft.com/office/drawing/2014/main" id="{88B287C0-55D7-E248-AAD5-6DE03B1F0264}"/>
                </a:ext>
              </a:extLst>
            </p:cNvPr>
            <p:cNvSpPr>
              <a:spLocks/>
            </p:cNvSpPr>
            <p:nvPr/>
          </p:nvSpPr>
          <p:spPr bwMode="auto">
            <a:xfrm>
              <a:off x="1551" y="3332"/>
              <a:ext cx="161" cy="269"/>
            </a:xfrm>
            <a:custGeom>
              <a:avLst/>
              <a:gdLst>
                <a:gd name="T0" fmla="*/ 29 w 161"/>
                <a:gd name="T1" fmla="*/ 5 h 269"/>
                <a:gd name="T2" fmla="*/ 105 w 161"/>
                <a:gd name="T3" fmla="*/ 0 h 269"/>
                <a:gd name="T4" fmla="*/ 118 w 161"/>
                <a:gd name="T5" fmla="*/ 5 h 269"/>
                <a:gd name="T6" fmla="*/ 113 w 161"/>
                <a:gd name="T7" fmla="*/ 19 h 269"/>
                <a:gd name="T8" fmla="*/ 122 w 161"/>
                <a:gd name="T9" fmla="*/ 59 h 269"/>
                <a:gd name="T10" fmla="*/ 149 w 161"/>
                <a:gd name="T11" fmla="*/ 146 h 269"/>
                <a:gd name="T12" fmla="*/ 145 w 161"/>
                <a:gd name="T13" fmla="*/ 232 h 269"/>
                <a:gd name="T14" fmla="*/ 149 w 161"/>
                <a:gd name="T15" fmla="*/ 236 h 269"/>
                <a:gd name="T16" fmla="*/ 83 w 161"/>
                <a:gd name="T17" fmla="*/ 246 h 269"/>
                <a:gd name="T18" fmla="*/ 95 w 161"/>
                <a:gd name="T19" fmla="*/ 230 h 269"/>
                <a:gd name="T20" fmla="*/ 73 w 161"/>
                <a:gd name="T21" fmla="*/ 12 h 269"/>
                <a:gd name="T22" fmla="*/ 81 w 161"/>
                <a:gd name="T23" fmla="*/ 244 h 269"/>
                <a:gd name="T24" fmla="*/ 3 w 161"/>
                <a:gd name="T25" fmla="*/ 228 h 269"/>
                <a:gd name="T26" fmla="*/ 15 w 161"/>
                <a:gd name="T27" fmla="*/ 148 h 269"/>
                <a:gd name="T28" fmla="*/ 29 w 161"/>
                <a:gd name="T29" fmla="*/ 54 h 269"/>
                <a:gd name="T30" fmla="*/ 29 w 161"/>
                <a:gd name="T31" fmla="*/ 5 h 26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61"/>
                <a:gd name="T49" fmla="*/ 0 h 269"/>
                <a:gd name="T50" fmla="*/ 161 w 161"/>
                <a:gd name="T51" fmla="*/ 269 h 26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61" h="269">
                  <a:moveTo>
                    <a:pt x="29" y="5"/>
                  </a:moveTo>
                  <a:cubicBezTo>
                    <a:pt x="56" y="11"/>
                    <a:pt x="77" y="6"/>
                    <a:pt x="105" y="0"/>
                  </a:cubicBezTo>
                  <a:cubicBezTo>
                    <a:pt x="109" y="1"/>
                    <a:pt x="115" y="0"/>
                    <a:pt x="118" y="5"/>
                  </a:cubicBezTo>
                  <a:cubicBezTo>
                    <a:pt x="120" y="9"/>
                    <a:pt x="113" y="14"/>
                    <a:pt x="113" y="19"/>
                  </a:cubicBezTo>
                  <a:cubicBezTo>
                    <a:pt x="113" y="32"/>
                    <a:pt x="119" y="45"/>
                    <a:pt x="122" y="59"/>
                  </a:cubicBezTo>
                  <a:cubicBezTo>
                    <a:pt x="132" y="109"/>
                    <a:pt x="134" y="98"/>
                    <a:pt x="149" y="146"/>
                  </a:cubicBezTo>
                  <a:cubicBezTo>
                    <a:pt x="161" y="184"/>
                    <a:pt x="155" y="204"/>
                    <a:pt x="145" y="232"/>
                  </a:cubicBezTo>
                  <a:cubicBezTo>
                    <a:pt x="159" y="244"/>
                    <a:pt x="152" y="232"/>
                    <a:pt x="149" y="236"/>
                  </a:cubicBezTo>
                  <a:cubicBezTo>
                    <a:pt x="146" y="239"/>
                    <a:pt x="87" y="247"/>
                    <a:pt x="83" y="246"/>
                  </a:cubicBezTo>
                  <a:cubicBezTo>
                    <a:pt x="74" y="247"/>
                    <a:pt x="97" y="269"/>
                    <a:pt x="95" y="230"/>
                  </a:cubicBezTo>
                  <a:cubicBezTo>
                    <a:pt x="93" y="191"/>
                    <a:pt x="75" y="10"/>
                    <a:pt x="73" y="12"/>
                  </a:cubicBezTo>
                  <a:cubicBezTo>
                    <a:pt x="83" y="172"/>
                    <a:pt x="104" y="257"/>
                    <a:pt x="81" y="244"/>
                  </a:cubicBezTo>
                  <a:cubicBezTo>
                    <a:pt x="53" y="228"/>
                    <a:pt x="0" y="238"/>
                    <a:pt x="3" y="228"/>
                  </a:cubicBezTo>
                  <a:cubicBezTo>
                    <a:pt x="6" y="217"/>
                    <a:pt x="13" y="158"/>
                    <a:pt x="15" y="148"/>
                  </a:cubicBezTo>
                  <a:cubicBezTo>
                    <a:pt x="23" y="101"/>
                    <a:pt x="25" y="101"/>
                    <a:pt x="29" y="54"/>
                  </a:cubicBezTo>
                  <a:cubicBezTo>
                    <a:pt x="32" y="7"/>
                    <a:pt x="39" y="27"/>
                    <a:pt x="29" y="5"/>
                  </a:cubicBezTo>
                  <a:close/>
                </a:path>
              </a:pathLst>
            </a:custGeom>
            <a:solidFill>
              <a:schemeClr val="bg2"/>
            </a:solidFill>
            <a:ln w="6350" cap="flat" cmpd="sng">
              <a:noFill/>
              <a:prstDash val="solid"/>
              <a:round/>
              <a:headEnd/>
              <a:tailEnd/>
            </a:ln>
          </p:spPr>
          <p:txBody>
            <a:bodyPr anchor="ctr">
              <a:spAutoFit/>
            </a:bodyPr>
            <a:lstStyle/>
            <a:p>
              <a:endParaRPr lang="sv-SE"/>
            </a:p>
          </p:txBody>
        </p:sp>
      </p:grpSp>
      <p:grpSp>
        <p:nvGrpSpPr>
          <p:cNvPr id="119" name="Group 216">
            <a:extLst>
              <a:ext uri="{FF2B5EF4-FFF2-40B4-BE49-F238E27FC236}">
                <a16:creationId xmlns:a16="http://schemas.microsoft.com/office/drawing/2014/main" id="{118574F5-E073-DC45-988A-B0107367719A}"/>
              </a:ext>
            </a:extLst>
          </p:cNvPr>
          <p:cNvGrpSpPr>
            <a:grpSpLocks/>
          </p:cNvGrpSpPr>
          <p:nvPr/>
        </p:nvGrpSpPr>
        <p:grpSpPr bwMode="auto">
          <a:xfrm>
            <a:off x="3162300" y="5075684"/>
            <a:ext cx="428625" cy="823912"/>
            <a:chOff x="1490" y="3221"/>
            <a:chExt cx="270" cy="519"/>
          </a:xfrm>
          <a:solidFill>
            <a:srgbClr val="800000"/>
          </a:solidFill>
        </p:grpSpPr>
        <p:sp>
          <p:nvSpPr>
            <p:cNvPr id="120" name="Freeform 217">
              <a:extLst>
                <a:ext uri="{FF2B5EF4-FFF2-40B4-BE49-F238E27FC236}">
                  <a16:creationId xmlns:a16="http://schemas.microsoft.com/office/drawing/2014/main" id="{CECEC368-7358-8643-95F6-CB3BE270D5DD}"/>
                </a:ext>
              </a:extLst>
            </p:cNvPr>
            <p:cNvSpPr>
              <a:spLocks/>
            </p:cNvSpPr>
            <p:nvPr/>
          </p:nvSpPr>
          <p:spPr bwMode="auto">
            <a:xfrm>
              <a:off x="1579" y="3238"/>
              <a:ext cx="73" cy="99"/>
            </a:xfrm>
            <a:custGeom>
              <a:avLst/>
              <a:gdLst>
                <a:gd name="T0" fmla="*/ 73 w 73"/>
                <a:gd name="T1" fmla="*/ 36 h 99"/>
                <a:gd name="T2" fmla="*/ 38 w 73"/>
                <a:gd name="T3" fmla="*/ 0 h 99"/>
                <a:gd name="T4" fmla="*/ 7 w 73"/>
                <a:gd name="T5" fmla="*/ 12 h 99"/>
                <a:gd name="T6" fmla="*/ 9 w 73"/>
                <a:gd name="T7" fmla="*/ 65 h 99"/>
                <a:gd name="T8" fmla="*/ 15 w 73"/>
                <a:gd name="T9" fmla="*/ 83 h 99"/>
                <a:gd name="T10" fmla="*/ 38 w 73"/>
                <a:gd name="T11" fmla="*/ 99 h 99"/>
                <a:gd name="T12" fmla="*/ 64 w 73"/>
                <a:gd name="T13" fmla="*/ 83 h 99"/>
                <a:gd name="T14" fmla="*/ 72 w 73"/>
                <a:gd name="T15" fmla="*/ 65 h 99"/>
                <a:gd name="T16" fmla="*/ 64 w 73"/>
                <a:gd name="T17" fmla="*/ 21 h 9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3"/>
                <a:gd name="T28" fmla="*/ 0 h 99"/>
                <a:gd name="T29" fmla="*/ 73 w 73"/>
                <a:gd name="T30" fmla="*/ 99 h 9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3" h="99">
                  <a:moveTo>
                    <a:pt x="73" y="36"/>
                  </a:moveTo>
                  <a:cubicBezTo>
                    <a:pt x="69" y="13"/>
                    <a:pt x="58" y="8"/>
                    <a:pt x="38" y="0"/>
                  </a:cubicBezTo>
                  <a:cubicBezTo>
                    <a:pt x="12" y="6"/>
                    <a:pt x="21" y="0"/>
                    <a:pt x="7" y="12"/>
                  </a:cubicBezTo>
                  <a:cubicBezTo>
                    <a:pt x="0" y="36"/>
                    <a:pt x="2" y="40"/>
                    <a:pt x="9" y="65"/>
                  </a:cubicBezTo>
                  <a:cubicBezTo>
                    <a:pt x="11" y="71"/>
                    <a:pt x="10" y="80"/>
                    <a:pt x="15" y="83"/>
                  </a:cubicBezTo>
                  <a:cubicBezTo>
                    <a:pt x="32" y="97"/>
                    <a:pt x="24" y="93"/>
                    <a:pt x="38" y="99"/>
                  </a:cubicBezTo>
                  <a:cubicBezTo>
                    <a:pt x="51" y="95"/>
                    <a:pt x="56" y="96"/>
                    <a:pt x="64" y="83"/>
                  </a:cubicBezTo>
                  <a:cubicBezTo>
                    <a:pt x="66" y="77"/>
                    <a:pt x="71" y="72"/>
                    <a:pt x="72" y="65"/>
                  </a:cubicBezTo>
                  <a:cubicBezTo>
                    <a:pt x="73" y="49"/>
                    <a:pt x="64" y="36"/>
                    <a:pt x="64" y="21"/>
                  </a:cubicBezTo>
                </a:path>
              </a:pathLst>
            </a:custGeom>
            <a:grpFill/>
            <a:ln w="6350" cap="flat" cmpd="sng">
              <a:solidFill>
                <a:srgbClr val="800000"/>
              </a:solidFill>
              <a:prstDash val="solid"/>
              <a:round/>
              <a:headEnd/>
              <a:tailEnd/>
            </a:ln>
          </p:spPr>
          <p:txBody>
            <a:bodyPr anchor="ctr">
              <a:spAutoFit/>
            </a:bodyPr>
            <a:lstStyle/>
            <a:p>
              <a:endParaRPr lang="sv-SE"/>
            </a:p>
          </p:txBody>
        </p:sp>
        <p:sp>
          <p:nvSpPr>
            <p:cNvPr id="121" name="Freeform 218">
              <a:extLst>
                <a:ext uri="{FF2B5EF4-FFF2-40B4-BE49-F238E27FC236}">
                  <a16:creationId xmlns:a16="http://schemas.microsoft.com/office/drawing/2014/main" id="{2745A6AA-5977-AC47-9E5B-64385D3DA213}"/>
                </a:ext>
              </a:extLst>
            </p:cNvPr>
            <p:cNvSpPr>
              <a:spLocks/>
            </p:cNvSpPr>
            <p:nvPr/>
          </p:nvSpPr>
          <p:spPr bwMode="auto">
            <a:xfrm>
              <a:off x="1567" y="3223"/>
              <a:ext cx="47" cy="119"/>
            </a:xfrm>
            <a:custGeom>
              <a:avLst/>
              <a:gdLst>
                <a:gd name="T0" fmla="*/ 47 w 51"/>
                <a:gd name="T1" fmla="*/ 10 h 119"/>
                <a:gd name="T2" fmla="*/ 26 w 51"/>
                <a:gd name="T3" fmla="*/ 7 h 119"/>
                <a:gd name="T4" fmla="*/ 10 w 51"/>
                <a:gd name="T5" fmla="*/ 29 h 119"/>
                <a:gd name="T6" fmla="*/ 0 w 51"/>
                <a:gd name="T7" fmla="*/ 62 h 119"/>
                <a:gd name="T8" fmla="*/ 8 w 51"/>
                <a:gd name="T9" fmla="*/ 115 h 119"/>
                <a:gd name="T10" fmla="*/ 15 w 51"/>
                <a:gd name="T11" fmla="*/ 106 h 119"/>
                <a:gd name="T12" fmla="*/ 16 w 51"/>
                <a:gd name="T13" fmla="*/ 100 h 119"/>
                <a:gd name="T14" fmla="*/ 19 w 51"/>
                <a:gd name="T15" fmla="*/ 97 h 119"/>
                <a:gd name="T16" fmla="*/ 25 w 51"/>
                <a:gd name="T17" fmla="*/ 76 h 119"/>
                <a:gd name="T18" fmla="*/ 28 w 51"/>
                <a:gd name="T19" fmla="*/ 57 h 119"/>
                <a:gd name="T20" fmla="*/ 34 w 51"/>
                <a:gd name="T21" fmla="*/ 26 h 119"/>
                <a:gd name="T22" fmla="*/ 47 w 51"/>
                <a:gd name="T23" fmla="*/ 10 h 11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1"/>
                <a:gd name="T37" fmla="*/ 0 h 119"/>
                <a:gd name="T38" fmla="*/ 51 w 51"/>
                <a:gd name="T39" fmla="*/ 119 h 11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1" h="119">
                  <a:moveTo>
                    <a:pt x="51" y="10"/>
                  </a:moveTo>
                  <a:cubicBezTo>
                    <a:pt x="40" y="10"/>
                    <a:pt x="36" y="0"/>
                    <a:pt x="28" y="7"/>
                  </a:cubicBezTo>
                  <a:cubicBezTo>
                    <a:pt x="25" y="10"/>
                    <a:pt x="12" y="25"/>
                    <a:pt x="11" y="29"/>
                  </a:cubicBezTo>
                  <a:cubicBezTo>
                    <a:pt x="9" y="32"/>
                    <a:pt x="0" y="62"/>
                    <a:pt x="0" y="62"/>
                  </a:cubicBezTo>
                  <a:cubicBezTo>
                    <a:pt x="4" y="94"/>
                    <a:pt x="44" y="101"/>
                    <a:pt x="9" y="115"/>
                  </a:cubicBezTo>
                  <a:cubicBezTo>
                    <a:pt x="26" y="119"/>
                    <a:pt x="5" y="119"/>
                    <a:pt x="16" y="106"/>
                  </a:cubicBezTo>
                  <a:cubicBezTo>
                    <a:pt x="16" y="104"/>
                    <a:pt x="16" y="102"/>
                    <a:pt x="17" y="100"/>
                  </a:cubicBezTo>
                  <a:cubicBezTo>
                    <a:pt x="18" y="98"/>
                    <a:pt x="20" y="98"/>
                    <a:pt x="21" y="97"/>
                  </a:cubicBezTo>
                  <a:cubicBezTo>
                    <a:pt x="21" y="95"/>
                    <a:pt x="26" y="79"/>
                    <a:pt x="27" y="76"/>
                  </a:cubicBezTo>
                  <a:cubicBezTo>
                    <a:pt x="27" y="70"/>
                    <a:pt x="30" y="57"/>
                    <a:pt x="30" y="57"/>
                  </a:cubicBezTo>
                  <a:cubicBezTo>
                    <a:pt x="29" y="49"/>
                    <a:pt x="29" y="33"/>
                    <a:pt x="37" y="26"/>
                  </a:cubicBezTo>
                  <a:cubicBezTo>
                    <a:pt x="42" y="20"/>
                    <a:pt x="46" y="16"/>
                    <a:pt x="51" y="10"/>
                  </a:cubicBezTo>
                  <a:close/>
                </a:path>
              </a:pathLst>
            </a:custGeom>
            <a:grpFill/>
            <a:ln w="6350" cap="flat" cmpd="sng">
              <a:solidFill>
                <a:srgbClr val="800000"/>
              </a:solidFill>
              <a:prstDash val="solid"/>
              <a:round/>
              <a:headEnd/>
              <a:tailEnd/>
            </a:ln>
          </p:spPr>
          <p:txBody>
            <a:bodyPr anchor="ctr">
              <a:spAutoFit/>
            </a:bodyPr>
            <a:lstStyle/>
            <a:p>
              <a:endParaRPr lang="sv-SE"/>
            </a:p>
          </p:txBody>
        </p:sp>
        <p:sp>
          <p:nvSpPr>
            <p:cNvPr id="122" name="Freeform 219">
              <a:extLst>
                <a:ext uri="{FF2B5EF4-FFF2-40B4-BE49-F238E27FC236}">
                  <a16:creationId xmlns:a16="http://schemas.microsoft.com/office/drawing/2014/main" id="{1AA8B60D-B079-F948-88F2-A6E70BDEC4C4}"/>
                </a:ext>
              </a:extLst>
            </p:cNvPr>
            <p:cNvSpPr>
              <a:spLocks/>
            </p:cNvSpPr>
            <p:nvPr/>
          </p:nvSpPr>
          <p:spPr bwMode="auto">
            <a:xfrm>
              <a:off x="1604" y="3221"/>
              <a:ext cx="66" cy="118"/>
            </a:xfrm>
            <a:custGeom>
              <a:avLst/>
              <a:gdLst>
                <a:gd name="T0" fmla="*/ 0 w 92"/>
                <a:gd name="T1" fmla="*/ 16 h 118"/>
                <a:gd name="T2" fmla="*/ 20 w 92"/>
                <a:gd name="T3" fmla="*/ 0 h 118"/>
                <a:gd name="T4" fmla="*/ 45 w 92"/>
                <a:gd name="T5" fmla="*/ 10 h 118"/>
                <a:gd name="T6" fmla="*/ 52 w 92"/>
                <a:gd name="T7" fmla="*/ 35 h 118"/>
                <a:gd name="T8" fmla="*/ 55 w 92"/>
                <a:gd name="T9" fmla="*/ 51 h 118"/>
                <a:gd name="T10" fmla="*/ 60 w 92"/>
                <a:gd name="T11" fmla="*/ 69 h 118"/>
                <a:gd name="T12" fmla="*/ 54 w 92"/>
                <a:gd name="T13" fmla="*/ 95 h 118"/>
                <a:gd name="T14" fmla="*/ 65 w 92"/>
                <a:gd name="T15" fmla="*/ 87 h 118"/>
                <a:gd name="T16" fmla="*/ 57 w 92"/>
                <a:gd name="T17" fmla="*/ 101 h 118"/>
                <a:gd name="T18" fmla="*/ 64 w 92"/>
                <a:gd name="T19" fmla="*/ 101 h 118"/>
                <a:gd name="T20" fmla="*/ 49 w 92"/>
                <a:gd name="T21" fmla="*/ 107 h 118"/>
                <a:gd name="T22" fmla="*/ 45 w 92"/>
                <a:gd name="T23" fmla="*/ 78 h 118"/>
                <a:gd name="T24" fmla="*/ 29 w 92"/>
                <a:gd name="T25" fmla="*/ 27 h 118"/>
                <a:gd name="T26" fmla="*/ 10 w 92"/>
                <a:gd name="T27" fmla="*/ 14 h 11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2"/>
                <a:gd name="T43" fmla="*/ 0 h 118"/>
                <a:gd name="T44" fmla="*/ 92 w 92"/>
                <a:gd name="T45" fmla="*/ 118 h 11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2" h="118">
                  <a:moveTo>
                    <a:pt x="0" y="16"/>
                  </a:moveTo>
                  <a:cubicBezTo>
                    <a:pt x="12" y="12"/>
                    <a:pt x="14" y="2"/>
                    <a:pt x="28" y="0"/>
                  </a:cubicBezTo>
                  <a:cubicBezTo>
                    <a:pt x="46" y="3"/>
                    <a:pt x="49" y="2"/>
                    <a:pt x="63" y="10"/>
                  </a:cubicBezTo>
                  <a:cubicBezTo>
                    <a:pt x="65" y="16"/>
                    <a:pt x="67" y="30"/>
                    <a:pt x="72" y="35"/>
                  </a:cubicBezTo>
                  <a:cubicBezTo>
                    <a:pt x="73" y="41"/>
                    <a:pt x="77" y="51"/>
                    <a:pt x="77" y="51"/>
                  </a:cubicBezTo>
                  <a:cubicBezTo>
                    <a:pt x="78" y="54"/>
                    <a:pt x="80" y="59"/>
                    <a:pt x="83" y="69"/>
                  </a:cubicBezTo>
                  <a:cubicBezTo>
                    <a:pt x="83" y="76"/>
                    <a:pt x="74" y="92"/>
                    <a:pt x="75" y="95"/>
                  </a:cubicBezTo>
                  <a:cubicBezTo>
                    <a:pt x="80" y="94"/>
                    <a:pt x="85" y="86"/>
                    <a:pt x="91" y="87"/>
                  </a:cubicBezTo>
                  <a:cubicBezTo>
                    <a:pt x="92" y="87"/>
                    <a:pt x="80" y="100"/>
                    <a:pt x="79" y="101"/>
                  </a:cubicBezTo>
                  <a:cubicBezTo>
                    <a:pt x="75" y="102"/>
                    <a:pt x="89" y="101"/>
                    <a:pt x="89" y="101"/>
                  </a:cubicBezTo>
                  <a:cubicBezTo>
                    <a:pt x="61" y="97"/>
                    <a:pt x="81" y="118"/>
                    <a:pt x="68" y="107"/>
                  </a:cubicBezTo>
                  <a:cubicBezTo>
                    <a:pt x="64" y="88"/>
                    <a:pt x="65" y="97"/>
                    <a:pt x="63" y="78"/>
                  </a:cubicBezTo>
                  <a:cubicBezTo>
                    <a:pt x="62" y="72"/>
                    <a:pt x="56" y="31"/>
                    <a:pt x="41" y="27"/>
                  </a:cubicBezTo>
                  <a:cubicBezTo>
                    <a:pt x="31" y="20"/>
                    <a:pt x="26" y="14"/>
                    <a:pt x="14" y="14"/>
                  </a:cubicBezTo>
                </a:path>
              </a:pathLst>
            </a:custGeom>
            <a:grpFill/>
            <a:ln w="6350" cap="flat" cmpd="sng">
              <a:solidFill>
                <a:srgbClr val="800000"/>
              </a:solidFill>
              <a:prstDash val="solid"/>
              <a:round/>
              <a:headEnd/>
              <a:tailEnd/>
            </a:ln>
          </p:spPr>
          <p:txBody>
            <a:bodyPr anchor="ctr">
              <a:spAutoFit/>
            </a:bodyPr>
            <a:lstStyle/>
            <a:p>
              <a:endParaRPr lang="sv-SE"/>
            </a:p>
          </p:txBody>
        </p:sp>
        <p:sp>
          <p:nvSpPr>
            <p:cNvPr id="123" name="Freeform 220">
              <a:extLst>
                <a:ext uri="{FF2B5EF4-FFF2-40B4-BE49-F238E27FC236}">
                  <a16:creationId xmlns:a16="http://schemas.microsoft.com/office/drawing/2014/main" id="{7970CF4B-8FA3-0743-BDCC-B7CBC54E292C}"/>
                </a:ext>
              </a:extLst>
            </p:cNvPr>
            <p:cNvSpPr>
              <a:spLocks/>
            </p:cNvSpPr>
            <p:nvPr/>
          </p:nvSpPr>
          <p:spPr bwMode="auto">
            <a:xfrm rot="16006696">
              <a:off x="1485" y="3543"/>
              <a:ext cx="69" cy="45"/>
            </a:xfrm>
            <a:custGeom>
              <a:avLst/>
              <a:gdLst>
                <a:gd name="T0" fmla="*/ 56 w 194"/>
                <a:gd name="T1" fmla="*/ 15 h 145"/>
                <a:gd name="T2" fmla="*/ 30 w 194"/>
                <a:gd name="T3" fmla="*/ 17 h 145"/>
                <a:gd name="T4" fmla="*/ 35 w 194"/>
                <a:gd name="T5" fmla="*/ 23 h 145"/>
                <a:gd name="T6" fmla="*/ 30 w 194"/>
                <a:gd name="T7" fmla="*/ 27 h 145"/>
                <a:gd name="T8" fmla="*/ 51 w 194"/>
                <a:gd name="T9" fmla="*/ 38 h 145"/>
                <a:gd name="T10" fmla="*/ 61 w 194"/>
                <a:gd name="T11" fmla="*/ 34 h 145"/>
                <a:gd name="T12" fmla="*/ 68 w 194"/>
                <a:gd name="T13" fmla="*/ 32 h 145"/>
                <a:gd name="T14" fmla="*/ 66 w 194"/>
                <a:gd name="T15" fmla="*/ 29 h 145"/>
                <a:gd name="T16" fmla="*/ 0 60000 65536"/>
                <a:gd name="T17" fmla="*/ 0 60000 65536"/>
                <a:gd name="T18" fmla="*/ 0 60000 65536"/>
                <a:gd name="T19" fmla="*/ 0 60000 65536"/>
                <a:gd name="T20" fmla="*/ 0 60000 65536"/>
                <a:gd name="T21" fmla="*/ 0 60000 65536"/>
                <a:gd name="T22" fmla="*/ 0 60000 65536"/>
                <a:gd name="T23" fmla="*/ 0 60000 65536"/>
                <a:gd name="T24" fmla="*/ 0 w 194"/>
                <a:gd name="T25" fmla="*/ 0 h 145"/>
                <a:gd name="T26" fmla="*/ 194 w 194"/>
                <a:gd name="T27" fmla="*/ 145 h 14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4" h="145">
                  <a:moveTo>
                    <a:pt x="158" y="47"/>
                  </a:moveTo>
                  <a:cubicBezTo>
                    <a:pt x="73" y="26"/>
                    <a:pt x="0" y="0"/>
                    <a:pt x="83" y="54"/>
                  </a:cubicBezTo>
                  <a:cubicBezTo>
                    <a:pt x="87" y="61"/>
                    <a:pt x="89" y="71"/>
                    <a:pt x="97" y="75"/>
                  </a:cubicBezTo>
                  <a:cubicBezTo>
                    <a:pt x="122" y="87"/>
                    <a:pt x="193" y="73"/>
                    <a:pt x="83" y="88"/>
                  </a:cubicBezTo>
                  <a:cubicBezTo>
                    <a:pt x="62" y="145"/>
                    <a:pt x="102" y="127"/>
                    <a:pt x="144" y="122"/>
                  </a:cubicBezTo>
                  <a:cubicBezTo>
                    <a:pt x="153" y="117"/>
                    <a:pt x="161" y="111"/>
                    <a:pt x="171" y="108"/>
                  </a:cubicBezTo>
                  <a:cubicBezTo>
                    <a:pt x="177" y="105"/>
                    <a:pt x="186" y="106"/>
                    <a:pt x="192" y="102"/>
                  </a:cubicBezTo>
                  <a:cubicBezTo>
                    <a:pt x="194" y="99"/>
                    <a:pt x="187" y="97"/>
                    <a:pt x="185" y="95"/>
                  </a:cubicBezTo>
                </a:path>
              </a:pathLst>
            </a:custGeom>
            <a:grpFill/>
            <a:ln w="6350" cap="flat" cmpd="sng">
              <a:solidFill>
                <a:srgbClr val="800000"/>
              </a:solidFill>
              <a:prstDash val="solid"/>
              <a:round/>
              <a:headEnd/>
              <a:tailEnd/>
            </a:ln>
          </p:spPr>
          <p:txBody>
            <a:bodyPr anchor="ctr">
              <a:spAutoFit/>
            </a:bodyPr>
            <a:lstStyle/>
            <a:p>
              <a:endParaRPr lang="sv-SE"/>
            </a:p>
          </p:txBody>
        </p:sp>
        <p:sp>
          <p:nvSpPr>
            <p:cNvPr id="124" name="Freeform 221">
              <a:extLst>
                <a:ext uri="{FF2B5EF4-FFF2-40B4-BE49-F238E27FC236}">
                  <a16:creationId xmlns:a16="http://schemas.microsoft.com/office/drawing/2014/main" id="{714F38F3-0021-454F-9F2F-CDAC278E304C}"/>
                </a:ext>
              </a:extLst>
            </p:cNvPr>
            <p:cNvSpPr>
              <a:spLocks/>
            </p:cNvSpPr>
            <p:nvPr/>
          </p:nvSpPr>
          <p:spPr bwMode="auto">
            <a:xfrm rot="16006696">
              <a:off x="1513" y="3551"/>
              <a:ext cx="25" cy="13"/>
            </a:xfrm>
            <a:custGeom>
              <a:avLst/>
              <a:gdLst>
                <a:gd name="T0" fmla="*/ 0 w 68"/>
                <a:gd name="T1" fmla="*/ 13 h 31"/>
                <a:gd name="T2" fmla="*/ 25 w 68"/>
                <a:gd name="T3" fmla="*/ 8 h 31"/>
                <a:gd name="T4" fmla="*/ 0 60000 65536"/>
                <a:gd name="T5" fmla="*/ 0 60000 65536"/>
                <a:gd name="T6" fmla="*/ 0 w 68"/>
                <a:gd name="T7" fmla="*/ 0 h 31"/>
                <a:gd name="T8" fmla="*/ 68 w 68"/>
                <a:gd name="T9" fmla="*/ 31 h 31"/>
              </a:gdLst>
              <a:ahLst/>
              <a:cxnLst>
                <a:cxn ang="T4">
                  <a:pos x="T0" y="T1"/>
                </a:cxn>
                <a:cxn ang="T5">
                  <a:pos x="T2" y="T3"/>
                </a:cxn>
              </a:cxnLst>
              <a:rect l="T6" t="T7" r="T8" b="T9"/>
              <a:pathLst>
                <a:path w="68" h="31">
                  <a:moveTo>
                    <a:pt x="0" y="31"/>
                  </a:moveTo>
                  <a:cubicBezTo>
                    <a:pt x="21" y="0"/>
                    <a:pt x="36" y="0"/>
                    <a:pt x="68" y="18"/>
                  </a:cubicBezTo>
                </a:path>
              </a:pathLst>
            </a:custGeom>
            <a:grpFill/>
            <a:ln w="6350" cap="flat" cmpd="sng">
              <a:solidFill>
                <a:srgbClr val="800000"/>
              </a:solidFill>
              <a:prstDash val="solid"/>
              <a:round/>
              <a:headEnd/>
              <a:tailEnd/>
            </a:ln>
          </p:spPr>
          <p:txBody>
            <a:bodyPr wrap="none" anchor="ctr">
              <a:spAutoFit/>
            </a:bodyPr>
            <a:lstStyle/>
            <a:p>
              <a:endParaRPr lang="sv-SE"/>
            </a:p>
          </p:txBody>
        </p:sp>
        <p:sp>
          <p:nvSpPr>
            <p:cNvPr id="125" name="Freeform 222">
              <a:extLst>
                <a:ext uri="{FF2B5EF4-FFF2-40B4-BE49-F238E27FC236}">
                  <a16:creationId xmlns:a16="http://schemas.microsoft.com/office/drawing/2014/main" id="{64CE3536-65F5-E14D-8695-F91CFD5B436A}"/>
                </a:ext>
              </a:extLst>
            </p:cNvPr>
            <p:cNvSpPr>
              <a:spLocks/>
            </p:cNvSpPr>
            <p:nvPr/>
          </p:nvSpPr>
          <p:spPr bwMode="auto">
            <a:xfrm>
              <a:off x="1520" y="3340"/>
              <a:ext cx="65" cy="215"/>
            </a:xfrm>
            <a:custGeom>
              <a:avLst/>
              <a:gdLst>
                <a:gd name="T0" fmla="*/ 60 w 65"/>
                <a:gd name="T1" fmla="*/ 0 h 215"/>
                <a:gd name="T2" fmla="*/ 42 w 65"/>
                <a:gd name="T3" fmla="*/ 38 h 215"/>
                <a:gd name="T4" fmla="*/ 20 w 65"/>
                <a:gd name="T5" fmla="*/ 114 h 215"/>
                <a:gd name="T6" fmla="*/ 2 w 65"/>
                <a:gd name="T7" fmla="*/ 215 h 215"/>
                <a:gd name="T8" fmla="*/ 0 60000 65536"/>
                <a:gd name="T9" fmla="*/ 0 60000 65536"/>
                <a:gd name="T10" fmla="*/ 0 60000 65536"/>
                <a:gd name="T11" fmla="*/ 0 60000 65536"/>
                <a:gd name="T12" fmla="*/ 0 w 65"/>
                <a:gd name="T13" fmla="*/ 0 h 215"/>
                <a:gd name="T14" fmla="*/ 65 w 65"/>
                <a:gd name="T15" fmla="*/ 215 h 215"/>
              </a:gdLst>
              <a:ahLst/>
              <a:cxnLst>
                <a:cxn ang="T8">
                  <a:pos x="T0" y="T1"/>
                </a:cxn>
                <a:cxn ang="T9">
                  <a:pos x="T2" y="T3"/>
                </a:cxn>
                <a:cxn ang="T10">
                  <a:pos x="T4" y="T5"/>
                </a:cxn>
                <a:cxn ang="T11">
                  <a:pos x="T6" y="T7"/>
                </a:cxn>
              </a:cxnLst>
              <a:rect l="T12" t="T13" r="T14" b="T15"/>
              <a:pathLst>
                <a:path w="65" h="215">
                  <a:moveTo>
                    <a:pt x="60" y="0"/>
                  </a:moveTo>
                  <a:cubicBezTo>
                    <a:pt x="65" y="12"/>
                    <a:pt x="43" y="13"/>
                    <a:pt x="42" y="38"/>
                  </a:cubicBezTo>
                  <a:cubicBezTo>
                    <a:pt x="38" y="74"/>
                    <a:pt x="24" y="81"/>
                    <a:pt x="20" y="114"/>
                  </a:cubicBezTo>
                  <a:cubicBezTo>
                    <a:pt x="9" y="141"/>
                    <a:pt x="0" y="185"/>
                    <a:pt x="2" y="215"/>
                  </a:cubicBezTo>
                </a:path>
              </a:pathLst>
            </a:custGeom>
            <a:grpFill/>
            <a:ln w="6350" cap="flat" cmpd="sng">
              <a:solidFill>
                <a:srgbClr val="800000"/>
              </a:solidFill>
              <a:prstDash val="solid"/>
              <a:round/>
              <a:headEnd/>
              <a:tailEnd/>
            </a:ln>
          </p:spPr>
          <p:txBody>
            <a:bodyPr anchor="ctr">
              <a:spAutoFit/>
            </a:bodyPr>
            <a:lstStyle/>
            <a:p>
              <a:endParaRPr lang="sv-SE"/>
            </a:p>
          </p:txBody>
        </p:sp>
        <p:sp>
          <p:nvSpPr>
            <p:cNvPr id="126" name="Freeform 223">
              <a:extLst>
                <a:ext uri="{FF2B5EF4-FFF2-40B4-BE49-F238E27FC236}">
                  <a16:creationId xmlns:a16="http://schemas.microsoft.com/office/drawing/2014/main" id="{0669A819-8B5B-F341-9A84-44C2A52A36CF}"/>
                </a:ext>
              </a:extLst>
            </p:cNvPr>
            <p:cNvSpPr>
              <a:spLocks/>
            </p:cNvSpPr>
            <p:nvPr/>
          </p:nvSpPr>
          <p:spPr bwMode="auto">
            <a:xfrm rot="5124408">
              <a:off x="1711" y="3517"/>
              <a:ext cx="68" cy="31"/>
            </a:xfrm>
            <a:custGeom>
              <a:avLst/>
              <a:gdLst>
                <a:gd name="T0" fmla="*/ 7 w 146"/>
                <a:gd name="T1" fmla="*/ 19 h 95"/>
                <a:gd name="T2" fmla="*/ 54 w 146"/>
                <a:gd name="T3" fmla="*/ 1 h 95"/>
                <a:gd name="T4" fmla="*/ 67 w 146"/>
                <a:gd name="T5" fmla="*/ 3 h 95"/>
                <a:gd name="T6" fmla="*/ 60 w 146"/>
                <a:gd name="T7" fmla="*/ 10 h 95"/>
                <a:gd name="T8" fmla="*/ 19 w 146"/>
                <a:gd name="T9" fmla="*/ 19 h 95"/>
                <a:gd name="T10" fmla="*/ 3 w 146"/>
                <a:gd name="T11" fmla="*/ 16 h 95"/>
                <a:gd name="T12" fmla="*/ 19 w 146"/>
                <a:gd name="T13" fmla="*/ 14 h 95"/>
                <a:gd name="T14" fmla="*/ 38 w 146"/>
                <a:gd name="T15" fmla="*/ 21 h 95"/>
                <a:gd name="T16" fmla="*/ 35 w 146"/>
                <a:gd name="T17" fmla="*/ 30 h 95"/>
                <a:gd name="T18" fmla="*/ 22 w 146"/>
                <a:gd name="T19" fmla="*/ 27 h 95"/>
                <a:gd name="T20" fmla="*/ 7 w 146"/>
                <a:gd name="T21" fmla="*/ 19 h 9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6"/>
                <a:gd name="T34" fmla="*/ 0 h 95"/>
                <a:gd name="T35" fmla="*/ 146 w 146"/>
                <a:gd name="T36" fmla="*/ 95 h 9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6" h="95">
                  <a:moveTo>
                    <a:pt x="14" y="57"/>
                  </a:moveTo>
                  <a:cubicBezTo>
                    <a:pt x="44" y="16"/>
                    <a:pt x="67" y="12"/>
                    <a:pt x="116" y="2"/>
                  </a:cubicBezTo>
                  <a:cubicBezTo>
                    <a:pt x="125" y="4"/>
                    <a:pt x="139" y="0"/>
                    <a:pt x="143" y="9"/>
                  </a:cubicBezTo>
                  <a:cubicBezTo>
                    <a:pt x="146" y="16"/>
                    <a:pt x="135" y="24"/>
                    <a:pt x="129" y="30"/>
                  </a:cubicBezTo>
                  <a:cubicBezTo>
                    <a:pt x="106" y="48"/>
                    <a:pt x="68" y="49"/>
                    <a:pt x="41" y="57"/>
                  </a:cubicBezTo>
                  <a:cubicBezTo>
                    <a:pt x="29" y="54"/>
                    <a:pt x="7" y="61"/>
                    <a:pt x="7" y="50"/>
                  </a:cubicBezTo>
                  <a:cubicBezTo>
                    <a:pt x="7" y="38"/>
                    <a:pt x="29" y="43"/>
                    <a:pt x="41" y="43"/>
                  </a:cubicBezTo>
                  <a:cubicBezTo>
                    <a:pt x="54" y="43"/>
                    <a:pt x="71" y="56"/>
                    <a:pt x="82" y="63"/>
                  </a:cubicBezTo>
                  <a:cubicBezTo>
                    <a:pt x="79" y="72"/>
                    <a:pt x="83" y="85"/>
                    <a:pt x="75" y="91"/>
                  </a:cubicBezTo>
                  <a:cubicBezTo>
                    <a:pt x="67" y="95"/>
                    <a:pt x="56" y="86"/>
                    <a:pt x="48" y="84"/>
                  </a:cubicBezTo>
                  <a:cubicBezTo>
                    <a:pt x="1" y="69"/>
                    <a:pt x="0" y="82"/>
                    <a:pt x="14" y="57"/>
                  </a:cubicBezTo>
                  <a:close/>
                </a:path>
              </a:pathLst>
            </a:custGeom>
            <a:grpFill/>
            <a:ln w="6350" cap="flat" cmpd="sng">
              <a:solidFill>
                <a:srgbClr val="800000"/>
              </a:solidFill>
              <a:prstDash val="solid"/>
              <a:round/>
              <a:headEnd/>
              <a:tailEnd/>
            </a:ln>
          </p:spPr>
          <p:txBody>
            <a:bodyPr anchor="ctr">
              <a:spAutoFit/>
            </a:bodyPr>
            <a:lstStyle/>
            <a:p>
              <a:endParaRPr lang="sv-SE"/>
            </a:p>
          </p:txBody>
        </p:sp>
        <p:sp>
          <p:nvSpPr>
            <p:cNvPr id="127" name="Freeform 224">
              <a:extLst>
                <a:ext uri="{FF2B5EF4-FFF2-40B4-BE49-F238E27FC236}">
                  <a16:creationId xmlns:a16="http://schemas.microsoft.com/office/drawing/2014/main" id="{759AF967-57BB-A74D-878B-6AB988D2A051}"/>
                </a:ext>
              </a:extLst>
            </p:cNvPr>
            <p:cNvSpPr>
              <a:spLocks/>
            </p:cNvSpPr>
            <p:nvPr/>
          </p:nvSpPr>
          <p:spPr bwMode="auto">
            <a:xfrm>
              <a:off x="1660" y="3320"/>
              <a:ext cx="93" cy="207"/>
            </a:xfrm>
            <a:custGeom>
              <a:avLst/>
              <a:gdLst>
                <a:gd name="T0" fmla="*/ 4 w 93"/>
                <a:gd name="T1" fmla="*/ 16 h 207"/>
                <a:gd name="T2" fmla="*/ 17 w 93"/>
                <a:gd name="T3" fmla="*/ 25 h 207"/>
                <a:gd name="T4" fmla="*/ 34 w 93"/>
                <a:gd name="T5" fmla="*/ 49 h 207"/>
                <a:gd name="T6" fmla="*/ 56 w 93"/>
                <a:gd name="T7" fmla="*/ 88 h 207"/>
                <a:gd name="T8" fmla="*/ 81 w 93"/>
                <a:gd name="T9" fmla="*/ 171 h 207"/>
                <a:gd name="T10" fmla="*/ 93 w 93"/>
                <a:gd name="T11" fmla="*/ 207 h 207"/>
                <a:gd name="T12" fmla="*/ 0 60000 65536"/>
                <a:gd name="T13" fmla="*/ 0 60000 65536"/>
                <a:gd name="T14" fmla="*/ 0 60000 65536"/>
                <a:gd name="T15" fmla="*/ 0 60000 65536"/>
                <a:gd name="T16" fmla="*/ 0 60000 65536"/>
                <a:gd name="T17" fmla="*/ 0 60000 65536"/>
                <a:gd name="T18" fmla="*/ 0 w 93"/>
                <a:gd name="T19" fmla="*/ 0 h 207"/>
                <a:gd name="T20" fmla="*/ 93 w 93"/>
                <a:gd name="T21" fmla="*/ 207 h 207"/>
              </a:gdLst>
              <a:ahLst/>
              <a:cxnLst>
                <a:cxn ang="T12">
                  <a:pos x="T0" y="T1"/>
                </a:cxn>
                <a:cxn ang="T13">
                  <a:pos x="T2" y="T3"/>
                </a:cxn>
                <a:cxn ang="T14">
                  <a:pos x="T4" y="T5"/>
                </a:cxn>
                <a:cxn ang="T15">
                  <a:pos x="T6" y="T7"/>
                </a:cxn>
                <a:cxn ang="T16">
                  <a:pos x="T8" y="T9"/>
                </a:cxn>
                <a:cxn ang="T17">
                  <a:pos x="T10" y="T11"/>
                </a:cxn>
              </a:cxnLst>
              <a:rect l="T18" t="T19" r="T20" b="T21"/>
              <a:pathLst>
                <a:path w="93" h="207">
                  <a:moveTo>
                    <a:pt x="4" y="16"/>
                  </a:moveTo>
                  <a:cubicBezTo>
                    <a:pt x="12" y="44"/>
                    <a:pt x="0" y="0"/>
                    <a:pt x="17" y="25"/>
                  </a:cubicBezTo>
                  <a:cubicBezTo>
                    <a:pt x="22" y="31"/>
                    <a:pt x="32" y="40"/>
                    <a:pt x="34" y="49"/>
                  </a:cubicBezTo>
                  <a:cubicBezTo>
                    <a:pt x="40" y="62"/>
                    <a:pt x="49" y="73"/>
                    <a:pt x="56" y="88"/>
                  </a:cubicBezTo>
                  <a:cubicBezTo>
                    <a:pt x="67" y="114"/>
                    <a:pt x="76" y="143"/>
                    <a:pt x="81" y="171"/>
                  </a:cubicBezTo>
                  <a:cubicBezTo>
                    <a:pt x="86" y="181"/>
                    <a:pt x="92" y="196"/>
                    <a:pt x="93" y="207"/>
                  </a:cubicBezTo>
                </a:path>
              </a:pathLst>
            </a:custGeom>
            <a:grpFill/>
            <a:ln w="6350" cap="flat" cmpd="sng">
              <a:solidFill>
                <a:srgbClr val="800000"/>
              </a:solidFill>
              <a:prstDash val="solid"/>
              <a:round/>
              <a:headEnd/>
              <a:tailEnd/>
            </a:ln>
          </p:spPr>
          <p:txBody>
            <a:bodyPr wrap="none" anchor="ctr">
              <a:spAutoFit/>
            </a:bodyPr>
            <a:lstStyle/>
            <a:p>
              <a:endParaRPr lang="sv-SE"/>
            </a:p>
          </p:txBody>
        </p:sp>
        <p:sp>
          <p:nvSpPr>
            <p:cNvPr id="128" name="Freeform 225">
              <a:extLst>
                <a:ext uri="{FF2B5EF4-FFF2-40B4-BE49-F238E27FC236}">
                  <a16:creationId xmlns:a16="http://schemas.microsoft.com/office/drawing/2014/main" id="{890C40BE-1D3F-704B-90F1-7F63A9867077}"/>
                </a:ext>
              </a:extLst>
            </p:cNvPr>
            <p:cNvSpPr>
              <a:spLocks/>
            </p:cNvSpPr>
            <p:nvPr/>
          </p:nvSpPr>
          <p:spPr bwMode="auto">
            <a:xfrm>
              <a:off x="1490" y="3592"/>
              <a:ext cx="134" cy="148"/>
            </a:xfrm>
            <a:custGeom>
              <a:avLst/>
              <a:gdLst>
                <a:gd name="T0" fmla="*/ 127 w 205"/>
                <a:gd name="T1" fmla="*/ 0 h 226"/>
                <a:gd name="T2" fmla="*/ 124 w 205"/>
                <a:gd name="T3" fmla="*/ 143 h 226"/>
                <a:gd name="T4" fmla="*/ 110 w 205"/>
                <a:gd name="T5" fmla="*/ 139 h 226"/>
                <a:gd name="T6" fmla="*/ 85 w 205"/>
                <a:gd name="T7" fmla="*/ 138 h 226"/>
                <a:gd name="T8" fmla="*/ 37 w 205"/>
                <a:gd name="T9" fmla="*/ 145 h 226"/>
                <a:gd name="T10" fmla="*/ 56 w 205"/>
                <a:gd name="T11" fmla="*/ 147 h 226"/>
                <a:gd name="T12" fmla="*/ 134 w 205"/>
                <a:gd name="T13" fmla="*/ 145 h 226"/>
                <a:gd name="T14" fmla="*/ 0 60000 65536"/>
                <a:gd name="T15" fmla="*/ 0 60000 65536"/>
                <a:gd name="T16" fmla="*/ 0 60000 65536"/>
                <a:gd name="T17" fmla="*/ 0 60000 65536"/>
                <a:gd name="T18" fmla="*/ 0 60000 65536"/>
                <a:gd name="T19" fmla="*/ 0 60000 65536"/>
                <a:gd name="T20" fmla="*/ 0 60000 65536"/>
                <a:gd name="T21" fmla="*/ 0 w 205"/>
                <a:gd name="T22" fmla="*/ 0 h 226"/>
                <a:gd name="T23" fmla="*/ 205 w 205"/>
                <a:gd name="T24" fmla="*/ 226 h 2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5" h="226">
                  <a:moveTo>
                    <a:pt x="194" y="0"/>
                  </a:moveTo>
                  <a:cubicBezTo>
                    <a:pt x="193" y="22"/>
                    <a:pt x="189" y="211"/>
                    <a:pt x="189" y="219"/>
                  </a:cubicBezTo>
                  <a:cubicBezTo>
                    <a:pt x="188" y="226"/>
                    <a:pt x="175" y="213"/>
                    <a:pt x="168" y="213"/>
                  </a:cubicBezTo>
                  <a:cubicBezTo>
                    <a:pt x="155" y="211"/>
                    <a:pt x="142" y="211"/>
                    <a:pt x="130" y="211"/>
                  </a:cubicBezTo>
                  <a:cubicBezTo>
                    <a:pt x="114" y="212"/>
                    <a:pt x="0" y="210"/>
                    <a:pt x="56" y="221"/>
                  </a:cubicBezTo>
                  <a:cubicBezTo>
                    <a:pt x="65" y="222"/>
                    <a:pt x="75" y="223"/>
                    <a:pt x="85" y="224"/>
                  </a:cubicBezTo>
                  <a:cubicBezTo>
                    <a:pt x="188" y="220"/>
                    <a:pt x="148" y="221"/>
                    <a:pt x="205" y="221"/>
                  </a:cubicBezTo>
                </a:path>
              </a:pathLst>
            </a:custGeom>
            <a:grpFill/>
            <a:ln w="6350" cap="flat" cmpd="sng">
              <a:solidFill>
                <a:srgbClr val="800000"/>
              </a:solidFill>
              <a:prstDash val="solid"/>
              <a:round/>
              <a:headEnd/>
              <a:tailEnd/>
            </a:ln>
          </p:spPr>
          <p:txBody>
            <a:bodyPr wrap="none" anchor="ctr">
              <a:spAutoFit/>
            </a:bodyPr>
            <a:lstStyle/>
            <a:p>
              <a:endParaRPr lang="sv-SE"/>
            </a:p>
          </p:txBody>
        </p:sp>
        <p:sp>
          <p:nvSpPr>
            <p:cNvPr id="129" name="Freeform 226">
              <a:extLst>
                <a:ext uri="{FF2B5EF4-FFF2-40B4-BE49-F238E27FC236}">
                  <a16:creationId xmlns:a16="http://schemas.microsoft.com/office/drawing/2014/main" id="{AA0A740A-1941-3F49-963F-8DDE242D6D57}"/>
                </a:ext>
              </a:extLst>
            </p:cNvPr>
            <p:cNvSpPr>
              <a:spLocks/>
            </p:cNvSpPr>
            <p:nvPr/>
          </p:nvSpPr>
          <p:spPr bwMode="auto">
            <a:xfrm>
              <a:off x="1630" y="3590"/>
              <a:ext cx="122" cy="147"/>
            </a:xfrm>
            <a:custGeom>
              <a:avLst/>
              <a:gdLst>
                <a:gd name="T0" fmla="*/ 6 w 186"/>
                <a:gd name="T1" fmla="*/ 0 h 224"/>
                <a:gd name="T2" fmla="*/ 7 w 186"/>
                <a:gd name="T3" fmla="*/ 33 h 224"/>
                <a:gd name="T4" fmla="*/ 6 w 186"/>
                <a:gd name="T5" fmla="*/ 147 h 224"/>
                <a:gd name="T6" fmla="*/ 100 w 186"/>
                <a:gd name="T7" fmla="*/ 142 h 224"/>
                <a:gd name="T8" fmla="*/ 67 w 186"/>
                <a:gd name="T9" fmla="*/ 140 h 224"/>
                <a:gd name="T10" fmla="*/ 7 w 186"/>
                <a:gd name="T11" fmla="*/ 144 h 224"/>
                <a:gd name="T12" fmla="*/ 0 60000 65536"/>
                <a:gd name="T13" fmla="*/ 0 60000 65536"/>
                <a:gd name="T14" fmla="*/ 0 60000 65536"/>
                <a:gd name="T15" fmla="*/ 0 60000 65536"/>
                <a:gd name="T16" fmla="*/ 0 60000 65536"/>
                <a:gd name="T17" fmla="*/ 0 60000 65536"/>
                <a:gd name="T18" fmla="*/ 0 w 186"/>
                <a:gd name="T19" fmla="*/ 0 h 224"/>
                <a:gd name="T20" fmla="*/ 186 w 186"/>
                <a:gd name="T21" fmla="*/ 224 h 224"/>
              </a:gdLst>
              <a:ahLst/>
              <a:cxnLst>
                <a:cxn ang="T12">
                  <a:pos x="T0" y="T1"/>
                </a:cxn>
                <a:cxn ang="T13">
                  <a:pos x="T2" y="T3"/>
                </a:cxn>
                <a:cxn ang="T14">
                  <a:pos x="T4" y="T5"/>
                </a:cxn>
                <a:cxn ang="T15">
                  <a:pos x="T6" y="T7"/>
                </a:cxn>
                <a:cxn ang="T16">
                  <a:pos x="T8" y="T9"/>
                </a:cxn>
                <a:cxn ang="T17">
                  <a:pos x="T10" y="T11"/>
                </a:cxn>
              </a:cxnLst>
              <a:rect l="T18" t="T19" r="T20" b="T21"/>
              <a:pathLst>
                <a:path w="186" h="224">
                  <a:moveTo>
                    <a:pt x="9" y="0"/>
                  </a:moveTo>
                  <a:cubicBezTo>
                    <a:pt x="4" y="13"/>
                    <a:pt x="10" y="38"/>
                    <a:pt x="11" y="51"/>
                  </a:cubicBezTo>
                  <a:cubicBezTo>
                    <a:pt x="10" y="74"/>
                    <a:pt x="0" y="175"/>
                    <a:pt x="9" y="224"/>
                  </a:cubicBezTo>
                  <a:cubicBezTo>
                    <a:pt x="57" y="221"/>
                    <a:pt x="104" y="217"/>
                    <a:pt x="153" y="216"/>
                  </a:cubicBezTo>
                  <a:cubicBezTo>
                    <a:pt x="186" y="207"/>
                    <a:pt x="105" y="213"/>
                    <a:pt x="102" y="214"/>
                  </a:cubicBezTo>
                  <a:cubicBezTo>
                    <a:pt x="71" y="216"/>
                    <a:pt x="41" y="219"/>
                    <a:pt x="11" y="219"/>
                  </a:cubicBezTo>
                </a:path>
              </a:pathLst>
            </a:custGeom>
            <a:grpFill/>
            <a:ln w="6350" cap="flat" cmpd="sng">
              <a:solidFill>
                <a:srgbClr val="800000"/>
              </a:solidFill>
              <a:prstDash val="solid"/>
              <a:round/>
              <a:headEnd/>
              <a:tailEnd/>
            </a:ln>
          </p:spPr>
          <p:txBody>
            <a:bodyPr wrap="none" anchor="ctr">
              <a:spAutoFit/>
            </a:bodyPr>
            <a:lstStyle/>
            <a:p>
              <a:endParaRPr lang="sv-SE"/>
            </a:p>
          </p:txBody>
        </p:sp>
        <p:sp>
          <p:nvSpPr>
            <p:cNvPr id="130" name="Freeform 227">
              <a:extLst>
                <a:ext uri="{FF2B5EF4-FFF2-40B4-BE49-F238E27FC236}">
                  <a16:creationId xmlns:a16="http://schemas.microsoft.com/office/drawing/2014/main" id="{542A1BE6-4409-D848-B60D-F1557E7A8616}"/>
                </a:ext>
              </a:extLst>
            </p:cNvPr>
            <p:cNvSpPr>
              <a:spLocks/>
            </p:cNvSpPr>
            <p:nvPr/>
          </p:nvSpPr>
          <p:spPr bwMode="auto">
            <a:xfrm>
              <a:off x="1558" y="3520"/>
              <a:ext cx="164" cy="212"/>
            </a:xfrm>
            <a:custGeom>
              <a:avLst/>
              <a:gdLst>
                <a:gd name="T0" fmla="*/ 25 w 511"/>
                <a:gd name="T1" fmla="*/ 3 h 508"/>
                <a:gd name="T2" fmla="*/ 17 w 511"/>
                <a:gd name="T3" fmla="*/ 147 h 508"/>
                <a:gd name="T4" fmla="*/ 10 w 511"/>
                <a:gd name="T5" fmla="*/ 181 h 508"/>
                <a:gd name="T6" fmla="*/ 6 w 511"/>
                <a:gd name="T7" fmla="*/ 204 h 508"/>
                <a:gd name="T8" fmla="*/ 19 w 511"/>
                <a:gd name="T9" fmla="*/ 198 h 508"/>
                <a:gd name="T10" fmla="*/ 25 w 511"/>
                <a:gd name="T11" fmla="*/ 195 h 508"/>
                <a:gd name="T12" fmla="*/ 75 w 511"/>
                <a:gd name="T13" fmla="*/ 204 h 508"/>
                <a:gd name="T14" fmla="*/ 80 w 511"/>
                <a:gd name="T15" fmla="*/ 45 h 508"/>
                <a:gd name="T16" fmla="*/ 95 w 511"/>
                <a:gd name="T17" fmla="*/ 212 h 508"/>
                <a:gd name="T18" fmla="*/ 147 w 511"/>
                <a:gd name="T19" fmla="*/ 204 h 508"/>
                <a:gd name="T20" fmla="*/ 149 w 511"/>
                <a:gd name="T21" fmla="*/ 189 h 508"/>
                <a:gd name="T22" fmla="*/ 119 w 511"/>
                <a:gd name="T23" fmla="*/ 53 h 508"/>
                <a:gd name="T24" fmla="*/ 104 w 511"/>
                <a:gd name="T25" fmla="*/ 0 h 5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11"/>
                <a:gd name="T40" fmla="*/ 0 h 508"/>
                <a:gd name="T41" fmla="*/ 511 w 511"/>
                <a:gd name="T42" fmla="*/ 508 h 50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11" h="508">
                  <a:moveTo>
                    <a:pt x="79" y="6"/>
                  </a:moveTo>
                  <a:cubicBezTo>
                    <a:pt x="90" y="113"/>
                    <a:pt x="88" y="247"/>
                    <a:pt x="52" y="352"/>
                  </a:cubicBezTo>
                  <a:cubicBezTo>
                    <a:pt x="34" y="401"/>
                    <a:pt x="56" y="335"/>
                    <a:pt x="32" y="433"/>
                  </a:cubicBezTo>
                  <a:cubicBezTo>
                    <a:pt x="27" y="451"/>
                    <a:pt x="0" y="494"/>
                    <a:pt x="18" y="488"/>
                  </a:cubicBezTo>
                  <a:cubicBezTo>
                    <a:pt x="31" y="483"/>
                    <a:pt x="45" y="478"/>
                    <a:pt x="59" y="474"/>
                  </a:cubicBezTo>
                  <a:cubicBezTo>
                    <a:pt x="65" y="471"/>
                    <a:pt x="79" y="467"/>
                    <a:pt x="79" y="467"/>
                  </a:cubicBezTo>
                  <a:cubicBezTo>
                    <a:pt x="159" y="472"/>
                    <a:pt x="174" y="472"/>
                    <a:pt x="235" y="488"/>
                  </a:cubicBezTo>
                  <a:cubicBezTo>
                    <a:pt x="268" y="438"/>
                    <a:pt x="246" y="159"/>
                    <a:pt x="249" y="108"/>
                  </a:cubicBezTo>
                  <a:cubicBezTo>
                    <a:pt x="252" y="178"/>
                    <a:pt x="253" y="447"/>
                    <a:pt x="296" y="508"/>
                  </a:cubicBezTo>
                  <a:cubicBezTo>
                    <a:pt x="329" y="460"/>
                    <a:pt x="412" y="484"/>
                    <a:pt x="459" y="488"/>
                  </a:cubicBezTo>
                  <a:cubicBezTo>
                    <a:pt x="511" y="499"/>
                    <a:pt x="482" y="479"/>
                    <a:pt x="465" y="454"/>
                  </a:cubicBezTo>
                  <a:cubicBezTo>
                    <a:pt x="433" y="345"/>
                    <a:pt x="406" y="235"/>
                    <a:pt x="371" y="128"/>
                  </a:cubicBezTo>
                  <a:cubicBezTo>
                    <a:pt x="364" y="109"/>
                    <a:pt x="338" y="13"/>
                    <a:pt x="323" y="0"/>
                  </a:cubicBezTo>
                </a:path>
              </a:pathLst>
            </a:custGeom>
            <a:grpFill/>
            <a:ln w="6350" cap="flat" cmpd="sng">
              <a:solidFill>
                <a:srgbClr val="800000"/>
              </a:solidFill>
              <a:prstDash val="solid"/>
              <a:round/>
              <a:headEnd/>
              <a:tailEnd/>
            </a:ln>
          </p:spPr>
          <p:txBody>
            <a:bodyPr anchor="ctr">
              <a:spAutoFit/>
            </a:bodyPr>
            <a:lstStyle/>
            <a:p>
              <a:endParaRPr lang="sv-SE"/>
            </a:p>
          </p:txBody>
        </p:sp>
        <p:sp>
          <p:nvSpPr>
            <p:cNvPr id="131" name="Freeform 228">
              <a:extLst>
                <a:ext uri="{FF2B5EF4-FFF2-40B4-BE49-F238E27FC236}">
                  <a16:creationId xmlns:a16="http://schemas.microsoft.com/office/drawing/2014/main" id="{409DD6A0-E9EC-194D-AEE4-4679E7FE126E}"/>
                </a:ext>
              </a:extLst>
            </p:cNvPr>
            <p:cNvSpPr>
              <a:spLocks/>
            </p:cNvSpPr>
            <p:nvPr/>
          </p:nvSpPr>
          <p:spPr bwMode="auto">
            <a:xfrm>
              <a:off x="1551" y="3332"/>
              <a:ext cx="161" cy="269"/>
            </a:xfrm>
            <a:custGeom>
              <a:avLst/>
              <a:gdLst>
                <a:gd name="T0" fmla="*/ 29 w 161"/>
                <a:gd name="T1" fmla="*/ 5 h 269"/>
                <a:gd name="T2" fmla="*/ 105 w 161"/>
                <a:gd name="T3" fmla="*/ 0 h 269"/>
                <a:gd name="T4" fmla="*/ 118 w 161"/>
                <a:gd name="T5" fmla="*/ 5 h 269"/>
                <a:gd name="T6" fmla="*/ 113 w 161"/>
                <a:gd name="T7" fmla="*/ 19 h 269"/>
                <a:gd name="T8" fmla="*/ 122 w 161"/>
                <a:gd name="T9" fmla="*/ 59 h 269"/>
                <a:gd name="T10" fmla="*/ 149 w 161"/>
                <a:gd name="T11" fmla="*/ 146 h 269"/>
                <a:gd name="T12" fmla="*/ 145 w 161"/>
                <a:gd name="T13" fmla="*/ 232 h 269"/>
                <a:gd name="T14" fmla="*/ 149 w 161"/>
                <a:gd name="T15" fmla="*/ 236 h 269"/>
                <a:gd name="T16" fmla="*/ 83 w 161"/>
                <a:gd name="T17" fmla="*/ 246 h 269"/>
                <a:gd name="T18" fmla="*/ 95 w 161"/>
                <a:gd name="T19" fmla="*/ 230 h 269"/>
                <a:gd name="T20" fmla="*/ 73 w 161"/>
                <a:gd name="T21" fmla="*/ 12 h 269"/>
                <a:gd name="T22" fmla="*/ 81 w 161"/>
                <a:gd name="T23" fmla="*/ 244 h 269"/>
                <a:gd name="T24" fmla="*/ 3 w 161"/>
                <a:gd name="T25" fmla="*/ 228 h 269"/>
                <a:gd name="T26" fmla="*/ 15 w 161"/>
                <a:gd name="T27" fmla="*/ 148 h 269"/>
                <a:gd name="T28" fmla="*/ 29 w 161"/>
                <a:gd name="T29" fmla="*/ 54 h 269"/>
                <a:gd name="T30" fmla="*/ 29 w 161"/>
                <a:gd name="T31" fmla="*/ 5 h 26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61"/>
                <a:gd name="T49" fmla="*/ 0 h 269"/>
                <a:gd name="T50" fmla="*/ 161 w 161"/>
                <a:gd name="T51" fmla="*/ 269 h 26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61" h="269">
                  <a:moveTo>
                    <a:pt x="29" y="5"/>
                  </a:moveTo>
                  <a:cubicBezTo>
                    <a:pt x="56" y="11"/>
                    <a:pt x="77" y="6"/>
                    <a:pt x="105" y="0"/>
                  </a:cubicBezTo>
                  <a:cubicBezTo>
                    <a:pt x="109" y="1"/>
                    <a:pt x="115" y="0"/>
                    <a:pt x="118" y="5"/>
                  </a:cubicBezTo>
                  <a:cubicBezTo>
                    <a:pt x="120" y="9"/>
                    <a:pt x="113" y="14"/>
                    <a:pt x="113" y="19"/>
                  </a:cubicBezTo>
                  <a:cubicBezTo>
                    <a:pt x="113" y="32"/>
                    <a:pt x="119" y="45"/>
                    <a:pt x="122" y="59"/>
                  </a:cubicBezTo>
                  <a:cubicBezTo>
                    <a:pt x="132" y="109"/>
                    <a:pt x="134" y="98"/>
                    <a:pt x="149" y="146"/>
                  </a:cubicBezTo>
                  <a:cubicBezTo>
                    <a:pt x="161" y="184"/>
                    <a:pt x="155" y="204"/>
                    <a:pt x="145" y="232"/>
                  </a:cubicBezTo>
                  <a:cubicBezTo>
                    <a:pt x="159" y="244"/>
                    <a:pt x="152" y="232"/>
                    <a:pt x="149" y="236"/>
                  </a:cubicBezTo>
                  <a:cubicBezTo>
                    <a:pt x="146" y="239"/>
                    <a:pt x="87" y="247"/>
                    <a:pt x="83" y="246"/>
                  </a:cubicBezTo>
                  <a:cubicBezTo>
                    <a:pt x="74" y="247"/>
                    <a:pt x="97" y="269"/>
                    <a:pt x="95" y="230"/>
                  </a:cubicBezTo>
                  <a:cubicBezTo>
                    <a:pt x="93" y="191"/>
                    <a:pt x="75" y="10"/>
                    <a:pt x="73" y="12"/>
                  </a:cubicBezTo>
                  <a:cubicBezTo>
                    <a:pt x="83" y="172"/>
                    <a:pt x="104" y="257"/>
                    <a:pt x="81" y="244"/>
                  </a:cubicBezTo>
                  <a:cubicBezTo>
                    <a:pt x="53" y="228"/>
                    <a:pt x="0" y="238"/>
                    <a:pt x="3" y="228"/>
                  </a:cubicBezTo>
                  <a:cubicBezTo>
                    <a:pt x="6" y="217"/>
                    <a:pt x="13" y="158"/>
                    <a:pt x="15" y="148"/>
                  </a:cubicBezTo>
                  <a:cubicBezTo>
                    <a:pt x="23" y="101"/>
                    <a:pt x="25" y="101"/>
                    <a:pt x="29" y="54"/>
                  </a:cubicBezTo>
                  <a:cubicBezTo>
                    <a:pt x="32" y="7"/>
                    <a:pt x="39" y="27"/>
                    <a:pt x="29" y="5"/>
                  </a:cubicBezTo>
                  <a:close/>
                </a:path>
              </a:pathLst>
            </a:custGeom>
            <a:grpFill/>
            <a:ln w="6350" cap="flat" cmpd="sng">
              <a:solidFill>
                <a:srgbClr val="800000"/>
              </a:solidFill>
              <a:prstDash val="solid"/>
              <a:round/>
              <a:headEnd/>
              <a:tailEnd/>
            </a:ln>
          </p:spPr>
          <p:txBody>
            <a:bodyPr anchor="ctr">
              <a:spAutoFit/>
            </a:bodyPr>
            <a:lstStyle/>
            <a:p>
              <a:endParaRPr lang="sv-SE"/>
            </a:p>
          </p:txBody>
        </p:sp>
      </p:grpSp>
      <p:sp>
        <p:nvSpPr>
          <p:cNvPr id="132" name="Text Box 3">
            <a:extLst>
              <a:ext uri="{FF2B5EF4-FFF2-40B4-BE49-F238E27FC236}">
                <a16:creationId xmlns:a16="http://schemas.microsoft.com/office/drawing/2014/main" id="{00E4EBB9-7310-1948-BDA5-32BC8204599A}"/>
              </a:ext>
            </a:extLst>
          </p:cNvPr>
          <p:cNvSpPr txBox="1">
            <a:spLocks noChangeArrowheads="1"/>
          </p:cNvSpPr>
          <p:nvPr/>
        </p:nvSpPr>
        <p:spPr bwMode="auto">
          <a:xfrm rot="-1304494">
            <a:off x="474799" y="5753857"/>
            <a:ext cx="1999776" cy="307777"/>
          </a:xfrm>
          <a:prstGeom prst="rect">
            <a:avLst/>
          </a:prstGeom>
          <a:noFill/>
          <a:ln w="9525">
            <a:noFill/>
            <a:miter lim="800000"/>
            <a:headEnd/>
            <a:tailEnd/>
          </a:ln>
        </p:spPr>
        <p:txBody>
          <a:bodyPr wrap="square">
            <a:spAutoFit/>
          </a:bodyPr>
          <a:lstStyle/>
          <a:p>
            <a:pPr algn="ctr" eaLnBrk="0" hangingPunct="0">
              <a:spcBef>
                <a:spcPct val="50000"/>
              </a:spcBef>
            </a:pPr>
            <a:r>
              <a:rPr lang="sv-SE" dirty="0">
                <a:latin typeface="+mj-lt"/>
                <a:cs typeface="Arial" panose="020B0604020202020204" pitchFamily="34" charset="0"/>
              </a:rPr>
              <a:t>Lära av erfarenheterna</a:t>
            </a:r>
          </a:p>
        </p:txBody>
      </p:sp>
      <p:sp>
        <p:nvSpPr>
          <p:cNvPr id="133" name="Text Box 6">
            <a:extLst>
              <a:ext uri="{FF2B5EF4-FFF2-40B4-BE49-F238E27FC236}">
                <a16:creationId xmlns:a16="http://schemas.microsoft.com/office/drawing/2014/main" id="{E589B60C-9728-4748-8804-8816AC00F876}"/>
              </a:ext>
            </a:extLst>
          </p:cNvPr>
          <p:cNvSpPr txBox="1">
            <a:spLocks noChangeArrowheads="1"/>
          </p:cNvSpPr>
          <p:nvPr/>
        </p:nvSpPr>
        <p:spPr bwMode="auto">
          <a:xfrm rot="1353274">
            <a:off x="4159250" y="5585599"/>
            <a:ext cx="2233613" cy="523220"/>
          </a:xfrm>
          <a:prstGeom prst="rect">
            <a:avLst/>
          </a:prstGeom>
          <a:noFill/>
          <a:ln w="9525">
            <a:noFill/>
            <a:miter lim="800000"/>
            <a:headEnd/>
            <a:tailEnd/>
          </a:ln>
        </p:spPr>
        <p:txBody>
          <a:bodyPr>
            <a:spAutoFit/>
          </a:bodyPr>
          <a:lstStyle/>
          <a:p>
            <a:pPr eaLnBrk="0" hangingPunct="0">
              <a:spcBef>
                <a:spcPct val="50000"/>
              </a:spcBef>
            </a:pPr>
            <a:r>
              <a:rPr lang="sv-SE" dirty="0">
                <a:latin typeface="+mj-lt"/>
                <a:cs typeface="Arial" panose="020B0604020202020204" pitchFamily="34" charset="0"/>
              </a:rPr>
              <a:t>Skapa visioner, mål och strategier för framtiden</a:t>
            </a:r>
          </a:p>
        </p:txBody>
      </p:sp>
      <p:sp>
        <p:nvSpPr>
          <p:cNvPr id="134" name="Text Box 9">
            <a:extLst>
              <a:ext uri="{FF2B5EF4-FFF2-40B4-BE49-F238E27FC236}">
                <a16:creationId xmlns:a16="http://schemas.microsoft.com/office/drawing/2014/main" id="{BA237D08-C583-1640-BC43-9D14FBF90AF4}"/>
              </a:ext>
            </a:extLst>
          </p:cNvPr>
          <p:cNvSpPr txBox="1">
            <a:spLocks noChangeArrowheads="1"/>
          </p:cNvSpPr>
          <p:nvPr/>
        </p:nvSpPr>
        <p:spPr bwMode="auto">
          <a:xfrm>
            <a:off x="1916832" y="8278564"/>
            <a:ext cx="2847975" cy="523220"/>
          </a:xfrm>
          <a:prstGeom prst="rect">
            <a:avLst/>
          </a:prstGeom>
          <a:noFill/>
          <a:ln w="9525">
            <a:noFill/>
            <a:miter lim="800000"/>
            <a:headEnd/>
            <a:tailEnd/>
          </a:ln>
        </p:spPr>
        <p:txBody>
          <a:bodyPr>
            <a:spAutoFit/>
          </a:bodyPr>
          <a:lstStyle/>
          <a:p>
            <a:pPr algn="ctr" eaLnBrk="0" hangingPunct="0">
              <a:spcBef>
                <a:spcPct val="50000"/>
              </a:spcBef>
            </a:pPr>
            <a:r>
              <a:rPr lang="sv-SE" dirty="0">
                <a:latin typeface="+mj-lt"/>
                <a:cs typeface="Arial" panose="020B0604020202020204" pitchFamily="34" charset="0"/>
              </a:rPr>
              <a:t>Vara närvarande på ett kreativt och konstruktivt sätt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404664" y="2288704"/>
            <a:ext cx="6192688" cy="6413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000" b="1">
                <a:solidFill>
                  <a:schemeClr val="bg2"/>
                </a:solidFill>
                <a:latin typeface="+mj-lt"/>
                <a:ea typeface="+mj-ea"/>
                <a:cs typeface="+mj-cs"/>
              </a:defRPr>
            </a:lvl1pPr>
            <a:lvl2pPr algn="l" rtl="0" eaLnBrk="0" fontAlgn="base" hangingPunct="0">
              <a:spcBef>
                <a:spcPct val="0"/>
              </a:spcBef>
              <a:spcAft>
                <a:spcPct val="0"/>
              </a:spcAft>
              <a:defRPr sz="2000" b="1">
                <a:solidFill>
                  <a:schemeClr val="bg2"/>
                </a:solidFill>
                <a:latin typeface="Arial" pitchFamily="34" charset="0"/>
              </a:defRPr>
            </a:lvl2pPr>
            <a:lvl3pPr algn="l" rtl="0" eaLnBrk="0" fontAlgn="base" hangingPunct="0">
              <a:spcBef>
                <a:spcPct val="0"/>
              </a:spcBef>
              <a:spcAft>
                <a:spcPct val="0"/>
              </a:spcAft>
              <a:defRPr sz="2000" b="1">
                <a:solidFill>
                  <a:schemeClr val="bg2"/>
                </a:solidFill>
                <a:latin typeface="Arial" pitchFamily="34" charset="0"/>
              </a:defRPr>
            </a:lvl3pPr>
            <a:lvl4pPr algn="l" rtl="0" eaLnBrk="0" fontAlgn="base" hangingPunct="0">
              <a:spcBef>
                <a:spcPct val="0"/>
              </a:spcBef>
              <a:spcAft>
                <a:spcPct val="0"/>
              </a:spcAft>
              <a:defRPr sz="2000" b="1">
                <a:solidFill>
                  <a:schemeClr val="bg2"/>
                </a:solidFill>
                <a:latin typeface="Arial" pitchFamily="34" charset="0"/>
              </a:defRPr>
            </a:lvl4pPr>
            <a:lvl5pPr algn="l" rtl="0" eaLnBrk="0" fontAlgn="base" hangingPunct="0">
              <a:spcBef>
                <a:spcPct val="0"/>
              </a:spcBef>
              <a:spcAft>
                <a:spcPct val="0"/>
              </a:spcAft>
              <a:defRPr sz="2000" b="1">
                <a:solidFill>
                  <a:schemeClr val="bg2"/>
                </a:solidFill>
                <a:latin typeface="Arial" pitchFamily="34" charset="0"/>
              </a:defRPr>
            </a:lvl5pPr>
            <a:lvl6pPr marL="457200" algn="l" rtl="0" fontAlgn="base">
              <a:spcBef>
                <a:spcPct val="0"/>
              </a:spcBef>
              <a:spcAft>
                <a:spcPct val="0"/>
              </a:spcAft>
              <a:defRPr sz="2000" b="1">
                <a:solidFill>
                  <a:srgbClr val="EB6631"/>
                </a:solidFill>
                <a:latin typeface="Arial" pitchFamily="34" charset="0"/>
              </a:defRPr>
            </a:lvl6pPr>
            <a:lvl7pPr marL="914400" algn="l" rtl="0" fontAlgn="base">
              <a:spcBef>
                <a:spcPct val="0"/>
              </a:spcBef>
              <a:spcAft>
                <a:spcPct val="0"/>
              </a:spcAft>
              <a:defRPr sz="2000" b="1">
                <a:solidFill>
                  <a:srgbClr val="EB6631"/>
                </a:solidFill>
                <a:latin typeface="Arial" pitchFamily="34" charset="0"/>
              </a:defRPr>
            </a:lvl7pPr>
            <a:lvl8pPr marL="1371600" algn="l" rtl="0" fontAlgn="base">
              <a:spcBef>
                <a:spcPct val="0"/>
              </a:spcBef>
              <a:spcAft>
                <a:spcPct val="0"/>
              </a:spcAft>
              <a:defRPr sz="2000" b="1">
                <a:solidFill>
                  <a:srgbClr val="EB6631"/>
                </a:solidFill>
                <a:latin typeface="Arial" pitchFamily="34" charset="0"/>
              </a:defRPr>
            </a:lvl8pPr>
            <a:lvl9pPr marL="1828800" algn="l" rtl="0" fontAlgn="base">
              <a:spcBef>
                <a:spcPct val="0"/>
              </a:spcBef>
              <a:spcAft>
                <a:spcPct val="0"/>
              </a:spcAft>
              <a:defRPr sz="2000" b="1">
                <a:solidFill>
                  <a:srgbClr val="EB6631"/>
                </a:solidFill>
                <a:latin typeface="Arial" pitchFamily="34" charset="0"/>
              </a:defRPr>
            </a:lvl9pPr>
          </a:lstStyle>
          <a:p>
            <a:pPr eaLnBrk="1" hangingPunct="1"/>
            <a:endParaRPr lang="sv-SE" b="0" dirty="0">
              <a:solidFill>
                <a:srgbClr val="104DC6"/>
              </a:solidFill>
              <a:latin typeface="Calibri"/>
              <a:cs typeface="Calibri"/>
            </a:endParaRPr>
          </a:p>
          <a:p>
            <a:pPr eaLnBrk="1" hangingPunct="1"/>
            <a:r>
              <a:rPr lang="sv-SE" sz="2800" b="0" dirty="0">
                <a:solidFill>
                  <a:srgbClr val="104DC6"/>
                </a:solidFill>
                <a:latin typeface="Calibri"/>
                <a:cs typeface="Calibri"/>
              </a:rPr>
              <a:t>Varför har en förening en ”värdegrund”?</a:t>
            </a:r>
          </a:p>
        </p:txBody>
      </p:sp>
      <p:sp>
        <p:nvSpPr>
          <p:cNvPr id="6" name="Rectangle 2"/>
          <p:cNvSpPr txBox="1">
            <a:spLocks noChangeArrowheads="1"/>
          </p:cNvSpPr>
          <p:nvPr/>
        </p:nvSpPr>
        <p:spPr bwMode="auto">
          <a:xfrm>
            <a:off x="404664" y="776536"/>
            <a:ext cx="5829300" cy="6413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000" b="1">
                <a:solidFill>
                  <a:schemeClr val="bg2"/>
                </a:solidFill>
                <a:latin typeface="+mj-lt"/>
                <a:ea typeface="+mj-ea"/>
                <a:cs typeface="+mj-cs"/>
              </a:defRPr>
            </a:lvl1pPr>
            <a:lvl2pPr algn="l" rtl="0" eaLnBrk="0" fontAlgn="base" hangingPunct="0">
              <a:spcBef>
                <a:spcPct val="0"/>
              </a:spcBef>
              <a:spcAft>
                <a:spcPct val="0"/>
              </a:spcAft>
              <a:defRPr sz="2000" b="1">
                <a:solidFill>
                  <a:schemeClr val="bg2"/>
                </a:solidFill>
                <a:latin typeface="Arial" pitchFamily="34" charset="0"/>
              </a:defRPr>
            </a:lvl2pPr>
            <a:lvl3pPr algn="l" rtl="0" eaLnBrk="0" fontAlgn="base" hangingPunct="0">
              <a:spcBef>
                <a:spcPct val="0"/>
              </a:spcBef>
              <a:spcAft>
                <a:spcPct val="0"/>
              </a:spcAft>
              <a:defRPr sz="2000" b="1">
                <a:solidFill>
                  <a:schemeClr val="bg2"/>
                </a:solidFill>
                <a:latin typeface="Arial" pitchFamily="34" charset="0"/>
              </a:defRPr>
            </a:lvl3pPr>
            <a:lvl4pPr algn="l" rtl="0" eaLnBrk="0" fontAlgn="base" hangingPunct="0">
              <a:spcBef>
                <a:spcPct val="0"/>
              </a:spcBef>
              <a:spcAft>
                <a:spcPct val="0"/>
              </a:spcAft>
              <a:defRPr sz="2000" b="1">
                <a:solidFill>
                  <a:schemeClr val="bg2"/>
                </a:solidFill>
                <a:latin typeface="Arial" pitchFamily="34" charset="0"/>
              </a:defRPr>
            </a:lvl4pPr>
            <a:lvl5pPr algn="l" rtl="0" eaLnBrk="0" fontAlgn="base" hangingPunct="0">
              <a:spcBef>
                <a:spcPct val="0"/>
              </a:spcBef>
              <a:spcAft>
                <a:spcPct val="0"/>
              </a:spcAft>
              <a:defRPr sz="2000" b="1">
                <a:solidFill>
                  <a:schemeClr val="bg2"/>
                </a:solidFill>
                <a:latin typeface="Arial" pitchFamily="34" charset="0"/>
              </a:defRPr>
            </a:lvl5pPr>
            <a:lvl6pPr marL="457200" algn="l" rtl="0" fontAlgn="base">
              <a:spcBef>
                <a:spcPct val="0"/>
              </a:spcBef>
              <a:spcAft>
                <a:spcPct val="0"/>
              </a:spcAft>
              <a:defRPr sz="2000" b="1">
                <a:solidFill>
                  <a:srgbClr val="EB6631"/>
                </a:solidFill>
                <a:latin typeface="Arial" pitchFamily="34" charset="0"/>
              </a:defRPr>
            </a:lvl6pPr>
            <a:lvl7pPr marL="914400" algn="l" rtl="0" fontAlgn="base">
              <a:spcBef>
                <a:spcPct val="0"/>
              </a:spcBef>
              <a:spcAft>
                <a:spcPct val="0"/>
              </a:spcAft>
              <a:defRPr sz="2000" b="1">
                <a:solidFill>
                  <a:srgbClr val="EB6631"/>
                </a:solidFill>
                <a:latin typeface="Arial" pitchFamily="34" charset="0"/>
              </a:defRPr>
            </a:lvl7pPr>
            <a:lvl8pPr marL="1371600" algn="l" rtl="0" fontAlgn="base">
              <a:spcBef>
                <a:spcPct val="0"/>
              </a:spcBef>
              <a:spcAft>
                <a:spcPct val="0"/>
              </a:spcAft>
              <a:defRPr sz="2000" b="1">
                <a:solidFill>
                  <a:srgbClr val="EB6631"/>
                </a:solidFill>
                <a:latin typeface="Arial" pitchFamily="34" charset="0"/>
              </a:defRPr>
            </a:lvl8pPr>
            <a:lvl9pPr marL="1828800" algn="l" rtl="0" fontAlgn="base">
              <a:spcBef>
                <a:spcPct val="0"/>
              </a:spcBef>
              <a:spcAft>
                <a:spcPct val="0"/>
              </a:spcAft>
              <a:defRPr sz="2000" b="1">
                <a:solidFill>
                  <a:srgbClr val="EB6631"/>
                </a:solidFill>
                <a:latin typeface="Arial" pitchFamily="34" charset="0"/>
              </a:defRPr>
            </a:lvl9pPr>
          </a:lstStyle>
          <a:p>
            <a:pPr eaLnBrk="1" hangingPunct="1"/>
            <a:r>
              <a:rPr lang="sv-SE" sz="2800" b="0" dirty="0">
                <a:solidFill>
                  <a:srgbClr val="104DC6"/>
                </a:solidFill>
                <a:latin typeface="Calibri"/>
                <a:cs typeface="Calibri"/>
              </a:rPr>
              <a:t>Vad är en ”värdegrund”!?</a:t>
            </a:r>
          </a:p>
        </p:txBody>
      </p:sp>
      <p:sp>
        <p:nvSpPr>
          <p:cNvPr id="7" name="Platshållare för bildnummer 4"/>
          <p:cNvSpPr txBox="1">
            <a:spLocks noGrp="1"/>
          </p:cNvSpPr>
          <p:nvPr/>
        </p:nvSpPr>
        <p:spPr bwMode="auto">
          <a:xfrm>
            <a:off x="2720330" y="9057456"/>
            <a:ext cx="1428750" cy="660400"/>
          </a:xfrm>
          <a:prstGeom prst="rect">
            <a:avLst/>
          </a:prstGeom>
          <a:noFill/>
          <a:ln w="9525">
            <a:noFill/>
            <a:miter lim="800000"/>
            <a:headEnd/>
            <a:tailEnd/>
          </a:ln>
        </p:spPr>
        <p:txBody>
          <a:bodyPr/>
          <a:lstStyle/>
          <a:p>
            <a:pPr algn="ctr"/>
            <a:endParaRPr lang="sv-SE" sz="1200" dirty="0">
              <a:latin typeface="+mn-lt"/>
            </a:endParaRPr>
          </a:p>
          <a:p>
            <a:pPr algn="ctr"/>
            <a:r>
              <a:rPr lang="sv-SE" sz="1200" dirty="0">
                <a:latin typeface="+mn-lt"/>
              </a:rPr>
              <a:t>3</a:t>
            </a:r>
          </a:p>
        </p:txBody>
      </p:sp>
      <p:pic>
        <p:nvPicPr>
          <p:cNvPr id="5" name="Bildobjekt 4" descr="En bild som visar gräs, träd, fotboll, utomhus&#10;&#10;Automatiskt genererad beskrivning">
            <a:extLst>
              <a:ext uri="{FF2B5EF4-FFF2-40B4-BE49-F238E27FC236}">
                <a16:creationId xmlns:a16="http://schemas.microsoft.com/office/drawing/2014/main" id="{62485677-58F8-6544-ADDE-B8DC233BB7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92960"/>
            <a:ext cx="6858000" cy="4137924"/>
          </a:xfrm>
          <a:prstGeom prst="rect">
            <a:avLst/>
          </a:prstGeom>
        </p:spPr>
      </p:pic>
    </p:spTree>
    <p:extLst>
      <p:ext uri="{BB962C8B-B14F-4D97-AF65-F5344CB8AC3E}">
        <p14:creationId xmlns:p14="http://schemas.microsoft.com/office/powerpoint/2010/main" val="1521928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C23E9018-E6C8-AD48-81FB-5862ED3C01E2}"/>
              </a:ext>
            </a:extLst>
          </p:cNvPr>
          <p:cNvSpPr txBox="1"/>
          <p:nvPr/>
        </p:nvSpPr>
        <p:spPr>
          <a:xfrm>
            <a:off x="1124744" y="776536"/>
            <a:ext cx="4608512" cy="369332"/>
          </a:xfrm>
          <a:prstGeom prst="rect">
            <a:avLst/>
          </a:prstGeom>
          <a:noFill/>
        </p:spPr>
        <p:txBody>
          <a:bodyPr wrap="square" rtlCol="0">
            <a:spAutoFit/>
          </a:bodyPr>
          <a:lstStyle/>
          <a:p>
            <a:r>
              <a:rPr lang="sv-SE" sz="1800" dirty="0">
                <a:latin typeface="+mn-lt"/>
              </a:rPr>
              <a:t>Sunnanå SK:s Värdegrund</a:t>
            </a:r>
          </a:p>
        </p:txBody>
      </p:sp>
      <p:sp>
        <p:nvSpPr>
          <p:cNvPr id="3" name="Rectangle 13">
            <a:extLst>
              <a:ext uri="{FF2B5EF4-FFF2-40B4-BE49-F238E27FC236}">
                <a16:creationId xmlns:a16="http://schemas.microsoft.com/office/drawing/2014/main" id="{909FB7A6-2E3F-DF4B-8121-9AAE96697633}"/>
              </a:ext>
            </a:extLst>
          </p:cNvPr>
          <p:cNvSpPr>
            <a:spLocks noChangeArrowheads="1"/>
          </p:cNvSpPr>
          <p:nvPr/>
        </p:nvSpPr>
        <p:spPr bwMode="auto">
          <a:xfrm>
            <a:off x="403944" y="1370633"/>
            <a:ext cx="6121400" cy="53975"/>
          </a:xfrm>
          <a:prstGeom prst="rect">
            <a:avLst/>
          </a:prstGeom>
          <a:solidFill>
            <a:srgbClr val="104DC6"/>
          </a:solidFill>
          <a:ln w="12700">
            <a:solidFill>
              <a:srgbClr val="104DC6"/>
            </a:solidFill>
            <a:miter lim="800000"/>
            <a:headEnd/>
            <a:tailEnd/>
          </a:ln>
        </p:spPr>
        <p:txBody>
          <a:bodyPr wrap="none" anchor="ctr"/>
          <a:lstStyle/>
          <a:p>
            <a:endParaRPr lang="sv-SE"/>
          </a:p>
        </p:txBody>
      </p:sp>
      <p:sp>
        <p:nvSpPr>
          <p:cNvPr id="6" name="Rektangel 5">
            <a:extLst>
              <a:ext uri="{FF2B5EF4-FFF2-40B4-BE49-F238E27FC236}">
                <a16:creationId xmlns:a16="http://schemas.microsoft.com/office/drawing/2014/main" id="{7958C134-0E96-0D40-8AD5-1A13E37BEF47}"/>
              </a:ext>
            </a:extLst>
          </p:cNvPr>
          <p:cNvSpPr/>
          <p:nvPr/>
        </p:nvSpPr>
        <p:spPr>
          <a:xfrm>
            <a:off x="2132856" y="1935043"/>
            <a:ext cx="4464491" cy="3416320"/>
          </a:xfrm>
          <a:prstGeom prst="rect">
            <a:avLst/>
          </a:prstGeom>
        </p:spPr>
        <p:txBody>
          <a:bodyPr wrap="square">
            <a:spAutoFit/>
          </a:bodyPr>
          <a:lstStyle/>
          <a:p>
            <a:r>
              <a:rPr lang="sv-SE" sz="1200" dirty="0">
                <a:latin typeface="Helvetica" pitchFamily="2" charset="0"/>
              </a:rPr>
              <a:t>Glädje och gemenskap är starka drivkrafter</a:t>
            </a:r>
          </a:p>
          <a:p>
            <a:r>
              <a:rPr lang="sv-SE" sz="1200" dirty="0">
                <a:latin typeface="Helvetica" pitchFamily="2" charset="0"/>
              </a:rPr>
              <a:t>för att idrotta i SSK. Vi vill bedriva och</a:t>
            </a:r>
          </a:p>
          <a:p>
            <a:r>
              <a:rPr lang="sv-SE" sz="1200" dirty="0">
                <a:latin typeface="Helvetica" pitchFamily="2" charset="0"/>
              </a:rPr>
              <a:t>utveckla både individen och därmed verksamhet så att vi ska kunna ha roligt, må bra och utvecklas under hela livet. Glädje</a:t>
            </a:r>
          </a:p>
          <a:p>
            <a:r>
              <a:rPr lang="sv-SE" sz="1200" dirty="0">
                <a:latin typeface="Helvetica" pitchFamily="2" charset="0"/>
              </a:rPr>
              <a:t>och gemenskap är också ett förhållningssätt för tränar- och ledarskap. Med detta som grund lockar verksamheten</a:t>
            </a:r>
          </a:p>
          <a:p>
            <a:r>
              <a:rPr lang="sv-SE" sz="1200" dirty="0">
                <a:latin typeface="Helvetica" pitchFamily="2" charset="0"/>
              </a:rPr>
              <a:t>människor att ge av sin tid dels för att stötta men också för att glädjen, gemenskapen och medskapandet i uppdraget är</a:t>
            </a:r>
          </a:p>
          <a:p>
            <a:r>
              <a:rPr lang="sv-SE" sz="1200" dirty="0">
                <a:latin typeface="Helvetica" pitchFamily="2" charset="0"/>
              </a:rPr>
              <a:t>belöning i sig.</a:t>
            </a:r>
            <a:br>
              <a:rPr lang="sv-SE" sz="1200" dirty="0">
                <a:latin typeface="Helvetica" pitchFamily="2" charset="0"/>
              </a:rPr>
            </a:br>
            <a:br>
              <a:rPr lang="sv-SE" sz="1200" dirty="0">
                <a:latin typeface="Helvetica" pitchFamily="2" charset="0"/>
              </a:rPr>
            </a:br>
            <a:br>
              <a:rPr lang="sv-SE" sz="1200" dirty="0">
                <a:latin typeface="Helvetica" pitchFamily="2" charset="0"/>
              </a:rPr>
            </a:br>
            <a:br>
              <a:rPr lang="sv-SE" sz="1200" dirty="0">
                <a:latin typeface="Helvetica" pitchFamily="2" charset="0"/>
              </a:rPr>
            </a:br>
            <a:br>
              <a:rPr lang="sv-SE" sz="1200" dirty="0">
                <a:latin typeface="Helvetica" pitchFamily="2" charset="0"/>
              </a:rPr>
            </a:br>
            <a:br>
              <a:rPr lang="sv-SE" sz="1200" dirty="0">
                <a:latin typeface="Helvetica" pitchFamily="2" charset="0"/>
              </a:rPr>
            </a:br>
            <a:endParaRPr lang="sv-SE" sz="1200" dirty="0">
              <a:latin typeface="Helvetica" pitchFamily="2" charset="0"/>
            </a:endParaRPr>
          </a:p>
          <a:p>
            <a:endParaRPr lang="sv-SE" sz="1200" dirty="0">
              <a:latin typeface="Helvetica" pitchFamily="2" charset="0"/>
            </a:endParaRPr>
          </a:p>
          <a:p>
            <a:endParaRPr lang="sv-SE" sz="1200" dirty="0">
              <a:latin typeface="Helvetica" pitchFamily="2" charset="0"/>
            </a:endParaRPr>
          </a:p>
          <a:p>
            <a:endParaRPr lang="sv-SE" sz="1200" dirty="0">
              <a:solidFill>
                <a:srgbClr val="FFFFFF"/>
              </a:solidFill>
              <a:effectLst/>
              <a:latin typeface="Helvetica" pitchFamily="2" charset="0"/>
            </a:endParaRPr>
          </a:p>
        </p:txBody>
      </p:sp>
      <p:sp>
        <p:nvSpPr>
          <p:cNvPr id="8" name="Rektangel 7">
            <a:extLst>
              <a:ext uri="{FF2B5EF4-FFF2-40B4-BE49-F238E27FC236}">
                <a16:creationId xmlns:a16="http://schemas.microsoft.com/office/drawing/2014/main" id="{C2C6605A-DE1B-7B4D-B27F-256FA270FA03}"/>
              </a:ext>
            </a:extLst>
          </p:cNvPr>
          <p:cNvSpPr/>
          <p:nvPr/>
        </p:nvSpPr>
        <p:spPr>
          <a:xfrm>
            <a:off x="326457" y="2432720"/>
            <a:ext cx="1302343" cy="523220"/>
          </a:xfrm>
          <a:prstGeom prst="rect">
            <a:avLst/>
          </a:prstGeom>
        </p:spPr>
        <p:txBody>
          <a:bodyPr wrap="square">
            <a:spAutoFit/>
          </a:bodyPr>
          <a:lstStyle/>
          <a:p>
            <a:r>
              <a:rPr lang="sv-SE" b="1" dirty="0">
                <a:latin typeface="Helvetica" pitchFamily="2" charset="0"/>
              </a:rPr>
              <a:t>Glädje och</a:t>
            </a:r>
          </a:p>
          <a:p>
            <a:r>
              <a:rPr lang="sv-SE" b="1" dirty="0">
                <a:latin typeface="Helvetica" pitchFamily="2" charset="0"/>
              </a:rPr>
              <a:t>Gemenskap</a:t>
            </a:r>
            <a:endParaRPr lang="sv-SE" b="1" dirty="0">
              <a:effectLst/>
              <a:latin typeface="Helvetica" pitchFamily="2" charset="0"/>
            </a:endParaRPr>
          </a:p>
        </p:txBody>
      </p:sp>
      <p:sp>
        <p:nvSpPr>
          <p:cNvPr id="9" name="Rektangel 8">
            <a:extLst>
              <a:ext uri="{FF2B5EF4-FFF2-40B4-BE49-F238E27FC236}">
                <a16:creationId xmlns:a16="http://schemas.microsoft.com/office/drawing/2014/main" id="{CF48361F-8794-7345-8ACE-96E8F76BBE61}"/>
              </a:ext>
            </a:extLst>
          </p:cNvPr>
          <p:cNvSpPr/>
          <p:nvPr/>
        </p:nvSpPr>
        <p:spPr>
          <a:xfrm>
            <a:off x="346496" y="5797932"/>
            <a:ext cx="1714352" cy="523220"/>
          </a:xfrm>
          <a:prstGeom prst="rect">
            <a:avLst/>
          </a:prstGeom>
        </p:spPr>
        <p:txBody>
          <a:bodyPr wrap="square">
            <a:spAutoFit/>
          </a:bodyPr>
          <a:lstStyle/>
          <a:p>
            <a:r>
              <a:rPr lang="sv-SE" b="1" dirty="0">
                <a:latin typeface="Helvetica" pitchFamily="2" charset="0"/>
              </a:rPr>
              <a:t>Medskapande</a:t>
            </a:r>
          </a:p>
          <a:p>
            <a:r>
              <a:rPr lang="sv-SE" b="1" dirty="0">
                <a:latin typeface="Helvetica" pitchFamily="2" charset="0"/>
              </a:rPr>
              <a:t>och delaktighet</a:t>
            </a:r>
            <a:endParaRPr lang="sv-SE" b="1" dirty="0">
              <a:effectLst/>
              <a:latin typeface="Helvetica" pitchFamily="2" charset="0"/>
            </a:endParaRPr>
          </a:p>
        </p:txBody>
      </p:sp>
      <p:cxnSp>
        <p:nvCxnSpPr>
          <p:cNvPr id="23" name="Rak 22">
            <a:extLst>
              <a:ext uri="{FF2B5EF4-FFF2-40B4-BE49-F238E27FC236}">
                <a16:creationId xmlns:a16="http://schemas.microsoft.com/office/drawing/2014/main" id="{302725F7-D318-8543-993B-69C31863FFB0}"/>
              </a:ext>
            </a:extLst>
          </p:cNvPr>
          <p:cNvCxnSpPr>
            <a:cxnSpLocks/>
          </p:cNvCxnSpPr>
          <p:nvPr/>
        </p:nvCxnSpPr>
        <p:spPr bwMode="auto">
          <a:xfrm>
            <a:off x="2060848" y="1935043"/>
            <a:ext cx="0" cy="1721813"/>
          </a:xfrm>
          <a:prstGeom prst="line">
            <a:avLst/>
          </a:prstGeom>
          <a:gradFill rotWithShape="0">
            <a:gsLst>
              <a:gs pos="0">
                <a:srgbClr val="B5D5CC"/>
              </a:gs>
              <a:gs pos="100000">
                <a:srgbClr val="057050"/>
              </a:gs>
            </a:gsLst>
            <a:lin ang="0" scaled="1"/>
          </a:gradFill>
          <a:ln w="38100" cap="flat" cmpd="sng" algn="ctr">
            <a:solidFill>
              <a:schemeClr val="accent1">
                <a:lumMod val="75000"/>
              </a:schemeClr>
            </a:solidFill>
            <a:prstDash val="solid"/>
            <a:round/>
            <a:headEnd type="none" w="med" len="med"/>
            <a:tailEnd type="none" w="med" len="med"/>
          </a:ln>
          <a:effectLst/>
        </p:spPr>
      </p:cxnSp>
      <p:sp>
        <p:nvSpPr>
          <p:cNvPr id="4" name="textruta 3">
            <a:extLst>
              <a:ext uri="{FF2B5EF4-FFF2-40B4-BE49-F238E27FC236}">
                <a16:creationId xmlns:a16="http://schemas.microsoft.com/office/drawing/2014/main" id="{CB008516-9487-6843-BA10-901402652F13}"/>
              </a:ext>
            </a:extLst>
          </p:cNvPr>
          <p:cNvSpPr txBox="1"/>
          <p:nvPr/>
        </p:nvSpPr>
        <p:spPr>
          <a:xfrm>
            <a:off x="188640" y="3872880"/>
            <a:ext cx="6480711" cy="1384995"/>
          </a:xfrm>
          <a:prstGeom prst="rect">
            <a:avLst/>
          </a:prstGeom>
          <a:noFill/>
          <a:ln w="28575">
            <a:solidFill>
              <a:schemeClr val="accent1">
                <a:lumMod val="75000"/>
              </a:schemeClr>
            </a:solidFill>
          </a:ln>
        </p:spPr>
        <p:txBody>
          <a:bodyPr wrap="square" rtlCol="0">
            <a:spAutoFit/>
          </a:bodyPr>
          <a:lstStyle/>
          <a:p>
            <a:r>
              <a:rPr lang="sv-SE" dirty="0">
                <a:latin typeface="+mn-lt"/>
              </a:rPr>
              <a:t>Jag vill bidra till laget genom att;</a:t>
            </a:r>
            <a:br>
              <a:rPr lang="sv-SE" dirty="0">
                <a:latin typeface="+mn-lt"/>
              </a:rPr>
            </a:br>
            <a:br>
              <a:rPr lang="sv-SE" dirty="0">
                <a:latin typeface="+mn-lt"/>
              </a:rPr>
            </a:br>
            <a:br>
              <a:rPr lang="sv-SE" dirty="0">
                <a:latin typeface="+mn-lt"/>
              </a:rPr>
            </a:br>
            <a:br>
              <a:rPr lang="sv-SE" dirty="0">
                <a:latin typeface="+mn-lt"/>
              </a:rPr>
            </a:br>
            <a:br>
              <a:rPr lang="sv-SE" dirty="0">
                <a:latin typeface="+mn-lt"/>
              </a:rPr>
            </a:br>
            <a:endParaRPr lang="sv-SE" dirty="0">
              <a:latin typeface="+mn-lt"/>
            </a:endParaRPr>
          </a:p>
        </p:txBody>
      </p:sp>
      <p:sp>
        <p:nvSpPr>
          <p:cNvPr id="5" name="Rektangel 4">
            <a:extLst>
              <a:ext uri="{FF2B5EF4-FFF2-40B4-BE49-F238E27FC236}">
                <a16:creationId xmlns:a16="http://schemas.microsoft.com/office/drawing/2014/main" id="{7ADCCFF9-24F7-1B42-8B53-C4951C00A5C1}"/>
              </a:ext>
            </a:extLst>
          </p:cNvPr>
          <p:cNvSpPr/>
          <p:nvPr/>
        </p:nvSpPr>
        <p:spPr>
          <a:xfrm>
            <a:off x="2132854" y="5586551"/>
            <a:ext cx="4536493" cy="1569660"/>
          </a:xfrm>
          <a:prstGeom prst="rect">
            <a:avLst/>
          </a:prstGeom>
        </p:spPr>
        <p:txBody>
          <a:bodyPr wrap="square">
            <a:spAutoFit/>
          </a:bodyPr>
          <a:lstStyle/>
          <a:p>
            <a:r>
              <a:rPr lang="sv-SE" sz="1200" dirty="0">
                <a:latin typeface="Helvetica" pitchFamily="2" charset="0"/>
              </a:rPr>
              <a:t>Vi vill verka för en skapande, medskapande och lärande grundhållning hos människor. Vi vill verka för en delaktighet</a:t>
            </a:r>
          </a:p>
          <a:p>
            <a:r>
              <a:rPr lang="sv-SE" sz="1200" dirty="0">
                <a:latin typeface="Helvetica" pitchFamily="2" charset="0"/>
              </a:rPr>
              <a:t>och gemenskap byggd på tolerans, dialog och tilltro att tillsammans kunna åstadkomma positiva förändringar. Att påverka verksamhet och vara en del av den, innebär också att rent praktiskt göra insatser i verksamheten. Delaktighet är att gemensamt verka för en bättre verksamhet.</a:t>
            </a:r>
            <a:br>
              <a:rPr lang="sv-SE" sz="1200" dirty="0">
                <a:latin typeface="Helvetica" pitchFamily="2" charset="0"/>
              </a:rPr>
            </a:br>
            <a:endParaRPr lang="sv-SE" sz="1200" dirty="0">
              <a:latin typeface="Helvetica" pitchFamily="2" charset="0"/>
            </a:endParaRPr>
          </a:p>
        </p:txBody>
      </p:sp>
      <p:cxnSp>
        <p:nvCxnSpPr>
          <p:cNvPr id="20" name="Rak 19">
            <a:extLst>
              <a:ext uri="{FF2B5EF4-FFF2-40B4-BE49-F238E27FC236}">
                <a16:creationId xmlns:a16="http://schemas.microsoft.com/office/drawing/2014/main" id="{238DE13B-0176-AF4C-A89E-044D65203D06}"/>
              </a:ext>
            </a:extLst>
          </p:cNvPr>
          <p:cNvCxnSpPr>
            <a:cxnSpLocks/>
          </p:cNvCxnSpPr>
          <p:nvPr/>
        </p:nvCxnSpPr>
        <p:spPr bwMode="auto">
          <a:xfrm>
            <a:off x="2060848" y="5535443"/>
            <a:ext cx="0" cy="1721813"/>
          </a:xfrm>
          <a:prstGeom prst="line">
            <a:avLst/>
          </a:prstGeom>
          <a:gradFill rotWithShape="0">
            <a:gsLst>
              <a:gs pos="0">
                <a:srgbClr val="B5D5CC"/>
              </a:gs>
              <a:gs pos="100000">
                <a:srgbClr val="057050"/>
              </a:gs>
            </a:gsLst>
            <a:lin ang="0" scaled="1"/>
          </a:gradFill>
          <a:ln w="38100" cap="flat" cmpd="sng" algn="ctr">
            <a:solidFill>
              <a:schemeClr val="accent1">
                <a:lumMod val="75000"/>
              </a:schemeClr>
            </a:solidFill>
            <a:prstDash val="solid"/>
            <a:round/>
            <a:headEnd type="none" w="med" len="med"/>
            <a:tailEnd type="none" w="med" len="med"/>
          </a:ln>
          <a:effectLst/>
        </p:spPr>
      </p:cxnSp>
      <p:sp>
        <p:nvSpPr>
          <p:cNvPr id="25" name="textruta 24">
            <a:extLst>
              <a:ext uri="{FF2B5EF4-FFF2-40B4-BE49-F238E27FC236}">
                <a16:creationId xmlns:a16="http://schemas.microsoft.com/office/drawing/2014/main" id="{6E7F7679-3C4F-E44C-9AB7-7A4FE9BE1617}"/>
              </a:ext>
            </a:extLst>
          </p:cNvPr>
          <p:cNvSpPr txBox="1"/>
          <p:nvPr/>
        </p:nvSpPr>
        <p:spPr>
          <a:xfrm>
            <a:off x="188649" y="7456437"/>
            <a:ext cx="6480711" cy="1384995"/>
          </a:xfrm>
          <a:prstGeom prst="rect">
            <a:avLst/>
          </a:prstGeom>
          <a:noFill/>
          <a:ln w="28575">
            <a:solidFill>
              <a:schemeClr val="accent1">
                <a:lumMod val="75000"/>
              </a:schemeClr>
            </a:solidFill>
          </a:ln>
        </p:spPr>
        <p:txBody>
          <a:bodyPr wrap="square" rtlCol="0">
            <a:spAutoFit/>
          </a:bodyPr>
          <a:lstStyle/>
          <a:p>
            <a:r>
              <a:rPr lang="sv-SE" dirty="0">
                <a:latin typeface="+mn-lt"/>
              </a:rPr>
              <a:t>Mer medskapande-jag behöver träna mer på ;</a:t>
            </a:r>
            <a:br>
              <a:rPr lang="sv-SE" dirty="0">
                <a:latin typeface="+mn-lt"/>
              </a:rPr>
            </a:br>
            <a:br>
              <a:rPr lang="sv-SE" dirty="0">
                <a:latin typeface="+mn-lt"/>
              </a:rPr>
            </a:br>
            <a:br>
              <a:rPr lang="sv-SE" dirty="0">
                <a:latin typeface="+mn-lt"/>
              </a:rPr>
            </a:br>
            <a:br>
              <a:rPr lang="sv-SE" dirty="0">
                <a:latin typeface="+mn-lt"/>
              </a:rPr>
            </a:br>
            <a:br>
              <a:rPr lang="sv-SE" dirty="0">
                <a:latin typeface="+mn-lt"/>
              </a:rPr>
            </a:br>
            <a:endParaRPr lang="sv-SE" dirty="0">
              <a:latin typeface="+mn-lt"/>
            </a:endParaRPr>
          </a:p>
        </p:txBody>
      </p:sp>
    </p:spTree>
    <p:extLst>
      <p:ext uri="{BB962C8B-B14F-4D97-AF65-F5344CB8AC3E}">
        <p14:creationId xmlns:p14="http://schemas.microsoft.com/office/powerpoint/2010/main" val="159976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C23E9018-E6C8-AD48-81FB-5862ED3C01E2}"/>
              </a:ext>
            </a:extLst>
          </p:cNvPr>
          <p:cNvSpPr txBox="1"/>
          <p:nvPr/>
        </p:nvSpPr>
        <p:spPr>
          <a:xfrm>
            <a:off x="1124744" y="776536"/>
            <a:ext cx="4608512" cy="369332"/>
          </a:xfrm>
          <a:prstGeom prst="rect">
            <a:avLst/>
          </a:prstGeom>
          <a:noFill/>
        </p:spPr>
        <p:txBody>
          <a:bodyPr wrap="square" rtlCol="0">
            <a:spAutoFit/>
          </a:bodyPr>
          <a:lstStyle/>
          <a:p>
            <a:r>
              <a:rPr lang="sv-SE" sz="1800" dirty="0">
                <a:latin typeface="+mn-lt"/>
              </a:rPr>
              <a:t>Sunnanå SK:s Värdegrund</a:t>
            </a:r>
          </a:p>
        </p:txBody>
      </p:sp>
      <p:sp>
        <p:nvSpPr>
          <p:cNvPr id="3" name="Rectangle 13">
            <a:extLst>
              <a:ext uri="{FF2B5EF4-FFF2-40B4-BE49-F238E27FC236}">
                <a16:creationId xmlns:a16="http://schemas.microsoft.com/office/drawing/2014/main" id="{909FB7A6-2E3F-DF4B-8121-9AAE96697633}"/>
              </a:ext>
            </a:extLst>
          </p:cNvPr>
          <p:cNvSpPr>
            <a:spLocks noChangeArrowheads="1"/>
          </p:cNvSpPr>
          <p:nvPr/>
        </p:nvSpPr>
        <p:spPr bwMode="auto">
          <a:xfrm>
            <a:off x="403944" y="1370633"/>
            <a:ext cx="6121400" cy="53975"/>
          </a:xfrm>
          <a:prstGeom prst="rect">
            <a:avLst/>
          </a:prstGeom>
          <a:solidFill>
            <a:srgbClr val="104DC6"/>
          </a:solidFill>
          <a:ln w="12700">
            <a:solidFill>
              <a:srgbClr val="104DC6"/>
            </a:solidFill>
            <a:miter lim="800000"/>
            <a:headEnd/>
            <a:tailEnd/>
          </a:ln>
        </p:spPr>
        <p:txBody>
          <a:bodyPr wrap="none" anchor="ctr"/>
          <a:lstStyle/>
          <a:p>
            <a:endParaRPr lang="sv-SE"/>
          </a:p>
        </p:txBody>
      </p:sp>
      <p:sp>
        <p:nvSpPr>
          <p:cNvPr id="6" name="Rektangel 5">
            <a:extLst>
              <a:ext uri="{FF2B5EF4-FFF2-40B4-BE49-F238E27FC236}">
                <a16:creationId xmlns:a16="http://schemas.microsoft.com/office/drawing/2014/main" id="{7958C134-0E96-0D40-8AD5-1A13E37BEF47}"/>
              </a:ext>
            </a:extLst>
          </p:cNvPr>
          <p:cNvSpPr/>
          <p:nvPr/>
        </p:nvSpPr>
        <p:spPr>
          <a:xfrm>
            <a:off x="2132856" y="1935043"/>
            <a:ext cx="4725144" cy="4708981"/>
          </a:xfrm>
          <a:prstGeom prst="rect">
            <a:avLst/>
          </a:prstGeom>
        </p:spPr>
        <p:txBody>
          <a:bodyPr wrap="square">
            <a:spAutoFit/>
          </a:bodyPr>
          <a:lstStyle/>
          <a:p>
            <a:br>
              <a:rPr lang="sv-SE" sz="1200" dirty="0">
                <a:latin typeface="Helvetica" pitchFamily="2" charset="0"/>
              </a:rPr>
            </a:br>
            <a:endParaRPr lang="sv-SE" sz="1200" dirty="0">
              <a:latin typeface="Helvetica" pitchFamily="2" charset="0"/>
            </a:endParaRPr>
          </a:p>
          <a:p>
            <a:r>
              <a:rPr lang="sv-SE" sz="1200" dirty="0">
                <a:latin typeface="Helvetica" pitchFamily="2" charset="0"/>
              </a:rPr>
              <a:t>Allas rätt att vara med innebär att alla som vill ska kunna vara med i Sunnanå SK utifrån sina förutsättningar. SSK vill att alla människor, oavsett kön, etnisk och social bakgrund, religion/trosuppfattning, funktionsförmåga, sexuell läggning eller</a:t>
            </a:r>
          </a:p>
          <a:p>
            <a:r>
              <a:rPr lang="sv-SE" sz="1200" dirty="0">
                <a:latin typeface="Helvetica" pitchFamily="2" charset="0"/>
              </a:rPr>
              <a:t>ålder får vara med och skapa medskapande i föreningen. Detta gäller på tävlingsarenan, i omklädningsrummet, på träningen</a:t>
            </a:r>
          </a:p>
          <a:p>
            <a:r>
              <a:rPr lang="sv-SE" sz="1200" dirty="0">
                <a:latin typeface="Helvetica" pitchFamily="2" charset="0"/>
              </a:rPr>
              <a:t>och i styrelserummet.</a:t>
            </a:r>
            <a:br>
              <a:rPr lang="sv-SE" sz="1200" dirty="0">
                <a:latin typeface="Helvetica" pitchFamily="2" charset="0"/>
              </a:rPr>
            </a:br>
            <a:br>
              <a:rPr lang="sv-SE" sz="1200" dirty="0">
                <a:latin typeface="Helvetica" pitchFamily="2" charset="0"/>
              </a:rPr>
            </a:br>
            <a:br>
              <a:rPr lang="sv-SE" sz="1200" dirty="0">
                <a:latin typeface="Helvetica" pitchFamily="2" charset="0"/>
              </a:rPr>
            </a:br>
            <a:br>
              <a:rPr lang="sv-SE" sz="1200" dirty="0">
                <a:latin typeface="Helvetica" pitchFamily="2" charset="0"/>
              </a:rPr>
            </a:br>
            <a:br>
              <a:rPr lang="sv-SE" sz="1200" dirty="0">
                <a:latin typeface="Helvetica" pitchFamily="2" charset="0"/>
              </a:rPr>
            </a:br>
            <a:br>
              <a:rPr lang="sv-SE" sz="1200" dirty="0">
                <a:latin typeface="Helvetica" pitchFamily="2" charset="0"/>
              </a:rPr>
            </a:br>
            <a:br>
              <a:rPr lang="sv-SE" sz="1200" dirty="0">
                <a:latin typeface="Helvetica" pitchFamily="2" charset="0"/>
              </a:rPr>
            </a:br>
            <a:br>
              <a:rPr lang="sv-SE" sz="1200" dirty="0">
                <a:latin typeface="Helvetica" pitchFamily="2" charset="0"/>
              </a:rPr>
            </a:br>
            <a:br>
              <a:rPr lang="sv-SE" sz="1200" dirty="0">
                <a:latin typeface="Helvetica" pitchFamily="2" charset="0"/>
              </a:rPr>
            </a:br>
            <a:endParaRPr lang="sv-SE" sz="1200" dirty="0">
              <a:latin typeface="Helvetica" pitchFamily="2" charset="0"/>
            </a:endParaRPr>
          </a:p>
          <a:p>
            <a:r>
              <a:rPr lang="sv-SE" sz="1200" dirty="0">
                <a:latin typeface="Helvetica" pitchFamily="2" charset="0"/>
              </a:rPr>
              <a:t>Rent spel och ärlighet är en förutsättning för tävlande på lika villkor. Detta innebär att följa överenskommelser och leva efter god etik och moral. Detta inkluderar bland annat att aktivt arbeta mot doping, osund ekonomi, matchfixning och annat fusk mot diskriminering, trakasserier, kränkningar och våld såväl på som utanför idrottsarenan.</a:t>
            </a:r>
          </a:p>
          <a:p>
            <a:r>
              <a:rPr lang="sv-SE" sz="1200" dirty="0">
                <a:solidFill>
                  <a:srgbClr val="FFFFFF"/>
                </a:solidFill>
                <a:latin typeface="Helvetica" pitchFamily="2" charset="0"/>
              </a:rPr>
              <a:t>Rent spel</a:t>
            </a:r>
            <a:endParaRPr lang="sv-SE" sz="1200" dirty="0">
              <a:solidFill>
                <a:srgbClr val="FFFFFF"/>
              </a:solidFill>
              <a:effectLst/>
              <a:latin typeface="Helvetica" pitchFamily="2" charset="0"/>
            </a:endParaRPr>
          </a:p>
        </p:txBody>
      </p:sp>
      <p:sp>
        <p:nvSpPr>
          <p:cNvPr id="10" name="Rektangel 9">
            <a:extLst>
              <a:ext uri="{FF2B5EF4-FFF2-40B4-BE49-F238E27FC236}">
                <a16:creationId xmlns:a16="http://schemas.microsoft.com/office/drawing/2014/main" id="{A56B4EC6-1CAE-494E-96D1-3F9E58417BC3}"/>
              </a:ext>
            </a:extLst>
          </p:cNvPr>
          <p:cNvSpPr/>
          <p:nvPr/>
        </p:nvSpPr>
        <p:spPr>
          <a:xfrm>
            <a:off x="332656" y="2576736"/>
            <a:ext cx="1302343" cy="523220"/>
          </a:xfrm>
          <a:prstGeom prst="rect">
            <a:avLst/>
          </a:prstGeom>
        </p:spPr>
        <p:txBody>
          <a:bodyPr wrap="square">
            <a:spAutoFit/>
          </a:bodyPr>
          <a:lstStyle/>
          <a:p>
            <a:r>
              <a:rPr lang="sv-SE" b="1" dirty="0">
                <a:latin typeface="Helvetica" pitchFamily="2" charset="0"/>
              </a:rPr>
              <a:t>Allas rätt</a:t>
            </a:r>
          </a:p>
          <a:p>
            <a:r>
              <a:rPr lang="sv-SE" b="1" dirty="0">
                <a:latin typeface="Helvetica" pitchFamily="2" charset="0"/>
              </a:rPr>
              <a:t>att vara med</a:t>
            </a:r>
            <a:endParaRPr lang="sv-SE" b="1" dirty="0">
              <a:effectLst/>
              <a:latin typeface="Helvetica" pitchFamily="2" charset="0"/>
            </a:endParaRPr>
          </a:p>
        </p:txBody>
      </p:sp>
      <p:sp>
        <p:nvSpPr>
          <p:cNvPr id="11" name="Rektangel 10">
            <a:extLst>
              <a:ext uri="{FF2B5EF4-FFF2-40B4-BE49-F238E27FC236}">
                <a16:creationId xmlns:a16="http://schemas.microsoft.com/office/drawing/2014/main" id="{FCE1CDAA-64A2-8449-ADD5-9B3BCE4DF7F7}"/>
              </a:ext>
            </a:extLst>
          </p:cNvPr>
          <p:cNvSpPr/>
          <p:nvPr/>
        </p:nvSpPr>
        <p:spPr>
          <a:xfrm>
            <a:off x="332656" y="5437311"/>
            <a:ext cx="989373" cy="307777"/>
          </a:xfrm>
          <a:prstGeom prst="rect">
            <a:avLst/>
          </a:prstGeom>
        </p:spPr>
        <p:txBody>
          <a:bodyPr wrap="none">
            <a:spAutoFit/>
          </a:bodyPr>
          <a:lstStyle/>
          <a:p>
            <a:r>
              <a:rPr lang="sv-SE" b="1" dirty="0">
                <a:latin typeface="Helvetica" pitchFamily="2" charset="0"/>
              </a:rPr>
              <a:t>Rent spel</a:t>
            </a:r>
            <a:endParaRPr lang="sv-SE" b="1" dirty="0">
              <a:effectLst/>
              <a:latin typeface="Helvetica" pitchFamily="2" charset="0"/>
            </a:endParaRPr>
          </a:p>
        </p:txBody>
      </p:sp>
      <p:cxnSp>
        <p:nvCxnSpPr>
          <p:cNvPr id="14" name="Rak 13">
            <a:extLst>
              <a:ext uri="{FF2B5EF4-FFF2-40B4-BE49-F238E27FC236}">
                <a16:creationId xmlns:a16="http://schemas.microsoft.com/office/drawing/2014/main" id="{CD41B4E9-24A5-5A4C-97AC-31578023CDE2}"/>
              </a:ext>
            </a:extLst>
          </p:cNvPr>
          <p:cNvCxnSpPr>
            <a:cxnSpLocks/>
          </p:cNvCxnSpPr>
          <p:nvPr/>
        </p:nvCxnSpPr>
        <p:spPr bwMode="auto">
          <a:xfrm>
            <a:off x="2060848" y="2151067"/>
            <a:ext cx="0" cy="1721813"/>
          </a:xfrm>
          <a:prstGeom prst="line">
            <a:avLst/>
          </a:prstGeom>
          <a:gradFill rotWithShape="0">
            <a:gsLst>
              <a:gs pos="0">
                <a:srgbClr val="B5D5CC"/>
              </a:gs>
              <a:gs pos="100000">
                <a:srgbClr val="057050"/>
              </a:gs>
            </a:gsLst>
            <a:lin ang="0" scaled="1"/>
          </a:gradFill>
          <a:ln w="38100" cap="flat" cmpd="sng" algn="ctr">
            <a:solidFill>
              <a:schemeClr val="accent1">
                <a:lumMod val="75000"/>
              </a:schemeClr>
            </a:solidFill>
            <a:prstDash val="solid"/>
            <a:round/>
            <a:headEnd type="none" w="med" len="med"/>
            <a:tailEnd type="none" w="med" len="med"/>
          </a:ln>
          <a:effectLst/>
        </p:spPr>
      </p:cxnSp>
      <p:cxnSp>
        <p:nvCxnSpPr>
          <p:cNvPr id="15" name="Rak 14">
            <a:extLst>
              <a:ext uri="{FF2B5EF4-FFF2-40B4-BE49-F238E27FC236}">
                <a16:creationId xmlns:a16="http://schemas.microsoft.com/office/drawing/2014/main" id="{30ED49EB-5BB8-CB4C-9308-B286E6864A75}"/>
              </a:ext>
            </a:extLst>
          </p:cNvPr>
          <p:cNvCxnSpPr>
            <a:cxnSpLocks/>
          </p:cNvCxnSpPr>
          <p:nvPr/>
        </p:nvCxnSpPr>
        <p:spPr bwMode="auto">
          <a:xfrm>
            <a:off x="2060848" y="5097016"/>
            <a:ext cx="0" cy="1721813"/>
          </a:xfrm>
          <a:prstGeom prst="line">
            <a:avLst/>
          </a:prstGeom>
          <a:gradFill rotWithShape="0">
            <a:gsLst>
              <a:gs pos="0">
                <a:srgbClr val="B5D5CC"/>
              </a:gs>
              <a:gs pos="100000">
                <a:srgbClr val="057050"/>
              </a:gs>
            </a:gsLst>
            <a:lin ang="0" scaled="1"/>
          </a:gradFill>
          <a:ln w="38100" cap="flat" cmpd="sng" algn="ctr">
            <a:solidFill>
              <a:schemeClr val="accent1">
                <a:lumMod val="75000"/>
              </a:schemeClr>
            </a:solidFill>
            <a:prstDash val="solid"/>
            <a:round/>
            <a:headEnd type="none" w="med" len="med"/>
            <a:tailEnd type="none" w="med" len="med"/>
          </a:ln>
          <a:effectLst/>
        </p:spPr>
      </p:cxnSp>
    </p:spTree>
    <p:extLst>
      <p:ext uri="{BB962C8B-B14F-4D97-AF65-F5344CB8AC3E}">
        <p14:creationId xmlns:p14="http://schemas.microsoft.com/office/powerpoint/2010/main" val="652193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Freeform 68">
            <a:extLst>
              <a:ext uri="{FF2B5EF4-FFF2-40B4-BE49-F238E27FC236}">
                <a16:creationId xmlns:a16="http://schemas.microsoft.com/office/drawing/2014/main" id="{06991A68-2331-5248-80A7-33DF3B84A732}"/>
              </a:ext>
            </a:extLst>
          </p:cNvPr>
          <p:cNvSpPr>
            <a:spLocks/>
          </p:cNvSpPr>
          <p:nvPr/>
        </p:nvSpPr>
        <p:spPr bwMode="auto">
          <a:xfrm>
            <a:off x="361472" y="7218633"/>
            <a:ext cx="2030602" cy="1642588"/>
          </a:xfrm>
          <a:custGeom>
            <a:avLst/>
            <a:gdLst>
              <a:gd name="T0" fmla="*/ 330 w 375"/>
              <a:gd name="T1" fmla="*/ 48 h 250"/>
              <a:gd name="T2" fmla="*/ 158 w 375"/>
              <a:gd name="T3" fmla="*/ 0 h 250"/>
              <a:gd name="T4" fmla="*/ 4 w 375"/>
              <a:gd name="T5" fmla="*/ 96 h 250"/>
              <a:gd name="T6" fmla="*/ 16 w 375"/>
              <a:gd name="T7" fmla="*/ 174 h 250"/>
              <a:gd name="T8" fmla="*/ 196 w 375"/>
              <a:gd name="T9" fmla="*/ 250 h 250"/>
              <a:gd name="T10" fmla="*/ 372 w 375"/>
              <a:gd name="T11" fmla="*/ 160 h 250"/>
              <a:gd name="T12" fmla="*/ 372 w 375"/>
              <a:gd name="T13" fmla="*/ 126 h 250"/>
              <a:gd name="T14" fmla="*/ 312 w 375"/>
              <a:gd name="T15" fmla="*/ 44 h 250"/>
              <a:gd name="T16" fmla="*/ 286 w 375"/>
              <a:gd name="T17" fmla="*/ 36 h 250"/>
              <a:gd name="T18" fmla="*/ 286 w 375"/>
              <a:gd name="T19" fmla="*/ 36 h 250"/>
              <a:gd name="T20" fmla="*/ 236 w 375"/>
              <a:gd name="T21" fmla="*/ 18 h 250"/>
              <a:gd name="T22" fmla="*/ 140 w 375"/>
              <a:gd name="T23" fmla="*/ 10 h 250"/>
              <a:gd name="T24" fmla="*/ 42 w 375"/>
              <a:gd name="T25" fmla="*/ 32 h 250"/>
              <a:gd name="T26" fmla="*/ 8 w 375"/>
              <a:gd name="T27" fmla="*/ 90 h 250"/>
              <a:gd name="T28" fmla="*/ 20 w 375"/>
              <a:gd name="T29" fmla="*/ 164 h 250"/>
              <a:gd name="T30" fmla="*/ 46 w 375"/>
              <a:gd name="T31" fmla="*/ 192 h 250"/>
              <a:gd name="T32" fmla="*/ 230 w 375"/>
              <a:gd name="T33" fmla="*/ 246 h 250"/>
              <a:gd name="T34" fmla="*/ 332 w 375"/>
              <a:gd name="T35" fmla="*/ 210 h 250"/>
              <a:gd name="T36" fmla="*/ 366 w 375"/>
              <a:gd name="T37" fmla="*/ 156 h 250"/>
              <a:gd name="T38" fmla="*/ 324 w 375"/>
              <a:gd name="T39" fmla="*/ 52 h 250"/>
              <a:gd name="T40" fmla="*/ 310 w 375"/>
              <a:gd name="T41" fmla="*/ 44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75" h="250">
                <a:moveTo>
                  <a:pt x="330" y="48"/>
                </a:moveTo>
                <a:cubicBezTo>
                  <a:pt x="265" y="14"/>
                  <a:pt x="226" y="7"/>
                  <a:pt x="158" y="0"/>
                </a:cubicBezTo>
                <a:cubicBezTo>
                  <a:pt x="79" y="2"/>
                  <a:pt x="24" y="12"/>
                  <a:pt x="4" y="96"/>
                </a:cubicBezTo>
                <a:cubicBezTo>
                  <a:pt x="4" y="106"/>
                  <a:pt x="0" y="158"/>
                  <a:pt x="16" y="174"/>
                </a:cubicBezTo>
                <a:cubicBezTo>
                  <a:pt x="68" y="226"/>
                  <a:pt x="121" y="245"/>
                  <a:pt x="196" y="250"/>
                </a:cubicBezTo>
                <a:cubicBezTo>
                  <a:pt x="269" y="245"/>
                  <a:pt x="340" y="233"/>
                  <a:pt x="372" y="160"/>
                </a:cubicBezTo>
                <a:cubicBezTo>
                  <a:pt x="375" y="141"/>
                  <a:pt x="374" y="151"/>
                  <a:pt x="372" y="126"/>
                </a:cubicBezTo>
                <a:cubicBezTo>
                  <a:pt x="368" y="89"/>
                  <a:pt x="347" y="59"/>
                  <a:pt x="312" y="44"/>
                </a:cubicBezTo>
                <a:lnTo>
                  <a:pt x="286" y="36"/>
                </a:lnTo>
                <a:cubicBezTo>
                  <a:pt x="286" y="36"/>
                  <a:pt x="286" y="36"/>
                  <a:pt x="286" y="36"/>
                </a:cubicBezTo>
                <a:cubicBezTo>
                  <a:pt x="271" y="28"/>
                  <a:pt x="252" y="19"/>
                  <a:pt x="236" y="18"/>
                </a:cubicBezTo>
                <a:cubicBezTo>
                  <a:pt x="204" y="15"/>
                  <a:pt x="171" y="13"/>
                  <a:pt x="140" y="10"/>
                </a:cubicBezTo>
                <a:cubicBezTo>
                  <a:pt x="119" y="11"/>
                  <a:pt x="59" y="12"/>
                  <a:pt x="42" y="32"/>
                </a:cubicBezTo>
                <a:cubicBezTo>
                  <a:pt x="25" y="50"/>
                  <a:pt x="18" y="68"/>
                  <a:pt x="8" y="90"/>
                </a:cubicBezTo>
                <a:cubicBezTo>
                  <a:pt x="9" y="112"/>
                  <a:pt x="10" y="142"/>
                  <a:pt x="20" y="164"/>
                </a:cubicBezTo>
                <a:cubicBezTo>
                  <a:pt x="24" y="175"/>
                  <a:pt x="37" y="184"/>
                  <a:pt x="46" y="192"/>
                </a:cubicBezTo>
                <a:cubicBezTo>
                  <a:pt x="99" y="238"/>
                  <a:pt x="161" y="236"/>
                  <a:pt x="230" y="246"/>
                </a:cubicBezTo>
                <a:cubicBezTo>
                  <a:pt x="259" y="236"/>
                  <a:pt x="309" y="232"/>
                  <a:pt x="332" y="210"/>
                </a:cubicBezTo>
                <a:cubicBezTo>
                  <a:pt x="347" y="194"/>
                  <a:pt x="356" y="175"/>
                  <a:pt x="366" y="156"/>
                </a:cubicBezTo>
                <a:cubicBezTo>
                  <a:pt x="363" y="114"/>
                  <a:pt x="360" y="76"/>
                  <a:pt x="324" y="52"/>
                </a:cubicBezTo>
                <a:cubicBezTo>
                  <a:pt x="319" y="49"/>
                  <a:pt x="315" y="44"/>
                  <a:pt x="310" y="44"/>
                </a:cubicBezTo>
              </a:path>
            </a:pathLst>
          </a:custGeom>
          <a:solidFill>
            <a:srgbClr val="3333CC">
              <a:lumMod val="40000"/>
              <a:lumOff val="60000"/>
            </a:srgbClr>
          </a:solidFill>
          <a:ln w="9525" cap="flat" cmpd="sng">
            <a:solidFill>
              <a:srgbClr val="3333CC">
                <a:lumMod val="60000"/>
                <a:lumOff val="40000"/>
              </a:srgbClr>
            </a:solidFill>
            <a:prstDash val="solid"/>
            <a:round/>
            <a:headEnd/>
            <a:tailEnd/>
          </a:ln>
          <a:effectLst/>
        </p:spPr>
        <p:txBody>
          <a:bodyPr wrap="squar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sv-SE" sz="1800" b="0" i="0" u="none" strike="noStrike" kern="0" cap="none" spc="0" normalizeH="0" baseline="0" noProof="0">
              <a:ln>
                <a:noFill/>
              </a:ln>
              <a:solidFill>
                <a:sysClr val="windowText" lastClr="000000"/>
              </a:solidFill>
              <a:effectLst/>
              <a:uLnTx/>
              <a:uFillTx/>
              <a:latin typeface="Helvetica" charset="0"/>
            </a:endParaRPr>
          </a:p>
        </p:txBody>
      </p:sp>
      <p:sp>
        <p:nvSpPr>
          <p:cNvPr id="44" name="Freeform 68">
            <a:extLst>
              <a:ext uri="{FF2B5EF4-FFF2-40B4-BE49-F238E27FC236}">
                <a16:creationId xmlns:a16="http://schemas.microsoft.com/office/drawing/2014/main" id="{0A72971E-C1BF-2643-9B78-074E8D8DD048}"/>
              </a:ext>
            </a:extLst>
          </p:cNvPr>
          <p:cNvSpPr>
            <a:spLocks/>
          </p:cNvSpPr>
          <p:nvPr/>
        </p:nvSpPr>
        <p:spPr bwMode="auto">
          <a:xfrm>
            <a:off x="4494742" y="7185248"/>
            <a:ext cx="2030602" cy="1642588"/>
          </a:xfrm>
          <a:custGeom>
            <a:avLst/>
            <a:gdLst>
              <a:gd name="T0" fmla="*/ 330 w 375"/>
              <a:gd name="T1" fmla="*/ 48 h 250"/>
              <a:gd name="T2" fmla="*/ 158 w 375"/>
              <a:gd name="T3" fmla="*/ 0 h 250"/>
              <a:gd name="T4" fmla="*/ 4 w 375"/>
              <a:gd name="T5" fmla="*/ 96 h 250"/>
              <a:gd name="T6" fmla="*/ 16 w 375"/>
              <a:gd name="T7" fmla="*/ 174 h 250"/>
              <a:gd name="T8" fmla="*/ 196 w 375"/>
              <a:gd name="T9" fmla="*/ 250 h 250"/>
              <a:gd name="T10" fmla="*/ 372 w 375"/>
              <a:gd name="T11" fmla="*/ 160 h 250"/>
              <a:gd name="T12" fmla="*/ 372 w 375"/>
              <a:gd name="T13" fmla="*/ 126 h 250"/>
              <a:gd name="T14" fmla="*/ 312 w 375"/>
              <a:gd name="T15" fmla="*/ 44 h 250"/>
              <a:gd name="T16" fmla="*/ 286 w 375"/>
              <a:gd name="T17" fmla="*/ 36 h 250"/>
              <a:gd name="T18" fmla="*/ 286 w 375"/>
              <a:gd name="T19" fmla="*/ 36 h 250"/>
              <a:gd name="T20" fmla="*/ 236 w 375"/>
              <a:gd name="T21" fmla="*/ 18 h 250"/>
              <a:gd name="T22" fmla="*/ 140 w 375"/>
              <a:gd name="T23" fmla="*/ 10 h 250"/>
              <a:gd name="T24" fmla="*/ 42 w 375"/>
              <a:gd name="T25" fmla="*/ 32 h 250"/>
              <a:gd name="T26" fmla="*/ 8 w 375"/>
              <a:gd name="T27" fmla="*/ 90 h 250"/>
              <a:gd name="T28" fmla="*/ 20 w 375"/>
              <a:gd name="T29" fmla="*/ 164 h 250"/>
              <a:gd name="T30" fmla="*/ 46 w 375"/>
              <a:gd name="T31" fmla="*/ 192 h 250"/>
              <a:gd name="T32" fmla="*/ 230 w 375"/>
              <a:gd name="T33" fmla="*/ 246 h 250"/>
              <a:gd name="T34" fmla="*/ 332 w 375"/>
              <a:gd name="T35" fmla="*/ 210 h 250"/>
              <a:gd name="T36" fmla="*/ 366 w 375"/>
              <a:gd name="T37" fmla="*/ 156 h 250"/>
              <a:gd name="T38" fmla="*/ 324 w 375"/>
              <a:gd name="T39" fmla="*/ 52 h 250"/>
              <a:gd name="T40" fmla="*/ 310 w 375"/>
              <a:gd name="T41" fmla="*/ 44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75" h="250">
                <a:moveTo>
                  <a:pt x="330" y="48"/>
                </a:moveTo>
                <a:cubicBezTo>
                  <a:pt x="265" y="14"/>
                  <a:pt x="226" y="7"/>
                  <a:pt x="158" y="0"/>
                </a:cubicBezTo>
                <a:cubicBezTo>
                  <a:pt x="79" y="2"/>
                  <a:pt x="24" y="12"/>
                  <a:pt x="4" y="96"/>
                </a:cubicBezTo>
                <a:cubicBezTo>
                  <a:pt x="4" y="106"/>
                  <a:pt x="0" y="158"/>
                  <a:pt x="16" y="174"/>
                </a:cubicBezTo>
                <a:cubicBezTo>
                  <a:pt x="68" y="226"/>
                  <a:pt x="121" y="245"/>
                  <a:pt x="196" y="250"/>
                </a:cubicBezTo>
                <a:cubicBezTo>
                  <a:pt x="269" y="245"/>
                  <a:pt x="340" y="233"/>
                  <a:pt x="372" y="160"/>
                </a:cubicBezTo>
                <a:cubicBezTo>
                  <a:pt x="375" y="141"/>
                  <a:pt x="374" y="151"/>
                  <a:pt x="372" y="126"/>
                </a:cubicBezTo>
                <a:cubicBezTo>
                  <a:pt x="368" y="89"/>
                  <a:pt x="347" y="59"/>
                  <a:pt x="312" y="44"/>
                </a:cubicBezTo>
                <a:lnTo>
                  <a:pt x="286" y="36"/>
                </a:lnTo>
                <a:cubicBezTo>
                  <a:pt x="286" y="36"/>
                  <a:pt x="286" y="36"/>
                  <a:pt x="286" y="36"/>
                </a:cubicBezTo>
                <a:cubicBezTo>
                  <a:pt x="271" y="28"/>
                  <a:pt x="252" y="19"/>
                  <a:pt x="236" y="18"/>
                </a:cubicBezTo>
                <a:cubicBezTo>
                  <a:pt x="204" y="15"/>
                  <a:pt x="171" y="13"/>
                  <a:pt x="140" y="10"/>
                </a:cubicBezTo>
                <a:cubicBezTo>
                  <a:pt x="119" y="11"/>
                  <a:pt x="59" y="12"/>
                  <a:pt x="42" y="32"/>
                </a:cubicBezTo>
                <a:cubicBezTo>
                  <a:pt x="25" y="50"/>
                  <a:pt x="18" y="68"/>
                  <a:pt x="8" y="90"/>
                </a:cubicBezTo>
                <a:cubicBezTo>
                  <a:pt x="9" y="112"/>
                  <a:pt x="10" y="142"/>
                  <a:pt x="20" y="164"/>
                </a:cubicBezTo>
                <a:cubicBezTo>
                  <a:pt x="24" y="175"/>
                  <a:pt x="37" y="184"/>
                  <a:pt x="46" y="192"/>
                </a:cubicBezTo>
                <a:cubicBezTo>
                  <a:pt x="99" y="238"/>
                  <a:pt x="161" y="236"/>
                  <a:pt x="230" y="246"/>
                </a:cubicBezTo>
                <a:cubicBezTo>
                  <a:pt x="259" y="236"/>
                  <a:pt x="309" y="232"/>
                  <a:pt x="332" y="210"/>
                </a:cubicBezTo>
                <a:cubicBezTo>
                  <a:pt x="347" y="194"/>
                  <a:pt x="356" y="175"/>
                  <a:pt x="366" y="156"/>
                </a:cubicBezTo>
                <a:cubicBezTo>
                  <a:pt x="363" y="114"/>
                  <a:pt x="360" y="76"/>
                  <a:pt x="324" y="52"/>
                </a:cubicBezTo>
                <a:cubicBezTo>
                  <a:pt x="319" y="49"/>
                  <a:pt x="315" y="44"/>
                  <a:pt x="310" y="44"/>
                </a:cubicBezTo>
              </a:path>
            </a:pathLst>
          </a:custGeom>
          <a:solidFill>
            <a:srgbClr val="3333CC">
              <a:lumMod val="40000"/>
              <a:lumOff val="60000"/>
            </a:srgbClr>
          </a:solidFill>
          <a:ln w="9525" cap="flat" cmpd="sng">
            <a:solidFill>
              <a:srgbClr val="3333CC">
                <a:lumMod val="60000"/>
                <a:lumOff val="40000"/>
              </a:srgbClr>
            </a:solidFill>
            <a:prstDash val="solid"/>
            <a:round/>
            <a:headEnd/>
            <a:tailEnd/>
          </a:ln>
          <a:effectLst/>
        </p:spPr>
        <p:txBody>
          <a:bodyPr wrap="squar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sv-SE" sz="1800" b="0" i="0" u="none" strike="noStrike" kern="0" cap="none" spc="0" normalizeH="0" baseline="0" noProof="0">
              <a:ln>
                <a:noFill/>
              </a:ln>
              <a:solidFill>
                <a:sysClr val="windowText" lastClr="000000"/>
              </a:solidFill>
              <a:effectLst/>
              <a:uLnTx/>
              <a:uFillTx/>
              <a:latin typeface="Helvetica" charset="0"/>
            </a:endParaRPr>
          </a:p>
        </p:txBody>
      </p:sp>
      <p:sp>
        <p:nvSpPr>
          <p:cNvPr id="41" name="Freeform 68">
            <a:extLst>
              <a:ext uri="{FF2B5EF4-FFF2-40B4-BE49-F238E27FC236}">
                <a16:creationId xmlns:a16="http://schemas.microsoft.com/office/drawing/2014/main" id="{EB3B6B0C-D0DE-A64B-A344-880ABDEE5723}"/>
              </a:ext>
            </a:extLst>
          </p:cNvPr>
          <p:cNvSpPr>
            <a:spLocks/>
          </p:cNvSpPr>
          <p:nvPr/>
        </p:nvSpPr>
        <p:spPr bwMode="auto">
          <a:xfrm>
            <a:off x="2214394" y="5614593"/>
            <a:ext cx="2030602" cy="1642588"/>
          </a:xfrm>
          <a:custGeom>
            <a:avLst/>
            <a:gdLst>
              <a:gd name="T0" fmla="*/ 330 w 375"/>
              <a:gd name="T1" fmla="*/ 48 h 250"/>
              <a:gd name="T2" fmla="*/ 158 w 375"/>
              <a:gd name="T3" fmla="*/ 0 h 250"/>
              <a:gd name="T4" fmla="*/ 4 w 375"/>
              <a:gd name="T5" fmla="*/ 96 h 250"/>
              <a:gd name="T6" fmla="*/ 16 w 375"/>
              <a:gd name="T7" fmla="*/ 174 h 250"/>
              <a:gd name="T8" fmla="*/ 196 w 375"/>
              <a:gd name="T9" fmla="*/ 250 h 250"/>
              <a:gd name="T10" fmla="*/ 372 w 375"/>
              <a:gd name="T11" fmla="*/ 160 h 250"/>
              <a:gd name="T12" fmla="*/ 372 w 375"/>
              <a:gd name="T13" fmla="*/ 126 h 250"/>
              <a:gd name="T14" fmla="*/ 312 w 375"/>
              <a:gd name="T15" fmla="*/ 44 h 250"/>
              <a:gd name="T16" fmla="*/ 286 w 375"/>
              <a:gd name="T17" fmla="*/ 36 h 250"/>
              <a:gd name="T18" fmla="*/ 286 w 375"/>
              <a:gd name="T19" fmla="*/ 36 h 250"/>
              <a:gd name="T20" fmla="*/ 236 w 375"/>
              <a:gd name="T21" fmla="*/ 18 h 250"/>
              <a:gd name="T22" fmla="*/ 140 w 375"/>
              <a:gd name="T23" fmla="*/ 10 h 250"/>
              <a:gd name="T24" fmla="*/ 42 w 375"/>
              <a:gd name="T25" fmla="*/ 32 h 250"/>
              <a:gd name="T26" fmla="*/ 8 w 375"/>
              <a:gd name="T27" fmla="*/ 90 h 250"/>
              <a:gd name="T28" fmla="*/ 20 w 375"/>
              <a:gd name="T29" fmla="*/ 164 h 250"/>
              <a:gd name="T30" fmla="*/ 46 w 375"/>
              <a:gd name="T31" fmla="*/ 192 h 250"/>
              <a:gd name="T32" fmla="*/ 230 w 375"/>
              <a:gd name="T33" fmla="*/ 246 h 250"/>
              <a:gd name="T34" fmla="*/ 332 w 375"/>
              <a:gd name="T35" fmla="*/ 210 h 250"/>
              <a:gd name="T36" fmla="*/ 366 w 375"/>
              <a:gd name="T37" fmla="*/ 156 h 250"/>
              <a:gd name="T38" fmla="*/ 324 w 375"/>
              <a:gd name="T39" fmla="*/ 52 h 250"/>
              <a:gd name="T40" fmla="*/ 310 w 375"/>
              <a:gd name="T41" fmla="*/ 44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75" h="250">
                <a:moveTo>
                  <a:pt x="330" y="48"/>
                </a:moveTo>
                <a:cubicBezTo>
                  <a:pt x="265" y="14"/>
                  <a:pt x="226" y="7"/>
                  <a:pt x="158" y="0"/>
                </a:cubicBezTo>
                <a:cubicBezTo>
                  <a:pt x="79" y="2"/>
                  <a:pt x="24" y="12"/>
                  <a:pt x="4" y="96"/>
                </a:cubicBezTo>
                <a:cubicBezTo>
                  <a:pt x="4" y="106"/>
                  <a:pt x="0" y="158"/>
                  <a:pt x="16" y="174"/>
                </a:cubicBezTo>
                <a:cubicBezTo>
                  <a:pt x="68" y="226"/>
                  <a:pt x="121" y="245"/>
                  <a:pt x="196" y="250"/>
                </a:cubicBezTo>
                <a:cubicBezTo>
                  <a:pt x="269" y="245"/>
                  <a:pt x="340" y="233"/>
                  <a:pt x="372" y="160"/>
                </a:cubicBezTo>
                <a:cubicBezTo>
                  <a:pt x="375" y="141"/>
                  <a:pt x="374" y="151"/>
                  <a:pt x="372" y="126"/>
                </a:cubicBezTo>
                <a:cubicBezTo>
                  <a:pt x="368" y="89"/>
                  <a:pt x="347" y="59"/>
                  <a:pt x="312" y="44"/>
                </a:cubicBezTo>
                <a:lnTo>
                  <a:pt x="286" y="36"/>
                </a:lnTo>
                <a:cubicBezTo>
                  <a:pt x="286" y="36"/>
                  <a:pt x="286" y="36"/>
                  <a:pt x="286" y="36"/>
                </a:cubicBezTo>
                <a:cubicBezTo>
                  <a:pt x="271" y="28"/>
                  <a:pt x="252" y="19"/>
                  <a:pt x="236" y="18"/>
                </a:cubicBezTo>
                <a:cubicBezTo>
                  <a:pt x="204" y="15"/>
                  <a:pt x="171" y="13"/>
                  <a:pt x="140" y="10"/>
                </a:cubicBezTo>
                <a:cubicBezTo>
                  <a:pt x="119" y="11"/>
                  <a:pt x="59" y="12"/>
                  <a:pt x="42" y="32"/>
                </a:cubicBezTo>
                <a:cubicBezTo>
                  <a:pt x="25" y="50"/>
                  <a:pt x="18" y="68"/>
                  <a:pt x="8" y="90"/>
                </a:cubicBezTo>
                <a:cubicBezTo>
                  <a:pt x="9" y="112"/>
                  <a:pt x="10" y="142"/>
                  <a:pt x="20" y="164"/>
                </a:cubicBezTo>
                <a:cubicBezTo>
                  <a:pt x="24" y="175"/>
                  <a:pt x="37" y="184"/>
                  <a:pt x="46" y="192"/>
                </a:cubicBezTo>
                <a:cubicBezTo>
                  <a:pt x="99" y="238"/>
                  <a:pt x="161" y="236"/>
                  <a:pt x="230" y="246"/>
                </a:cubicBezTo>
                <a:cubicBezTo>
                  <a:pt x="259" y="236"/>
                  <a:pt x="309" y="232"/>
                  <a:pt x="332" y="210"/>
                </a:cubicBezTo>
                <a:cubicBezTo>
                  <a:pt x="347" y="194"/>
                  <a:pt x="356" y="175"/>
                  <a:pt x="366" y="156"/>
                </a:cubicBezTo>
                <a:cubicBezTo>
                  <a:pt x="363" y="114"/>
                  <a:pt x="360" y="76"/>
                  <a:pt x="324" y="52"/>
                </a:cubicBezTo>
                <a:cubicBezTo>
                  <a:pt x="319" y="49"/>
                  <a:pt x="315" y="44"/>
                  <a:pt x="310" y="44"/>
                </a:cubicBezTo>
              </a:path>
            </a:pathLst>
          </a:custGeom>
          <a:solidFill>
            <a:srgbClr val="3333CC">
              <a:lumMod val="40000"/>
              <a:lumOff val="60000"/>
            </a:srgbClr>
          </a:solidFill>
          <a:ln w="9525" cap="flat" cmpd="sng">
            <a:solidFill>
              <a:srgbClr val="3333CC">
                <a:lumMod val="60000"/>
                <a:lumOff val="40000"/>
              </a:srgbClr>
            </a:solidFill>
            <a:prstDash val="solid"/>
            <a:round/>
            <a:headEnd/>
            <a:tailEnd/>
          </a:ln>
          <a:effectLst/>
        </p:spPr>
        <p:txBody>
          <a:bodyPr wrap="squar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sv-SE" sz="1800" b="0" i="0" u="none" strike="noStrike" kern="0" cap="none" spc="0" normalizeH="0" baseline="0" noProof="0">
              <a:ln>
                <a:noFill/>
              </a:ln>
              <a:solidFill>
                <a:sysClr val="windowText" lastClr="000000"/>
              </a:solidFill>
              <a:effectLst/>
              <a:uLnTx/>
              <a:uFillTx/>
              <a:latin typeface="Helvetica" charset="0"/>
            </a:endParaRPr>
          </a:p>
        </p:txBody>
      </p:sp>
      <p:grpSp>
        <p:nvGrpSpPr>
          <p:cNvPr id="2" name="Group 77"/>
          <p:cNvGrpSpPr>
            <a:grpSpLocks/>
          </p:cNvGrpSpPr>
          <p:nvPr/>
        </p:nvGrpSpPr>
        <p:grpSpPr bwMode="auto">
          <a:xfrm>
            <a:off x="541338" y="1691590"/>
            <a:ext cx="5623788" cy="2757477"/>
            <a:chOff x="432" y="816"/>
            <a:chExt cx="5692" cy="2791"/>
          </a:xfrm>
        </p:grpSpPr>
        <p:sp>
          <p:nvSpPr>
            <p:cNvPr id="6170" name="Rectangle 78"/>
            <p:cNvSpPr>
              <a:spLocks noChangeArrowheads="1"/>
            </p:cNvSpPr>
            <p:nvPr/>
          </p:nvSpPr>
          <p:spPr bwMode="auto">
            <a:xfrm>
              <a:off x="2783" y="2296"/>
              <a:ext cx="1761" cy="376"/>
            </a:xfrm>
            <a:prstGeom prst="rect">
              <a:avLst/>
            </a:prstGeom>
            <a:solidFill>
              <a:srgbClr val="FFFFFF"/>
            </a:solidFill>
            <a:ln w="9525">
              <a:noFill/>
              <a:miter lim="800000"/>
              <a:headEnd/>
              <a:tailEnd/>
            </a:ln>
          </p:spPr>
          <p:txBody>
            <a:bodyPr/>
            <a:lstStyle/>
            <a:p>
              <a:endParaRPr lang="sv-SE"/>
            </a:p>
          </p:txBody>
        </p:sp>
        <p:sp>
          <p:nvSpPr>
            <p:cNvPr id="6171" name="Rectangle 79"/>
            <p:cNvSpPr>
              <a:spLocks noChangeArrowheads="1"/>
            </p:cNvSpPr>
            <p:nvPr/>
          </p:nvSpPr>
          <p:spPr bwMode="auto">
            <a:xfrm>
              <a:off x="2783" y="2296"/>
              <a:ext cx="1768" cy="384"/>
            </a:xfrm>
            <a:prstGeom prst="rect">
              <a:avLst/>
            </a:prstGeom>
            <a:noFill/>
            <a:ln w="11113">
              <a:solidFill>
                <a:srgbClr val="FFFFFF"/>
              </a:solidFill>
              <a:miter lim="800000"/>
              <a:headEnd/>
              <a:tailEnd/>
            </a:ln>
          </p:spPr>
          <p:txBody>
            <a:bodyPr/>
            <a:lstStyle/>
            <a:p>
              <a:endParaRPr lang="sv-SE"/>
            </a:p>
          </p:txBody>
        </p:sp>
        <p:sp>
          <p:nvSpPr>
            <p:cNvPr id="6172" name="Rectangle 80"/>
            <p:cNvSpPr>
              <a:spLocks noChangeArrowheads="1"/>
            </p:cNvSpPr>
            <p:nvPr/>
          </p:nvSpPr>
          <p:spPr bwMode="auto">
            <a:xfrm>
              <a:off x="2011" y="1571"/>
              <a:ext cx="1252" cy="1526"/>
            </a:xfrm>
            <a:prstGeom prst="rect">
              <a:avLst/>
            </a:prstGeom>
            <a:noFill/>
            <a:ln w="9525">
              <a:noFill/>
              <a:miter lim="800000"/>
              <a:headEnd/>
              <a:tailEnd/>
            </a:ln>
          </p:spPr>
          <p:txBody>
            <a:bodyPr lIns="0" tIns="0" rIns="0" bIns="0">
              <a:spAutoFit/>
            </a:bodyPr>
            <a:lstStyle/>
            <a:p>
              <a:r>
                <a:rPr lang="sv-SE" dirty="0">
                  <a:solidFill>
                    <a:srgbClr val="000000"/>
                  </a:solidFill>
                  <a:latin typeface="Calibri"/>
                  <a:cs typeface="Calibri"/>
                </a:rPr>
                <a:t>- Måste</a:t>
              </a:r>
            </a:p>
            <a:p>
              <a:r>
                <a:rPr lang="sv-SE" dirty="0">
                  <a:solidFill>
                    <a:srgbClr val="000000"/>
                  </a:solidFill>
                  <a:latin typeface="Calibri"/>
                  <a:cs typeface="Calibri"/>
                </a:rPr>
                <a:t>- Passiv</a:t>
              </a:r>
            </a:p>
            <a:p>
              <a:r>
                <a:rPr lang="sv-SE" dirty="0">
                  <a:solidFill>
                    <a:srgbClr val="000000"/>
                  </a:solidFill>
                  <a:latin typeface="Calibri"/>
                  <a:cs typeface="Calibri"/>
                </a:rPr>
                <a:t>- Drabbad</a:t>
              </a:r>
            </a:p>
            <a:p>
              <a:r>
                <a:rPr lang="sv-SE" dirty="0">
                  <a:solidFill>
                    <a:srgbClr val="000000"/>
                  </a:solidFill>
                  <a:latin typeface="Calibri"/>
                  <a:cs typeface="Calibri"/>
                </a:rPr>
                <a:t>- Utsatt för</a:t>
              </a:r>
            </a:p>
            <a:p>
              <a:r>
                <a:rPr lang="sv-SE" dirty="0">
                  <a:solidFill>
                    <a:srgbClr val="000000"/>
                  </a:solidFill>
                  <a:latin typeface="Calibri"/>
                  <a:cs typeface="Calibri"/>
                </a:rPr>
                <a:t>- Offer för</a:t>
              </a:r>
            </a:p>
            <a:p>
              <a:r>
                <a:rPr lang="sv-SE" dirty="0">
                  <a:solidFill>
                    <a:srgbClr val="000000"/>
                  </a:solidFill>
                  <a:latin typeface="Calibri"/>
                  <a:cs typeface="Calibri"/>
                </a:rPr>
                <a:t>- Överlåtande</a:t>
              </a:r>
            </a:p>
            <a:p>
              <a:r>
                <a:rPr lang="sv-SE" dirty="0">
                  <a:solidFill>
                    <a:srgbClr val="000000"/>
                  </a:solidFill>
                  <a:latin typeface="Calibri"/>
                  <a:cs typeface="Calibri"/>
                </a:rPr>
                <a:t>- Låst i sitt läge</a:t>
              </a:r>
              <a:endParaRPr lang="sv-SE" dirty="0">
                <a:latin typeface="Calibri"/>
                <a:cs typeface="Calibri"/>
              </a:endParaRPr>
            </a:p>
          </p:txBody>
        </p:sp>
        <p:sp>
          <p:nvSpPr>
            <p:cNvPr id="6173" name="Rectangle 81"/>
            <p:cNvSpPr>
              <a:spLocks noChangeArrowheads="1"/>
            </p:cNvSpPr>
            <p:nvPr/>
          </p:nvSpPr>
          <p:spPr bwMode="auto">
            <a:xfrm>
              <a:off x="585" y="3407"/>
              <a:ext cx="5539" cy="200"/>
            </a:xfrm>
            <a:prstGeom prst="rect">
              <a:avLst/>
            </a:prstGeom>
            <a:noFill/>
            <a:ln w="9525">
              <a:noFill/>
              <a:miter lim="800000"/>
              <a:headEnd/>
              <a:tailEnd/>
            </a:ln>
          </p:spPr>
          <p:txBody>
            <a:bodyPr wrap="square" lIns="0" tIns="0" rIns="0" bIns="0">
              <a:spAutoFit/>
            </a:bodyPr>
            <a:lstStyle/>
            <a:p>
              <a:pPr>
                <a:lnSpc>
                  <a:spcPct val="90000"/>
                </a:lnSpc>
              </a:pPr>
              <a:r>
                <a:rPr lang="sv-SE" i="1" dirty="0">
                  <a:solidFill>
                    <a:srgbClr val="104DC6"/>
                  </a:solidFill>
                  <a:latin typeface="Calibri"/>
                  <a:cs typeface="Calibri"/>
                </a:rPr>
                <a:t>Aktiv utveckling av människor och verksamhet genom medskapande</a:t>
              </a:r>
            </a:p>
          </p:txBody>
        </p:sp>
        <p:sp>
          <p:nvSpPr>
            <p:cNvPr id="6174" name="Rectangle 82"/>
            <p:cNvSpPr>
              <a:spLocks noChangeArrowheads="1"/>
            </p:cNvSpPr>
            <p:nvPr/>
          </p:nvSpPr>
          <p:spPr bwMode="auto">
            <a:xfrm>
              <a:off x="4031" y="1552"/>
              <a:ext cx="1729" cy="1526"/>
            </a:xfrm>
            <a:prstGeom prst="rect">
              <a:avLst/>
            </a:prstGeom>
            <a:noFill/>
            <a:ln w="9525">
              <a:noFill/>
              <a:miter lim="800000"/>
              <a:headEnd/>
              <a:tailEnd/>
            </a:ln>
          </p:spPr>
          <p:txBody>
            <a:bodyPr lIns="0" tIns="0" rIns="0" bIns="0">
              <a:spAutoFit/>
            </a:bodyPr>
            <a:lstStyle/>
            <a:p>
              <a:r>
                <a:rPr lang="sv-SE" dirty="0">
                  <a:solidFill>
                    <a:srgbClr val="000000"/>
                  </a:solidFill>
                  <a:latin typeface="Calibri"/>
                  <a:cs typeface="Calibri"/>
                </a:rPr>
                <a:t>+ Vill</a:t>
              </a:r>
            </a:p>
            <a:p>
              <a:r>
                <a:rPr lang="sv-SE" dirty="0">
                  <a:solidFill>
                    <a:srgbClr val="000000"/>
                  </a:solidFill>
                  <a:latin typeface="Calibri"/>
                  <a:cs typeface="Calibri"/>
                </a:rPr>
                <a:t>+ Aktiv</a:t>
              </a:r>
            </a:p>
            <a:p>
              <a:r>
                <a:rPr lang="sv-SE" dirty="0">
                  <a:solidFill>
                    <a:srgbClr val="000000"/>
                  </a:solidFill>
                  <a:latin typeface="Calibri"/>
                  <a:cs typeface="Calibri"/>
                </a:rPr>
                <a:t>+ Påverkande</a:t>
              </a:r>
            </a:p>
            <a:p>
              <a:r>
                <a:rPr lang="sv-SE" dirty="0">
                  <a:solidFill>
                    <a:srgbClr val="000000"/>
                  </a:solidFill>
                  <a:latin typeface="Calibri"/>
                  <a:cs typeface="Calibri"/>
                </a:rPr>
                <a:t>+ Del av/i</a:t>
              </a:r>
            </a:p>
            <a:p>
              <a:r>
                <a:rPr lang="sv-SE" dirty="0">
                  <a:solidFill>
                    <a:srgbClr val="000000"/>
                  </a:solidFill>
                  <a:latin typeface="Calibri"/>
                  <a:cs typeface="Calibri"/>
                </a:rPr>
                <a:t>+ Ansvarig</a:t>
              </a:r>
            </a:p>
            <a:p>
              <a:r>
                <a:rPr lang="sv-SE" dirty="0">
                  <a:solidFill>
                    <a:srgbClr val="000000"/>
                  </a:solidFill>
                  <a:latin typeface="Calibri"/>
                  <a:cs typeface="Calibri"/>
                </a:rPr>
                <a:t>+ Understödjande</a:t>
              </a:r>
            </a:p>
            <a:p>
              <a:r>
                <a:rPr lang="sv-SE" dirty="0">
                  <a:solidFill>
                    <a:srgbClr val="000000"/>
                  </a:solidFill>
                  <a:latin typeface="Calibri"/>
                  <a:cs typeface="Calibri"/>
                </a:rPr>
                <a:t>+ Låter sig påverkas </a:t>
              </a:r>
              <a:endParaRPr lang="sv-SE" dirty="0">
                <a:latin typeface="Calibri"/>
                <a:cs typeface="Calibri"/>
              </a:endParaRPr>
            </a:p>
          </p:txBody>
        </p:sp>
        <p:sp>
          <p:nvSpPr>
            <p:cNvPr id="6175" name="Rectangle 83"/>
            <p:cNvSpPr>
              <a:spLocks noChangeArrowheads="1"/>
            </p:cNvSpPr>
            <p:nvPr/>
          </p:nvSpPr>
          <p:spPr bwMode="auto">
            <a:xfrm>
              <a:off x="2016" y="816"/>
              <a:ext cx="1536" cy="200"/>
            </a:xfrm>
            <a:prstGeom prst="rect">
              <a:avLst/>
            </a:prstGeom>
            <a:noFill/>
            <a:ln w="9525">
              <a:noFill/>
              <a:miter lim="800000"/>
              <a:headEnd/>
              <a:tailEnd/>
            </a:ln>
          </p:spPr>
          <p:txBody>
            <a:bodyPr lIns="0" tIns="0" rIns="0" bIns="0">
              <a:spAutoFit/>
            </a:bodyPr>
            <a:lstStyle/>
            <a:p>
              <a:pPr>
                <a:lnSpc>
                  <a:spcPct val="90000"/>
                </a:lnSpc>
              </a:pPr>
              <a:r>
                <a:rPr lang="sv-SE" b="1" dirty="0">
                  <a:latin typeface="Calibri"/>
                  <a:cs typeface="Calibri"/>
                </a:rPr>
                <a:t>Allt mindre av…</a:t>
              </a:r>
            </a:p>
          </p:txBody>
        </p:sp>
        <p:sp>
          <p:nvSpPr>
            <p:cNvPr id="6176" name="Rectangle 84"/>
            <p:cNvSpPr>
              <a:spLocks noChangeArrowheads="1"/>
            </p:cNvSpPr>
            <p:nvPr/>
          </p:nvSpPr>
          <p:spPr bwMode="auto">
            <a:xfrm>
              <a:off x="4031" y="816"/>
              <a:ext cx="1536" cy="200"/>
            </a:xfrm>
            <a:prstGeom prst="rect">
              <a:avLst/>
            </a:prstGeom>
            <a:noFill/>
            <a:ln w="9525">
              <a:noFill/>
              <a:miter lim="800000"/>
              <a:headEnd/>
              <a:tailEnd/>
            </a:ln>
          </p:spPr>
          <p:txBody>
            <a:bodyPr lIns="0" tIns="0" rIns="0" bIns="0">
              <a:spAutoFit/>
            </a:bodyPr>
            <a:lstStyle/>
            <a:p>
              <a:pPr>
                <a:lnSpc>
                  <a:spcPct val="90000"/>
                </a:lnSpc>
              </a:pPr>
              <a:r>
                <a:rPr lang="sv-SE" b="1" dirty="0">
                  <a:latin typeface="Calibri"/>
                  <a:cs typeface="Calibri"/>
                </a:rPr>
                <a:t>Allt mer av…</a:t>
              </a:r>
            </a:p>
          </p:txBody>
        </p:sp>
        <p:pic>
          <p:nvPicPr>
            <p:cNvPr id="6177" name="Picture 85"/>
            <p:cNvPicPr>
              <a:picLocks noChangeAspect="1" noChangeArrowheads="1"/>
            </p:cNvPicPr>
            <p:nvPr/>
          </p:nvPicPr>
          <p:blipFill>
            <a:blip r:embed="rId3" cstate="print"/>
            <a:srcRect/>
            <a:stretch>
              <a:fillRect/>
            </a:stretch>
          </p:blipFill>
          <p:spPr bwMode="auto">
            <a:xfrm>
              <a:off x="432" y="1248"/>
              <a:ext cx="1236" cy="1687"/>
            </a:xfrm>
            <a:prstGeom prst="rect">
              <a:avLst/>
            </a:prstGeom>
            <a:noFill/>
            <a:ln w="9525">
              <a:noFill/>
              <a:miter lim="800000"/>
              <a:headEnd/>
              <a:tailEnd/>
            </a:ln>
          </p:spPr>
        </p:pic>
        <p:sp>
          <p:nvSpPr>
            <p:cNvPr id="6178" name="Rectangle 86"/>
            <p:cNvSpPr>
              <a:spLocks noChangeArrowheads="1"/>
            </p:cNvSpPr>
            <p:nvPr/>
          </p:nvSpPr>
          <p:spPr bwMode="auto">
            <a:xfrm>
              <a:off x="1987" y="1129"/>
              <a:ext cx="1480" cy="280"/>
            </a:xfrm>
            <a:prstGeom prst="rect">
              <a:avLst/>
            </a:prstGeom>
            <a:noFill/>
            <a:ln w="9525">
              <a:noFill/>
              <a:miter lim="800000"/>
              <a:headEnd/>
              <a:tailEnd/>
            </a:ln>
          </p:spPr>
          <p:txBody>
            <a:bodyPr wrap="none" lIns="0" tIns="0" rIns="0" bIns="0">
              <a:spAutoFit/>
            </a:bodyPr>
            <a:lstStyle/>
            <a:p>
              <a:r>
                <a:rPr lang="sv-SE" sz="1800" b="1" i="1" dirty="0">
                  <a:solidFill>
                    <a:srgbClr val="ED181E"/>
                  </a:solidFill>
                  <a:latin typeface="Calibri"/>
                  <a:cs typeface="Calibri"/>
                </a:rPr>
                <a:t>Konsumerande</a:t>
              </a:r>
              <a:endParaRPr lang="sv-SE" sz="1800" dirty="0">
                <a:solidFill>
                  <a:srgbClr val="ED181E"/>
                </a:solidFill>
                <a:latin typeface="Calibri"/>
                <a:cs typeface="Calibri"/>
              </a:endParaRPr>
            </a:p>
          </p:txBody>
        </p:sp>
        <p:sp>
          <p:nvSpPr>
            <p:cNvPr id="6179" name="Rectangle 87"/>
            <p:cNvSpPr>
              <a:spLocks noChangeArrowheads="1"/>
            </p:cNvSpPr>
            <p:nvPr/>
          </p:nvSpPr>
          <p:spPr bwMode="auto">
            <a:xfrm>
              <a:off x="4018" y="1137"/>
              <a:ext cx="1391" cy="280"/>
            </a:xfrm>
            <a:prstGeom prst="rect">
              <a:avLst/>
            </a:prstGeom>
            <a:noFill/>
            <a:ln w="9525">
              <a:noFill/>
              <a:miter lim="800000"/>
              <a:headEnd/>
              <a:tailEnd/>
            </a:ln>
          </p:spPr>
          <p:txBody>
            <a:bodyPr wrap="none" lIns="0" tIns="0" rIns="0" bIns="0">
              <a:spAutoFit/>
            </a:bodyPr>
            <a:lstStyle/>
            <a:p>
              <a:r>
                <a:rPr lang="sv-SE" sz="1800" b="1" i="1" dirty="0">
                  <a:solidFill>
                    <a:srgbClr val="2F8B20"/>
                  </a:solidFill>
                  <a:latin typeface="Calibri"/>
                  <a:cs typeface="Calibri"/>
                </a:rPr>
                <a:t>Medskapande</a:t>
              </a:r>
              <a:endParaRPr lang="sv-SE" sz="1800" dirty="0">
                <a:solidFill>
                  <a:srgbClr val="2F8B20"/>
                </a:solidFill>
                <a:latin typeface="Calibri"/>
                <a:cs typeface="Calibri"/>
              </a:endParaRPr>
            </a:p>
          </p:txBody>
        </p:sp>
      </p:grpSp>
      <p:sp>
        <p:nvSpPr>
          <p:cNvPr id="43" name="Rectangle 20"/>
          <p:cNvSpPr txBox="1">
            <a:spLocks noChangeArrowheads="1"/>
          </p:cNvSpPr>
          <p:nvPr/>
        </p:nvSpPr>
        <p:spPr bwMode="auto">
          <a:xfrm>
            <a:off x="398595" y="4757996"/>
            <a:ext cx="6165850" cy="863600"/>
          </a:xfrm>
          <a:prstGeom prst="rect">
            <a:avLst/>
          </a:prstGeom>
          <a:noFill/>
          <a:ln w="9525">
            <a:noFill/>
            <a:miter lim="800000"/>
            <a:headEnd/>
            <a:tailEnd/>
          </a:ln>
        </p:spPr>
        <p:txBody>
          <a:bodyPr anchor="ctr"/>
          <a:lstStyle/>
          <a:p>
            <a:pPr>
              <a:defRPr/>
            </a:pPr>
            <a:r>
              <a:rPr lang="sv-SE" sz="2000" kern="0" dirty="0">
                <a:latin typeface="Calibri"/>
                <a:ea typeface="+mj-ea"/>
                <a:cs typeface="Calibri"/>
              </a:rPr>
              <a:t>Träning för medskapande</a:t>
            </a:r>
          </a:p>
        </p:txBody>
      </p:sp>
      <p:sp>
        <p:nvSpPr>
          <p:cNvPr id="6151" name="Rectangle 3"/>
          <p:cNvSpPr>
            <a:spLocks noChangeArrowheads="1"/>
          </p:cNvSpPr>
          <p:nvPr/>
        </p:nvSpPr>
        <p:spPr bwMode="auto">
          <a:xfrm>
            <a:off x="1034207" y="7185248"/>
            <a:ext cx="782638" cy="276225"/>
          </a:xfrm>
          <a:prstGeom prst="rect">
            <a:avLst/>
          </a:prstGeom>
          <a:solidFill>
            <a:schemeClr val="bg1"/>
          </a:solidFill>
          <a:ln w="9525">
            <a:noFill/>
            <a:miter lim="800000"/>
            <a:headEnd/>
            <a:tailEnd/>
          </a:ln>
        </p:spPr>
        <p:txBody>
          <a:bodyPr/>
          <a:lstStyle/>
          <a:p>
            <a:pPr>
              <a:lnSpc>
                <a:spcPct val="85000"/>
              </a:lnSpc>
              <a:spcBef>
                <a:spcPct val="10000"/>
              </a:spcBef>
              <a:tabLst>
                <a:tab pos="193675" algn="l"/>
              </a:tabLst>
            </a:pPr>
            <a:r>
              <a:rPr lang="sv-SE" b="1">
                <a:latin typeface="Calibri"/>
                <a:cs typeface="Calibri"/>
              </a:rPr>
              <a:t>Tänker</a:t>
            </a:r>
          </a:p>
        </p:txBody>
      </p:sp>
      <p:sp>
        <p:nvSpPr>
          <p:cNvPr id="6152" name="Rectangle 4"/>
          <p:cNvSpPr>
            <a:spLocks noChangeArrowheads="1"/>
          </p:cNvSpPr>
          <p:nvPr/>
        </p:nvSpPr>
        <p:spPr bwMode="auto">
          <a:xfrm>
            <a:off x="116632" y="7655148"/>
            <a:ext cx="763588" cy="234950"/>
          </a:xfrm>
          <a:prstGeom prst="rect">
            <a:avLst/>
          </a:prstGeom>
          <a:solidFill>
            <a:schemeClr val="bg1"/>
          </a:solidFill>
          <a:ln w="9525">
            <a:noFill/>
            <a:miter lim="800000"/>
            <a:headEnd/>
            <a:tailEnd/>
          </a:ln>
        </p:spPr>
        <p:txBody>
          <a:bodyPr/>
          <a:lstStyle/>
          <a:p>
            <a:pPr>
              <a:lnSpc>
                <a:spcPct val="85000"/>
              </a:lnSpc>
              <a:spcBef>
                <a:spcPct val="10000"/>
              </a:spcBef>
              <a:tabLst>
                <a:tab pos="193675" algn="l"/>
              </a:tabLst>
            </a:pPr>
            <a:r>
              <a:rPr lang="sv-SE" b="1">
                <a:latin typeface="Calibri"/>
                <a:cs typeface="Calibri"/>
              </a:rPr>
              <a:t>Säger</a:t>
            </a:r>
          </a:p>
        </p:txBody>
      </p:sp>
      <p:sp>
        <p:nvSpPr>
          <p:cNvPr id="6153" name="Rectangle 5"/>
          <p:cNvSpPr>
            <a:spLocks noChangeArrowheads="1"/>
          </p:cNvSpPr>
          <p:nvPr/>
        </p:nvSpPr>
        <p:spPr bwMode="auto">
          <a:xfrm>
            <a:off x="1783507" y="8482236"/>
            <a:ext cx="660400" cy="149225"/>
          </a:xfrm>
          <a:prstGeom prst="rect">
            <a:avLst/>
          </a:prstGeom>
          <a:solidFill>
            <a:schemeClr val="bg1"/>
          </a:solidFill>
          <a:ln w="9525">
            <a:noFill/>
            <a:miter lim="800000"/>
            <a:headEnd/>
            <a:tailEnd/>
          </a:ln>
        </p:spPr>
        <p:txBody>
          <a:bodyPr/>
          <a:lstStyle/>
          <a:p>
            <a:pPr>
              <a:lnSpc>
                <a:spcPct val="85000"/>
              </a:lnSpc>
              <a:spcBef>
                <a:spcPct val="10000"/>
              </a:spcBef>
              <a:tabLst>
                <a:tab pos="193675" algn="l"/>
              </a:tabLst>
            </a:pPr>
            <a:r>
              <a:rPr lang="sv-SE" b="1">
                <a:latin typeface="Calibri"/>
                <a:cs typeface="Calibri"/>
              </a:rPr>
              <a:t>Gör</a:t>
            </a:r>
          </a:p>
        </p:txBody>
      </p:sp>
      <p:sp>
        <p:nvSpPr>
          <p:cNvPr id="6154" name="Text Box 6"/>
          <p:cNvSpPr txBox="1">
            <a:spLocks noChangeArrowheads="1"/>
          </p:cNvSpPr>
          <p:nvPr/>
        </p:nvSpPr>
        <p:spPr bwMode="auto">
          <a:xfrm>
            <a:off x="2004483" y="7613873"/>
            <a:ext cx="723275" cy="307777"/>
          </a:xfrm>
          <a:prstGeom prst="rect">
            <a:avLst/>
          </a:prstGeom>
          <a:solidFill>
            <a:schemeClr val="bg1"/>
          </a:solidFill>
          <a:ln w="9525">
            <a:noFill/>
            <a:miter lim="800000"/>
            <a:headEnd/>
            <a:tailEnd/>
          </a:ln>
        </p:spPr>
        <p:txBody>
          <a:bodyPr wrap="none">
            <a:spAutoFit/>
          </a:bodyPr>
          <a:lstStyle/>
          <a:p>
            <a:pPr algn="ctr">
              <a:spcBef>
                <a:spcPct val="50000"/>
              </a:spcBef>
            </a:pPr>
            <a:r>
              <a:rPr lang="sv-SE" b="1">
                <a:latin typeface="Calibri"/>
                <a:cs typeface="Calibri"/>
              </a:rPr>
              <a:t>Känner</a:t>
            </a:r>
          </a:p>
        </p:txBody>
      </p:sp>
      <p:sp>
        <p:nvSpPr>
          <p:cNvPr id="6155" name="Rectangle 7"/>
          <p:cNvSpPr>
            <a:spLocks noChangeArrowheads="1"/>
          </p:cNvSpPr>
          <p:nvPr/>
        </p:nvSpPr>
        <p:spPr bwMode="auto">
          <a:xfrm>
            <a:off x="578595" y="8475886"/>
            <a:ext cx="487362" cy="177800"/>
          </a:xfrm>
          <a:prstGeom prst="rect">
            <a:avLst/>
          </a:prstGeom>
          <a:solidFill>
            <a:schemeClr val="bg1"/>
          </a:solidFill>
          <a:ln w="9525">
            <a:noFill/>
            <a:miter lim="800000"/>
            <a:headEnd/>
            <a:tailEnd/>
          </a:ln>
        </p:spPr>
        <p:txBody>
          <a:bodyPr/>
          <a:lstStyle/>
          <a:p>
            <a:pPr>
              <a:lnSpc>
                <a:spcPct val="85000"/>
              </a:lnSpc>
              <a:spcBef>
                <a:spcPct val="10000"/>
              </a:spcBef>
              <a:tabLst>
                <a:tab pos="193675" algn="l"/>
              </a:tabLst>
            </a:pPr>
            <a:r>
              <a:rPr lang="sv-SE" b="1">
                <a:latin typeface="Calibri"/>
                <a:cs typeface="Calibri"/>
              </a:rPr>
              <a:t>Är</a:t>
            </a:r>
          </a:p>
        </p:txBody>
      </p:sp>
      <p:sp>
        <p:nvSpPr>
          <p:cNvPr id="6156" name="Text Box 9"/>
          <p:cNvSpPr txBox="1">
            <a:spLocks noChangeArrowheads="1"/>
          </p:cNvSpPr>
          <p:nvPr/>
        </p:nvSpPr>
        <p:spPr bwMode="auto">
          <a:xfrm>
            <a:off x="864748" y="7683134"/>
            <a:ext cx="980076" cy="674031"/>
          </a:xfrm>
          <a:prstGeom prst="rect">
            <a:avLst/>
          </a:prstGeom>
          <a:noFill/>
          <a:ln w="9525">
            <a:noFill/>
            <a:miter lim="800000"/>
            <a:headEnd/>
            <a:tailEnd/>
          </a:ln>
        </p:spPr>
        <p:txBody>
          <a:bodyPr wrap="none">
            <a:spAutoFit/>
          </a:bodyPr>
          <a:lstStyle/>
          <a:p>
            <a:pPr algn="ctr">
              <a:lnSpc>
                <a:spcPct val="90000"/>
              </a:lnSpc>
              <a:spcBef>
                <a:spcPct val="10000"/>
              </a:spcBef>
            </a:pPr>
            <a:r>
              <a:rPr lang="sv-SE" dirty="0">
                <a:latin typeface="Calibri"/>
                <a:cs typeface="Calibri"/>
              </a:rPr>
              <a:t>Attityder </a:t>
            </a:r>
            <a:br>
              <a:rPr lang="sv-SE" dirty="0">
                <a:latin typeface="Calibri"/>
                <a:cs typeface="Calibri"/>
              </a:rPr>
            </a:br>
            <a:r>
              <a:rPr lang="sv-SE" dirty="0">
                <a:latin typeface="Calibri"/>
                <a:cs typeface="Calibri"/>
              </a:rPr>
              <a:t>och </a:t>
            </a:r>
            <a:br>
              <a:rPr lang="sv-SE" dirty="0">
                <a:latin typeface="Calibri"/>
                <a:cs typeface="Calibri"/>
              </a:rPr>
            </a:br>
            <a:r>
              <a:rPr lang="sv-SE" dirty="0">
                <a:latin typeface="Calibri"/>
                <a:cs typeface="Calibri"/>
              </a:rPr>
              <a:t>beteenden</a:t>
            </a:r>
          </a:p>
        </p:txBody>
      </p:sp>
      <p:sp>
        <p:nvSpPr>
          <p:cNvPr id="6158" name="Rectangle 3"/>
          <p:cNvSpPr>
            <a:spLocks noChangeArrowheads="1"/>
          </p:cNvSpPr>
          <p:nvPr/>
        </p:nvSpPr>
        <p:spPr bwMode="auto">
          <a:xfrm>
            <a:off x="5204644" y="7185248"/>
            <a:ext cx="576262" cy="215900"/>
          </a:xfrm>
          <a:prstGeom prst="rect">
            <a:avLst/>
          </a:prstGeom>
          <a:solidFill>
            <a:schemeClr val="bg1"/>
          </a:solidFill>
          <a:ln w="9525">
            <a:noFill/>
            <a:miter lim="800000"/>
            <a:headEnd/>
            <a:tailEnd/>
          </a:ln>
        </p:spPr>
        <p:txBody>
          <a:bodyPr/>
          <a:lstStyle/>
          <a:p>
            <a:pPr algn="ctr">
              <a:lnSpc>
                <a:spcPct val="85000"/>
              </a:lnSpc>
              <a:spcBef>
                <a:spcPct val="10000"/>
              </a:spcBef>
              <a:tabLst>
                <a:tab pos="193675" algn="l"/>
              </a:tabLst>
            </a:pPr>
            <a:r>
              <a:rPr lang="sv-SE" b="1" dirty="0">
                <a:latin typeface="Calibri"/>
                <a:cs typeface="Calibri"/>
              </a:rPr>
              <a:t>Vet</a:t>
            </a:r>
          </a:p>
        </p:txBody>
      </p:sp>
      <p:sp>
        <p:nvSpPr>
          <p:cNvPr id="6159" name="Rectangle 4"/>
          <p:cNvSpPr>
            <a:spLocks noChangeArrowheads="1"/>
          </p:cNvSpPr>
          <p:nvPr/>
        </p:nvSpPr>
        <p:spPr bwMode="auto">
          <a:xfrm>
            <a:off x="4123556" y="7782027"/>
            <a:ext cx="717550" cy="277813"/>
          </a:xfrm>
          <a:prstGeom prst="rect">
            <a:avLst/>
          </a:prstGeom>
          <a:solidFill>
            <a:schemeClr val="bg1"/>
          </a:solidFill>
          <a:ln w="9525">
            <a:noFill/>
            <a:miter lim="800000"/>
            <a:headEnd/>
            <a:tailEnd/>
          </a:ln>
        </p:spPr>
        <p:txBody>
          <a:bodyPr/>
          <a:lstStyle/>
          <a:p>
            <a:pPr>
              <a:lnSpc>
                <a:spcPct val="85000"/>
              </a:lnSpc>
              <a:spcBef>
                <a:spcPct val="10000"/>
              </a:spcBef>
              <a:tabLst>
                <a:tab pos="193675" algn="l"/>
              </a:tabLst>
            </a:pPr>
            <a:r>
              <a:rPr lang="sv-SE" b="1">
                <a:latin typeface="Calibri"/>
                <a:cs typeface="Calibri"/>
              </a:rPr>
              <a:t>Orkar </a:t>
            </a:r>
          </a:p>
        </p:txBody>
      </p:sp>
      <p:sp>
        <p:nvSpPr>
          <p:cNvPr id="6160" name="Rectangle 5"/>
          <p:cNvSpPr>
            <a:spLocks noChangeArrowheads="1"/>
          </p:cNvSpPr>
          <p:nvPr/>
        </p:nvSpPr>
        <p:spPr bwMode="auto">
          <a:xfrm>
            <a:off x="5909494" y="8485411"/>
            <a:ext cx="663575" cy="284162"/>
          </a:xfrm>
          <a:prstGeom prst="rect">
            <a:avLst/>
          </a:prstGeom>
          <a:solidFill>
            <a:schemeClr val="bg1"/>
          </a:solidFill>
          <a:ln w="9525">
            <a:noFill/>
            <a:miter lim="800000"/>
            <a:headEnd/>
            <a:tailEnd/>
          </a:ln>
        </p:spPr>
        <p:txBody>
          <a:bodyPr/>
          <a:lstStyle/>
          <a:p>
            <a:pPr>
              <a:lnSpc>
                <a:spcPct val="85000"/>
              </a:lnSpc>
              <a:spcBef>
                <a:spcPct val="10000"/>
              </a:spcBef>
              <a:tabLst>
                <a:tab pos="193675" algn="l"/>
              </a:tabLst>
            </a:pPr>
            <a:r>
              <a:rPr lang="sv-SE" b="1">
                <a:latin typeface="Calibri"/>
                <a:cs typeface="Calibri"/>
              </a:rPr>
              <a:t>Vill </a:t>
            </a:r>
          </a:p>
        </p:txBody>
      </p:sp>
      <p:sp>
        <p:nvSpPr>
          <p:cNvPr id="6161" name="Rectangle 7"/>
          <p:cNvSpPr>
            <a:spLocks noChangeArrowheads="1"/>
          </p:cNvSpPr>
          <p:nvPr/>
        </p:nvSpPr>
        <p:spPr bwMode="auto">
          <a:xfrm>
            <a:off x="4658544" y="8479061"/>
            <a:ext cx="690562" cy="290512"/>
          </a:xfrm>
          <a:prstGeom prst="rect">
            <a:avLst/>
          </a:prstGeom>
          <a:solidFill>
            <a:schemeClr val="bg1"/>
          </a:solidFill>
          <a:ln w="9525">
            <a:noFill/>
            <a:miter lim="800000"/>
            <a:headEnd/>
            <a:tailEnd/>
          </a:ln>
        </p:spPr>
        <p:txBody>
          <a:bodyPr/>
          <a:lstStyle/>
          <a:p>
            <a:pPr>
              <a:lnSpc>
                <a:spcPct val="85000"/>
              </a:lnSpc>
              <a:spcBef>
                <a:spcPct val="10000"/>
              </a:spcBef>
              <a:tabLst>
                <a:tab pos="193675" algn="l"/>
              </a:tabLst>
            </a:pPr>
            <a:r>
              <a:rPr lang="sv-SE" b="1">
                <a:latin typeface="Calibri"/>
                <a:cs typeface="Calibri"/>
              </a:rPr>
              <a:t>Vågar </a:t>
            </a:r>
          </a:p>
        </p:txBody>
      </p:sp>
      <p:sp>
        <p:nvSpPr>
          <p:cNvPr id="6162" name="Text Box 9"/>
          <p:cNvSpPr txBox="1">
            <a:spLocks noChangeArrowheads="1"/>
          </p:cNvSpPr>
          <p:nvPr/>
        </p:nvSpPr>
        <p:spPr bwMode="auto">
          <a:xfrm>
            <a:off x="5130147" y="7821524"/>
            <a:ext cx="891141" cy="286232"/>
          </a:xfrm>
          <a:prstGeom prst="rect">
            <a:avLst/>
          </a:prstGeom>
          <a:noFill/>
          <a:ln w="9525">
            <a:noFill/>
            <a:miter lim="800000"/>
            <a:headEnd/>
            <a:tailEnd/>
          </a:ln>
        </p:spPr>
        <p:txBody>
          <a:bodyPr wrap="none">
            <a:spAutoFit/>
          </a:bodyPr>
          <a:lstStyle/>
          <a:p>
            <a:pPr algn="ctr">
              <a:lnSpc>
                <a:spcPct val="90000"/>
              </a:lnSpc>
              <a:spcBef>
                <a:spcPct val="10000"/>
              </a:spcBef>
            </a:pPr>
            <a:r>
              <a:rPr lang="sv-SE" dirty="0">
                <a:latin typeface="Calibri"/>
                <a:cs typeface="Calibri"/>
              </a:rPr>
              <a:t>Förmågor</a:t>
            </a:r>
          </a:p>
        </p:txBody>
      </p:sp>
      <p:sp>
        <p:nvSpPr>
          <p:cNvPr id="6163" name="Line 144"/>
          <p:cNvSpPr>
            <a:spLocks noChangeShapeType="1"/>
          </p:cNvSpPr>
          <p:nvPr/>
        </p:nvSpPr>
        <p:spPr bwMode="auto">
          <a:xfrm rot="5400000">
            <a:off x="3403600" y="1738313"/>
            <a:ext cx="0" cy="6140450"/>
          </a:xfrm>
          <a:prstGeom prst="line">
            <a:avLst/>
          </a:prstGeom>
          <a:noFill/>
          <a:ln w="12700">
            <a:solidFill>
              <a:schemeClr val="bg2"/>
            </a:solidFill>
            <a:round/>
            <a:headEnd/>
            <a:tailEnd/>
          </a:ln>
        </p:spPr>
        <p:txBody>
          <a:bodyPr wrap="none" anchor="ctr"/>
          <a:lstStyle/>
          <a:p>
            <a:endParaRPr lang="sv-SE"/>
          </a:p>
        </p:txBody>
      </p:sp>
      <p:sp>
        <p:nvSpPr>
          <p:cNvPr id="6165" name="Rectangle 3"/>
          <p:cNvSpPr>
            <a:spLocks noChangeArrowheads="1"/>
          </p:cNvSpPr>
          <p:nvPr/>
        </p:nvSpPr>
        <p:spPr bwMode="auto">
          <a:xfrm>
            <a:off x="2852291" y="5601072"/>
            <a:ext cx="864741" cy="360362"/>
          </a:xfrm>
          <a:prstGeom prst="rect">
            <a:avLst/>
          </a:prstGeom>
          <a:solidFill>
            <a:schemeClr val="bg1"/>
          </a:solidFill>
          <a:ln w="9525">
            <a:noFill/>
            <a:miter lim="800000"/>
            <a:headEnd/>
            <a:tailEnd/>
          </a:ln>
        </p:spPr>
        <p:txBody>
          <a:bodyPr/>
          <a:lstStyle/>
          <a:p>
            <a:pPr algn="ctr">
              <a:lnSpc>
                <a:spcPct val="85000"/>
              </a:lnSpc>
              <a:spcBef>
                <a:spcPct val="10000"/>
              </a:spcBef>
              <a:tabLst>
                <a:tab pos="193675" algn="l"/>
              </a:tabLst>
            </a:pPr>
            <a:r>
              <a:rPr lang="sv-SE" sz="1200" b="1" dirty="0">
                <a:latin typeface="Calibri"/>
                <a:cs typeface="Calibri"/>
              </a:rPr>
              <a:t>Mår bra </a:t>
            </a:r>
          </a:p>
        </p:txBody>
      </p:sp>
      <p:sp>
        <p:nvSpPr>
          <p:cNvPr id="6166" name="Rectangle 4"/>
          <p:cNvSpPr>
            <a:spLocks noChangeArrowheads="1"/>
          </p:cNvSpPr>
          <p:nvPr/>
        </p:nvSpPr>
        <p:spPr bwMode="auto">
          <a:xfrm>
            <a:off x="1881188" y="6215434"/>
            <a:ext cx="1187450" cy="321667"/>
          </a:xfrm>
          <a:prstGeom prst="rect">
            <a:avLst/>
          </a:prstGeom>
          <a:solidFill>
            <a:schemeClr val="bg1"/>
          </a:solidFill>
          <a:ln w="9525">
            <a:noFill/>
            <a:miter lim="800000"/>
            <a:headEnd/>
            <a:tailEnd/>
          </a:ln>
        </p:spPr>
        <p:txBody>
          <a:bodyPr/>
          <a:lstStyle/>
          <a:p>
            <a:pPr>
              <a:lnSpc>
                <a:spcPct val="85000"/>
              </a:lnSpc>
              <a:spcBef>
                <a:spcPct val="10000"/>
              </a:spcBef>
              <a:tabLst>
                <a:tab pos="193675" algn="l"/>
              </a:tabLst>
            </a:pPr>
            <a:r>
              <a:rPr lang="sv-SE" sz="1200" b="1" dirty="0">
                <a:latin typeface="Calibri"/>
                <a:cs typeface="Calibri"/>
              </a:rPr>
              <a:t>Presterar</a:t>
            </a:r>
          </a:p>
        </p:txBody>
      </p:sp>
      <p:sp>
        <p:nvSpPr>
          <p:cNvPr id="6167" name="Rectangle 5"/>
          <p:cNvSpPr>
            <a:spLocks noChangeArrowheads="1"/>
          </p:cNvSpPr>
          <p:nvPr/>
        </p:nvSpPr>
        <p:spPr bwMode="auto">
          <a:xfrm>
            <a:off x="2852937" y="7113165"/>
            <a:ext cx="864095" cy="208905"/>
          </a:xfrm>
          <a:prstGeom prst="rect">
            <a:avLst/>
          </a:prstGeom>
          <a:solidFill>
            <a:schemeClr val="bg1"/>
          </a:solidFill>
          <a:ln w="9525">
            <a:noFill/>
            <a:miter lim="800000"/>
            <a:headEnd/>
            <a:tailEnd/>
          </a:ln>
        </p:spPr>
        <p:txBody>
          <a:bodyPr/>
          <a:lstStyle/>
          <a:p>
            <a:pPr>
              <a:lnSpc>
                <a:spcPct val="85000"/>
              </a:lnSpc>
              <a:spcBef>
                <a:spcPct val="10000"/>
              </a:spcBef>
              <a:tabLst>
                <a:tab pos="193675" algn="l"/>
              </a:tabLst>
            </a:pPr>
            <a:r>
              <a:rPr lang="sv-SE" sz="1200" b="1" dirty="0">
                <a:latin typeface="Calibri"/>
                <a:cs typeface="Calibri"/>
              </a:rPr>
              <a:t>Utvecklas</a:t>
            </a:r>
          </a:p>
        </p:txBody>
      </p:sp>
      <p:sp>
        <p:nvSpPr>
          <p:cNvPr id="6168" name="Text Box 6"/>
          <p:cNvSpPr txBox="1">
            <a:spLocks noChangeArrowheads="1"/>
          </p:cNvSpPr>
          <p:nvPr/>
        </p:nvSpPr>
        <p:spPr bwMode="auto">
          <a:xfrm>
            <a:off x="3894932" y="6332538"/>
            <a:ext cx="651851" cy="276999"/>
          </a:xfrm>
          <a:prstGeom prst="rect">
            <a:avLst/>
          </a:prstGeom>
          <a:solidFill>
            <a:schemeClr val="bg1"/>
          </a:solidFill>
          <a:ln w="9525">
            <a:noFill/>
            <a:miter lim="800000"/>
            <a:headEnd/>
            <a:tailEnd/>
          </a:ln>
        </p:spPr>
        <p:txBody>
          <a:bodyPr wrap="square">
            <a:spAutoFit/>
          </a:bodyPr>
          <a:lstStyle/>
          <a:p>
            <a:pPr algn="ctr">
              <a:spcBef>
                <a:spcPct val="50000"/>
              </a:spcBef>
            </a:pPr>
            <a:r>
              <a:rPr lang="sv-SE" sz="1200" b="1" dirty="0">
                <a:latin typeface="Calibri"/>
                <a:cs typeface="Calibri"/>
              </a:rPr>
              <a:t>Trivs</a:t>
            </a:r>
          </a:p>
        </p:txBody>
      </p:sp>
      <p:sp>
        <p:nvSpPr>
          <p:cNvPr id="6169" name="Text Box 9"/>
          <p:cNvSpPr txBox="1">
            <a:spLocks noChangeArrowheads="1"/>
          </p:cNvSpPr>
          <p:nvPr/>
        </p:nvSpPr>
        <p:spPr bwMode="auto">
          <a:xfrm>
            <a:off x="2997200" y="5991597"/>
            <a:ext cx="607909" cy="720710"/>
          </a:xfrm>
          <a:prstGeom prst="rect">
            <a:avLst/>
          </a:prstGeom>
          <a:noFill/>
          <a:ln w="9525">
            <a:noFill/>
            <a:miter lim="800000"/>
            <a:headEnd/>
            <a:tailEnd/>
          </a:ln>
        </p:spPr>
        <p:txBody>
          <a:bodyPr wrap="none">
            <a:spAutoFit/>
          </a:bodyPr>
          <a:lstStyle/>
          <a:p>
            <a:pPr algn="ctr">
              <a:lnSpc>
                <a:spcPct val="90000"/>
              </a:lnSpc>
              <a:spcBef>
                <a:spcPct val="10000"/>
              </a:spcBef>
            </a:pPr>
            <a:r>
              <a:rPr lang="sv-SE" dirty="0">
                <a:latin typeface="Calibri"/>
                <a:cs typeface="Calibri"/>
              </a:rPr>
              <a:t>Jag</a:t>
            </a:r>
          </a:p>
          <a:p>
            <a:pPr algn="ctr">
              <a:lnSpc>
                <a:spcPct val="90000"/>
              </a:lnSpc>
              <a:spcBef>
                <a:spcPct val="10000"/>
              </a:spcBef>
            </a:pPr>
            <a:r>
              <a:rPr lang="sv-SE" dirty="0">
                <a:latin typeface="Calibri"/>
                <a:cs typeface="Calibri"/>
              </a:rPr>
              <a:t>OCH</a:t>
            </a:r>
          </a:p>
          <a:p>
            <a:pPr algn="ctr">
              <a:lnSpc>
                <a:spcPct val="90000"/>
              </a:lnSpc>
              <a:spcBef>
                <a:spcPct val="10000"/>
              </a:spcBef>
            </a:pPr>
            <a:r>
              <a:rPr lang="sv-SE" dirty="0">
                <a:latin typeface="Calibri"/>
                <a:cs typeface="Calibri"/>
              </a:rPr>
              <a:t>andra</a:t>
            </a:r>
          </a:p>
        </p:txBody>
      </p:sp>
      <p:sp>
        <p:nvSpPr>
          <p:cNvPr id="36" name="Rectangle 3"/>
          <p:cNvSpPr>
            <a:spLocks noChangeArrowheads="1"/>
          </p:cNvSpPr>
          <p:nvPr/>
        </p:nvSpPr>
        <p:spPr bwMode="auto">
          <a:xfrm>
            <a:off x="6237114" y="7670601"/>
            <a:ext cx="576262" cy="215900"/>
          </a:xfrm>
          <a:prstGeom prst="rect">
            <a:avLst/>
          </a:prstGeom>
          <a:solidFill>
            <a:schemeClr val="bg1"/>
          </a:solidFill>
          <a:ln w="9525">
            <a:noFill/>
            <a:miter lim="800000"/>
            <a:headEnd/>
            <a:tailEnd/>
          </a:ln>
        </p:spPr>
        <p:txBody>
          <a:bodyPr/>
          <a:lstStyle/>
          <a:p>
            <a:pPr>
              <a:lnSpc>
                <a:spcPct val="85000"/>
              </a:lnSpc>
              <a:spcBef>
                <a:spcPct val="10000"/>
              </a:spcBef>
              <a:tabLst>
                <a:tab pos="193675" algn="l"/>
              </a:tabLst>
            </a:pPr>
            <a:r>
              <a:rPr lang="sv-SE" b="1" dirty="0">
                <a:latin typeface="Calibri"/>
                <a:cs typeface="Calibri"/>
              </a:rPr>
              <a:t>Kan</a:t>
            </a:r>
          </a:p>
        </p:txBody>
      </p:sp>
      <p:sp>
        <p:nvSpPr>
          <p:cNvPr id="38" name="Rectangle 13"/>
          <p:cNvSpPr txBox="1">
            <a:spLocks noChangeArrowheads="1"/>
          </p:cNvSpPr>
          <p:nvPr/>
        </p:nvSpPr>
        <p:spPr bwMode="auto">
          <a:xfrm>
            <a:off x="404664" y="434008"/>
            <a:ext cx="6760333"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algn="l">
              <a:spcBef>
                <a:spcPct val="0"/>
              </a:spcBef>
              <a:defRPr/>
            </a:pPr>
            <a:r>
              <a:rPr lang="sv-SE" sz="2000" b="0" kern="0" dirty="0">
                <a:latin typeface="Calibri"/>
                <a:cs typeface="Calibri"/>
              </a:rPr>
              <a:t>Ett engagerat, aktivt stödjande och bidragande sätt </a:t>
            </a:r>
            <a:br>
              <a:rPr lang="sv-SE" sz="2000" b="0" kern="0" dirty="0">
                <a:latin typeface="Calibri"/>
                <a:cs typeface="Calibri"/>
              </a:rPr>
            </a:br>
            <a:r>
              <a:rPr lang="sv-SE" sz="2000" b="0" kern="0" dirty="0">
                <a:latin typeface="Calibri"/>
                <a:cs typeface="Calibri"/>
              </a:rPr>
              <a:t>att vara delaktig</a:t>
            </a:r>
          </a:p>
        </p:txBody>
      </p:sp>
      <p:sp>
        <p:nvSpPr>
          <p:cNvPr id="37" name="Rectangle 13">
            <a:extLst>
              <a:ext uri="{FF2B5EF4-FFF2-40B4-BE49-F238E27FC236}">
                <a16:creationId xmlns:a16="http://schemas.microsoft.com/office/drawing/2014/main" id="{2DEA396F-C967-2844-ABFF-406AB688DB1D}"/>
              </a:ext>
            </a:extLst>
          </p:cNvPr>
          <p:cNvSpPr>
            <a:spLocks noChangeArrowheads="1"/>
          </p:cNvSpPr>
          <p:nvPr/>
        </p:nvSpPr>
        <p:spPr bwMode="auto">
          <a:xfrm>
            <a:off x="403944" y="1370633"/>
            <a:ext cx="6121400" cy="53975"/>
          </a:xfrm>
          <a:prstGeom prst="rect">
            <a:avLst/>
          </a:prstGeom>
          <a:solidFill>
            <a:srgbClr val="104DC6"/>
          </a:solidFill>
          <a:ln w="12700">
            <a:solidFill>
              <a:srgbClr val="104DC6"/>
            </a:solidFill>
            <a:miter lim="800000"/>
            <a:headEnd/>
            <a:tailEnd/>
          </a:ln>
        </p:spPr>
        <p:txBody>
          <a:bodyPr wrap="none" anchor="ctr"/>
          <a:lstStyle/>
          <a:p>
            <a:endParaRPr lang="sv-SE"/>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3"/>
          <p:cNvSpPr>
            <a:spLocks noChangeArrowheads="1"/>
          </p:cNvSpPr>
          <p:nvPr/>
        </p:nvSpPr>
        <p:spPr bwMode="auto">
          <a:xfrm>
            <a:off x="547688" y="1802681"/>
            <a:ext cx="6121400" cy="53975"/>
          </a:xfrm>
          <a:prstGeom prst="rect">
            <a:avLst/>
          </a:prstGeom>
          <a:solidFill>
            <a:srgbClr val="104DC6"/>
          </a:solidFill>
          <a:ln w="12700">
            <a:solidFill>
              <a:srgbClr val="104DC6"/>
            </a:solidFill>
            <a:miter lim="800000"/>
            <a:headEnd/>
            <a:tailEnd/>
          </a:ln>
        </p:spPr>
        <p:txBody>
          <a:bodyPr wrap="none" anchor="ctr"/>
          <a:lstStyle/>
          <a:p>
            <a:endParaRPr lang="sv-SE" sz="800" dirty="0"/>
          </a:p>
        </p:txBody>
      </p:sp>
      <p:sp>
        <p:nvSpPr>
          <p:cNvPr id="13315" name="Text Box 14"/>
          <p:cNvSpPr txBox="1">
            <a:spLocks noChangeArrowheads="1"/>
          </p:cNvSpPr>
          <p:nvPr/>
        </p:nvSpPr>
        <p:spPr bwMode="auto">
          <a:xfrm>
            <a:off x="583754" y="1928664"/>
            <a:ext cx="5581550" cy="1841017"/>
          </a:xfrm>
          <a:prstGeom prst="rect">
            <a:avLst/>
          </a:prstGeom>
          <a:noFill/>
          <a:ln w="9525">
            <a:noFill/>
            <a:miter lim="800000"/>
            <a:headEnd/>
            <a:tailEnd/>
          </a:ln>
        </p:spPr>
        <p:txBody>
          <a:bodyPr wrap="square">
            <a:spAutoFit/>
          </a:bodyPr>
          <a:lstStyle/>
          <a:p>
            <a:pPr>
              <a:lnSpc>
                <a:spcPct val="90000"/>
              </a:lnSpc>
            </a:pPr>
            <a:r>
              <a:rPr lang="sv-SE" sz="1400" dirty="0">
                <a:latin typeface="Calibri"/>
                <a:cs typeface="Calibri"/>
              </a:rPr>
              <a:t>Viktigt för att skapa en bra sammanhållning i vårt lag…</a:t>
            </a:r>
          </a:p>
          <a:p>
            <a:pPr>
              <a:lnSpc>
                <a:spcPct val="90000"/>
              </a:lnSpc>
            </a:pPr>
            <a:endParaRPr lang="sv-SE" dirty="0">
              <a:solidFill>
                <a:srgbClr val="000000"/>
              </a:solidFill>
              <a:latin typeface="Calibri"/>
              <a:cs typeface="Calibri"/>
            </a:endParaRPr>
          </a:p>
          <a:p>
            <a:pPr>
              <a:lnSpc>
                <a:spcPct val="90000"/>
              </a:lnSpc>
            </a:pPr>
            <a:endParaRPr lang="sv-SE" sz="1400" dirty="0">
              <a:solidFill>
                <a:srgbClr val="000000"/>
              </a:solidFill>
              <a:latin typeface="Calibri"/>
              <a:cs typeface="Calibri"/>
            </a:endParaRPr>
          </a:p>
          <a:p>
            <a:pPr>
              <a:lnSpc>
                <a:spcPct val="90000"/>
              </a:lnSpc>
            </a:pPr>
            <a:endParaRPr lang="sv-SE" sz="1400" dirty="0">
              <a:solidFill>
                <a:srgbClr val="000000"/>
              </a:solidFill>
              <a:latin typeface="Calibri"/>
              <a:cs typeface="Calibri"/>
            </a:endParaRPr>
          </a:p>
          <a:p>
            <a:pPr>
              <a:lnSpc>
                <a:spcPct val="90000"/>
              </a:lnSpc>
            </a:pPr>
            <a:endParaRPr lang="sv-SE" dirty="0">
              <a:solidFill>
                <a:srgbClr val="000000"/>
              </a:solidFill>
              <a:latin typeface="Calibri"/>
              <a:cs typeface="Calibri"/>
            </a:endParaRPr>
          </a:p>
          <a:p>
            <a:pPr>
              <a:lnSpc>
                <a:spcPct val="90000"/>
              </a:lnSpc>
            </a:pPr>
            <a:endParaRPr lang="sv-SE" sz="1400" dirty="0">
              <a:solidFill>
                <a:srgbClr val="000000"/>
              </a:solidFill>
              <a:latin typeface="Calibri"/>
              <a:cs typeface="Calibri"/>
            </a:endParaRPr>
          </a:p>
          <a:p>
            <a:pPr>
              <a:lnSpc>
                <a:spcPct val="90000"/>
              </a:lnSpc>
            </a:pPr>
            <a:endParaRPr lang="sv-SE" dirty="0">
              <a:solidFill>
                <a:srgbClr val="000000"/>
              </a:solidFill>
              <a:latin typeface="Calibri"/>
              <a:cs typeface="Calibri"/>
            </a:endParaRPr>
          </a:p>
          <a:p>
            <a:pPr>
              <a:lnSpc>
                <a:spcPct val="90000"/>
              </a:lnSpc>
            </a:pPr>
            <a:endParaRPr lang="sv-SE" sz="1400" dirty="0">
              <a:solidFill>
                <a:srgbClr val="000000"/>
              </a:solidFill>
              <a:latin typeface="Calibri"/>
              <a:cs typeface="Calibri"/>
            </a:endParaRPr>
          </a:p>
          <a:p>
            <a:pPr>
              <a:lnSpc>
                <a:spcPct val="90000"/>
              </a:lnSpc>
            </a:pPr>
            <a:endParaRPr lang="sv-SE" dirty="0">
              <a:solidFill>
                <a:srgbClr val="000000"/>
              </a:solidFill>
              <a:latin typeface="Calibri"/>
              <a:cs typeface="Calibri"/>
            </a:endParaRPr>
          </a:p>
        </p:txBody>
      </p:sp>
      <p:sp>
        <p:nvSpPr>
          <p:cNvPr id="13316" name="Text Box 15"/>
          <p:cNvSpPr txBox="1">
            <a:spLocks noChangeArrowheads="1"/>
          </p:cNvSpPr>
          <p:nvPr/>
        </p:nvSpPr>
        <p:spPr bwMode="auto">
          <a:xfrm>
            <a:off x="476672" y="4736976"/>
            <a:ext cx="4608512" cy="677621"/>
          </a:xfrm>
          <a:prstGeom prst="rect">
            <a:avLst/>
          </a:prstGeom>
          <a:noFill/>
          <a:ln w="9525">
            <a:noFill/>
            <a:miter lim="800000"/>
            <a:headEnd/>
            <a:tailEnd/>
          </a:ln>
        </p:spPr>
        <p:txBody>
          <a:bodyPr wrap="square">
            <a:spAutoFit/>
          </a:bodyPr>
          <a:lstStyle/>
          <a:p>
            <a:pPr>
              <a:lnSpc>
                <a:spcPct val="90000"/>
              </a:lnSpc>
            </a:pPr>
            <a:endParaRPr lang="sv-SE" dirty="0">
              <a:latin typeface="Calibri"/>
              <a:cs typeface="Calibri"/>
            </a:endParaRPr>
          </a:p>
          <a:p>
            <a:pPr>
              <a:lnSpc>
                <a:spcPct val="90000"/>
              </a:lnSpc>
            </a:pPr>
            <a:r>
              <a:rPr lang="sv-SE" dirty="0">
                <a:latin typeface="Calibri"/>
                <a:cs typeface="Calibri"/>
              </a:rPr>
              <a:t>Viktigt för att skapa en bra sammanhållning i Sunnanå SK…</a:t>
            </a:r>
            <a:endParaRPr lang="sv-SE" sz="1400" dirty="0">
              <a:latin typeface="Calibri"/>
              <a:cs typeface="Calibri"/>
            </a:endParaRPr>
          </a:p>
          <a:p>
            <a:pPr>
              <a:lnSpc>
                <a:spcPct val="90000"/>
              </a:lnSpc>
            </a:pPr>
            <a:endParaRPr lang="sv-SE" sz="1400" dirty="0">
              <a:latin typeface="Calibri"/>
              <a:cs typeface="Calibri"/>
            </a:endParaRPr>
          </a:p>
        </p:txBody>
      </p:sp>
      <p:sp>
        <p:nvSpPr>
          <p:cNvPr id="13320" name="Rectangle 16"/>
          <p:cNvSpPr>
            <a:spLocks noChangeArrowheads="1"/>
          </p:cNvSpPr>
          <p:nvPr/>
        </p:nvSpPr>
        <p:spPr bwMode="auto">
          <a:xfrm>
            <a:off x="427213" y="848544"/>
            <a:ext cx="6464300" cy="647700"/>
          </a:xfrm>
          <a:prstGeom prst="rect">
            <a:avLst/>
          </a:prstGeom>
          <a:noFill/>
          <a:ln w="9525">
            <a:noFill/>
            <a:miter lim="800000"/>
            <a:headEnd/>
            <a:tailEnd/>
          </a:ln>
        </p:spPr>
        <p:txBody>
          <a:bodyPr anchor="ctr"/>
          <a:lstStyle/>
          <a:p>
            <a:pPr>
              <a:lnSpc>
                <a:spcPct val="90000"/>
              </a:lnSpc>
            </a:pPr>
            <a:r>
              <a:rPr lang="sv-SE" sz="2800" dirty="0">
                <a:solidFill>
                  <a:srgbClr val="104DC6"/>
                </a:solidFill>
                <a:latin typeface="Calibri"/>
                <a:cs typeface="Calibri"/>
              </a:rPr>
              <a:t>Vårt lag och vår förening…</a:t>
            </a:r>
            <a:br>
              <a:rPr lang="sv-SE" sz="2800" dirty="0">
                <a:solidFill>
                  <a:srgbClr val="104DC6"/>
                </a:solidFill>
                <a:latin typeface="Calibri"/>
                <a:cs typeface="Calibri"/>
              </a:rPr>
            </a:br>
            <a:endParaRPr lang="sv-SE" sz="2800" dirty="0">
              <a:solidFill>
                <a:srgbClr val="104DC6"/>
              </a:solidFill>
              <a:latin typeface="Calibri"/>
              <a:cs typeface="Calibri"/>
              <a:sym typeface="Wingdings" pitchFamily="2" charset="2"/>
            </a:endParaRPr>
          </a:p>
        </p:txBody>
      </p:sp>
      <p:sp>
        <p:nvSpPr>
          <p:cNvPr id="10" name="Platshållare för bildnummer 4"/>
          <p:cNvSpPr txBox="1">
            <a:spLocks noGrp="1"/>
          </p:cNvSpPr>
          <p:nvPr/>
        </p:nvSpPr>
        <p:spPr bwMode="auto">
          <a:xfrm>
            <a:off x="2720330" y="9057456"/>
            <a:ext cx="1428750" cy="660400"/>
          </a:xfrm>
          <a:prstGeom prst="rect">
            <a:avLst/>
          </a:prstGeom>
          <a:noFill/>
          <a:ln w="9525">
            <a:noFill/>
            <a:miter lim="800000"/>
            <a:headEnd/>
            <a:tailEnd/>
          </a:ln>
        </p:spPr>
        <p:txBody>
          <a:bodyPr/>
          <a:lstStyle/>
          <a:p>
            <a:pPr algn="ctr"/>
            <a:endParaRPr lang="sv-SE" sz="1200" dirty="0">
              <a:latin typeface="+mn-lt"/>
            </a:endParaRPr>
          </a:p>
          <a:p>
            <a:pPr algn="ctr"/>
            <a:r>
              <a:rPr lang="sv-SE" sz="1200" dirty="0">
                <a:latin typeface="+mn-lt"/>
              </a:rPr>
              <a:t>6</a:t>
            </a:r>
          </a:p>
        </p:txBody>
      </p:sp>
      <p:sp>
        <p:nvSpPr>
          <p:cNvPr id="8" name="Rectangle 13">
            <a:extLst>
              <a:ext uri="{FF2B5EF4-FFF2-40B4-BE49-F238E27FC236}">
                <a16:creationId xmlns:a16="http://schemas.microsoft.com/office/drawing/2014/main" id="{2071ACA6-152F-CF4D-BF7F-83C136C8E802}"/>
              </a:ext>
            </a:extLst>
          </p:cNvPr>
          <p:cNvSpPr>
            <a:spLocks noChangeArrowheads="1"/>
          </p:cNvSpPr>
          <p:nvPr/>
        </p:nvSpPr>
        <p:spPr bwMode="auto">
          <a:xfrm>
            <a:off x="578520" y="4873271"/>
            <a:ext cx="6121400" cy="53975"/>
          </a:xfrm>
          <a:prstGeom prst="rect">
            <a:avLst/>
          </a:prstGeom>
          <a:solidFill>
            <a:srgbClr val="104DC6"/>
          </a:solidFill>
          <a:ln w="12700">
            <a:solidFill>
              <a:srgbClr val="104DC6"/>
            </a:solidFill>
            <a:miter lim="800000"/>
            <a:headEnd/>
            <a:tailEnd/>
          </a:ln>
        </p:spPr>
        <p:txBody>
          <a:bodyPr wrap="none" anchor="ctr"/>
          <a:lstStyle/>
          <a:p>
            <a:endParaRPr lang="sv-SE" sz="800" dirty="0"/>
          </a:p>
        </p:txBody>
      </p:sp>
    </p:spTree>
    <p:extLst>
      <p:ext uri="{BB962C8B-B14F-4D97-AF65-F5344CB8AC3E}">
        <p14:creationId xmlns:p14="http://schemas.microsoft.com/office/powerpoint/2010/main" val="2547392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476250" y="797545"/>
            <a:ext cx="6381750" cy="627063"/>
          </a:xfrm>
          <a:prstGeom prst="rect">
            <a:avLst/>
          </a:prstGeom>
          <a:noFill/>
          <a:ln w="9525">
            <a:noFill/>
            <a:miter lim="800000"/>
            <a:headEnd/>
            <a:tailEnd/>
          </a:ln>
        </p:spPr>
        <p:txBody>
          <a:bodyPr anchor="ctr"/>
          <a:lstStyle/>
          <a:p>
            <a:pPr eaLnBrk="0" hangingPunct="0">
              <a:lnSpc>
                <a:spcPct val="90000"/>
              </a:lnSpc>
            </a:pPr>
            <a:r>
              <a:rPr lang="sv-SE" sz="2800" b="0" dirty="0">
                <a:solidFill>
                  <a:srgbClr val="104DC6"/>
                </a:solidFill>
                <a:latin typeface="Calibri"/>
                <a:cs typeface="Calibri"/>
              </a:rPr>
              <a:t>Bra för mig att träna på framöver…</a:t>
            </a:r>
          </a:p>
        </p:txBody>
      </p:sp>
      <p:sp>
        <p:nvSpPr>
          <p:cNvPr id="6" name="Platshållare för bildnummer 4"/>
          <p:cNvSpPr txBox="1">
            <a:spLocks noGrp="1"/>
          </p:cNvSpPr>
          <p:nvPr/>
        </p:nvSpPr>
        <p:spPr bwMode="auto">
          <a:xfrm>
            <a:off x="2720330" y="9057456"/>
            <a:ext cx="1428750" cy="660400"/>
          </a:xfrm>
          <a:prstGeom prst="rect">
            <a:avLst/>
          </a:prstGeom>
          <a:noFill/>
          <a:ln w="9525">
            <a:noFill/>
            <a:miter lim="800000"/>
            <a:headEnd/>
            <a:tailEnd/>
          </a:ln>
        </p:spPr>
        <p:txBody>
          <a:bodyPr/>
          <a:lstStyle/>
          <a:p>
            <a:pPr algn="ctr"/>
            <a:endParaRPr lang="sv-SE" sz="1200" dirty="0">
              <a:latin typeface="+mn-lt"/>
            </a:endParaRPr>
          </a:p>
          <a:p>
            <a:pPr algn="ctr"/>
            <a:r>
              <a:rPr lang="sv-SE" sz="1200" dirty="0">
                <a:latin typeface="+mn-lt"/>
              </a:rPr>
              <a:t>8</a:t>
            </a:r>
          </a:p>
        </p:txBody>
      </p:sp>
      <p:sp>
        <p:nvSpPr>
          <p:cNvPr id="3" name="Platshållare för innehåll 2">
            <a:extLst>
              <a:ext uri="{FF2B5EF4-FFF2-40B4-BE49-F238E27FC236}">
                <a16:creationId xmlns:a16="http://schemas.microsoft.com/office/drawing/2014/main" id="{BA0C2F57-7333-E746-87DD-26F2EF4A1AC6}"/>
              </a:ext>
            </a:extLst>
          </p:cNvPr>
          <p:cNvSpPr>
            <a:spLocks noGrp="1"/>
          </p:cNvSpPr>
          <p:nvPr>
            <p:ph idx="1"/>
          </p:nvPr>
        </p:nvSpPr>
        <p:spPr/>
        <p:txBody>
          <a:bodyPr/>
          <a:lstStyle/>
          <a:p>
            <a:endParaRPr lang="sv-SE"/>
          </a:p>
        </p:txBody>
      </p:sp>
    </p:spTree>
    <p:extLst>
      <p:ext uri="{BB962C8B-B14F-4D97-AF65-F5344CB8AC3E}">
        <p14:creationId xmlns:p14="http://schemas.microsoft.com/office/powerpoint/2010/main" val="2078118460"/>
      </p:ext>
    </p:extLst>
  </p:cSld>
  <p:clrMapOvr>
    <a:masterClrMapping/>
  </p:clrMapOvr>
</p:sld>
</file>

<file path=ppt/theme/theme1.xml><?xml version="1.0" encoding="utf-8"?>
<a:theme xmlns:a="http://schemas.openxmlformats.org/drawingml/2006/main" name="Utvprocess-04-05">
  <a:themeElements>
    <a:clrScheme name="Utvprocess-04-05 13">
      <a:dk1>
        <a:srgbClr val="000000"/>
      </a:dk1>
      <a:lt1>
        <a:srgbClr val="FFFFFF"/>
      </a:lt1>
      <a:dk2>
        <a:srgbClr val="000000"/>
      </a:dk2>
      <a:lt2>
        <a:srgbClr val="808080"/>
      </a:lt2>
      <a:accent1>
        <a:srgbClr val="CCD8F0"/>
      </a:accent1>
      <a:accent2>
        <a:srgbClr val="C69000"/>
      </a:accent2>
      <a:accent3>
        <a:srgbClr val="FFFFFF"/>
      </a:accent3>
      <a:accent4>
        <a:srgbClr val="000000"/>
      </a:accent4>
      <a:accent5>
        <a:srgbClr val="E2E9F6"/>
      </a:accent5>
      <a:accent6>
        <a:srgbClr val="B38200"/>
      </a:accent6>
      <a:hlink>
        <a:srgbClr val="CCCCCC"/>
      </a:hlink>
      <a:folHlink>
        <a:srgbClr val="305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rgbClr val="B5D5CC"/>
            </a:gs>
            <a:gs pos="100000">
              <a:srgbClr val="057050"/>
            </a:gs>
          </a:gsLst>
          <a:lin ang="0" scaled="1"/>
        </a:grad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1"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gradFill rotWithShape="0">
          <a:gsLst>
            <a:gs pos="0">
              <a:srgbClr val="B5D5CC"/>
            </a:gs>
            <a:gs pos="100000">
              <a:srgbClr val="057050"/>
            </a:gs>
          </a:gsLst>
          <a:lin ang="0" scaled="1"/>
        </a:grad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1" u="none" strike="noStrike" cap="none" normalizeH="0" baseline="0" smtClean="0">
            <a:ln>
              <a:noFill/>
            </a:ln>
            <a:solidFill>
              <a:schemeClr val="tx1"/>
            </a:solidFill>
            <a:effectLst/>
            <a:latin typeface="Times" pitchFamily="18" charset="0"/>
          </a:defRPr>
        </a:defPPr>
      </a:lstStyle>
    </a:lnDef>
  </a:objectDefaults>
  <a:extraClrSchemeLst>
    <a:extraClrScheme>
      <a:clrScheme name="Utvprocess-04-0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Utvprocess-04-0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Utvprocess-04-0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Utvprocess-04-0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Utvprocess-04-0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Utvprocess-04-0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Utvprocess-04-0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Utvprocess-04-0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Utvprocess-04-0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Utvprocess-04-0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Utvprocess-04-0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Utvprocess-04-0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Utvprocess-04-05 13">
        <a:dk1>
          <a:srgbClr val="000000"/>
        </a:dk1>
        <a:lt1>
          <a:srgbClr val="FFFFFF"/>
        </a:lt1>
        <a:dk2>
          <a:srgbClr val="000000"/>
        </a:dk2>
        <a:lt2>
          <a:srgbClr val="808080"/>
        </a:lt2>
        <a:accent1>
          <a:srgbClr val="CCD8F0"/>
        </a:accent1>
        <a:accent2>
          <a:srgbClr val="C69000"/>
        </a:accent2>
        <a:accent3>
          <a:srgbClr val="FFFFFF"/>
        </a:accent3>
        <a:accent4>
          <a:srgbClr val="000000"/>
        </a:accent4>
        <a:accent5>
          <a:srgbClr val="E2E9F6"/>
        </a:accent5>
        <a:accent6>
          <a:srgbClr val="B38200"/>
        </a:accent6>
        <a:hlink>
          <a:srgbClr val="CCCCCC"/>
        </a:hlink>
        <a:folHlink>
          <a:srgbClr val="305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Utvprocess-04-05">
  <a:themeElements>
    <a:clrScheme name="1_Utvprocess-04-05 13">
      <a:dk1>
        <a:srgbClr val="000000"/>
      </a:dk1>
      <a:lt1>
        <a:srgbClr val="FFFFFF"/>
      </a:lt1>
      <a:dk2>
        <a:srgbClr val="000000"/>
      </a:dk2>
      <a:lt2>
        <a:srgbClr val="808080"/>
      </a:lt2>
      <a:accent1>
        <a:srgbClr val="CCD8F0"/>
      </a:accent1>
      <a:accent2>
        <a:srgbClr val="C69000"/>
      </a:accent2>
      <a:accent3>
        <a:srgbClr val="FFFFFF"/>
      </a:accent3>
      <a:accent4>
        <a:srgbClr val="000000"/>
      </a:accent4>
      <a:accent5>
        <a:srgbClr val="E2E9F6"/>
      </a:accent5>
      <a:accent6>
        <a:srgbClr val="B38200"/>
      </a:accent6>
      <a:hlink>
        <a:srgbClr val="CCCCCC"/>
      </a:hlink>
      <a:folHlink>
        <a:srgbClr val="305000"/>
      </a:folHlink>
    </a:clrScheme>
    <a:fontScheme name="1_Utvprocess-04-05">
      <a:majorFont>
        <a:latin typeface="Arial"/>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Utvprocess-04-0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Utvprocess-04-0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Utvprocess-04-0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Utvprocess-04-0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Utvprocess-04-0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Utvprocess-04-0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Utvprocess-04-0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Utvprocess-04-0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Utvprocess-04-0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Utvprocess-04-0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Utvprocess-04-0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Utvprocess-04-0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Utvprocess-04-05 13">
        <a:dk1>
          <a:srgbClr val="000000"/>
        </a:dk1>
        <a:lt1>
          <a:srgbClr val="FFFFFF"/>
        </a:lt1>
        <a:dk2>
          <a:srgbClr val="000000"/>
        </a:dk2>
        <a:lt2>
          <a:srgbClr val="808080"/>
        </a:lt2>
        <a:accent1>
          <a:srgbClr val="CCD8F0"/>
        </a:accent1>
        <a:accent2>
          <a:srgbClr val="C69000"/>
        </a:accent2>
        <a:accent3>
          <a:srgbClr val="FFFFFF"/>
        </a:accent3>
        <a:accent4>
          <a:srgbClr val="000000"/>
        </a:accent4>
        <a:accent5>
          <a:srgbClr val="E2E9F6"/>
        </a:accent5>
        <a:accent6>
          <a:srgbClr val="B38200"/>
        </a:accent6>
        <a:hlink>
          <a:srgbClr val="CCCCCC"/>
        </a:hlink>
        <a:folHlink>
          <a:srgbClr val="305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Hemservern:K-Kunder:K021-K040:K035-Boliden:Rönnskär:2004:New Boliden:Utvprocess-04-05</Template>
  <TotalTime>15221</TotalTime>
  <Words>542</Words>
  <Application>Microsoft Macintosh PowerPoint</Application>
  <PresentationFormat>A4 (210 x 297 mm)</PresentationFormat>
  <Paragraphs>101</Paragraphs>
  <Slides>8</Slides>
  <Notes>4</Notes>
  <HiddenSlides>0</HiddenSlides>
  <MMClips>0</MMClips>
  <ScaleCrop>false</ScaleCrop>
  <HeadingPairs>
    <vt:vector size="6" baseType="variant">
      <vt:variant>
        <vt:lpstr>Använt teckensnitt</vt:lpstr>
      </vt:variant>
      <vt:variant>
        <vt:i4>5</vt:i4>
      </vt:variant>
      <vt:variant>
        <vt:lpstr>Tema</vt:lpstr>
      </vt:variant>
      <vt:variant>
        <vt:i4>2</vt:i4>
      </vt:variant>
      <vt:variant>
        <vt:lpstr>Bildrubriker</vt:lpstr>
      </vt:variant>
      <vt:variant>
        <vt:i4>8</vt:i4>
      </vt:variant>
    </vt:vector>
  </HeadingPairs>
  <TitlesOfParts>
    <vt:vector size="15" baseType="lpstr">
      <vt:lpstr>Arial</vt:lpstr>
      <vt:lpstr>Calibri</vt:lpstr>
      <vt:lpstr>Helvetica</vt:lpstr>
      <vt:lpstr>Times</vt:lpstr>
      <vt:lpstr>Times New Roman</vt:lpstr>
      <vt:lpstr>Utvprocess-04-05</vt:lpstr>
      <vt:lpstr>1_Utvprocess-04-05</vt:lpstr>
      <vt:lpstr>PowerPoint-presentation</vt:lpstr>
      <vt:lpstr>Syfte och mål</vt:lpstr>
      <vt:lpstr>PowerPoint-presentation</vt:lpstr>
      <vt:lpstr>PowerPoint-presentation</vt:lpstr>
      <vt:lpstr>PowerPoint-presentation</vt:lpstr>
      <vt:lpstr>PowerPoint-presentation</vt:lpstr>
      <vt:lpstr>PowerPoint-presentation</vt:lpstr>
      <vt:lpstr>Bra för mig att träna på framöver…</vt:lpstr>
    </vt:vector>
  </TitlesOfParts>
  <Company>Sunnana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Karin</dc:creator>
  <cp:lastModifiedBy>Krister Lundgren</cp:lastModifiedBy>
  <cp:revision>324</cp:revision>
  <cp:lastPrinted>2022-03-03T09:38:50Z</cp:lastPrinted>
  <dcterms:created xsi:type="dcterms:W3CDTF">2002-02-19T13:26:06Z</dcterms:created>
  <dcterms:modified xsi:type="dcterms:W3CDTF">2022-03-03T09:41:42Z</dcterms:modified>
</cp:coreProperties>
</file>