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7" r:id="rId3"/>
    <p:sldId id="258" r:id="rId4"/>
    <p:sldId id="259" r:id="rId5"/>
    <p:sldId id="260" r:id="rId6"/>
    <p:sldId id="261" r:id="rId7"/>
    <p:sldId id="262" r:id="rId8"/>
    <p:sldId id="263" r:id="rId9"/>
    <p:sldId id="264" r:id="rId10"/>
    <p:sldId id="265" r:id="rId11"/>
    <p:sldId id="266" r:id="rId12"/>
  </p:sldIdLst>
  <p:sldSz cx="6858000" cy="9144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762" y="-78"/>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514350" y="2840568"/>
            <a:ext cx="5829300" cy="1960033"/>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2EE93327-B8A2-40FE-B6E2-47446CFCC8E6}" type="datetimeFigureOut">
              <a:rPr lang="sv-SE" smtClean="0"/>
              <a:pPr/>
              <a:t>2017-06-12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BDB4033-2718-4ECF-966A-A34C96F8D14A}"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EE93327-B8A2-40FE-B6E2-47446CFCC8E6}" type="datetimeFigureOut">
              <a:rPr lang="sv-SE" smtClean="0"/>
              <a:pPr/>
              <a:t>2017-06-12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BDB4033-2718-4ECF-966A-A34C96F8D14A}"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3729037" y="488951"/>
            <a:ext cx="1157288" cy="104013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257175" y="488951"/>
            <a:ext cx="3357563" cy="104013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EE93327-B8A2-40FE-B6E2-47446CFCC8E6}" type="datetimeFigureOut">
              <a:rPr lang="sv-SE" smtClean="0"/>
              <a:pPr/>
              <a:t>2017-06-12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BDB4033-2718-4ECF-966A-A34C96F8D14A}"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EE93327-B8A2-40FE-B6E2-47446CFCC8E6}" type="datetimeFigureOut">
              <a:rPr lang="sv-SE" smtClean="0"/>
              <a:pPr/>
              <a:t>2017-06-12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BDB4033-2718-4ECF-966A-A34C96F8D14A}"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541735" y="5875867"/>
            <a:ext cx="5829300" cy="1816100"/>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2EE93327-B8A2-40FE-B6E2-47446CFCC8E6}" type="datetimeFigureOut">
              <a:rPr lang="sv-SE" smtClean="0"/>
              <a:pPr/>
              <a:t>2017-06-12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BDB4033-2718-4ECF-966A-A34C96F8D14A}"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2EE93327-B8A2-40FE-B6E2-47446CFCC8E6}" type="datetimeFigureOut">
              <a:rPr lang="sv-SE" smtClean="0"/>
              <a:pPr/>
              <a:t>2017-06-12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BDB4033-2718-4ECF-966A-A34C96F8D14A}"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342900" y="366184"/>
            <a:ext cx="6172200" cy="1524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2EE93327-B8A2-40FE-B6E2-47446CFCC8E6}" type="datetimeFigureOut">
              <a:rPr lang="sv-SE" smtClean="0"/>
              <a:pPr/>
              <a:t>2017-06-12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ABDB4033-2718-4ECF-966A-A34C96F8D14A}"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2EE93327-B8A2-40FE-B6E2-47446CFCC8E6}" type="datetimeFigureOut">
              <a:rPr lang="sv-SE" smtClean="0"/>
              <a:pPr/>
              <a:t>2017-06-12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ABDB4033-2718-4ECF-966A-A34C96F8D14A}"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2EE93327-B8A2-40FE-B6E2-47446CFCC8E6}" type="datetimeFigureOut">
              <a:rPr lang="sv-SE" smtClean="0"/>
              <a:pPr/>
              <a:t>2017-06-12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ABDB4033-2718-4ECF-966A-A34C96F8D14A}"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342900" y="364067"/>
            <a:ext cx="2256235" cy="154940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2EE93327-B8A2-40FE-B6E2-47446CFCC8E6}" type="datetimeFigureOut">
              <a:rPr lang="sv-SE" smtClean="0"/>
              <a:pPr/>
              <a:t>2017-06-12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BDB4033-2718-4ECF-966A-A34C96F8D14A}"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344216" y="6400800"/>
            <a:ext cx="4114800" cy="755651"/>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2EE93327-B8A2-40FE-B6E2-47446CFCC8E6}" type="datetimeFigureOut">
              <a:rPr lang="sv-SE" smtClean="0"/>
              <a:pPr/>
              <a:t>2017-06-12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BDB4033-2718-4ECF-966A-A34C96F8D14A}"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EE93327-B8A2-40FE-B6E2-47446CFCC8E6}" type="datetimeFigureOut">
              <a:rPr lang="sv-SE" smtClean="0"/>
              <a:pPr/>
              <a:t>2017-06-12</a:t>
            </a:fld>
            <a:endParaRPr lang="sv-SE"/>
          </a:p>
        </p:txBody>
      </p:sp>
      <p:sp>
        <p:nvSpPr>
          <p:cNvPr id="5" name="Platshållare för sidfot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ABDB4033-2718-4ECF-966A-A34C96F8D14A}"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18.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20.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10.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2.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14.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1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normAutofit/>
          </a:bodyPr>
          <a:lstStyle/>
          <a:p>
            <a:r>
              <a:rPr lang="sv-SE" b="1" dirty="0" smtClean="0"/>
              <a:t>Piteåmodellen</a:t>
            </a:r>
            <a:br>
              <a:rPr lang="sv-SE" b="1" dirty="0" smtClean="0"/>
            </a:br>
            <a:r>
              <a:rPr lang="sv-SE" b="1" dirty="0" smtClean="0"/>
              <a:t>Fotbollslekar</a:t>
            </a:r>
            <a:endParaRPr lang="sv-SE" b="1" dirty="0"/>
          </a:p>
        </p:txBody>
      </p:sp>
      <p:pic>
        <p:nvPicPr>
          <p:cNvPr id="1026" name="Picture 2" descr="C:\Users\Jonas\AppData\Local\Microsoft\Windows\Temporary Internet Files\Content.IE5\EJET0YZA\IMG_1062.PNG"/>
          <p:cNvPicPr>
            <a:picLocks noChangeAspect="1" noChangeArrowheads="1"/>
          </p:cNvPicPr>
          <p:nvPr/>
        </p:nvPicPr>
        <p:blipFill>
          <a:blip r:embed="rId2" cstate="print"/>
          <a:srcRect/>
          <a:stretch>
            <a:fillRect/>
          </a:stretch>
        </p:blipFill>
        <p:spPr bwMode="auto">
          <a:xfrm>
            <a:off x="0" y="4000500"/>
            <a:ext cx="6858000" cy="5143500"/>
          </a:xfrm>
          <a:prstGeom prst="rect">
            <a:avLst/>
          </a:prstGeom>
          <a:noFill/>
        </p:spPr>
      </p:pic>
      <p:pic>
        <p:nvPicPr>
          <p:cNvPr id="1027" name="Picture 3" descr="C:\Users\Jonas\Pictures\IMG_1064.png"/>
          <p:cNvPicPr>
            <a:picLocks noChangeAspect="1" noChangeArrowheads="1"/>
          </p:cNvPicPr>
          <p:nvPr/>
        </p:nvPicPr>
        <p:blipFill>
          <a:blip r:embed="rId3" cstate="print"/>
          <a:srcRect/>
          <a:stretch>
            <a:fillRect/>
          </a:stretch>
        </p:blipFill>
        <p:spPr bwMode="auto">
          <a:xfrm>
            <a:off x="3356992" y="1763688"/>
            <a:ext cx="3501008" cy="2448272"/>
          </a:xfrm>
          <a:prstGeom prst="rect">
            <a:avLst/>
          </a:prstGeom>
          <a:noFill/>
        </p:spPr>
      </p:pic>
      <p:pic>
        <p:nvPicPr>
          <p:cNvPr id="1028" name="Picture 4" descr="C:\Users\Jonas\Pictures\IMG_1063.jpg"/>
          <p:cNvPicPr>
            <a:picLocks noChangeAspect="1" noChangeArrowheads="1"/>
          </p:cNvPicPr>
          <p:nvPr/>
        </p:nvPicPr>
        <p:blipFill>
          <a:blip r:embed="rId4" cstate="print"/>
          <a:srcRect/>
          <a:stretch>
            <a:fillRect/>
          </a:stretch>
        </p:blipFill>
        <p:spPr bwMode="auto">
          <a:xfrm>
            <a:off x="0" y="1763688"/>
            <a:ext cx="3356992" cy="252028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11113" y="21982"/>
            <a:ext cx="6826250" cy="909271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graphicFrame>
        <p:nvGraphicFramePr>
          <p:cNvPr id="2051" name="Objekt 5"/>
          <p:cNvGraphicFramePr>
            <a:graphicFrameLocks noChangeAspect="1"/>
          </p:cNvGraphicFramePr>
          <p:nvPr/>
        </p:nvGraphicFramePr>
        <p:xfrm>
          <a:off x="4149080" y="849741"/>
          <a:ext cx="2463800" cy="3959469"/>
        </p:xfrm>
        <a:graphic>
          <a:graphicData uri="http://schemas.openxmlformats.org/presentationml/2006/ole">
            <p:oleObj spid="_x0000_s9218" r:id="rId3" imgW="2463800" imgH="4289425" progId="">
              <p:embed/>
            </p:oleObj>
          </a:graphicData>
        </a:graphic>
      </p:graphicFrame>
      <p:graphicFrame>
        <p:nvGraphicFramePr>
          <p:cNvPr id="2052" name="Objekt 6"/>
          <p:cNvGraphicFramePr>
            <a:graphicFrameLocks noChangeAspect="1"/>
          </p:cNvGraphicFramePr>
          <p:nvPr/>
        </p:nvGraphicFramePr>
        <p:xfrm>
          <a:off x="4077072" y="4904345"/>
          <a:ext cx="2463800" cy="3959469"/>
        </p:xfrm>
        <a:graphic>
          <a:graphicData uri="http://schemas.openxmlformats.org/presentationml/2006/ole">
            <p:oleObj spid="_x0000_s9219" r:id="rId4" imgW="2463800" imgH="4289425" progId="">
              <p:embed/>
            </p:oleObj>
          </a:graphicData>
        </a:graphic>
      </p:graphicFrame>
      <p:sp>
        <p:nvSpPr>
          <p:cNvPr id="2067" name="textruta 14"/>
          <p:cNvSpPr txBox="1">
            <a:spLocks noChangeArrowheads="1"/>
          </p:cNvSpPr>
          <p:nvPr/>
        </p:nvSpPr>
        <p:spPr bwMode="auto">
          <a:xfrm>
            <a:off x="-1611313" y="490905"/>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sv-SE"/>
          </a:p>
        </p:txBody>
      </p:sp>
      <p:sp>
        <p:nvSpPr>
          <p:cNvPr id="2068" name="Rubrik 1"/>
          <p:cNvSpPr>
            <a:spLocks noGrp="1"/>
          </p:cNvSpPr>
          <p:nvPr>
            <p:ph type="ctrTitle"/>
          </p:nvPr>
        </p:nvSpPr>
        <p:spPr>
          <a:xfrm>
            <a:off x="441324" y="359020"/>
            <a:ext cx="3563739" cy="540572"/>
          </a:xfrm>
        </p:spPr>
        <p:txBody>
          <a:bodyPr>
            <a:noAutofit/>
          </a:bodyPr>
          <a:lstStyle/>
          <a:p>
            <a:pPr algn="l"/>
            <a:r>
              <a:rPr lang="sv-SE" sz="2000" b="1" dirty="0" smtClean="0"/>
              <a:t>Piteåmodellen, fotbollslekar</a:t>
            </a:r>
          </a:p>
        </p:txBody>
      </p:sp>
      <p:sp>
        <p:nvSpPr>
          <p:cNvPr id="2069" name="textruta 2"/>
          <p:cNvSpPr txBox="1">
            <a:spLocks noChangeArrowheads="1"/>
          </p:cNvSpPr>
          <p:nvPr/>
        </p:nvSpPr>
        <p:spPr bwMode="auto">
          <a:xfrm>
            <a:off x="471488" y="942243"/>
            <a:ext cx="29337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400" b="1"/>
              <a:t>Vad? </a:t>
            </a:r>
            <a:endParaRPr lang="sv-SE" sz="1400"/>
          </a:p>
        </p:txBody>
      </p:sp>
      <p:sp>
        <p:nvSpPr>
          <p:cNvPr id="9" name="Rektangel 8"/>
          <p:cNvSpPr/>
          <p:nvPr/>
        </p:nvSpPr>
        <p:spPr>
          <a:xfrm>
            <a:off x="476672" y="899593"/>
            <a:ext cx="3158108" cy="446449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2073" name="textruta 34"/>
          <p:cNvSpPr txBox="1">
            <a:spLocks noChangeArrowheads="1"/>
          </p:cNvSpPr>
          <p:nvPr/>
        </p:nvSpPr>
        <p:spPr bwMode="auto">
          <a:xfrm>
            <a:off x="466725" y="4067944"/>
            <a:ext cx="29337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200" b="1" dirty="0"/>
              <a:t>Instruktioner: </a:t>
            </a:r>
            <a:endParaRPr lang="sv-SE" sz="1200" dirty="0"/>
          </a:p>
        </p:txBody>
      </p:sp>
      <p:sp>
        <p:nvSpPr>
          <p:cNvPr id="36" name="Rektangel 35"/>
          <p:cNvSpPr/>
          <p:nvPr/>
        </p:nvSpPr>
        <p:spPr>
          <a:xfrm>
            <a:off x="461962" y="5436096"/>
            <a:ext cx="3183061" cy="370790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2075" name="textruta 36"/>
          <p:cNvSpPr txBox="1">
            <a:spLocks noChangeArrowheads="1"/>
          </p:cNvSpPr>
          <p:nvPr/>
        </p:nvSpPr>
        <p:spPr bwMode="auto">
          <a:xfrm>
            <a:off x="461963" y="5436096"/>
            <a:ext cx="29337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400" b="1" dirty="0" smtClean="0"/>
              <a:t>Vad? </a:t>
            </a:r>
            <a:endParaRPr lang="sv-SE" sz="1200" dirty="0"/>
          </a:p>
        </p:txBody>
      </p:sp>
      <p:sp>
        <p:nvSpPr>
          <p:cNvPr id="2076" name="textruta 56"/>
          <p:cNvSpPr txBox="1">
            <a:spLocks noChangeArrowheads="1"/>
          </p:cNvSpPr>
          <p:nvPr/>
        </p:nvSpPr>
        <p:spPr bwMode="auto">
          <a:xfrm>
            <a:off x="460375" y="1514430"/>
            <a:ext cx="29337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200" b="1" i="1" dirty="0"/>
              <a:t>Organisation</a:t>
            </a:r>
            <a:r>
              <a:rPr lang="sv-SE" sz="1100" b="1" i="1" dirty="0"/>
              <a:t>: </a:t>
            </a:r>
            <a:endParaRPr lang="sv-SE" sz="1100" b="1" dirty="0"/>
          </a:p>
        </p:txBody>
      </p:sp>
      <p:sp>
        <p:nvSpPr>
          <p:cNvPr id="2077" name="textruta 58"/>
          <p:cNvSpPr txBox="1">
            <a:spLocks noChangeArrowheads="1"/>
          </p:cNvSpPr>
          <p:nvPr/>
        </p:nvSpPr>
        <p:spPr bwMode="auto">
          <a:xfrm>
            <a:off x="476672" y="6012160"/>
            <a:ext cx="29337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200" b="1" i="1" dirty="0" smtClean="0"/>
              <a:t>Organisation:</a:t>
            </a:r>
            <a:r>
              <a:rPr lang="sv-SE" sz="1100" b="1" i="1" dirty="0" smtClean="0"/>
              <a:t> </a:t>
            </a:r>
            <a:endParaRPr lang="sv-SE" sz="1100" b="1" dirty="0"/>
          </a:p>
        </p:txBody>
      </p:sp>
      <p:sp>
        <p:nvSpPr>
          <p:cNvPr id="2078" name="textruta 60"/>
          <p:cNvSpPr txBox="1">
            <a:spLocks noChangeArrowheads="1"/>
          </p:cNvSpPr>
          <p:nvPr/>
        </p:nvSpPr>
        <p:spPr bwMode="auto">
          <a:xfrm>
            <a:off x="479425" y="8316416"/>
            <a:ext cx="29337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200" b="1" dirty="0" smtClean="0"/>
              <a:t>Instruktioner:</a:t>
            </a:r>
            <a:endParaRPr lang="sv-SE" sz="1200" i="1" dirty="0"/>
          </a:p>
        </p:txBody>
      </p:sp>
      <p:sp>
        <p:nvSpPr>
          <p:cNvPr id="2079" name="textruta 61"/>
          <p:cNvSpPr txBox="1">
            <a:spLocks noChangeArrowheads="1"/>
          </p:cNvSpPr>
          <p:nvPr/>
        </p:nvSpPr>
        <p:spPr bwMode="auto">
          <a:xfrm>
            <a:off x="461963" y="8011258"/>
            <a:ext cx="293370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100" u="sng" dirty="0" smtClean="0"/>
              <a:t> </a:t>
            </a:r>
            <a:endParaRPr lang="sv-SE" sz="1100" u="sng" dirty="0"/>
          </a:p>
        </p:txBody>
      </p:sp>
      <p:sp>
        <p:nvSpPr>
          <p:cNvPr id="2080" name="textruta 64"/>
          <p:cNvSpPr txBox="1">
            <a:spLocks noChangeArrowheads="1"/>
          </p:cNvSpPr>
          <p:nvPr/>
        </p:nvSpPr>
        <p:spPr bwMode="auto">
          <a:xfrm>
            <a:off x="476672" y="1691680"/>
            <a:ext cx="2933700" cy="2462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1450" indent="-1714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charset="0"/>
              <a:buChar char="•"/>
            </a:pPr>
            <a:r>
              <a:rPr lang="sv-SE" sz="1100" dirty="0" smtClean="0"/>
              <a:t>Spelarna delas in i två lag och varje spelare får ett nummer</a:t>
            </a:r>
          </a:p>
          <a:p>
            <a:pPr>
              <a:buFont typeface="Arial" charset="0"/>
              <a:buChar char="•"/>
            </a:pPr>
            <a:r>
              <a:rPr lang="sv-SE" sz="1100" dirty="0" smtClean="0"/>
              <a:t>När tränaren säger  nummer 1 ska nummer 1 i båda lagen springa runt en kona och försöka komma  först till bollen och göra mål</a:t>
            </a:r>
          </a:p>
          <a:p>
            <a:pPr>
              <a:buFont typeface="Arial" charset="0"/>
              <a:buChar char="•"/>
            </a:pPr>
            <a:r>
              <a:rPr lang="sv-SE" sz="1100" dirty="0" smtClean="0"/>
              <a:t>Säg numren oregelbundet</a:t>
            </a:r>
          </a:p>
          <a:p>
            <a:pPr>
              <a:buFont typeface="Arial" charset="0"/>
              <a:buChar char="•"/>
            </a:pPr>
            <a:r>
              <a:rPr lang="sv-SE" sz="1100" dirty="0" smtClean="0"/>
              <a:t>Efter en stund, säg mer ett nummer samtidigt t.ex. 3 och 5 och då sticker 2 spelare från varje lag</a:t>
            </a:r>
          </a:p>
          <a:p>
            <a:pPr>
              <a:buFont typeface="Arial" charset="0"/>
              <a:buChar char="•"/>
            </a:pPr>
            <a:r>
              <a:rPr lang="sv-SE" sz="1100" dirty="0" smtClean="0"/>
              <a:t>Kan låta spelarna stå med ryggen mot bollen, ligga på mage </a:t>
            </a:r>
            <a:r>
              <a:rPr lang="sv-SE" sz="1100" dirty="0" err="1" smtClean="0"/>
              <a:t>osv</a:t>
            </a:r>
            <a:r>
              <a:rPr lang="sv-SE" sz="1100" dirty="0" smtClean="0"/>
              <a:t> innan start</a:t>
            </a:r>
          </a:p>
          <a:p>
            <a:pPr>
              <a:buFont typeface="Arial" charset="0"/>
              <a:buChar char="•"/>
            </a:pPr>
            <a:r>
              <a:rPr lang="sv-SE" sz="1100" dirty="0" smtClean="0"/>
              <a:t>Kör mot ett mål, eller mot 2 mål där spelarna själva får välja vilket mål de vill avsluta mot</a:t>
            </a:r>
          </a:p>
          <a:p>
            <a:pPr>
              <a:buFont typeface="Arial" charset="0"/>
              <a:buChar char="•"/>
            </a:pPr>
            <a:endParaRPr lang="sv-SE" sz="1100" dirty="0"/>
          </a:p>
        </p:txBody>
      </p:sp>
      <p:sp>
        <p:nvSpPr>
          <p:cNvPr id="2081" name="textruta 66"/>
          <p:cNvSpPr txBox="1">
            <a:spLocks noChangeArrowheads="1"/>
          </p:cNvSpPr>
          <p:nvPr/>
        </p:nvSpPr>
        <p:spPr bwMode="auto">
          <a:xfrm>
            <a:off x="461963" y="1151793"/>
            <a:ext cx="29337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200" dirty="0" smtClean="0"/>
              <a:t>Reaktionsförmåga och snabbhet, Speedy Gonzales</a:t>
            </a:r>
            <a:endParaRPr lang="sv-SE" sz="1200" dirty="0"/>
          </a:p>
        </p:txBody>
      </p:sp>
      <p:sp>
        <p:nvSpPr>
          <p:cNvPr id="2082" name="textruta 63"/>
          <p:cNvSpPr txBox="1">
            <a:spLocks noChangeArrowheads="1"/>
          </p:cNvSpPr>
          <p:nvPr/>
        </p:nvSpPr>
        <p:spPr bwMode="auto">
          <a:xfrm>
            <a:off x="476672" y="4283967"/>
            <a:ext cx="3384376"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100" dirty="0" smtClean="0">
                <a:latin typeface="Wide Latin"/>
              </a:rPr>
              <a:t>•</a:t>
            </a:r>
            <a:r>
              <a:rPr lang="sv-SE" sz="1100" dirty="0" smtClean="0">
                <a:latin typeface="+mn-lt"/>
              </a:rPr>
              <a:t>Var på tå och koncentrerad innan start</a:t>
            </a:r>
          </a:p>
          <a:p>
            <a:r>
              <a:rPr lang="sv-SE" sz="1100" dirty="0" smtClean="0">
                <a:latin typeface="+mn-lt"/>
              </a:rPr>
              <a:t>•Spring med korta steg först för att sedan öka steglängden</a:t>
            </a:r>
          </a:p>
          <a:p>
            <a:r>
              <a:rPr lang="sv-SE" sz="1100" dirty="0" smtClean="0">
                <a:latin typeface="+mn-lt"/>
              </a:rPr>
              <a:t>•Vänd tvärt vid konan och böj  då på knäna och jobba med höften</a:t>
            </a:r>
          </a:p>
          <a:p>
            <a:r>
              <a:rPr lang="sv-SE" sz="1100" dirty="0" smtClean="0">
                <a:latin typeface="+mn-lt"/>
              </a:rPr>
              <a:t>•Kliv in framför motståndare om du är först till boll </a:t>
            </a:r>
            <a:endParaRPr lang="sv-SE" sz="1100" dirty="0"/>
          </a:p>
        </p:txBody>
      </p:sp>
      <p:sp>
        <p:nvSpPr>
          <p:cNvPr id="2083" name="textruta 65"/>
          <p:cNvSpPr txBox="1">
            <a:spLocks noChangeArrowheads="1"/>
          </p:cNvSpPr>
          <p:nvPr/>
        </p:nvSpPr>
        <p:spPr bwMode="auto">
          <a:xfrm>
            <a:off x="493713" y="5652120"/>
            <a:ext cx="29337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200" dirty="0" smtClean="0"/>
              <a:t>Reaktionsförmåga och snabbhet, hund och katt </a:t>
            </a:r>
            <a:endParaRPr lang="sv-SE" sz="1200" dirty="0"/>
          </a:p>
        </p:txBody>
      </p:sp>
      <p:sp>
        <p:nvSpPr>
          <p:cNvPr id="2084" name="textruta 70"/>
          <p:cNvSpPr txBox="1">
            <a:spLocks noChangeArrowheads="1"/>
          </p:cNvSpPr>
          <p:nvPr/>
        </p:nvSpPr>
        <p:spPr bwMode="auto">
          <a:xfrm>
            <a:off x="466725" y="6228184"/>
            <a:ext cx="2933700" cy="21390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200" dirty="0" smtClean="0">
                <a:latin typeface="Wide Latin"/>
              </a:rPr>
              <a:t>•</a:t>
            </a:r>
            <a:r>
              <a:rPr lang="sv-SE" sz="1100" dirty="0" smtClean="0">
                <a:latin typeface="+mn-lt"/>
              </a:rPr>
              <a:t>Spelarna ställer upp 2 och 2 med näsan mot varandra på en linje</a:t>
            </a:r>
          </a:p>
          <a:p>
            <a:r>
              <a:rPr lang="sv-SE" sz="1100" dirty="0" smtClean="0">
                <a:latin typeface="+mn-lt"/>
              </a:rPr>
              <a:t>• En linje är katter och en är hundar</a:t>
            </a:r>
          </a:p>
          <a:p>
            <a:r>
              <a:rPr lang="sv-SE" sz="1100" dirty="0" smtClean="0">
                <a:latin typeface="+mn-lt"/>
              </a:rPr>
              <a:t>• När tränaren säger katter ska katterna springa över linjen närmast dom utan att hundarna hinner ifatt dom</a:t>
            </a:r>
          </a:p>
          <a:p>
            <a:r>
              <a:rPr lang="sv-SE" sz="1100" dirty="0" smtClean="0">
                <a:latin typeface="+mn-lt"/>
              </a:rPr>
              <a:t>• Lägg till boll genom att både hundarna och katterna har en boll bakom ryggen. Det lag som sen ska ta sig till linjen får ta med sig bollen medan det lag som jagar strunta i sin boll och bara försöker att jaga ifatt</a:t>
            </a:r>
          </a:p>
          <a:p>
            <a:r>
              <a:rPr lang="sv-SE" sz="1100" dirty="0" smtClean="0">
                <a:latin typeface="+mn-lt"/>
              </a:rPr>
              <a:t> </a:t>
            </a:r>
            <a:endParaRPr lang="sv-SE" sz="1200" dirty="0"/>
          </a:p>
        </p:txBody>
      </p:sp>
      <p:sp>
        <p:nvSpPr>
          <p:cNvPr id="46" name="Freeform 4"/>
          <p:cNvSpPr>
            <a:spLocks/>
          </p:cNvSpPr>
          <p:nvPr/>
        </p:nvSpPr>
        <p:spPr bwMode="auto">
          <a:xfrm rot="16200000" flipV="1">
            <a:off x="5104664" y="1378629"/>
            <a:ext cx="464526" cy="71438"/>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47" name="AutoShape 6"/>
          <p:cNvSpPr>
            <a:spLocks noChangeAspect="1" noChangeArrowheads="1"/>
          </p:cNvSpPr>
          <p:nvPr/>
        </p:nvSpPr>
        <p:spPr bwMode="auto">
          <a:xfrm>
            <a:off x="5733257" y="1115616"/>
            <a:ext cx="63103"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48" name="Line 7"/>
          <p:cNvSpPr>
            <a:spLocks noChangeShapeType="1"/>
          </p:cNvSpPr>
          <p:nvPr/>
        </p:nvSpPr>
        <p:spPr bwMode="auto">
          <a:xfrm flipV="1">
            <a:off x="4725144" y="6167254"/>
            <a:ext cx="0" cy="199407"/>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nvGrpSpPr>
          <p:cNvPr id="2" name="Group 18"/>
          <p:cNvGrpSpPr>
            <a:grpSpLocks/>
          </p:cNvGrpSpPr>
          <p:nvPr/>
        </p:nvGrpSpPr>
        <p:grpSpPr bwMode="auto">
          <a:xfrm>
            <a:off x="5949281" y="849740"/>
            <a:ext cx="100013" cy="84113"/>
            <a:chOff x="1249" y="4967"/>
            <a:chExt cx="90" cy="86"/>
          </a:xfrm>
        </p:grpSpPr>
        <p:sp>
          <p:nvSpPr>
            <p:cNvPr id="72" name="Line 19"/>
            <p:cNvSpPr>
              <a:spLocks noChangeAspect="1" noChangeShapeType="1"/>
            </p:cNvSpPr>
            <p:nvPr/>
          </p:nvSpPr>
          <p:spPr bwMode="auto">
            <a:xfrm flipV="1">
              <a:off x="1249"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73" name="Line 20"/>
            <p:cNvSpPr>
              <a:spLocks noChangeAspect="1" noChangeShapeType="1"/>
            </p:cNvSpPr>
            <p:nvPr/>
          </p:nvSpPr>
          <p:spPr bwMode="auto">
            <a:xfrm rot="16200000" flipV="1">
              <a:off x="1253"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sp>
        <p:nvSpPr>
          <p:cNvPr id="54" name="Text Box 126"/>
          <p:cNvSpPr txBox="1">
            <a:spLocks noChangeArrowheads="1"/>
          </p:cNvSpPr>
          <p:nvPr/>
        </p:nvSpPr>
        <p:spPr bwMode="auto">
          <a:xfrm>
            <a:off x="5157193" y="1780304"/>
            <a:ext cx="144118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r>
              <a:rPr lang="sv-SE" sz="1100" dirty="0" err="1">
                <a:latin typeface="Arial" charset="0"/>
              </a:rPr>
              <a:t>tr</a:t>
            </a:r>
            <a:endParaRPr lang="sv-SE" sz="1100" dirty="0">
              <a:latin typeface="Arial" charset="0"/>
            </a:endParaRPr>
          </a:p>
        </p:txBody>
      </p:sp>
      <p:grpSp>
        <p:nvGrpSpPr>
          <p:cNvPr id="3" name="Group 128"/>
          <p:cNvGrpSpPr>
            <a:grpSpLocks/>
          </p:cNvGrpSpPr>
          <p:nvPr/>
        </p:nvGrpSpPr>
        <p:grpSpPr bwMode="auto">
          <a:xfrm flipH="1">
            <a:off x="9312032" y="-2586413"/>
            <a:ext cx="288925" cy="83"/>
            <a:chOff x="436" y="4740"/>
            <a:chExt cx="228" cy="90"/>
          </a:xfrm>
        </p:grpSpPr>
        <p:sp>
          <p:nvSpPr>
            <p:cNvPr id="67" name="Line 129"/>
            <p:cNvSpPr>
              <a:spLocks noChangeShapeType="1"/>
            </p:cNvSpPr>
            <p:nvPr/>
          </p:nvSpPr>
          <p:spPr bwMode="auto">
            <a:xfrm>
              <a:off x="436" y="4830"/>
              <a:ext cx="227"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68" name="Line 130"/>
            <p:cNvSpPr>
              <a:spLocks noChangeAspect="1" noChangeShapeType="1"/>
            </p:cNvSpPr>
            <p:nvPr/>
          </p:nvSpPr>
          <p:spPr bwMode="auto">
            <a:xfrm flipV="1">
              <a:off x="663" y="4740"/>
              <a:ext cx="1" cy="8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69" name="Line 131"/>
            <p:cNvSpPr>
              <a:spLocks noChangeAspect="1" noChangeShapeType="1"/>
            </p:cNvSpPr>
            <p:nvPr/>
          </p:nvSpPr>
          <p:spPr bwMode="auto">
            <a:xfrm flipV="1">
              <a:off x="436" y="4740"/>
              <a:ext cx="1" cy="8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grpSp>
        <p:nvGrpSpPr>
          <p:cNvPr id="4" name="Group 128"/>
          <p:cNvGrpSpPr>
            <a:grpSpLocks/>
          </p:cNvGrpSpPr>
          <p:nvPr/>
        </p:nvGrpSpPr>
        <p:grpSpPr bwMode="auto">
          <a:xfrm flipH="1">
            <a:off x="5229201" y="2179119"/>
            <a:ext cx="288925" cy="67408"/>
            <a:chOff x="436" y="4740"/>
            <a:chExt cx="228" cy="90"/>
          </a:xfrm>
        </p:grpSpPr>
        <p:sp>
          <p:nvSpPr>
            <p:cNvPr id="75" name="Line 129"/>
            <p:cNvSpPr>
              <a:spLocks noChangeShapeType="1"/>
            </p:cNvSpPr>
            <p:nvPr/>
          </p:nvSpPr>
          <p:spPr bwMode="auto">
            <a:xfrm>
              <a:off x="436" y="4830"/>
              <a:ext cx="227"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sv-SE"/>
            </a:p>
          </p:txBody>
        </p:sp>
        <p:sp>
          <p:nvSpPr>
            <p:cNvPr id="76" name="Line 130"/>
            <p:cNvSpPr>
              <a:spLocks noChangeAspect="1" noChangeShapeType="1"/>
            </p:cNvSpPr>
            <p:nvPr/>
          </p:nvSpPr>
          <p:spPr bwMode="auto">
            <a:xfrm flipV="1">
              <a:off x="663" y="4740"/>
              <a:ext cx="1" cy="8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sv-SE"/>
            </a:p>
          </p:txBody>
        </p:sp>
        <p:sp>
          <p:nvSpPr>
            <p:cNvPr id="77" name="Line 131"/>
            <p:cNvSpPr>
              <a:spLocks noChangeAspect="1" noChangeShapeType="1"/>
            </p:cNvSpPr>
            <p:nvPr/>
          </p:nvSpPr>
          <p:spPr bwMode="auto">
            <a:xfrm flipV="1">
              <a:off x="436" y="4740"/>
              <a:ext cx="1" cy="8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sv-SE"/>
            </a:p>
          </p:txBody>
        </p:sp>
      </p:grpSp>
      <p:sp>
        <p:nvSpPr>
          <p:cNvPr id="78" name="AutoShape 6"/>
          <p:cNvSpPr>
            <a:spLocks noChangeAspect="1" noChangeArrowheads="1"/>
          </p:cNvSpPr>
          <p:nvPr/>
        </p:nvSpPr>
        <p:spPr bwMode="auto">
          <a:xfrm>
            <a:off x="6093297" y="1115616"/>
            <a:ext cx="63103"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79" name="AutoShape 6"/>
          <p:cNvSpPr>
            <a:spLocks noChangeAspect="1" noChangeArrowheads="1"/>
          </p:cNvSpPr>
          <p:nvPr/>
        </p:nvSpPr>
        <p:spPr bwMode="auto">
          <a:xfrm>
            <a:off x="5877273" y="1580899"/>
            <a:ext cx="63103"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1" name="AutoShape 6"/>
          <p:cNvSpPr>
            <a:spLocks noChangeAspect="1" noChangeArrowheads="1"/>
          </p:cNvSpPr>
          <p:nvPr/>
        </p:nvSpPr>
        <p:spPr bwMode="auto">
          <a:xfrm>
            <a:off x="4941169" y="1979712"/>
            <a:ext cx="63103"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2" name="AutoShape 6"/>
          <p:cNvSpPr>
            <a:spLocks noChangeAspect="1" noChangeArrowheads="1"/>
          </p:cNvSpPr>
          <p:nvPr/>
        </p:nvSpPr>
        <p:spPr bwMode="auto">
          <a:xfrm>
            <a:off x="4797153" y="1647368"/>
            <a:ext cx="63103"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3" name="AutoShape 6"/>
          <p:cNvSpPr>
            <a:spLocks noChangeAspect="1" noChangeArrowheads="1"/>
          </p:cNvSpPr>
          <p:nvPr/>
        </p:nvSpPr>
        <p:spPr bwMode="auto">
          <a:xfrm>
            <a:off x="4653137" y="1979712"/>
            <a:ext cx="63103"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nvGrpSpPr>
          <p:cNvPr id="5" name="Group 18"/>
          <p:cNvGrpSpPr>
            <a:grpSpLocks/>
          </p:cNvGrpSpPr>
          <p:nvPr/>
        </p:nvGrpSpPr>
        <p:grpSpPr bwMode="auto">
          <a:xfrm>
            <a:off x="5877273" y="849740"/>
            <a:ext cx="100013" cy="84113"/>
            <a:chOff x="1249" y="4967"/>
            <a:chExt cx="90" cy="86"/>
          </a:xfrm>
        </p:grpSpPr>
        <p:sp>
          <p:nvSpPr>
            <p:cNvPr id="85" name="Line 19"/>
            <p:cNvSpPr>
              <a:spLocks noChangeAspect="1" noChangeShapeType="1"/>
            </p:cNvSpPr>
            <p:nvPr/>
          </p:nvSpPr>
          <p:spPr bwMode="auto">
            <a:xfrm flipV="1">
              <a:off x="1249"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6" name="Line 20"/>
            <p:cNvSpPr>
              <a:spLocks noChangeAspect="1" noChangeShapeType="1"/>
            </p:cNvSpPr>
            <p:nvPr/>
          </p:nvSpPr>
          <p:spPr bwMode="auto">
            <a:xfrm rot="16200000" flipV="1">
              <a:off x="1253"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grpSp>
        <p:nvGrpSpPr>
          <p:cNvPr id="6" name="Group 18"/>
          <p:cNvGrpSpPr>
            <a:grpSpLocks/>
          </p:cNvGrpSpPr>
          <p:nvPr/>
        </p:nvGrpSpPr>
        <p:grpSpPr bwMode="auto">
          <a:xfrm>
            <a:off x="5805265" y="849740"/>
            <a:ext cx="100013" cy="84113"/>
            <a:chOff x="1249" y="4967"/>
            <a:chExt cx="90" cy="86"/>
          </a:xfrm>
        </p:grpSpPr>
        <p:sp>
          <p:nvSpPr>
            <p:cNvPr id="88" name="Line 19"/>
            <p:cNvSpPr>
              <a:spLocks noChangeAspect="1" noChangeShapeType="1"/>
            </p:cNvSpPr>
            <p:nvPr/>
          </p:nvSpPr>
          <p:spPr bwMode="auto">
            <a:xfrm flipV="1">
              <a:off x="1249"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9" name="Line 20"/>
            <p:cNvSpPr>
              <a:spLocks noChangeAspect="1" noChangeShapeType="1"/>
            </p:cNvSpPr>
            <p:nvPr/>
          </p:nvSpPr>
          <p:spPr bwMode="auto">
            <a:xfrm rot="16200000" flipV="1">
              <a:off x="1253"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grpSp>
        <p:nvGrpSpPr>
          <p:cNvPr id="7" name="Group 18"/>
          <p:cNvGrpSpPr>
            <a:grpSpLocks/>
          </p:cNvGrpSpPr>
          <p:nvPr/>
        </p:nvGrpSpPr>
        <p:grpSpPr bwMode="auto">
          <a:xfrm>
            <a:off x="5733257" y="849740"/>
            <a:ext cx="100013" cy="84113"/>
            <a:chOff x="1249" y="4967"/>
            <a:chExt cx="90" cy="86"/>
          </a:xfrm>
        </p:grpSpPr>
        <p:sp>
          <p:nvSpPr>
            <p:cNvPr id="91" name="Line 19"/>
            <p:cNvSpPr>
              <a:spLocks noChangeAspect="1" noChangeShapeType="1"/>
            </p:cNvSpPr>
            <p:nvPr/>
          </p:nvSpPr>
          <p:spPr bwMode="auto">
            <a:xfrm flipV="1">
              <a:off x="1249"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2" name="Line 20"/>
            <p:cNvSpPr>
              <a:spLocks noChangeAspect="1" noChangeShapeType="1"/>
            </p:cNvSpPr>
            <p:nvPr/>
          </p:nvSpPr>
          <p:spPr bwMode="auto">
            <a:xfrm rot="16200000" flipV="1">
              <a:off x="1253"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grpSp>
        <p:nvGrpSpPr>
          <p:cNvPr id="10" name="Group 18"/>
          <p:cNvGrpSpPr>
            <a:grpSpLocks/>
          </p:cNvGrpSpPr>
          <p:nvPr/>
        </p:nvGrpSpPr>
        <p:grpSpPr bwMode="auto">
          <a:xfrm>
            <a:off x="4653137" y="2179119"/>
            <a:ext cx="100013" cy="84113"/>
            <a:chOff x="1249" y="4967"/>
            <a:chExt cx="90" cy="86"/>
          </a:xfrm>
        </p:grpSpPr>
        <p:sp>
          <p:nvSpPr>
            <p:cNvPr id="94" name="Line 19"/>
            <p:cNvSpPr>
              <a:spLocks noChangeAspect="1" noChangeShapeType="1"/>
            </p:cNvSpPr>
            <p:nvPr/>
          </p:nvSpPr>
          <p:spPr bwMode="auto">
            <a:xfrm flipV="1">
              <a:off x="1249"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5" name="Line 20"/>
            <p:cNvSpPr>
              <a:spLocks noChangeAspect="1" noChangeShapeType="1"/>
            </p:cNvSpPr>
            <p:nvPr/>
          </p:nvSpPr>
          <p:spPr bwMode="auto">
            <a:xfrm rot="16200000" flipV="1">
              <a:off x="1253"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grpSp>
        <p:nvGrpSpPr>
          <p:cNvPr id="11" name="Group 18"/>
          <p:cNvGrpSpPr>
            <a:grpSpLocks/>
          </p:cNvGrpSpPr>
          <p:nvPr/>
        </p:nvGrpSpPr>
        <p:grpSpPr bwMode="auto">
          <a:xfrm>
            <a:off x="4725145" y="2179119"/>
            <a:ext cx="100013" cy="84113"/>
            <a:chOff x="1249" y="4967"/>
            <a:chExt cx="90" cy="86"/>
          </a:xfrm>
        </p:grpSpPr>
        <p:sp>
          <p:nvSpPr>
            <p:cNvPr id="97" name="Line 19"/>
            <p:cNvSpPr>
              <a:spLocks noChangeAspect="1" noChangeShapeType="1"/>
            </p:cNvSpPr>
            <p:nvPr/>
          </p:nvSpPr>
          <p:spPr bwMode="auto">
            <a:xfrm flipV="1">
              <a:off x="1249"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8" name="Line 20"/>
            <p:cNvSpPr>
              <a:spLocks noChangeAspect="1" noChangeShapeType="1"/>
            </p:cNvSpPr>
            <p:nvPr/>
          </p:nvSpPr>
          <p:spPr bwMode="auto">
            <a:xfrm rot="16200000" flipV="1">
              <a:off x="1253"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grpSp>
        <p:nvGrpSpPr>
          <p:cNvPr id="12" name="Group 18"/>
          <p:cNvGrpSpPr>
            <a:grpSpLocks/>
          </p:cNvGrpSpPr>
          <p:nvPr/>
        </p:nvGrpSpPr>
        <p:grpSpPr bwMode="auto">
          <a:xfrm>
            <a:off x="4797153" y="2179119"/>
            <a:ext cx="100013" cy="84113"/>
            <a:chOff x="1249" y="4967"/>
            <a:chExt cx="90" cy="86"/>
          </a:xfrm>
        </p:grpSpPr>
        <p:sp>
          <p:nvSpPr>
            <p:cNvPr id="100" name="Line 19"/>
            <p:cNvSpPr>
              <a:spLocks noChangeAspect="1" noChangeShapeType="1"/>
            </p:cNvSpPr>
            <p:nvPr/>
          </p:nvSpPr>
          <p:spPr bwMode="auto">
            <a:xfrm flipV="1">
              <a:off x="1249"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1" name="Line 20"/>
            <p:cNvSpPr>
              <a:spLocks noChangeAspect="1" noChangeShapeType="1"/>
            </p:cNvSpPr>
            <p:nvPr/>
          </p:nvSpPr>
          <p:spPr bwMode="auto">
            <a:xfrm rot="16200000" flipV="1">
              <a:off x="1253"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grpSp>
        <p:nvGrpSpPr>
          <p:cNvPr id="13" name="Group 18"/>
          <p:cNvGrpSpPr>
            <a:grpSpLocks/>
          </p:cNvGrpSpPr>
          <p:nvPr/>
        </p:nvGrpSpPr>
        <p:grpSpPr bwMode="auto">
          <a:xfrm>
            <a:off x="4869161" y="2179119"/>
            <a:ext cx="100013" cy="84113"/>
            <a:chOff x="1249" y="4967"/>
            <a:chExt cx="90" cy="86"/>
          </a:xfrm>
        </p:grpSpPr>
        <p:sp>
          <p:nvSpPr>
            <p:cNvPr id="103" name="Line 19"/>
            <p:cNvSpPr>
              <a:spLocks noChangeAspect="1" noChangeShapeType="1"/>
            </p:cNvSpPr>
            <p:nvPr/>
          </p:nvSpPr>
          <p:spPr bwMode="auto">
            <a:xfrm flipV="1">
              <a:off x="1249"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4" name="Line 20"/>
            <p:cNvSpPr>
              <a:spLocks noChangeAspect="1" noChangeShapeType="1"/>
            </p:cNvSpPr>
            <p:nvPr/>
          </p:nvSpPr>
          <p:spPr bwMode="auto">
            <a:xfrm rot="16200000" flipV="1">
              <a:off x="1253"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sp>
        <p:nvSpPr>
          <p:cNvPr id="105" name="AutoShape 9"/>
          <p:cNvSpPr>
            <a:spLocks noChangeAspect="1" noChangeArrowheads="1"/>
          </p:cNvSpPr>
          <p:nvPr/>
        </p:nvSpPr>
        <p:spPr bwMode="auto">
          <a:xfrm>
            <a:off x="5301208" y="1647367"/>
            <a:ext cx="62298" cy="54864"/>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6" name="Line 7"/>
          <p:cNvSpPr>
            <a:spLocks noChangeShapeType="1"/>
          </p:cNvSpPr>
          <p:nvPr/>
        </p:nvSpPr>
        <p:spPr bwMode="auto">
          <a:xfrm flipV="1">
            <a:off x="4725144" y="1447961"/>
            <a:ext cx="432048" cy="199407"/>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7" name="Line 7"/>
          <p:cNvSpPr>
            <a:spLocks noChangeShapeType="1"/>
          </p:cNvSpPr>
          <p:nvPr/>
        </p:nvSpPr>
        <p:spPr bwMode="auto">
          <a:xfrm flipV="1">
            <a:off x="4725144" y="1580899"/>
            <a:ext cx="0" cy="59822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8" name="Line 7"/>
          <p:cNvSpPr>
            <a:spLocks noChangeShapeType="1"/>
          </p:cNvSpPr>
          <p:nvPr/>
        </p:nvSpPr>
        <p:spPr bwMode="auto">
          <a:xfrm flipH="1">
            <a:off x="5301208" y="1713836"/>
            <a:ext cx="648072"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9" name="Line 7"/>
          <p:cNvSpPr>
            <a:spLocks noChangeShapeType="1"/>
          </p:cNvSpPr>
          <p:nvPr/>
        </p:nvSpPr>
        <p:spPr bwMode="auto">
          <a:xfrm flipH="1">
            <a:off x="5949280" y="916209"/>
            <a:ext cx="72008" cy="797627"/>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11" name="Rektangel 110"/>
          <p:cNvSpPr/>
          <p:nvPr/>
        </p:nvSpPr>
        <p:spPr>
          <a:xfrm>
            <a:off x="476672" y="8460432"/>
            <a:ext cx="3096344" cy="600164"/>
          </a:xfrm>
          <a:prstGeom prst="rect">
            <a:avLst/>
          </a:prstGeom>
        </p:spPr>
        <p:txBody>
          <a:bodyPr wrap="square">
            <a:spAutoFit/>
          </a:bodyPr>
          <a:lstStyle/>
          <a:p>
            <a:r>
              <a:rPr lang="sv-SE" sz="1100" dirty="0" smtClean="0">
                <a:latin typeface="Wide Latin"/>
              </a:rPr>
              <a:t>•</a:t>
            </a:r>
            <a:r>
              <a:rPr lang="sv-SE" sz="1100" dirty="0" smtClean="0"/>
              <a:t>Var på tå och koncentrerad innan start</a:t>
            </a:r>
          </a:p>
          <a:p>
            <a:r>
              <a:rPr lang="sv-SE" sz="1100" dirty="0" smtClean="0"/>
              <a:t>•Spring med korta steg först för att sedan öka steglängden</a:t>
            </a:r>
          </a:p>
        </p:txBody>
      </p:sp>
      <p:sp>
        <p:nvSpPr>
          <p:cNvPr id="112" name="AutoShape 6"/>
          <p:cNvSpPr>
            <a:spLocks noChangeAspect="1" noChangeArrowheads="1"/>
          </p:cNvSpPr>
          <p:nvPr/>
        </p:nvSpPr>
        <p:spPr bwMode="auto">
          <a:xfrm>
            <a:off x="5949281" y="6831944"/>
            <a:ext cx="63103"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13" name="AutoShape 6"/>
          <p:cNvSpPr>
            <a:spLocks noChangeAspect="1" noChangeArrowheads="1"/>
          </p:cNvSpPr>
          <p:nvPr/>
        </p:nvSpPr>
        <p:spPr bwMode="auto">
          <a:xfrm>
            <a:off x="5229201" y="6831944"/>
            <a:ext cx="63103"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14" name="AutoShape 6"/>
          <p:cNvSpPr>
            <a:spLocks noChangeAspect="1" noChangeArrowheads="1"/>
          </p:cNvSpPr>
          <p:nvPr/>
        </p:nvSpPr>
        <p:spPr bwMode="auto">
          <a:xfrm>
            <a:off x="4509121" y="6831944"/>
            <a:ext cx="63103"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16" name="AutoShape 6"/>
          <p:cNvSpPr>
            <a:spLocks noChangeAspect="1" noChangeArrowheads="1"/>
          </p:cNvSpPr>
          <p:nvPr/>
        </p:nvSpPr>
        <p:spPr bwMode="auto">
          <a:xfrm>
            <a:off x="4869161" y="6831944"/>
            <a:ext cx="63103"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17" name="AutoShape 6"/>
          <p:cNvSpPr>
            <a:spLocks noChangeAspect="1" noChangeArrowheads="1"/>
          </p:cNvSpPr>
          <p:nvPr/>
        </p:nvSpPr>
        <p:spPr bwMode="auto">
          <a:xfrm>
            <a:off x="4509121" y="6366661"/>
            <a:ext cx="63103"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18" name="AutoShape 6"/>
          <p:cNvSpPr>
            <a:spLocks noChangeAspect="1" noChangeArrowheads="1"/>
          </p:cNvSpPr>
          <p:nvPr/>
        </p:nvSpPr>
        <p:spPr bwMode="auto">
          <a:xfrm>
            <a:off x="5949281" y="6366661"/>
            <a:ext cx="63103"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19" name="AutoShape 6"/>
          <p:cNvSpPr>
            <a:spLocks noChangeAspect="1" noChangeArrowheads="1"/>
          </p:cNvSpPr>
          <p:nvPr/>
        </p:nvSpPr>
        <p:spPr bwMode="auto">
          <a:xfrm>
            <a:off x="5589241" y="6831944"/>
            <a:ext cx="63103"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20" name="AutoShape 6"/>
          <p:cNvSpPr>
            <a:spLocks noChangeAspect="1" noChangeArrowheads="1"/>
          </p:cNvSpPr>
          <p:nvPr/>
        </p:nvSpPr>
        <p:spPr bwMode="auto">
          <a:xfrm>
            <a:off x="4509121" y="6100786"/>
            <a:ext cx="63103"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21" name="AutoShape 6"/>
          <p:cNvSpPr>
            <a:spLocks noChangeAspect="1" noChangeArrowheads="1"/>
          </p:cNvSpPr>
          <p:nvPr/>
        </p:nvSpPr>
        <p:spPr bwMode="auto">
          <a:xfrm>
            <a:off x="4509121" y="5701972"/>
            <a:ext cx="63103"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22" name="AutoShape 6"/>
          <p:cNvSpPr>
            <a:spLocks noChangeAspect="1" noChangeArrowheads="1"/>
          </p:cNvSpPr>
          <p:nvPr/>
        </p:nvSpPr>
        <p:spPr bwMode="auto">
          <a:xfrm>
            <a:off x="5229201" y="5701972"/>
            <a:ext cx="63103"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23" name="AutoShape 6"/>
          <p:cNvSpPr>
            <a:spLocks noChangeAspect="1" noChangeArrowheads="1"/>
          </p:cNvSpPr>
          <p:nvPr/>
        </p:nvSpPr>
        <p:spPr bwMode="auto">
          <a:xfrm>
            <a:off x="5949281" y="6100786"/>
            <a:ext cx="63103"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24" name="AutoShape 6"/>
          <p:cNvSpPr>
            <a:spLocks noChangeAspect="1" noChangeArrowheads="1"/>
          </p:cNvSpPr>
          <p:nvPr/>
        </p:nvSpPr>
        <p:spPr bwMode="auto">
          <a:xfrm>
            <a:off x="4869161" y="5701972"/>
            <a:ext cx="63103"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25" name="AutoShape 6"/>
          <p:cNvSpPr>
            <a:spLocks noChangeAspect="1" noChangeArrowheads="1"/>
          </p:cNvSpPr>
          <p:nvPr/>
        </p:nvSpPr>
        <p:spPr bwMode="auto">
          <a:xfrm>
            <a:off x="5589241" y="5701972"/>
            <a:ext cx="63103"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26" name="AutoShape 6"/>
          <p:cNvSpPr>
            <a:spLocks noChangeAspect="1" noChangeArrowheads="1"/>
          </p:cNvSpPr>
          <p:nvPr/>
        </p:nvSpPr>
        <p:spPr bwMode="auto">
          <a:xfrm>
            <a:off x="5949281" y="5701972"/>
            <a:ext cx="63103"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nvGrpSpPr>
          <p:cNvPr id="14" name="Group 18"/>
          <p:cNvGrpSpPr>
            <a:grpSpLocks/>
          </p:cNvGrpSpPr>
          <p:nvPr/>
        </p:nvGrpSpPr>
        <p:grpSpPr bwMode="auto">
          <a:xfrm>
            <a:off x="5661249" y="6034316"/>
            <a:ext cx="100013" cy="84113"/>
            <a:chOff x="1249" y="4967"/>
            <a:chExt cx="90" cy="86"/>
          </a:xfrm>
        </p:grpSpPr>
        <p:sp>
          <p:nvSpPr>
            <p:cNvPr id="128" name="Line 19"/>
            <p:cNvSpPr>
              <a:spLocks noChangeAspect="1" noChangeShapeType="1"/>
            </p:cNvSpPr>
            <p:nvPr/>
          </p:nvSpPr>
          <p:spPr bwMode="auto">
            <a:xfrm flipV="1">
              <a:off x="1249"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29" name="Line 20"/>
            <p:cNvSpPr>
              <a:spLocks noChangeAspect="1" noChangeShapeType="1"/>
            </p:cNvSpPr>
            <p:nvPr/>
          </p:nvSpPr>
          <p:spPr bwMode="auto">
            <a:xfrm rot="16200000" flipV="1">
              <a:off x="1253"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grpSp>
        <p:nvGrpSpPr>
          <p:cNvPr id="15" name="Group 18"/>
          <p:cNvGrpSpPr>
            <a:grpSpLocks/>
          </p:cNvGrpSpPr>
          <p:nvPr/>
        </p:nvGrpSpPr>
        <p:grpSpPr bwMode="auto">
          <a:xfrm>
            <a:off x="5373217" y="6034316"/>
            <a:ext cx="100013" cy="84113"/>
            <a:chOff x="1249" y="4967"/>
            <a:chExt cx="90" cy="86"/>
          </a:xfrm>
        </p:grpSpPr>
        <p:sp>
          <p:nvSpPr>
            <p:cNvPr id="131" name="Line 19"/>
            <p:cNvSpPr>
              <a:spLocks noChangeAspect="1" noChangeShapeType="1"/>
            </p:cNvSpPr>
            <p:nvPr/>
          </p:nvSpPr>
          <p:spPr bwMode="auto">
            <a:xfrm flipV="1">
              <a:off x="1249"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32" name="Line 20"/>
            <p:cNvSpPr>
              <a:spLocks noChangeAspect="1" noChangeShapeType="1"/>
            </p:cNvSpPr>
            <p:nvPr/>
          </p:nvSpPr>
          <p:spPr bwMode="auto">
            <a:xfrm rot="16200000" flipV="1">
              <a:off x="1253"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grpSp>
        <p:nvGrpSpPr>
          <p:cNvPr id="16" name="Group 18"/>
          <p:cNvGrpSpPr>
            <a:grpSpLocks/>
          </p:cNvGrpSpPr>
          <p:nvPr/>
        </p:nvGrpSpPr>
        <p:grpSpPr bwMode="auto">
          <a:xfrm>
            <a:off x="5013177" y="6034316"/>
            <a:ext cx="100013" cy="84113"/>
            <a:chOff x="1249" y="4967"/>
            <a:chExt cx="90" cy="86"/>
          </a:xfrm>
        </p:grpSpPr>
        <p:sp>
          <p:nvSpPr>
            <p:cNvPr id="134" name="Line 19"/>
            <p:cNvSpPr>
              <a:spLocks noChangeAspect="1" noChangeShapeType="1"/>
            </p:cNvSpPr>
            <p:nvPr/>
          </p:nvSpPr>
          <p:spPr bwMode="auto">
            <a:xfrm flipV="1">
              <a:off x="1249"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35" name="Line 20"/>
            <p:cNvSpPr>
              <a:spLocks noChangeAspect="1" noChangeShapeType="1"/>
            </p:cNvSpPr>
            <p:nvPr/>
          </p:nvSpPr>
          <p:spPr bwMode="auto">
            <a:xfrm rot="16200000" flipV="1">
              <a:off x="1253"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grpSp>
        <p:nvGrpSpPr>
          <p:cNvPr id="17" name="Group 18"/>
          <p:cNvGrpSpPr>
            <a:grpSpLocks/>
          </p:cNvGrpSpPr>
          <p:nvPr/>
        </p:nvGrpSpPr>
        <p:grpSpPr bwMode="auto">
          <a:xfrm>
            <a:off x="4653137" y="6034316"/>
            <a:ext cx="100013" cy="84113"/>
            <a:chOff x="1249" y="4967"/>
            <a:chExt cx="90" cy="86"/>
          </a:xfrm>
        </p:grpSpPr>
        <p:sp>
          <p:nvSpPr>
            <p:cNvPr id="137" name="Line 19"/>
            <p:cNvSpPr>
              <a:spLocks noChangeAspect="1" noChangeShapeType="1"/>
            </p:cNvSpPr>
            <p:nvPr/>
          </p:nvSpPr>
          <p:spPr bwMode="auto">
            <a:xfrm flipV="1">
              <a:off x="1249"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38" name="Line 20"/>
            <p:cNvSpPr>
              <a:spLocks noChangeAspect="1" noChangeShapeType="1"/>
            </p:cNvSpPr>
            <p:nvPr/>
          </p:nvSpPr>
          <p:spPr bwMode="auto">
            <a:xfrm rot="16200000" flipV="1">
              <a:off x="1253"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grpSp>
        <p:nvGrpSpPr>
          <p:cNvPr id="18" name="Group 18"/>
          <p:cNvGrpSpPr>
            <a:grpSpLocks/>
          </p:cNvGrpSpPr>
          <p:nvPr/>
        </p:nvGrpSpPr>
        <p:grpSpPr bwMode="auto">
          <a:xfrm>
            <a:off x="5661249" y="6366661"/>
            <a:ext cx="100013" cy="84113"/>
            <a:chOff x="1249" y="4967"/>
            <a:chExt cx="90" cy="86"/>
          </a:xfrm>
        </p:grpSpPr>
        <p:sp>
          <p:nvSpPr>
            <p:cNvPr id="140" name="Line 19"/>
            <p:cNvSpPr>
              <a:spLocks noChangeAspect="1" noChangeShapeType="1"/>
            </p:cNvSpPr>
            <p:nvPr/>
          </p:nvSpPr>
          <p:spPr bwMode="auto">
            <a:xfrm flipV="1">
              <a:off x="1249"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41" name="Line 20"/>
            <p:cNvSpPr>
              <a:spLocks noChangeAspect="1" noChangeShapeType="1"/>
            </p:cNvSpPr>
            <p:nvPr/>
          </p:nvSpPr>
          <p:spPr bwMode="auto">
            <a:xfrm rot="16200000" flipV="1">
              <a:off x="1253"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grpSp>
        <p:nvGrpSpPr>
          <p:cNvPr id="19" name="Group 18"/>
          <p:cNvGrpSpPr>
            <a:grpSpLocks/>
          </p:cNvGrpSpPr>
          <p:nvPr/>
        </p:nvGrpSpPr>
        <p:grpSpPr bwMode="auto">
          <a:xfrm>
            <a:off x="5373217" y="6366661"/>
            <a:ext cx="100013" cy="84113"/>
            <a:chOff x="1249" y="4967"/>
            <a:chExt cx="90" cy="86"/>
          </a:xfrm>
        </p:grpSpPr>
        <p:sp>
          <p:nvSpPr>
            <p:cNvPr id="143" name="Line 19"/>
            <p:cNvSpPr>
              <a:spLocks noChangeAspect="1" noChangeShapeType="1"/>
            </p:cNvSpPr>
            <p:nvPr/>
          </p:nvSpPr>
          <p:spPr bwMode="auto">
            <a:xfrm flipV="1">
              <a:off x="1249"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44" name="Line 20"/>
            <p:cNvSpPr>
              <a:spLocks noChangeAspect="1" noChangeShapeType="1"/>
            </p:cNvSpPr>
            <p:nvPr/>
          </p:nvSpPr>
          <p:spPr bwMode="auto">
            <a:xfrm rot="16200000" flipV="1">
              <a:off x="1253"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grpSp>
        <p:nvGrpSpPr>
          <p:cNvPr id="20" name="Group 18"/>
          <p:cNvGrpSpPr>
            <a:grpSpLocks/>
          </p:cNvGrpSpPr>
          <p:nvPr/>
        </p:nvGrpSpPr>
        <p:grpSpPr bwMode="auto">
          <a:xfrm>
            <a:off x="5013177" y="6366661"/>
            <a:ext cx="100013" cy="84113"/>
            <a:chOff x="1249" y="4967"/>
            <a:chExt cx="90" cy="86"/>
          </a:xfrm>
        </p:grpSpPr>
        <p:sp>
          <p:nvSpPr>
            <p:cNvPr id="146" name="Line 19"/>
            <p:cNvSpPr>
              <a:spLocks noChangeAspect="1" noChangeShapeType="1"/>
            </p:cNvSpPr>
            <p:nvPr/>
          </p:nvSpPr>
          <p:spPr bwMode="auto">
            <a:xfrm flipV="1">
              <a:off x="1249"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47" name="Line 20"/>
            <p:cNvSpPr>
              <a:spLocks noChangeAspect="1" noChangeShapeType="1"/>
            </p:cNvSpPr>
            <p:nvPr/>
          </p:nvSpPr>
          <p:spPr bwMode="auto">
            <a:xfrm rot="16200000" flipV="1">
              <a:off x="1253"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grpSp>
        <p:nvGrpSpPr>
          <p:cNvPr id="21" name="Group 18"/>
          <p:cNvGrpSpPr>
            <a:grpSpLocks/>
          </p:cNvGrpSpPr>
          <p:nvPr/>
        </p:nvGrpSpPr>
        <p:grpSpPr bwMode="auto">
          <a:xfrm>
            <a:off x="4653137" y="6366661"/>
            <a:ext cx="100013" cy="84113"/>
            <a:chOff x="1249" y="4967"/>
            <a:chExt cx="90" cy="86"/>
          </a:xfrm>
        </p:grpSpPr>
        <p:sp>
          <p:nvSpPr>
            <p:cNvPr id="149" name="Line 19"/>
            <p:cNvSpPr>
              <a:spLocks noChangeAspect="1" noChangeShapeType="1"/>
            </p:cNvSpPr>
            <p:nvPr/>
          </p:nvSpPr>
          <p:spPr bwMode="auto">
            <a:xfrm flipV="1">
              <a:off x="1249"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50" name="Line 20"/>
            <p:cNvSpPr>
              <a:spLocks noChangeAspect="1" noChangeShapeType="1"/>
            </p:cNvSpPr>
            <p:nvPr/>
          </p:nvSpPr>
          <p:spPr bwMode="auto">
            <a:xfrm rot="16200000" flipV="1">
              <a:off x="1253"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sp>
        <p:nvSpPr>
          <p:cNvPr id="151" name="Line 7"/>
          <p:cNvSpPr>
            <a:spLocks noChangeShapeType="1"/>
          </p:cNvSpPr>
          <p:nvPr/>
        </p:nvSpPr>
        <p:spPr bwMode="auto">
          <a:xfrm flipV="1">
            <a:off x="4725144" y="5701972"/>
            <a:ext cx="0" cy="332345"/>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52" name="Line 7"/>
          <p:cNvSpPr>
            <a:spLocks noChangeShapeType="1"/>
          </p:cNvSpPr>
          <p:nvPr/>
        </p:nvSpPr>
        <p:spPr bwMode="auto">
          <a:xfrm flipV="1">
            <a:off x="5085184" y="5701972"/>
            <a:ext cx="0" cy="332345"/>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53" name="Line 7"/>
          <p:cNvSpPr>
            <a:spLocks noChangeShapeType="1"/>
          </p:cNvSpPr>
          <p:nvPr/>
        </p:nvSpPr>
        <p:spPr bwMode="auto">
          <a:xfrm flipV="1">
            <a:off x="5445224" y="5701972"/>
            <a:ext cx="0" cy="332345"/>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54" name="Line 7"/>
          <p:cNvSpPr>
            <a:spLocks noChangeShapeType="1"/>
          </p:cNvSpPr>
          <p:nvPr/>
        </p:nvSpPr>
        <p:spPr bwMode="auto">
          <a:xfrm flipV="1">
            <a:off x="5733256" y="5701972"/>
            <a:ext cx="0" cy="332345"/>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55" name="Line 7"/>
          <p:cNvSpPr>
            <a:spLocks noChangeShapeType="1"/>
          </p:cNvSpPr>
          <p:nvPr/>
        </p:nvSpPr>
        <p:spPr bwMode="auto">
          <a:xfrm flipV="1">
            <a:off x="5085184" y="6167254"/>
            <a:ext cx="0" cy="199407"/>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56" name="Line 7"/>
          <p:cNvSpPr>
            <a:spLocks noChangeShapeType="1"/>
          </p:cNvSpPr>
          <p:nvPr/>
        </p:nvSpPr>
        <p:spPr bwMode="auto">
          <a:xfrm flipV="1">
            <a:off x="5733256" y="6167254"/>
            <a:ext cx="0" cy="199407"/>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57" name="Line 7"/>
          <p:cNvSpPr>
            <a:spLocks noChangeShapeType="1"/>
          </p:cNvSpPr>
          <p:nvPr/>
        </p:nvSpPr>
        <p:spPr bwMode="auto">
          <a:xfrm flipV="1">
            <a:off x="5445224" y="6167254"/>
            <a:ext cx="0" cy="199407"/>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11113" y="21982"/>
            <a:ext cx="6826250" cy="909271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graphicFrame>
        <p:nvGraphicFramePr>
          <p:cNvPr id="2051" name="Objekt 5"/>
          <p:cNvGraphicFramePr>
            <a:graphicFrameLocks noChangeAspect="1"/>
          </p:cNvGraphicFramePr>
          <p:nvPr/>
        </p:nvGraphicFramePr>
        <p:xfrm>
          <a:off x="4070350" y="825013"/>
          <a:ext cx="2463800" cy="3959469"/>
        </p:xfrm>
        <a:graphic>
          <a:graphicData uri="http://schemas.openxmlformats.org/presentationml/2006/ole">
            <p:oleObj spid="_x0000_s10242" r:id="rId3" imgW="2463800" imgH="4289425" progId="">
              <p:embed/>
            </p:oleObj>
          </a:graphicData>
        </a:graphic>
      </p:graphicFrame>
      <p:graphicFrame>
        <p:nvGraphicFramePr>
          <p:cNvPr id="2052" name="Objekt 6"/>
          <p:cNvGraphicFramePr>
            <a:graphicFrameLocks noChangeAspect="1"/>
          </p:cNvGraphicFramePr>
          <p:nvPr/>
        </p:nvGraphicFramePr>
        <p:xfrm>
          <a:off x="4095750" y="4945674"/>
          <a:ext cx="2463800" cy="3959469"/>
        </p:xfrm>
        <a:graphic>
          <a:graphicData uri="http://schemas.openxmlformats.org/presentationml/2006/ole">
            <p:oleObj spid="_x0000_s10243" r:id="rId4" imgW="2463800" imgH="4289425" progId="">
              <p:embed/>
            </p:oleObj>
          </a:graphicData>
        </a:graphic>
      </p:graphicFrame>
      <p:sp>
        <p:nvSpPr>
          <p:cNvPr id="2067" name="textruta 14"/>
          <p:cNvSpPr txBox="1">
            <a:spLocks noChangeArrowheads="1"/>
          </p:cNvSpPr>
          <p:nvPr/>
        </p:nvSpPr>
        <p:spPr bwMode="auto">
          <a:xfrm>
            <a:off x="-1611313" y="490905"/>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sv-SE"/>
          </a:p>
        </p:txBody>
      </p:sp>
      <p:sp>
        <p:nvSpPr>
          <p:cNvPr id="2068" name="Rubrik 1"/>
          <p:cNvSpPr>
            <a:spLocks noGrp="1"/>
          </p:cNvSpPr>
          <p:nvPr>
            <p:ph type="ctrTitle"/>
          </p:nvPr>
        </p:nvSpPr>
        <p:spPr>
          <a:xfrm>
            <a:off x="441324" y="359021"/>
            <a:ext cx="3419723" cy="468564"/>
          </a:xfrm>
        </p:spPr>
        <p:txBody>
          <a:bodyPr>
            <a:noAutofit/>
          </a:bodyPr>
          <a:lstStyle/>
          <a:p>
            <a:pPr algn="l"/>
            <a:r>
              <a:rPr lang="sv-SE" sz="2000" b="1" dirty="0" smtClean="0"/>
              <a:t>Piteåmodellen, fotbollslekar</a:t>
            </a:r>
          </a:p>
        </p:txBody>
      </p:sp>
      <p:sp>
        <p:nvSpPr>
          <p:cNvPr id="2069" name="textruta 2"/>
          <p:cNvSpPr txBox="1">
            <a:spLocks noChangeArrowheads="1"/>
          </p:cNvSpPr>
          <p:nvPr/>
        </p:nvSpPr>
        <p:spPr bwMode="auto">
          <a:xfrm>
            <a:off x="471488" y="942243"/>
            <a:ext cx="29337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400" b="1"/>
              <a:t>Vad? </a:t>
            </a:r>
            <a:endParaRPr lang="sv-SE" sz="1400"/>
          </a:p>
        </p:txBody>
      </p:sp>
      <p:sp>
        <p:nvSpPr>
          <p:cNvPr id="9" name="Rektangel 8"/>
          <p:cNvSpPr/>
          <p:nvPr/>
        </p:nvSpPr>
        <p:spPr>
          <a:xfrm>
            <a:off x="468313" y="880697"/>
            <a:ext cx="3086100" cy="404006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2073" name="textruta 34"/>
          <p:cNvSpPr txBox="1">
            <a:spLocks noChangeArrowheads="1"/>
          </p:cNvSpPr>
          <p:nvPr/>
        </p:nvSpPr>
        <p:spPr bwMode="auto">
          <a:xfrm>
            <a:off x="466725" y="1514430"/>
            <a:ext cx="29337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200" b="1" dirty="0" smtClean="0"/>
              <a:t>Organisation: </a:t>
            </a:r>
            <a:endParaRPr lang="sv-SE" sz="1200" dirty="0"/>
          </a:p>
        </p:txBody>
      </p:sp>
      <p:sp>
        <p:nvSpPr>
          <p:cNvPr id="36" name="Rektangel 35"/>
          <p:cNvSpPr/>
          <p:nvPr/>
        </p:nvSpPr>
        <p:spPr>
          <a:xfrm>
            <a:off x="461963" y="4999893"/>
            <a:ext cx="3086100" cy="404153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2075" name="textruta 36"/>
          <p:cNvSpPr txBox="1">
            <a:spLocks noChangeArrowheads="1"/>
          </p:cNvSpPr>
          <p:nvPr/>
        </p:nvSpPr>
        <p:spPr bwMode="auto">
          <a:xfrm>
            <a:off x="461963" y="5079023"/>
            <a:ext cx="29337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400" b="1" dirty="0" smtClean="0"/>
              <a:t> </a:t>
            </a:r>
            <a:endParaRPr lang="sv-SE" sz="1200" dirty="0"/>
          </a:p>
        </p:txBody>
      </p:sp>
      <p:sp>
        <p:nvSpPr>
          <p:cNvPr id="2076" name="textruta 56"/>
          <p:cNvSpPr txBox="1">
            <a:spLocks noChangeArrowheads="1"/>
          </p:cNvSpPr>
          <p:nvPr/>
        </p:nvSpPr>
        <p:spPr bwMode="auto">
          <a:xfrm>
            <a:off x="460375" y="4139952"/>
            <a:ext cx="29337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200" b="1" i="1" dirty="0" smtClean="0"/>
              <a:t>Instruktioner:</a:t>
            </a:r>
            <a:r>
              <a:rPr lang="sv-SE" sz="1100" b="1" i="1" dirty="0" smtClean="0"/>
              <a:t> </a:t>
            </a:r>
            <a:endParaRPr lang="sv-SE" sz="1100" b="1" dirty="0"/>
          </a:p>
        </p:txBody>
      </p:sp>
      <p:sp>
        <p:nvSpPr>
          <p:cNvPr id="2077" name="textruta 58"/>
          <p:cNvSpPr txBox="1">
            <a:spLocks noChangeArrowheads="1"/>
          </p:cNvSpPr>
          <p:nvPr/>
        </p:nvSpPr>
        <p:spPr bwMode="auto">
          <a:xfrm>
            <a:off x="461963" y="6117981"/>
            <a:ext cx="293370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100" b="1" i="1" dirty="0" smtClean="0"/>
              <a:t> </a:t>
            </a:r>
            <a:endParaRPr lang="sv-SE" sz="1100" b="1" dirty="0"/>
          </a:p>
        </p:txBody>
      </p:sp>
      <p:sp>
        <p:nvSpPr>
          <p:cNvPr id="2080" name="textruta 64"/>
          <p:cNvSpPr txBox="1">
            <a:spLocks noChangeArrowheads="1"/>
          </p:cNvSpPr>
          <p:nvPr/>
        </p:nvSpPr>
        <p:spPr bwMode="auto">
          <a:xfrm>
            <a:off x="458788" y="1763688"/>
            <a:ext cx="2933700" cy="2462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1450" indent="-1714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charset="0"/>
              <a:buChar char="•"/>
            </a:pPr>
            <a:r>
              <a:rPr lang="sv-SE" sz="1100" dirty="0" smtClean="0"/>
              <a:t>Para ihop spelarna 2 och 2 alternativt samla spelarna i en ring runt tränaren</a:t>
            </a:r>
          </a:p>
          <a:p>
            <a:pPr>
              <a:buFont typeface="Arial" charset="0"/>
              <a:buChar char="•"/>
            </a:pPr>
            <a:r>
              <a:rPr lang="sv-SE" sz="1100" dirty="0" smtClean="0"/>
              <a:t>En spelare eller tränaren kastar en boll i huvudhöjd till den andra spelaren</a:t>
            </a:r>
          </a:p>
          <a:p>
            <a:pPr>
              <a:buFont typeface="Arial" charset="0"/>
              <a:buChar char="•"/>
            </a:pPr>
            <a:r>
              <a:rPr lang="sv-SE" sz="1100" dirty="0" smtClean="0"/>
              <a:t>När bollen är i luften säger kastaren fånga eller nicka om kastaren säger fånga ska den andra  spelaren fånga bollen med händerna och om kastaren säger nicka ska bollen nickas</a:t>
            </a:r>
          </a:p>
          <a:p>
            <a:pPr>
              <a:buFont typeface="Arial" charset="0"/>
              <a:buChar char="•"/>
            </a:pPr>
            <a:r>
              <a:rPr lang="sv-SE" sz="1100" dirty="0" smtClean="0"/>
              <a:t>Efter ett tag, gör motsatsen. Alltså om kastaren säger fånga så skall bollen nickas.</a:t>
            </a:r>
          </a:p>
          <a:p>
            <a:pPr>
              <a:buFont typeface="Arial" charset="0"/>
              <a:buChar char="•"/>
            </a:pPr>
            <a:r>
              <a:rPr lang="sv-SE" sz="1100" dirty="0" smtClean="0"/>
              <a:t>Kan ändra till fånga eller volley och då kasta lägre eller spela på marken och då säga vrist eller bredsida o.s.v. </a:t>
            </a:r>
            <a:endParaRPr lang="sv-SE" sz="1100" dirty="0"/>
          </a:p>
        </p:txBody>
      </p:sp>
      <p:sp>
        <p:nvSpPr>
          <p:cNvPr id="2081" name="textruta 66"/>
          <p:cNvSpPr txBox="1">
            <a:spLocks noChangeArrowheads="1"/>
          </p:cNvSpPr>
          <p:nvPr/>
        </p:nvSpPr>
        <p:spPr bwMode="auto">
          <a:xfrm>
            <a:off x="461963" y="1151793"/>
            <a:ext cx="29337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100" dirty="0" smtClean="0"/>
              <a:t>Reaktionsförmåga och snabbhet, fånga eller nicka</a:t>
            </a:r>
            <a:endParaRPr lang="sv-SE" sz="1100" dirty="0"/>
          </a:p>
        </p:txBody>
      </p:sp>
      <p:sp>
        <p:nvSpPr>
          <p:cNvPr id="2083" name="textruta 65"/>
          <p:cNvSpPr txBox="1">
            <a:spLocks noChangeArrowheads="1"/>
          </p:cNvSpPr>
          <p:nvPr/>
        </p:nvSpPr>
        <p:spPr bwMode="auto">
          <a:xfrm>
            <a:off x="493713" y="4283968"/>
            <a:ext cx="2933700" cy="446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200" dirty="0" smtClean="0">
                <a:latin typeface="Wide Latin"/>
              </a:rPr>
              <a:t>•</a:t>
            </a:r>
            <a:r>
              <a:rPr lang="sv-SE" sz="1100" dirty="0" smtClean="0">
                <a:latin typeface="+mn-lt"/>
              </a:rPr>
              <a:t> Koncentration</a:t>
            </a:r>
          </a:p>
          <a:p>
            <a:r>
              <a:rPr lang="sv-SE" sz="1100" dirty="0" smtClean="0">
                <a:latin typeface="+mn-lt"/>
              </a:rPr>
              <a:t>• Reaktionsförmåga</a:t>
            </a:r>
            <a:endParaRPr lang="sv-SE" sz="1200" dirty="0"/>
          </a:p>
        </p:txBody>
      </p:sp>
      <p:sp>
        <p:nvSpPr>
          <p:cNvPr id="50" name="AutoShape 9"/>
          <p:cNvSpPr>
            <a:spLocks noChangeAspect="1" noChangeArrowheads="1"/>
          </p:cNvSpPr>
          <p:nvPr/>
        </p:nvSpPr>
        <p:spPr bwMode="auto">
          <a:xfrm>
            <a:off x="4581128" y="1713836"/>
            <a:ext cx="121128"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51" name="Line 14"/>
          <p:cNvSpPr>
            <a:spLocks noChangeShapeType="1"/>
          </p:cNvSpPr>
          <p:nvPr/>
        </p:nvSpPr>
        <p:spPr bwMode="auto">
          <a:xfrm flipH="1" flipV="1">
            <a:off x="4221089" y="1580898"/>
            <a:ext cx="144017" cy="16354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nvGrpSpPr>
          <p:cNvPr id="2" name="Group 18"/>
          <p:cNvGrpSpPr>
            <a:grpSpLocks/>
          </p:cNvGrpSpPr>
          <p:nvPr/>
        </p:nvGrpSpPr>
        <p:grpSpPr bwMode="auto">
          <a:xfrm>
            <a:off x="4725145" y="1115616"/>
            <a:ext cx="100013" cy="84630"/>
            <a:chOff x="1249" y="4967"/>
            <a:chExt cx="90" cy="86"/>
          </a:xfrm>
        </p:grpSpPr>
        <p:sp>
          <p:nvSpPr>
            <p:cNvPr id="72" name="Line 19"/>
            <p:cNvSpPr>
              <a:spLocks noChangeAspect="1" noChangeShapeType="1"/>
            </p:cNvSpPr>
            <p:nvPr/>
          </p:nvSpPr>
          <p:spPr bwMode="auto">
            <a:xfrm flipV="1">
              <a:off x="1249"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73" name="Line 20"/>
            <p:cNvSpPr>
              <a:spLocks noChangeAspect="1" noChangeShapeType="1"/>
            </p:cNvSpPr>
            <p:nvPr/>
          </p:nvSpPr>
          <p:spPr bwMode="auto">
            <a:xfrm rot="16200000" flipV="1">
              <a:off x="1253"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sp>
        <p:nvSpPr>
          <p:cNvPr id="54" name="Text Box 126"/>
          <p:cNvSpPr txBox="1">
            <a:spLocks noChangeArrowheads="1"/>
          </p:cNvSpPr>
          <p:nvPr/>
        </p:nvSpPr>
        <p:spPr bwMode="auto">
          <a:xfrm>
            <a:off x="5445225" y="1913244"/>
            <a:ext cx="115315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r>
              <a:rPr lang="sv-SE" sz="1200" b="1" dirty="0" err="1">
                <a:latin typeface="Arial" charset="0"/>
              </a:rPr>
              <a:t>tr</a:t>
            </a:r>
            <a:endParaRPr lang="sv-SE" sz="1200" b="1" dirty="0">
              <a:latin typeface="Arial" charset="0"/>
            </a:endParaRPr>
          </a:p>
        </p:txBody>
      </p:sp>
      <p:grpSp>
        <p:nvGrpSpPr>
          <p:cNvPr id="3" name="Group 128"/>
          <p:cNvGrpSpPr>
            <a:grpSpLocks/>
          </p:cNvGrpSpPr>
          <p:nvPr/>
        </p:nvGrpSpPr>
        <p:grpSpPr bwMode="auto">
          <a:xfrm flipH="1">
            <a:off x="9312032" y="-2586413"/>
            <a:ext cx="288925" cy="83"/>
            <a:chOff x="436" y="4740"/>
            <a:chExt cx="228" cy="90"/>
          </a:xfrm>
        </p:grpSpPr>
        <p:sp>
          <p:nvSpPr>
            <p:cNvPr id="67" name="Line 129"/>
            <p:cNvSpPr>
              <a:spLocks noChangeShapeType="1"/>
            </p:cNvSpPr>
            <p:nvPr/>
          </p:nvSpPr>
          <p:spPr bwMode="auto">
            <a:xfrm>
              <a:off x="436" y="4830"/>
              <a:ext cx="227"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68" name="Line 130"/>
            <p:cNvSpPr>
              <a:spLocks noChangeAspect="1" noChangeShapeType="1"/>
            </p:cNvSpPr>
            <p:nvPr/>
          </p:nvSpPr>
          <p:spPr bwMode="auto">
            <a:xfrm flipV="1">
              <a:off x="663" y="4740"/>
              <a:ext cx="1" cy="8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69" name="Line 131"/>
            <p:cNvSpPr>
              <a:spLocks noChangeAspect="1" noChangeShapeType="1"/>
            </p:cNvSpPr>
            <p:nvPr/>
          </p:nvSpPr>
          <p:spPr bwMode="auto">
            <a:xfrm flipV="1">
              <a:off x="436" y="4740"/>
              <a:ext cx="1" cy="8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sp>
        <p:nvSpPr>
          <p:cNvPr id="78" name="AutoShape 9"/>
          <p:cNvSpPr>
            <a:spLocks noChangeAspect="1" noChangeArrowheads="1"/>
          </p:cNvSpPr>
          <p:nvPr/>
        </p:nvSpPr>
        <p:spPr bwMode="auto">
          <a:xfrm>
            <a:off x="4437112" y="1979712"/>
            <a:ext cx="121128"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79" name="AutoShape 9"/>
          <p:cNvSpPr>
            <a:spLocks noChangeAspect="1" noChangeArrowheads="1"/>
          </p:cNvSpPr>
          <p:nvPr/>
        </p:nvSpPr>
        <p:spPr bwMode="auto">
          <a:xfrm>
            <a:off x="4797152" y="1381492"/>
            <a:ext cx="121128"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1" name="AutoShape 9"/>
          <p:cNvSpPr>
            <a:spLocks noChangeAspect="1" noChangeArrowheads="1"/>
          </p:cNvSpPr>
          <p:nvPr/>
        </p:nvSpPr>
        <p:spPr bwMode="auto">
          <a:xfrm>
            <a:off x="4149080" y="1447961"/>
            <a:ext cx="121128"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nvGrpSpPr>
          <p:cNvPr id="4" name="Group 18"/>
          <p:cNvGrpSpPr>
            <a:grpSpLocks/>
          </p:cNvGrpSpPr>
          <p:nvPr/>
        </p:nvGrpSpPr>
        <p:grpSpPr bwMode="auto">
          <a:xfrm>
            <a:off x="4725145" y="1913243"/>
            <a:ext cx="100013" cy="84630"/>
            <a:chOff x="1249" y="4967"/>
            <a:chExt cx="90" cy="86"/>
          </a:xfrm>
        </p:grpSpPr>
        <p:sp>
          <p:nvSpPr>
            <p:cNvPr id="83" name="Line 19"/>
            <p:cNvSpPr>
              <a:spLocks noChangeAspect="1" noChangeShapeType="1"/>
            </p:cNvSpPr>
            <p:nvPr/>
          </p:nvSpPr>
          <p:spPr bwMode="auto">
            <a:xfrm flipV="1">
              <a:off x="1249"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4" name="Line 20"/>
            <p:cNvSpPr>
              <a:spLocks noChangeAspect="1" noChangeShapeType="1"/>
            </p:cNvSpPr>
            <p:nvPr/>
          </p:nvSpPr>
          <p:spPr bwMode="auto">
            <a:xfrm rot="16200000" flipV="1">
              <a:off x="1253"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grpSp>
        <p:nvGrpSpPr>
          <p:cNvPr id="5" name="Group 18"/>
          <p:cNvGrpSpPr>
            <a:grpSpLocks/>
          </p:cNvGrpSpPr>
          <p:nvPr/>
        </p:nvGrpSpPr>
        <p:grpSpPr bwMode="auto">
          <a:xfrm>
            <a:off x="4293097" y="1713836"/>
            <a:ext cx="100013" cy="84630"/>
            <a:chOff x="1249" y="4967"/>
            <a:chExt cx="90" cy="86"/>
          </a:xfrm>
        </p:grpSpPr>
        <p:sp>
          <p:nvSpPr>
            <p:cNvPr id="86" name="Line 19"/>
            <p:cNvSpPr>
              <a:spLocks noChangeAspect="1" noChangeShapeType="1"/>
            </p:cNvSpPr>
            <p:nvPr/>
          </p:nvSpPr>
          <p:spPr bwMode="auto">
            <a:xfrm flipV="1">
              <a:off x="1249"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7" name="Line 20"/>
            <p:cNvSpPr>
              <a:spLocks noChangeAspect="1" noChangeShapeType="1"/>
            </p:cNvSpPr>
            <p:nvPr/>
          </p:nvSpPr>
          <p:spPr bwMode="auto">
            <a:xfrm rot="16200000" flipV="1">
              <a:off x="1253"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grpSp>
        <p:nvGrpSpPr>
          <p:cNvPr id="6" name="Group 18"/>
          <p:cNvGrpSpPr>
            <a:grpSpLocks/>
          </p:cNvGrpSpPr>
          <p:nvPr/>
        </p:nvGrpSpPr>
        <p:grpSpPr bwMode="auto">
          <a:xfrm>
            <a:off x="4509121" y="1514429"/>
            <a:ext cx="100013" cy="84630"/>
            <a:chOff x="1249" y="4967"/>
            <a:chExt cx="90" cy="86"/>
          </a:xfrm>
        </p:grpSpPr>
        <p:sp>
          <p:nvSpPr>
            <p:cNvPr id="89" name="Line 19"/>
            <p:cNvSpPr>
              <a:spLocks noChangeAspect="1" noChangeShapeType="1"/>
            </p:cNvSpPr>
            <p:nvPr/>
          </p:nvSpPr>
          <p:spPr bwMode="auto">
            <a:xfrm flipV="1">
              <a:off x="1249"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0" name="Line 20"/>
            <p:cNvSpPr>
              <a:spLocks noChangeAspect="1" noChangeShapeType="1"/>
            </p:cNvSpPr>
            <p:nvPr/>
          </p:nvSpPr>
          <p:spPr bwMode="auto">
            <a:xfrm rot="16200000" flipV="1">
              <a:off x="1253"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grpSp>
        <p:nvGrpSpPr>
          <p:cNvPr id="7" name="Group 18"/>
          <p:cNvGrpSpPr>
            <a:grpSpLocks/>
          </p:cNvGrpSpPr>
          <p:nvPr/>
        </p:nvGrpSpPr>
        <p:grpSpPr bwMode="auto">
          <a:xfrm>
            <a:off x="5805265" y="2179119"/>
            <a:ext cx="100013" cy="84630"/>
            <a:chOff x="1249" y="4967"/>
            <a:chExt cx="90" cy="86"/>
          </a:xfrm>
        </p:grpSpPr>
        <p:sp>
          <p:nvSpPr>
            <p:cNvPr id="92" name="Line 19"/>
            <p:cNvSpPr>
              <a:spLocks noChangeAspect="1" noChangeShapeType="1"/>
            </p:cNvSpPr>
            <p:nvPr/>
          </p:nvSpPr>
          <p:spPr bwMode="auto">
            <a:xfrm flipV="1">
              <a:off x="1249"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3" name="Line 20"/>
            <p:cNvSpPr>
              <a:spLocks noChangeAspect="1" noChangeShapeType="1"/>
            </p:cNvSpPr>
            <p:nvPr/>
          </p:nvSpPr>
          <p:spPr bwMode="auto">
            <a:xfrm rot="16200000" flipV="1">
              <a:off x="1253"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sp>
        <p:nvSpPr>
          <p:cNvPr id="94" name="Line 14"/>
          <p:cNvSpPr>
            <a:spLocks noChangeShapeType="1"/>
          </p:cNvSpPr>
          <p:nvPr/>
        </p:nvSpPr>
        <p:spPr bwMode="auto">
          <a:xfrm flipV="1">
            <a:off x="5661248" y="1979712"/>
            <a:ext cx="216024" cy="8933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5" name="Line 14"/>
          <p:cNvSpPr>
            <a:spLocks noChangeShapeType="1"/>
          </p:cNvSpPr>
          <p:nvPr/>
        </p:nvSpPr>
        <p:spPr bwMode="auto">
          <a:xfrm flipV="1">
            <a:off x="4501519" y="1979712"/>
            <a:ext cx="223625" cy="51116"/>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6" name="Line 14"/>
          <p:cNvSpPr>
            <a:spLocks noChangeShapeType="1"/>
          </p:cNvSpPr>
          <p:nvPr/>
        </p:nvSpPr>
        <p:spPr bwMode="auto">
          <a:xfrm flipH="1" flipV="1">
            <a:off x="4581129" y="1580899"/>
            <a:ext cx="72008" cy="206791"/>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7" name="Line 14"/>
          <p:cNvSpPr>
            <a:spLocks noChangeShapeType="1"/>
          </p:cNvSpPr>
          <p:nvPr/>
        </p:nvSpPr>
        <p:spPr bwMode="auto">
          <a:xfrm flipH="1" flipV="1">
            <a:off x="4797154" y="1248554"/>
            <a:ext cx="72007" cy="19940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nvGrpSpPr>
          <p:cNvPr id="10" name="Group 18"/>
          <p:cNvGrpSpPr>
            <a:grpSpLocks/>
          </p:cNvGrpSpPr>
          <p:nvPr/>
        </p:nvGrpSpPr>
        <p:grpSpPr bwMode="auto">
          <a:xfrm>
            <a:off x="5589241" y="2312056"/>
            <a:ext cx="100013" cy="84630"/>
            <a:chOff x="1249" y="4967"/>
            <a:chExt cx="90" cy="86"/>
          </a:xfrm>
        </p:grpSpPr>
        <p:sp>
          <p:nvSpPr>
            <p:cNvPr id="99" name="Line 19"/>
            <p:cNvSpPr>
              <a:spLocks noChangeAspect="1" noChangeShapeType="1"/>
            </p:cNvSpPr>
            <p:nvPr/>
          </p:nvSpPr>
          <p:spPr bwMode="auto">
            <a:xfrm flipV="1">
              <a:off x="1249"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0" name="Line 20"/>
            <p:cNvSpPr>
              <a:spLocks noChangeAspect="1" noChangeShapeType="1"/>
            </p:cNvSpPr>
            <p:nvPr/>
          </p:nvSpPr>
          <p:spPr bwMode="auto">
            <a:xfrm rot="16200000" flipV="1">
              <a:off x="1253"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grpSp>
        <p:nvGrpSpPr>
          <p:cNvPr id="11" name="Group 18"/>
          <p:cNvGrpSpPr>
            <a:grpSpLocks/>
          </p:cNvGrpSpPr>
          <p:nvPr/>
        </p:nvGrpSpPr>
        <p:grpSpPr bwMode="auto">
          <a:xfrm>
            <a:off x="5301209" y="2179119"/>
            <a:ext cx="100013" cy="84630"/>
            <a:chOff x="1249" y="4967"/>
            <a:chExt cx="90" cy="86"/>
          </a:xfrm>
        </p:grpSpPr>
        <p:sp>
          <p:nvSpPr>
            <p:cNvPr id="102" name="Line 19"/>
            <p:cNvSpPr>
              <a:spLocks noChangeAspect="1" noChangeShapeType="1"/>
            </p:cNvSpPr>
            <p:nvPr/>
          </p:nvSpPr>
          <p:spPr bwMode="auto">
            <a:xfrm flipV="1">
              <a:off x="1249"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3" name="Line 20"/>
            <p:cNvSpPr>
              <a:spLocks noChangeAspect="1" noChangeShapeType="1"/>
            </p:cNvSpPr>
            <p:nvPr/>
          </p:nvSpPr>
          <p:spPr bwMode="auto">
            <a:xfrm rot="16200000" flipV="1">
              <a:off x="1253"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grpSp>
        <p:nvGrpSpPr>
          <p:cNvPr id="12" name="Group 18"/>
          <p:cNvGrpSpPr>
            <a:grpSpLocks/>
          </p:cNvGrpSpPr>
          <p:nvPr/>
        </p:nvGrpSpPr>
        <p:grpSpPr bwMode="auto">
          <a:xfrm>
            <a:off x="5301209" y="1846774"/>
            <a:ext cx="100013" cy="84630"/>
            <a:chOff x="1249" y="4967"/>
            <a:chExt cx="90" cy="86"/>
          </a:xfrm>
        </p:grpSpPr>
        <p:sp>
          <p:nvSpPr>
            <p:cNvPr id="105" name="Line 19"/>
            <p:cNvSpPr>
              <a:spLocks noChangeAspect="1" noChangeShapeType="1"/>
            </p:cNvSpPr>
            <p:nvPr/>
          </p:nvSpPr>
          <p:spPr bwMode="auto">
            <a:xfrm flipV="1">
              <a:off x="1249"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6" name="Line 20"/>
            <p:cNvSpPr>
              <a:spLocks noChangeAspect="1" noChangeShapeType="1"/>
            </p:cNvSpPr>
            <p:nvPr/>
          </p:nvSpPr>
          <p:spPr bwMode="auto">
            <a:xfrm rot="16200000" flipV="1">
              <a:off x="1253"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grpSp>
        <p:nvGrpSpPr>
          <p:cNvPr id="13" name="Group 18"/>
          <p:cNvGrpSpPr>
            <a:grpSpLocks/>
          </p:cNvGrpSpPr>
          <p:nvPr/>
        </p:nvGrpSpPr>
        <p:grpSpPr bwMode="auto">
          <a:xfrm>
            <a:off x="5589241" y="1780305"/>
            <a:ext cx="100013" cy="84630"/>
            <a:chOff x="1249" y="4967"/>
            <a:chExt cx="90" cy="86"/>
          </a:xfrm>
        </p:grpSpPr>
        <p:sp>
          <p:nvSpPr>
            <p:cNvPr id="111" name="Line 19"/>
            <p:cNvSpPr>
              <a:spLocks noChangeAspect="1" noChangeShapeType="1"/>
            </p:cNvSpPr>
            <p:nvPr/>
          </p:nvSpPr>
          <p:spPr bwMode="auto">
            <a:xfrm flipV="1">
              <a:off x="1249"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12" name="Line 20"/>
            <p:cNvSpPr>
              <a:spLocks noChangeAspect="1" noChangeShapeType="1"/>
            </p:cNvSpPr>
            <p:nvPr/>
          </p:nvSpPr>
          <p:spPr bwMode="auto">
            <a:xfrm rot="16200000" flipV="1">
              <a:off x="1253"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grpSp>
        <p:nvGrpSpPr>
          <p:cNvPr id="14" name="Group 18"/>
          <p:cNvGrpSpPr>
            <a:grpSpLocks/>
          </p:cNvGrpSpPr>
          <p:nvPr/>
        </p:nvGrpSpPr>
        <p:grpSpPr bwMode="auto">
          <a:xfrm>
            <a:off x="5877273" y="1913243"/>
            <a:ext cx="100013" cy="84630"/>
            <a:chOff x="1249" y="4967"/>
            <a:chExt cx="90" cy="86"/>
          </a:xfrm>
        </p:grpSpPr>
        <p:sp>
          <p:nvSpPr>
            <p:cNvPr id="114" name="Line 19"/>
            <p:cNvSpPr>
              <a:spLocks noChangeAspect="1" noChangeShapeType="1"/>
            </p:cNvSpPr>
            <p:nvPr/>
          </p:nvSpPr>
          <p:spPr bwMode="auto">
            <a:xfrm flipV="1">
              <a:off x="1249"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15" name="Line 20"/>
            <p:cNvSpPr>
              <a:spLocks noChangeAspect="1" noChangeShapeType="1"/>
            </p:cNvSpPr>
            <p:nvPr/>
          </p:nvSpPr>
          <p:spPr bwMode="auto">
            <a:xfrm rot="16200000" flipV="1">
              <a:off x="1253"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11113" y="21982"/>
            <a:ext cx="6826250" cy="909271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graphicFrame>
        <p:nvGraphicFramePr>
          <p:cNvPr id="2051" name="Objekt 5"/>
          <p:cNvGraphicFramePr>
            <a:graphicFrameLocks noChangeAspect="1"/>
          </p:cNvGraphicFramePr>
          <p:nvPr/>
        </p:nvGraphicFramePr>
        <p:xfrm>
          <a:off x="4077072" y="783272"/>
          <a:ext cx="2463800" cy="3959469"/>
        </p:xfrm>
        <a:graphic>
          <a:graphicData uri="http://schemas.openxmlformats.org/presentationml/2006/ole">
            <p:oleObj spid="_x0000_s1026" r:id="rId3" imgW="2463800" imgH="4289425" progId="">
              <p:embed/>
            </p:oleObj>
          </a:graphicData>
        </a:graphic>
      </p:graphicFrame>
      <p:graphicFrame>
        <p:nvGraphicFramePr>
          <p:cNvPr id="2052" name="Objekt 6"/>
          <p:cNvGraphicFramePr>
            <a:graphicFrameLocks noChangeAspect="1"/>
          </p:cNvGraphicFramePr>
          <p:nvPr/>
        </p:nvGraphicFramePr>
        <p:xfrm>
          <a:off x="4095750" y="4945674"/>
          <a:ext cx="2463800" cy="3959469"/>
        </p:xfrm>
        <a:graphic>
          <a:graphicData uri="http://schemas.openxmlformats.org/presentationml/2006/ole">
            <p:oleObj spid="_x0000_s1027" r:id="rId4" imgW="2463800" imgH="4289425" progId="">
              <p:embed/>
            </p:oleObj>
          </a:graphicData>
        </a:graphic>
      </p:graphicFrame>
      <p:sp>
        <p:nvSpPr>
          <p:cNvPr id="2067" name="textruta 14"/>
          <p:cNvSpPr txBox="1">
            <a:spLocks noChangeArrowheads="1"/>
          </p:cNvSpPr>
          <p:nvPr/>
        </p:nvSpPr>
        <p:spPr bwMode="auto">
          <a:xfrm>
            <a:off x="-1611313" y="490905"/>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sv-SE"/>
          </a:p>
        </p:txBody>
      </p:sp>
      <p:sp>
        <p:nvSpPr>
          <p:cNvPr id="2068" name="Rubrik 1"/>
          <p:cNvSpPr>
            <a:spLocks noGrp="1"/>
          </p:cNvSpPr>
          <p:nvPr>
            <p:ph type="ctrTitle"/>
          </p:nvPr>
        </p:nvSpPr>
        <p:spPr>
          <a:xfrm>
            <a:off x="441324" y="359020"/>
            <a:ext cx="3419723" cy="477715"/>
          </a:xfrm>
        </p:spPr>
        <p:txBody>
          <a:bodyPr>
            <a:noAutofit/>
          </a:bodyPr>
          <a:lstStyle/>
          <a:p>
            <a:pPr algn="l"/>
            <a:r>
              <a:rPr lang="sv-SE" sz="2000" b="1" dirty="0" smtClean="0"/>
              <a:t>Piteåmodellen, fotbollslekar</a:t>
            </a:r>
          </a:p>
        </p:txBody>
      </p:sp>
      <p:sp>
        <p:nvSpPr>
          <p:cNvPr id="2069" name="textruta 2"/>
          <p:cNvSpPr txBox="1">
            <a:spLocks noChangeArrowheads="1"/>
          </p:cNvSpPr>
          <p:nvPr/>
        </p:nvSpPr>
        <p:spPr bwMode="auto">
          <a:xfrm>
            <a:off x="471488" y="942243"/>
            <a:ext cx="29337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400" b="1" dirty="0"/>
              <a:t>Vad? </a:t>
            </a:r>
            <a:endParaRPr lang="sv-SE" sz="1400" dirty="0"/>
          </a:p>
        </p:txBody>
      </p:sp>
      <p:sp>
        <p:nvSpPr>
          <p:cNvPr id="9" name="Rektangel 8"/>
          <p:cNvSpPr/>
          <p:nvPr/>
        </p:nvSpPr>
        <p:spPr>
          <a:xfrm>
            <a:off x="468313" y="880697"/>
            <a:ext cx="3086100" cy="404006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2072" name="textruta 33"/>
          <p:cNvSpPr txBox="1">
            <a:spLocks noChangeArrowheads="1"/>
          </p:cNvSpPr>
          <p:nvPr/>
        </p:nvSpPr>
        <p:spPr bwMode="auto">
          <a:xfrm>
            <a:off x="471488" y="3442029"/>
            <a:ext cx="29337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400" b="1" smtClean="0"/>
              <a:t> </a:t>
            </a:r>
            <a:endParaRPr lang="sv-SE" sz="1200" dirty="0"/>
          </a:p>
        </p:txBody>
      </p:sp>
      <p:sp>
        <p:nvSpPr>
          <p:cNvPr id="2073" name="textruta 34"/>
          <p:cNvSpPr txBox="1">
            <a:spLocks noChangeArrowheads="1"/>
          </p:cNvSpPr>
          <p:nvPr/>
        </p:nvSpPr>
        <p:spPr bwMode="auto">
          <a:xfrm>
            <a:off x="466725" y="3641436"/>
            <a:ext cx="29337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200" b="1" dirty="0"/>
              <a:t>Instruktioner: </a:t>
            </a:r>
            <a:endParaRPr lang="sv-SE" sz="1200" dirty="0"/>
          </a:p>
        </p:txBody>
      </p:sp>
      <p:sp>
        <p:nvSpPr>
          <p:cNvPr id="36" name="Rektangel 35"/>
          <p:cNvSpPr/>
          <p:nvPr/>
        </p:nvSpPr>
        <p:spPr>
          <a:xfrm>
            <a:off x="476672" y="4970814"/>
            <a:ext cx="3086100" cy="404153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2075" name="textruta 36"/>
          <p:cNvSpPr txBox="1">
            <a:spLocks noChangeArrowheads="1"/>
          </p:cNvSpPr>
          <p:nvPr/>
        </p:nvSpPr>
        <p:spPr bwMode="auto">
          <a:xfrm>
            <a:off x="476672" y="5502565"/>
            <a:ext cx="29337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400" b="1" dirty="0"/>
              <a:t>Öva: </a:t>
            </a:r>
            <a:endParaRPr lang="sv-SE" sz="1200" dirty="0"/>
          </a:p>
        </p:txBody>
      </p:sp>
      <p:sp>
        <p:nvSpPr>
          <p:cNvPr id="2076" name="textruta 56"/>
          <p:cNvSpPr txBox="1">
            <a:spLocks noChangeArrowheads="1"/>
          </p:cNvSpPr>
          <p:nvPr/>
        </p:nvSpPr>
        <p:spPr bwMode="auto">
          <a:xfrm>
            <a:off x="460375" y="5701973"/>
            <a:ext cx="29337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200" b="1" i="1" dirty="0"/>
              <a:t>Organisation</a:t>
            </a:r>
            <a:r>
              <a:rPr lang="sv-SE" sz="1100" b="1" i="1" dirty="0"/>
              <a:t>: </a:t>
            </a:r>
            <a:endParaRPr lang="sv-SE" sz="1100" b="1" dirty="0"/>
          </a:p>
        </p:txBody>
      </p:sp>
      <p:sp>
        <p:nvSpPr>
          <p:cNvPr id="2077" name="textruta 58"/>
          <p:cNvSpPr txBox="1">
            <a:spLocks noChangeArrowheads="1"/>
          </p:cNvSpPr>
          <p:nvPr/>
        </p:nvSpPr>
        <p:spPr bwMode="auto">
          <a:xfrm>
            <a:off x="461963" y="6117981"/>
            <a:ext cx="293370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100" b="1" i="1" dirty="0" smtClean="0"/>
              <a:t> </a:t>
            </a:r>
            <a:endParaRPr lang="sv-SE" sz="1100" b="1" dirty="0"/>
          </a:p>
        </p:txBody>
      </p:sp>
      <p:sp>
        <p:nvSpPr>
          <p:cNvPr id="2080" name="textruta 64"/>
          <p:cNvSpPr txBox="1">
            <a:spLocks noChangeArrowheads="1"/>
          </p:cNvSpPr>
          <p:nvPr/>
        </p:nvSpPr>
        <p:spPr bwMode="auto">
          <a:xfrm>
            <a:off x="458788" y="3840842"/>
            <a:ext cx="2933700" cy="93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1450" indent="-1714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charset="0"/>
              <a:buChar char="•"/>
            </a:pPr>
            <a:r>
              <a:rPr lang="sv-SE" sz="1100" dirty="0" smtClean="0"/>
              <a:t>Titta upp när du springer men behåll kontroll på bollen</a:t>
            </a:r>
          </a:p>
          <a:p>
            <a:pPr>
              <a:buFont typeface="Arial" charset="0"/>
              <a:buChar char="•"/>
            </a:pPr>
            <a:r>
              <a:rPr lang="sv-SE" sz="1100" dirty="0" smtClean="0"/>
              <a:t>Spring med bollen nära foten</a:t>
            </a:r>
          </a:p>
          <a:p>
            <a:pPr>
              <a:buFont typeface="Arial" charset="0"/>
              <a:buChar char="•"/>
            </a:pPr>
            <a:r>
              <a:rPr lang="sv-SE" sz="1100" dirty="0" smtClean="0"/>
              <a:t>Riktningsförändra</a:t>
            </a:r>
          </a:p>
          <a:p>
            <a:pPr>
              <a:buFont typeface="Arial" charset="0"/>
              <a:buChar char="•"/>
            </a:pPr>
            <a:r>
              <a:rPr lang="sv-SE" sz="1100" dirty="0" smtClean="0"/>
              <a:t>Tempoväxlingar</a:t>
            </a:r>
            <a:endParaRPr lang="sv-SE" sz="1100" dirty="0"/>
          </a:p>
        </p:txBody>
      </p:sp>
      <p:sp>
        <p:nvSpPr>
          <p:cNvPr id="2081" name="textruta 66"/>
          <p:cNvSpPr txBox="1">
            <a:spLocks noChangeArrowheads="1"/>
          </p:cNvSpPr>
          <p:nvPr/>
        </p:nvSpPr>
        <p:spPr bwMode="auto">
          <a:xfrm>
            <a:off x="461963" y="1151792"/>
            <a:ext cx="293370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100" dirty="0" smtClean="0"/>
              <a:t>Dribbla, vem är rädd för ……….</a:t>
            </a:r>
            <a:endParaRPr lang="sv-SE" sz="1100" dirty="0"/>
          </a:p>
        </p:txBody>
      </p:sp>
      <p:sp>
        <p:nvSpPr>
          <p:cNvPr id="2082" name="textruta 63"/>
          <p:cNvSpPr txBox="1">
            <a:spLocks noChangeArrowheads="1"/>
          </p:cNvSpPr>
          <p:nvPr/>
        </p:nvSpPr>
        <p:spPr bwMode="auto">
          <a:xfrm>
            <a:off x="482600" y="1713838"/>
            <a:ext cx="2933700" cy="1954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100" dirty="0" smtClean="0">
                <a:latin typeface="+mn-lt"/>
              </a:rPr>
              <a:t>• Anpassa stoleken på ytan efter antalet spelare</a:t>
            </a:r>
          </a:p>
          <a:p>
            <a:r>
              <a:rPr lang="sv-SE" sz="1100" dirty="0" smtClean="0">
                <a:latin typeface="+mn-lt"/>
              </a:rPr>
              <a:t>• 1 spelare är jägare och placeras på ena linjen</a:t>
            </a:r>
          </a:p>
          <a:p>
            <a:r>
              <a:rPr lang="sv-SE" sz="1100" dirty="0" smtClean="0">
                <a:latin typeface="+mn-lt"/>
              </a:rPr>
              <a:t>• Övriga spelar  placeras på motsatt linje med boll</a:t>
            </a:r>
          </a:p>
          <a:p>
            <a:r>
              <a:rPr lang="sv-SE" sz="1100" dirty="0" smtClean="0">
                <a:latin typeface="+mn-lt"/>
              </a:rPr>
              <a:t>• Jägaren frågar, vem är rädd för …. Varpå övriga spelare svara inte jag och försöker springa över till jägarens linje utan att bli kullade</a:t>
            </a:r>
          </a:p>
          <a:p>
            <a:r>
              <a:rPr lang="sv-SE" sz="1100" dirty="0" smtClean="0">
                <a:latin typeface="+mn-lt"/>
              </a:rPr>
              <a:t>• Kullade spelare hjälper jägaren nästa omgång</a:t>
            </a:r>
          </a:p>
          <a:p>
            <a:r>
              <a:rPr lang="sv-SE" sz="1100" dirty="0" smtClean="0">
                <a:latin typeface="+mn-lt"/>
              </a:rPr>
              <a:t>• Spelaren blir kullad genom beröring på ryggen eller genom att bli av med en väst som man satt fast i byxan</a:t>
            </a:r>
            <a:endParaRPr lang="sv-SE" sz="1100" dirty="0">
              <a:latin typeface="+mn-lt"/>
            </a:endParaRPr>
          </a:p>
        </p:txBody>
      </p:sp>
      <p:sp>
        <p:nvSpPr>
          <p:cNvPr id="2083" name="textruta 65"/>
          <p:cNvSpPr txBox="1">
            <a:spLocks noChangeArrowheads="1"/>
          </p:cNvSpPr>
          <p:nvPr/>
        </p:nvSpPr>
        <p:spPr bwMode="auto">
          <a:xfrm>
            <a:off x="493713" y="5901379"/>
            <a:ext cx="2933700" cy="1954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100" dirty="0" smtClean="0">
                <a:latin typeface="Wide Latin"/>
              </a:rPr>
              <a:t>•</a:t>
            </a:r>
            <a:r>
              <a:rPr lang="sv-SE" sz="1100" dirty="0" smtClean="0">
                <a:latin typeface="+mn-lt"/>
              </a:rPr>
              <a:t>Kona upp en yta som är havet</a:t>
            </a:r>
          </a:p>
          <a:p>
            <a:r>
              <a:rPr lang="sv-SE" sz="1100" dirty="0" smtClean="0">
                <a:latin typeface="+mn-lt"/>
              </a:rPr>
              <a:t>• En eller några spelare är krabbor och placeras på ena linjen</a:t>
            </a:r>
          </a:p>
          <a:p>
            <a:r>
              <a:rPr lang="sv-SE" sz="1100" dirty="0" smtClean="0">
                <a:latin typeface="+mn-lt"/>
              </a:rPr>
              <a:t>• Övriga spelare ät räkor och har varsin boll och är placerade på motsatt linje</a:t>
            </a:r>
          </a:p>
          <a:p>
            <a:r>
              <a:rPr lang="sv-SE" sz="1100" dirty="0" smtClean="0">
                <a:latin typeface="+mn-lt"/>
              </a:rPr>
              <a:t>• Krabborna står i kräftfotbollsställning. Alltså går på alla fyra med rumpan neråt</a:t>
            </a:r>
          </a:p>
          <a:p>
            <a:r>
              <a:rPr lang="sv-SE" sz="1100" dirty="0" smtClean="0">
                <a:latin typeface="+mn-lt"/>
              </a:rPr>
              <a:t>• På signal försöker räkorna ta sig över havet utan att få sina bollar uppätna av krabborna som får använda händerna  för att ta bollar</a:t>
            </a:r>
          </a:p>
          <a:p>
            <a:r>
              <a:rPr lang="sv-SE" sz="1100" dirty="0" smtClean="0">
                <a:latin typeface="+mn-lt"/>
              </a:rPr>
              <a:t>• Räkor som blir tagna blir krabbor</a:t>
            </a:r>
            <a:endParaRPr lang="sv-SE" sz="1100" dirty="0">
              <a:latin typeface="+mn-lt"/>
            </a:endParaRPr>
          </a:p>
        </p:txBody>
      </p:sp>
      <p:sp>
        <p:nvSpPr>
          <p:cNvPr id="46" name="Freeform 4"/>
          <p:cNvSpPr>
            <a:spLocks/>
          </p:cNvSpPr>
          <p:nvPr/>
        </p:nvSpPr>
        <p:spPr bwMode="auto">
          <a:xfrm rot="5508829" flipV="1">
            <a:off x="4032491" y="1578963"/>
            <a:ext cx="464526" cy="71438"/>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47" name="AutoShape 6"/>
          <p:cNvSpPr>
            <a:spLocks noChangeAspect="1" noChangeArrowheads="1"/>
          </p:cNvSpPr>
          <p:nvPr/>
        </p:nvSpPr>
        <p:spPr bwMode="auto">
          <a:xfrm>
            <a:off x="4077072" y="1381492"/>
            <a:ext cx="63101"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49" name="Oval 8"/>
          <p:cNvSpPr>
            <a:spLocks noChangeArrowheads="1"/>
          </p:cNvSpPr>
          <p:nvPr/>
        </p:nvSpPr>
        <p:spPr bwMode="auto">
          <a:xfrm>
            <a:off x="4509121" y="2312056"/>
            <a:ext cx="101123" cy="88217"/>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50" name="AutoShape 9"/>
          <p:cNvSpPr>
            <a:spLocks noChangeAspect="1" noChangeArrowheads="1"/>
          </p:cNvSpPr>
          <p:nvPr/>
        </p:nvSpPr>
        <p:spPr bwMode="auto">
          <a:xfrm>
            <a:off x="4149081" y="1315023"/>
            <a:ext cx="121129"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nvGrpSpPr>
          <p:cNvPr id="2" name="Group 128"/>
          <p:cNvGrpSpPr>
            <a:grpSpLocks/>
          </p:cNvGrpSpPr>
          <p:nvPr/>
        </p:nvGrpSpPr>
        <p:grpSpPr bwMode="auto">
          <a:xfrm flipH="1">
            <a:off x="9312032" y="-2586413"/>
            <a:ext cx="288925" cy="83"/>
            <a:chOff x="436" y="4740"/>
            <a:chExt cx="228" cy="90"/>
          </a:xfrm>
        </p:grpSpPr>
        <p:sp>
          <p:nvSpPr>
            <p:cNvPr id="67" name="Line 129"/>
            <p:cNvSpPr>
              <a:spLocks noChangeShapeType="1"/>
            </p:cNvSpPr>
            <p:nvPr/>
          </p:nvSpPr>
          <p:spPr bwMode="auto">
            <a:xfrm>
              <a:off x="436" y="4830"/>
              <a:ext cx="227"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68" name="Line 130"/>
            <p:cNvSpPr>
              <a:spLocks noChangeAspect="1" noChangeShapeType="1"/>
            </p:cNvSpPr>
            <p:nvPr/>
          </p:nvSpPr>
          <p:spPr bwMode="auto">
            <a:xfrm flipV="1">
              <a:off x="663" y="4740"/>
              <a:ext cx="1" cy="8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69" name="Line 131"/>
            <p:cNvSpPr>
              <a:spLocks noChangeAspect="1" noChangeShapeType="1"/>
            </p:cNvSpPr>
            <p:nvPr/>
          </p:nvSpPr>
          <p:spPr bwMode="auto">
            <a:xfrm flipV="1">
              <a:off x="436" y="4740"/>
              <a:ext cx="1" cy="8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sp>
        <p:nvSpPr>
          <p:cNvPr id="78" name="AutoShape 6"/>
          <p:cNvSpPr>
            <a:spLocks noChangeAspect="1" noChangeArrowheads="1"/>
          </p:cNvSpPr>
          <p:nvPr/>
        </p:nvSpPr>
        <p:spPr bwMode="auto">
          <a:xfrm>
            <a:off x="4941169" y="2312057"/>
            <a:ext cx="63101"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79" name="AutoShape 6"/>
          <p:cNvSpPr>
            <a:spLocks noChangeAspect="1" noChangeArrowheads="1"/>
          </p:cNvSpPr>
          <p:nvPr/>
        </p:nvSpPr>
        <p:spPr bwMode="auto">
          <a:xfrm>
            <a:off x="4077072" y="2312057"/>
            <a:ext cx="63101"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1" name="AutoShape 6"/>
          <p:cNvSpPr>
            <a:spLocks noChangeAspect="1" noChangeArrowheads="1"/>
          </p:cNvSpPr>
          <p:nvPr/>
        </p:nvSpPr>
        <p:spPr bwMode="auto">
          <a:xfrm>
            <a:off x="4941169" y="1381492"/>
            <a:ext cx="63101"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2" name="AutoShape 9"/>
          <p:cNvSpPr>
            <a:spLocks noChangeAspect="1" noChangeArrowheads="1"/>
          </p:cNvSpPr>
          <p:nvPr/>
        </p:nvSpPr>
        <p:spPr bwMode="auto">
          <a:xfrm>
            <a:off x="4293097" y="1315023"/>
            <a:ext cx="121129"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3" name="AutoShape 9"/>
          <p:cNvSpPr>
            <a:spLocks noChangeAspect="1" noChangeArrowheads="1"/>
          </p:cNvSpPr>
          <p:nvPr/>
        </p:nvSpPr>
        <p:spPr bwMode="auto">
          <a:xfrm>
            <a:off x="4653137" y="1315023"/>
            <a:ext cx="121129"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4" name="AutoShape 9"/>
          <p:cNvSpPr>
            <a:spLocks noChangeAspect="1" noChangeArrowheads="1"/>
          </p:cNvSpPr>
          <p:nvPr/>
        </p:nvSpPr>
        <p:spPr bwMode="auto">
          <a:xfrm>
            <a:off x="4437113" y="1315023"/>
            <a:ext cx="121129"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5" name="AutoShape 9"/>
          <p:cNvSpPr>
            <a:spLocks noChangeAspect="1" noChangeArrowheads="1"/>
          </p:cNvSpPr>
          <p:nvPr/>
        </p:nvSpPr>
        <p:spPr bwMode="auto">
          <a:xfrm>
            <a:off x="4797153" y="1315023"/>
            <a:ext cx="121129"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6" name="Freeform 4"/>
          <p:cNvSpPr>
            <a:spLocks/>
          </p:cNvSpPr>
          <p:nvPr/>
        </p:nvSpPr>
        <p:spPr bwMode="auto">
          <a:xfrm rot="5508829" flipV="1">
            <a:off x="4176507" y="1578963"/>
            <a:ext cx="464526" cy="71438"/>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7" name="Freeform 4"/>
          <p:cNvSpPr>
            <a:spLocks/>
          </p:cNvSpPr>
          <p:nvPr/>
        </p:nvSpPr>
        <p:spPr bwMode="auto">
          <a:xfrm rot="5508829" flipV="1">
            <a:off x="4320523" y="1578963"/>
            <a:ext cx="464526" cy="71438"/>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8" name="Freeform 4"/>
          <p:cNvSpPr>
            <a:spLocks/>
          </p:cNvSpPr>
          <p:nvPr/>
        </p:nvSpPr>
        <p:spPr bwMode="auto">
          <a:xfrm rot="5508829" flipV="1">
            <a:off x="4464538" y="1645432"/>
            <a:ext cx="464526" cy="71438"/>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9" name="Freeform 4"/>
          <p:cNvSpPr>
            <a:spLocks/>
          </p:cNvSpPr>
          <p:nvPr/>
        </p:nvSpPr>
        <p:spPr bwMode="auto">
          <a:xfrm rot="5508829" flipV="1">
            <a:off x="4608555" y="1645431"/>
            <a:ext cx="464526" cy="71438"/>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0" name="Rektangel 89"/>
          <p:cNvSpPr/>
          <p:nvPr/>
        </p:nvSpPr>
        <p:spPr>
          <a:xfrm>
            <a:off x="476673" y="1514430"/>
            <a:ext cx="3283509" cy="276999"/>
          </a:xfrm>
          <a:prstGeom prst="rect">
            <a:avLst/>
          </a:prstGeom>
        </p:spPr>
        <p:txBody>
          <a:bodyPr wrap="square">
            <a:spAutoFit/>
          </a:bodyPr>
          <a:lstStyle/>
          <a:p>
            <a:r>
              <a:rPr lang="sv-SE" sz="1200" b="1" i="1" dirty="0" smtClean="0"/>
              <a:t>Organisation: </a:t>
            </a:r>
            <a:endParaRPr lang="sv-SE" sz="1200" b="1" dirty="0"/>
          </a:p>
        </p:txBody>
      </p:sp>
      <p:sp>
        <p:nvSpPr>
          <p:cNvPr id="91" name="Rektangel 90"/>
          <p:cNvSpPr/>
          <p:nvPr/>
        </p:nvSpPr>
        <p:spPr>
          <a:xfrm>
            <a:off x="476673" y="1315023"/>
            <a:ext cx="3290625" cy="307777"/>
          </a:xfrm>
          <a:prstGeom prst="rect">
            <a:avLst/>
          </a:prstGeom>
        </p:spPr>
        <p:txBody>
          <a:bodyPr wrap="square">
            <a:spAutoFit/>
          </a:bodyPr>
          <a:lstStyle/>
          <a:p>
            <a:r>
              <a:rPr lang="sv-SE" sz="1400" b="1" dirty="0" smtClean="0"/>
              <a:t>Öva: </a:t>
            </a:r>
            <a:endParaRPr lang="sv-SE" sz="1400" dirty="0"/>
          </a:p>
        </p:txBody>
      </p:sp>
      <p:sp>
        <p:nvSpPr>
          <p:cNvPr id="92" name="AutoShape 6"/>
          <p:cNvSpPr>
            <a:spLocks noChangeAspect="1" noChangeArrowheads="1"/>
          </p:cNvSpPr>
          <p:nvPr/>
        </p:nvSpPr>
        <p:spPr bwMode="auto">
          <a:xfrm>
            <a:off x="4077072" y="6433130"/>
            <a:ext cx="63101"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3" name="Oval 8"/>
          <p:cNvSpPr>
            <a:spLocks noChangeArrowheads="1"/>
          </p:cNvSpPr>
          <p:nvPr/>
        </p:nvSpPr>
        <p:spPr bwMode="auto">
          <a:xfrm>
            <a:off x="4509121" y="6433130"/>
            <a:ext cx="101123" cy="88217"/>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4" name="Freeform 4"/>
          <p:cNvSpPr>
            <a:spLocks/>
          </p:cNvSpPr>
          <p:nvPr/>
        </p:nvSpPr>
        <p:spPr bwMode="auto">
          <a:xfrm rot="5508829" flipV="1">
            <a:off x="3957332" y="5703096"/>
            <a:ext cx="464526" cy="65134"/>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5" name="AutoShape 9"/>
          <p:cNvSpPr>
            <a:spLocks noChangeAspect="1" noChangeArrowheads="1"/>
          </p:cNvSpPr>
          <p:nvPr/>
        </p:nvSpPr>
        <p:spPr bwMode="auto">
          <a:xfrm>
            <a:off x="4293097" y="5436096"/>
            <a:ext cx="121129"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6" name="Rektangel 95"/>
          <p:cNvSpPr/>
          <p:nvPr/>
        </p:nvSpPr>
        <p:spPr>
          <a:xfrm>
            <a:off x="476673" y="5037283"/>
            <a:ext cx="3187841" cy="523220"/>
          </a:xfrm>
          <a:prstGeom prst="rect">
            <a:avLst/>
          </a:prstGeom>
        </p:spPr>
        <p:txBody>
          <a:bodyPr wrap="square">
            <a:spAutoFit/>
          </a:bodyPr>
          <a:lstStyle/>
          <a:p>
            <a:r>
              <a:rPr lang="sv-SE" sz="1400" b="1" dirty="0" smtClean="0"/>
              <a:t>Vad?</a:t>
            </a:r>
          </a:p>
          <a:p>
            <a:r>
              <a:rPr lang="sv-SE" sz="1100" dirty="0" smtClean="0"/>
              <a:t>Dribbla, räkor och krabbor</a:t>
            </a:r>
            <a:r>
              <a:rPr lang="sv-SE" sz="1400" b="1" dirty="0" smtClean="0"/>
              <a:t> </a:t>
            </a:r>
            <a:endParaRPr lang="sv-SE" sz="1400" dirty="0"/>
          </a:p>
        </p:txBody>
      </p:sp>
      <p:sp>
        <p:nvSpPr>
          <p:cNvPr id="97" name="Rektangel 96"/>
          <p:cNvSpPr/>
          <p:nvPr/>
        </p:nvSpPr>
        <p:spPr>
          <a:xfrm>
            <a:off x="476672" y="7629571"/>
            <a:ext cx="3186527" cy="307777"/>
          </a:xfrm>
          <a:prstGeom prst="rect">
            <a:avLst/>
          </a:prstGeom>
        </p:spPr>
        <p:txBody>
          <a:bodyPr wrap="square">
            <a:spAutoFit/>
          </a:bodyPr>
          <a:lstStyle/>
          <a:p>
            <a:r>
              <a:rPr lang="sv-SE" sz="1400" b="1" dirty="0" smtClean="0"/>
              <a:t> </a:t>
            </a:r>
            <a:endParaRPr lang="sv-SE" sz="1400" dirty="0"/>
          </a:p>
        </p:txBody>
      </p:sp>
      <p:sp>
        <p:nvSpPr>
          <p:cNvPr id="98" name="Rektangel 97"/>
          <p:cNvSpPr/>
          <p:nvPr/>
        </p:nvSpPr>
        <p:spPr>
          <a:xfrm>
            <a:off x="476673" y="7828978"/>
            <a:ext cx="3276455" cy="276999"/>
          </a:xfrm>
          <a:prstGeom prst="rect">
            <a:avLst/>
          </a:prstGeom>
        </p:spPr>
        <p:txBody>
          <a:bodyPr wrap="square">
            <a:spAutoFit/>
          </a:bodyPr>
          <a:lstStyle/>
          <a:p>
            <a:r>
              <a:rPr lang="sv-SE" sz="1200" b="1" dirty="0" smtClean="0"/>
              <a:t>Instruktioner: </a:t>
            </a:r>
            <a:endParaRPr lang="sv-SE" sz="1200" dirty="0"/>
          </a:p>
        </p:txBody>
      </p:sp>
      <p:sp>
        <p:nvSpPr>
          <p:cNvPr id="99" name="Rektangel 98"/>
          <p:cNvSpPr/>
          <p:nvPr/>
        </p:nvSpPr>
        <p:spPr>
          <a:xfrm>
            <a:off x="476672" y="8028384"/>
            <a:ext cx="3096344" cy="938719"/>
          </a:xfrm>
          <a:prstGeom prst="rect">
            <a:avLst/>
          </a:prstGeom>
        </p:spPr>
        <p:txBody>
          <a:bodyPr wrap="square">
            <a:spAutoFit/>
          </a:bodyPr>
          <a:lstStyle/>
          <a:p>
            <a:pPr>
              <a:buFont typeface="Arial" charset="0"/>
              <a:buChar char="•"/>
            </a:pPr>
            <a:r>
              <a:rPr lang="sv-SE" sz="1100" dirty="0" smtClean="0"/>
              <a:t>Titta upp när du springer men behåll kontroll på bollen</a:t>
            </a:r>
          </a:p>
          <a:p>
            <a:pPr>
              <a:buFont typeface="Arial" charset="0"/>
              <a:buChar char="•"/>
            </a:pPr>
            <a:r>
              <a:rPr lang="sv-SE" sz="1100" dirty="0" smtClean="0"/>
              <a:t>Spring med bollen nära foten</a:t>
            </a:r>
          </a:p>
          <a:p>
            <a:pPr>
              <a:buFont typeface="Arial" charset="0"/>
              <a:buChar char="•"/>
            </a:pPr>
            <a:r>
              <a:rPr lang="sv-SE" sz="1100" dirty="0" smtClean="0"/>
              <a:t>Riktningsförändra</a:t>
            </a:r>
          </a:p>
          <a:p>
            <a:pPr>
              <a:buFont typeface="Arial" charset="0"/>
              <a:buChar char="•"/>
            </a:pPr>
            <a:r>
              <a:rPr lang="sv-SE" sz="1100" dirty="0" smtClean="0"/>
              <a:t>Tempoväxlingar</a:t>
            </a:r>
            <a:endParaRPr lang="sv-SE" sz="1100" dirty="0"/>
          </a:p>
        </p:txBody>
      </p:sp>
      <p:sp>
        <p:nvSpPr>
          <p:cNvPr id="100" name="AutoShape 6"/>
          <p:cNvSpPr>
            <a:spLocks noChangeAspect="1" noChangeArrowheads="1"/>
          </p:cNvSpPr>
          <p:nvPr/>
        </p:nvSpPr>
        <p:spPr bwMode="auto">
          <a:xfrm>
            <a:off x="5013177" y="6433130"/>
            <a:ext cx="63101"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1" name="AutoShape 6"/>
          <p:cNvSpPr>
            <a:spLocks noChangeAspect="1" noChangeArrowheads="1"/>
          </p:cNvSpPr>
          <p:nvPr/>
        </p:nvSpPr>
        <p:spPr bwMode="auto">
          <a:xfrm>
            <a:off x="4077072" y="5502565"/>
            <a:ext cx="63101"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2" name="AutoShape 6"/>
          <p:cNvSpPr>
            <a:spLocks noChangeAspect="1" noChangeArrowheads="1"/>
          </p:cNvSpPr>
          <p:nvPr/>
        </p:nvSpPr>
        <p:spPr bwMode="auto">
          <a:xfrm>
            <a:off x="5013177" y="5502565"/>
            <a:ext cx="63101"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3" name="AutoShape 9"/>
          <p:cNvSpPr>
            <a:spLocks noChangeAspect="1" noChangeArrowheads="1"/>
          </p:cNvSpPr>
          <p:nvPr/>
        </p:nvSpPr>
        <p:spPr bwMode="auto">
          <a:xfrm>
            <a:off x="4509121" y="5436096"/>
            <a:ext cx="121129"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4" name="AutoShape 9"/>
          <p:cNvSpPr>
            <a:spLocks noChangeAspect="1" noChangeArrowheads="1"/>
          </p:cNvSpPr>
          <p:nvPr/>
        </p:nvSpPr>
        <p:spPr bwMode="auto">
          <a:xfrm>
            <a:off x="4653137" y="5436096"/>
            <a:ext cx="121129"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5" name="AutoShape 9"/>
          <p:cNvSpPr>
            <a:spLocks noChangeAspect="1" noChangeArrowheads="1"/>
          </p:cNvSpPr>
          <p:nvPr/>
        </p:nvSpPr>
        <p:spPr bwMode="auto">
          <a:xfrm>
            <a:off x="4869161" y="5436096"/>
            <a:ext cx="121129"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6" name="AutoShape 9"/>
          <p:cNvSpPr>
            <a:spLocks noChangeAspect="1" noChangeArrowheads="1"/>
          </p:cNvSpPr>
          <p:nvPr/>
        </p:nvSpPr>
        <p:spPr bwMode="auto">
          <a:xfrm>
            <a:off x="4149081" y="5436096"/>
            <a:ext cx="121129"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7" name="Freeform 4"/>
          <p:cNvSpPr>
            <a:spLocks/>
          </p:cNvSpPr>
          <p:nvPr/>
        </p:nvSpPr>
        <p:spPr bwMode="auto">
          <a:xfrm rot="5508829" flipV="1">
            <a:off x="4101348" y="5703096"/>
            <a:ext cx="464526" cy="65134"/>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8" name="Freeform 4"/>
          <p:cNvSpPr>
            <a:spLocks/>
          </p:cNvSpPr>
          <p:nvPr/>
        </p:nvSpPr>
        <p:spPr bwMode="auto">
          <a:xfrm rot="5508829" flipV="1">
            <a:off x="4317372" y="5703095"/>
            <a:ext cx="464526" cy="65134"/>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9" name="Freeform 4"/>
          <p:cNvSpPr>
            <a:spLocks/>
          </p:cNvSpPr>
          <p:nvPr/>
        </p:nvSpPr>
        <p:spPr bwMode="auto">
          <a:xfrm rot="5508829" flipV="1">
            <a:off x="4461388" y="5703096"/>
            <a:ext cx="464526" cy="65134"/>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10" name="Freeform 4"/>
          <p:cNvSpPr>
            <a:spLocks/>
          </p:cNvSpPr>
          <p:nvPr/>
        </p:nvSpPr>
        <p:spPr bwMode="auto">
          <a:xfrm rot="5508829" flipV="1">
            <a:off x="4677412" y="5703096"/>
            <a:ext cx="464526" cy="65134"/>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11113" y="21982"/>
            <a:ext cx="6826250" cy="909271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graphicFrame>
        <p:nvGraphicFramePr>
          <p:cNvPr id="2051" name="Objekt 5"/>
          <p:cNvGraphicFramePr>
            <a:graphicFrameLocks noChangeAspect="1"/>
          </p:cNvGraphicFramePr>
          <p:nvPr/>
        </p:nvGraphicFramePr>
        <p:xfrm>
          <a:off x="4077072" y="783272"/>
          <a:ext cx="2463800" cy="3959469"/>
        </p:xfrm>
        <a:graphic>
          <a:graphicData uri="http://schemas.openxmlformats.org/presentationml/2006/ole">
            <p:oleObj spid="_x0000_s2050" r:id="rId3" imgW="2463800" imgH="4289425" progId="">
              <p:embed/>
            </p:oleObj>
          </a:graphicData>
        </a:graphic>
      </p:graphicFrame>
      <p:graphicFrame>
        <p:nvGraphicFramePr>
          <p:cNvPr id="2052" name="Objekt 6"/>
          <p:cNvGraphicFramePr>
            <a:graphicFrameLocks noChangeAspect="1"/>
          </p:cNvGraphicFramePr>
          <p:nvPr/>
        </p:nvGraphicFramePr>
        <p:xfrm>
          <a:off x="4095750" y="4945674"/>
          <a:ext cx="2463800" cy="3959469"/>
        </p:xfrm>
        <a:graphic>
          <a:graphicData uri="http://schemas.openxmlformats.org/presentationml/2006/ole">
            <p:oleObj spid="_x0000_s2051" r:id="rId4" imgW="2463800" imgH="4289425" progId="">
              <p:embed/>
            </p:oleObj>
          </a:graphicData>
        </a:graphic>
      </p:graphicFrame>
      <p:sp>
        <p:nvSpPr>
          <p:cNvPr id="2067" name="textruta 14"/>
          <p:cNvSpPr txBox="1">
            <a:spLocks noChangeArrowheads="1"/>
          </p:cNvSpPr>
          <p:nvPr/>
        </p:nvSpPr>
        <p:spPr bwMode="auto">
          <a:xfrm>
            <a:off x="-1611313" y="490905"/>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sv-SE"/>
          </a:p>
        </p:txBody>
      </p:sp>
      <p:sp>
        <p:nvSpPr>
          <p:cNvPr id="2068" name="Rubrik 1"/>
          <p:cNvSpPr>
            <a:spLocks noGrp="1"/>
          </p:cNvSpPr>
          <p:nvPr>
            <p:ph type="ctrTitle"/>
          </p:nvPr>
        </p:nvSpPr>
        <p:spPr>
          <a:xfrm>
            <a:off x="476672" y="251520"/>
            <a:ext cx="3528392" cy="576064"/>
          </a:xfrm>
        </p:spPr>
        <p:txBody>
          <a:bodyPr>
            <a:noAutofit/>
          </a:bodyPr>
          <a:lstStyle/>
          <a:p>
            <a:pPr algn="l"/>
            <a:r>
              <a:rPr lang="sv-SE" sz="2000" b="1" dirty="0" smtClean="0"/>
              <a:t>Piteåmodellen, fotbollslekar</a:t>
            </a:r>
          </a:p>
        </p:txBody>
      </p:sp>
      <p:sp>
        <p:nvSpPr>
          <p:cNvPr id="2069" name="textruta 2"/>
          <p:cNvSpPr txBox="1">
            <a:spLocks noChangeArrowheads="1"/>
          </p:cNvSpPr>
          <p:nvPr/>
        </p:nvSpPr>
        <p:spPr bwMode="auto">
          <a:xfrm>
            <a:off x="471488" y="942243"/>
            <a:ext cx="29337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400" b="1" dirty="0"/>
              <a:t>Vad? </a:t>
            </a:r>
            <a:endParaRPr lang="sv-SE" sz="1400" dirty="0"/>
          </a:p>
        </p:txBody>
      </p:sp>
      <p:sp>
        <p:nvSpPr>
          <p:cNvPr id="9" name="Rektangel 8"/>
          <p:cNvSpPr/>
          <p:nvPr/>
        </p:nvSpPr>
        <p:spPr>
          <a:xfrm>
            <a:off x="468313" y="880697"/>
            <a:ext cx="3086100" cy="404006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2073" name="textruta 34"/>
          <p:cNvSpPr txBox="1">
            <a:spLocks noChangeArrowheads="1"/>
          </p:cNvSpPr>
          <p:nvPr/>
        </p:nvSpPr>
        <p:spPr bwMode="auto">
          <a:xfrm>
            <a:off x="466725" y="2843809"/>
            <a:ext cx="29337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200" b="1" dirty="0"/>
              <a:t>Instruktioner: </a:t>
            </a:r>
            <a:endParaRPr lang="sv-SE" sz="1200" dirty="0"/>
          </a:p>
        </p:txBody>
      </p:sp>
      <p:sp>
        <p:nvSpPr>
          <p:cNvPr id="36" name="Rektangel 35"/>
          <p:cNvSpPr/>
          <p:nvPr/>
        </p:nvSpPr>
        <p:spPr>
          <a:xfrm>
            <a:off x="461962" y="4999893"/>
            <a:ext cx="3255069" cy="414410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2075" name="textruta 36"/>
          <p:cNvSpPr txBox="1">
            <a:spLocks noChangeArrowheads="1"/>
          </p:cNvSpPr>
          <p:nvPr/>
        </p:nvSpPr>
        <p:spPr bwMode="auto">
          <a:xfrm>
            <a:off x="461963" y="5004048"/>
            <a:ext cx="2933700" cy="477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400" b="1" dirty="0" smtClean="0"/>
              <a:t>Vad? </a:t>
            </a:r>
          </a:p>
          <a:p>
            <a:r>
              <a:rPr lang="sv-SE" sz="1100" dirty="0" smtClean="0">
                <a:latin typeface="+mn-lt"/>
              </a:rPr>
              <a:t>Dribbla, domaren hur långt är det kvar?</a:t>
            </a:r>
            <a:endParaRPr lang="sv-SE" sz="1100" dirty="0">
              <a:latin typeface="+mn-lt"/>
            </a:endParaRPr>
          </a:p>
        </p:txBody>
      </p:sp>
      <p:sp>
        <p:nvSpPr>
          <p:cNvPr id="2076" name="textruta 56"/>
          <p:cNvSpPr txBox="1">
            <a:spLocks noChangeArrowheads="1"/>
          </p:cNvSpPr>
          <p:nvPr/>
        </p:nvSpPr>
        <p:spPr bwMode="auto">
          <a:xfrm>
            <a:off x="460375" y="1315023"/>
            <a:ext cx="29337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200" b="1" i="1" dirty="0"/>
              <a:t>Organisation</a:t>
            </a:r>
            <a:r>
              <a:rPr lang="sv-SE" sz="1100" b="1" i="1" dirty="0"/>
              <a:t>: </a:t>
            </a:r>
            <a:endParaRPr lang="sv-SE" sz="1100" b="1" dirty="0"/>
          </a:p>
        </p:txBody>
      </p:sp>
      <p:sp>
        <p:nvSpPr>
          <p:cNvPr id="2080" name="textruta 64"/>
          <p:cNvSpPr txBox="1">
            <a:spLocks noChangeArrowheads="1"/>
          </p:cNvSpPr>
          <p:nvPr/>
        </p:nvSpPr>
        <p:spPr bwMode="auto">
          <a:xfrm>
            <a:off x="458788" y="3043216"/>
            <a:ext cx="2933700" cy="93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1450" indent="-1714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charset="0"/>
              <a:buChar char="•"/>
            </a:pPr>
            <a:r>
              <a:rPr lang="sv-SE" sz="1100" dirty="0" smtClean="0"/>
              <a:t>Spring med bollen nära foten</a:t>
            </a:r>
          </a:p>
          <a:p>
            <a:pPr>
              <a:buFont typeface="Arial" charset="0"/>
              <a:buChar char="•"/>
            </a:pPr>
            <a:r>
              <a:rPr lang="sv-SE" sz="1100" dirty="0" smtClean="0"/>
              <a:t>Riktningsförändringar</a:t>
            </a:r>
          </a:p>
          <a:p>
            <a:pPr>
              <a:buFont typeface="Arial" charset="0"/>
              <a:buChar char="•"/>
            </a:pPr>
            <a:r>
              <a:rPr lang="sv-SE" sz="1100" dirty="0" smtClean="0"/>
              <a:t>Tempoväxlingar</a:t>
            </a:r>
          </a:p>
          <a:p>
            <a:pPr>
              <a:buFont typeface="Arial" charset="0"/>
              <a:buChar char="•"/>
            </a:pPr>
            <a:r>
              <a:rPr lang="sv-SE" sz="1100" dirty="0" smtClean="0"/>
              <a:t>Finta (t.ex. kroppsfin åt vänster och tempoväxling åt höger)</a:t>
            </a:r>
            <a:endParaRPr lang="sv-SE" sz="1100" dirty="0"/>
          </a:p>
        </p:txBody>
      </p:sp>
      <p:sp>
        <p:nvSpPr>
          <p:cNvPr id="2081" name="textruta 66"/>
          <p:cNvSpPr txBox="1">
            <a:spLocks noChangeArrowheads="1"/>
          </p:cNvSpPr>
          <p:nvPr/>
        </p:nvSpPr>
        <p:spPr bwMode="auto">
          <a:xfrm>
            <a:off x="461963" y="1151792"/>
            <a:ext cx="293370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100" dirty="0" smtClean="0"/>
              <a:t>Dribbla, tjuv och polis</a:t>
            </a:r>
            <a:endParaRPr lang="sv-SE" sz="1100" dirty="0"/>
          </a:p>
        </p:txBody>
      </p:sp>
      <p:sp>
        <p:nvSpPr>
          <p:cNvPr id="2083" name="textruta 65"/>
          <p:cNvSpPr txBox="1">
            <a:spLocks noChangeArrowheads="1"/>
          </p:cNvSpPr>
          <p:nvPr/>
        </p:nvSpPr>
        <p:spPr bwMode="auto">
          <a:xfrm>
            <a:off x="493713" y="1514430"/>
            <a:ext cx="2933700" cy="12772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100" dirty="0" smtClean="0">
                <a:latin typeface="Wide Latin"/>
              </a:rPr>
              <a:t>•</a:t>
            </a:r>
            <a:r>
              <a:rPr lang="sv-SE" sz="1100" dirty="0" smtClean="0">
                <a:latin typeface="+mn-lt"/>
              </a:rPr>
              <a:t>Spelarna jobbar två och två</a:t>
            </a:r>
          </a:p>
          <a:p>
            <a:r>
              <a:rPr lang="sv-SE" sz="1100" dirty="0" smtClean="0">
                <a:latin typeface="+mn-lt"/>
              </a:rPr>
              <a:t>•Spelare 1 (tjuv) springer först med eller utan boll och spelare 2 (polis) följer efter</a:t>
            </a:r>
          </a:p>
          <a:p>
            <a:r>
              <a:rPr lang="sv-SE" sz="1100" dirty="0" smtClean="0">
                <a:latin typeface="+mn-lt"/>
              </a:rPr>
              <a:t>•Tjuven försöker finta bort eller springa ifrån polisen</a:t>
            </a:r>
          </a:p>
          <a:p>
            <a:r>
              <a:rPr lang="sv-SE" sz="1100" dirty="0" smtClean="0">
                <a:latin typeface="+mn-lt"/>
              </a:rPr>
              <a:t>•När tränaren ropar frys ska polisen vara inom armlängdsavstånd från tjuven</a:t>
            </a:r>
            <a:endParaRPr lang="sv-SE" sz="1100" dirty="0">
              <a:latin typeface="+mn-lt"/>
            </a:endParaRPr>
          </a:p>
        </p:txBody>
      </p:sp>
      <p:sp>
        <p:nvSpPr>
          <p:cNvPr id="46" name="Freeform 4"/>
          <p:cNvSpPr>
            <a:spLocks/>
          </p:cNvSpPr>
          <p:nvPr/>
        </p:nvSpPr>
        <p:spPr bwMode="auto">
          <a:xfrm rot="5508829" flipV="1">
            <a:off x="3960483" y="5633567"/>
            <a:ext cx="464526" cy="71438"/>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47" name="AutoShape 6"/>
          <p:cNvSpPr>
            <a:spLocks noChangeAspect="1" noChangeArrowheads="1"/>
          </p:cNvSpPr>
          <p:nvPr/>
        </p:nvSpPr>
        <p:spPr bwMode="auto">
          <a:xfrm>
            <a:off x="4077073" y="1381492"/>
            <a:ext cx="58895" cy="4718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49" name="Oval 8"/>
          <p:cNvSpPr>
            <a:spLocks noChangeArrowheads="1"/>
          </p:cNvSpPr>
          <p:nvPr/>
        </p:nvSpPr>
        <p:spPr bwMode="auto">
          <a:xfrm>
            <a:off x="4509121" y="6433130"/>
            <a:ext cx="101123" cy="88217"/>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50" name="AutoShape 9"/>
          <p:cNvSpPr>
            <a:spLocks noChangeAspect="1" noChangeArrowheads="1"/>
          </p:cNvSpPr>
          <p:nvPr/>
        </p:nvSpPr>
        <p:spPr bwMode="auto">
          <a:xfrm>
            <a:off x="4365105" y="1514430"/>
            <a:ext cx="121129"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nvGrpSpPr>
          <p:cNvPr id="4" name="Group 128"/>
          <p:cNvGrpSpPr>
            <a:grpSpLocks/>
          </p:cNvGrpSpPr>
          <p:nvPr/>
        </p:nvGrpSpPr>
        <p:grpSpPr bwMode="auto">
          <a:xfrm flipH="1">
            <a:off x="9312032" y="-2586413"/>
            <a:ext cx="288925" cy="83"/>
            <a:chOff x="436" y="4740"/>
            <a:chExt cx="228" cy="90"/>
          </a:xfrm>
        </p:grpSpPr>
        <p:sp>
          <p:nvSpPr>
            <p:cNvPr id="67" name="Line 129"/>
            <p:cNvSpPr>
              <a:spLocks noChangeShapeType="1"/>
            </p:cNvSpPr>
            <p:nvPr/>
          </p:nvSpPr>
          <p:spPr bwMode="auto">
            <a:xfrm>
              <a:off x="436" y="4830"/>
              <a:ext cx="227"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68" name="Line 130"/>
            <p:cNvSpPr>
              <a:spLocks noChangeAspect="1" noChangeShapeType="1"/>
            </p:cNvSpPr>
            <p:nvPr/>
          </p:nvSpPr>
          <p:spPr bwMode="auto">
            <a:xfrm flipV="1">
              <a:off x="663" y="4740"/>
              <a:ext cx="1" cy="8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69" name="Line 131"/>
            <p:cNvSpPr>
              <a:spLocks noChangeAspect="1" noChangeShapeType="1"/>
            </p:cNvSpPr>
            <p:nvPr/>
          </p:nvSpPr>
          <p:spPr bwMode="auto">
            <a:xfrm flipV="1">
              <a:off x="436" y="4740"/>
              <a:ext cx="1" cy="8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sp>
        <p:nvSpPr>
          <p:cNvPr id="78" name="AutoShape 6"/>
          <p:cNvSpPr>
            <a:spLocks noChangeAspect="1" noChangeArrowheads="1"/>
          </p:cNvSpPr>
          <p:nvPr/>
        </p:nvSpPr>
        <p:spPr bwMode="auto">
          <a:xfrm>
            <a:off x="4077073" y="2378525"/>
            <a:ext cx="58895" cy="4718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79" name="AutoShape 6"/>
          <p:cNvSpPr>
            <a:spLocks noChangeAspect="1" noChangeArrowheads="1"/>
          </p:cNvSpPr>
          <p:nvPr/>
        </p:nvSpPr>
        <p:spPr bwMode="auto">
          <a:xfrm>
            <a:off x="5013177" y="2378525"/>
            <a:ext cx="58895" cy="4718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1" name="AutoShape 6"/>
          <p:cNvSpPr>
            <a:spLocks noChangeAspect="1" noChangeArrowheads="1"/>
          </p:cNvSpPr>
          <p:nvPr/>
        </p:nvSpPr>
        <p:spPr bwMode="auto">
          <a:xfrm>
            <a:off x="4941169" y="1381492"/>
            <a:ext cx="58895" cy="4718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2" name="AutoShape 9"/>
          <p:cNvSpPr>
            <a:spLocks noChangeAspect="1" noChangeArrowheads="1"/>
          </p:cNvSpPr>
          <p:nvPr/>
        </p:nvSpPr>
        <p:spPr bwMode="auto">
          <a:xfrm>
            <a:off x="4653137" y="1514430"/>
            <a:ext cx="121129"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3" name="AutoShape 9"/>
          <p:cNvSpPr>
            <a:spLocks noChangeAspect="1" noChangeArrowheads="1"/>
          </p:cNvSpPr>
          <p:nvPr/>
        </p:nvSpPr>
        <p:spPr bwMode="auto">
          <a:xfrm>
            <a:off x="4293097" y="2245588"/>
            <a:ext cx="121129"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4" name="AutoShape 9"/>
          <p:cNvSpPr>
            <a:spLocks noChangeAspect="1" noChangeArrowheads="1"/>
          </p:cNvSpPr>
          <p:nvPr/>
        </p:nvSpPr>
        <p:spPr bwMode="auto">
          <a:xfrm>
            <a:off x="4293097" y="1913243"/>
            <a:ext cx="121129"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5" name="AutoShape 9"/>
          <p:cNvSpPr>
            <a:spLocks noChangeAspect="1" noChangeArrowheads="1"/>
          </p:cNvSpPr>
          <p:nvPr/>
        </p:nvSpPr>
        <p:spPr bwMode="auto">
          <a:xfrm>
            <a:off x="4869161" y="2179119"/>
            <a:ext cx="121129"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6" name="AutoShape 9"/>
          <p:cNvSpPr>
            <a:spLocks noChangeAspect="1" noChangeArrowheads="1"/>
          </p:cNvSpPr>
          <p:nvPr/>
        </p:nvSpPr>
        <p:spPr bwMode="auto">
          <a:xfrm>
            <a:off x="4725145" y="1913243"/>
            <a:ext cx="121129"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7" name="Freeform 4"/>
          <p:cNvSpPr>
            <a:spLocks/>
          </p:cNvSpPr>
          <p:nvPr/>
        </p:nvSpPr>
        <p:spPr bwMode="auto">
          <a:xfrm rot="13795290" flipV="1">
            <a:off x="4568086" y="1873534"/>
            <a:ext cx="285442" cy="78760"/>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8" name="Freeform 4"/>
          <p:cNvSpPr>
            <a:spLocks/>
          </p:cNvSpPr>
          <p:nvPr/>
        </p:nvSpPr>
        <p:spPr bwMode="auto">
          <a:xfrm rot="14221389" flipV="1">
            <a:off x="4769122" y="2146195"/>
            <a:ext cx="280056" cy="70163"/>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9" name="Freeform 4"/>
          <p:cNvSpPr>
            <a:spLocks/>
          </p:cNvSpPr>
          <p:nvPr/>
        </p:nvSpPr>
        <p:spPr bwMode="auto">
          <a:xfrm rot="2686841" flipV="1">
            <a:off x="4633376" y="1601032"/>
            <a:ext cx="293000" cy="59633"/>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0" name="Freeform 4"/>
          <p:cNvSpPr>
            <a:spLocks/>
          </p:cNvSpPr>
          <p:nvPr/>
        </p:nvSpPr>
        <p:spPr bwMode="auto">
          <a:xfrm flipV="1">
            <a:off x="4365104" y="1514429"/>
            <a:ext cx="212878" cy="66469"/>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1" name="Freeform 4"/>
          <p:cNvSpPr>
            <a:spLocks/>
          </p:cNvSpPr>
          <p:nvPr/>
        </p:nvSpPr>
        <p:spPr bwMode="auto">
          <a:xfrm rot="16200000" flipV="1">
            <a:off x="4189012" y="1751453"/>
            <a:ext cx="255481" cy="47311"/>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2" name="Freeform 4"/>
          <p:cNvSpPr>
            <a:spLocks/>
          </p:cNvSpPr>
          <p:nvPr/>
        </p:nvSpPr>
        <p:spPr bwMode="auto">
          <a:xfrm rot="16200000" flipV="1">
            <a:off x="4263969" y="2213786"/>
            <a:ext cx="247991" cy="45719"/>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3" name="AutoShape 6"/>
          <p:cNvSpPr>
            <a:spLocks noChangeAspect="1" noChangeArrowheads="1"/>
          </p:cNvSpPr>
          <p:nvPr/>
        </p:nvSpPr>
        <p:spPr bwMode="auto">
          <a:xfrm>
            <a:off x="4077073" y="5502565"/>
            <a:ext cx="58895" cy="4718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4" name="AutoShape 9"/>
          <p:cNvSpPr>
            <a:spLocks noChangeAspect="1" noChangeArrowheads="1"/>
          </p:cNvSpPr>
          <p:nvPr/>
        </p:nvSpPr>
        <p:spPr bwMode="auto">
          <a:xfrm>
            <a:off x="4869161" y="5436096"/>
            <a:ext cx="121129"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5" name="AutoShape 6"/>
          <p:cNvSpPr>
            <a:spLocks noChangeAspect="1" noChangeArrowheads="1"/>
          </p:cNvSpPr>
          <p:nvPr/>
        </p:nvSpPr>
        <p:spPr bwMode="auto">
          <a:xfrm>
            <a:off x="4077073" y="6433130"/>
            <a:ext cx="58895" cy="4718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6" name="AutoShape 6"/>
          <p:cNvSpPr>
            <a:spLocks noChangeAspect="1" noChangeArrowheads="1"/>
          </p:cNvSpPr>
          <p:nvPr/>
        </p:nvSpPr>
        <p:spPr bwMode="auto">
          <a:xfrm>
            <a:off x="5013177" y="6433130"/>
            <a:ext cx="58895" cy="4718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7" name="AutoShape 6"/>
          <p:cNvSpPr>
            <a:spLocks noChangeAspect="1" noChangeArrowheads="1"/>
          </p:cNvSpPr>
          <p:nvPr/>
        </p:nvSpPr>
        <p:spPr bwMode="auto">
          <a:xfrm>
            <a:off x="5013177" y="5502565"/>
            <a:ext cx="58895" cy="4718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8" name="AutoShape 9"/>
          <p:cNvSpPr>
            <a:spLocks noChangeAspect="1" noChangeArrowheads="1"/>
          </p:cNvSpPr>
          <p:nvPr/>
        </p:nvSpPr>
        <p:spPr bwMode="auto">
          <a:xfrm>
            <a:off x="4725145" y="5436096"/>
            <a:ext cx="121129"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9" name="AutoShape 9"/>
          <p:cNvSpPr>
            <a:spLocks noChangeAspect="1" noChangeArrowheads="1"/>
          </p:cNvSpPr>
          <p:nvPr/>
        </p:nvSpPr>
        <p:spPr bwMode="auto">
          <a:xfrm>
            <a:off x="4581129" y="5436096"/>
            <a:ext cx="121129"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0" name="AutoShape 9"/>
          <p:cNvSpPr>
            <a:spLocks noChangeAspect="1" noChangeArrowheads="1"/>
          </p:cNvSpPr>
          <p:nvPr/>
        </p:nvSpPr>
        <p:spPr bwMode="auto">
          <a:xfrm>
            <a:off x="4437113" y="5436096"/>
            <a:ext cx="121129"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1" name="AutoShape 9"/>
          <p:cNvSpPr>
            <a:spLocks noChangeAspect="1" noChangeArrowheads="1"/>
          </p:cNvSpPr>
          <p:nvPr/>
        </p:nvSpPr>
        <p:spPr bwMode="auto">
          <a:xfrm>
            <a:off x="4293097" y="5436096"/>
            <a:ext cx="121129"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2" name="AutoShape 9"/>
          <p:cNvSpPr>
            <a:spLocks noChangeAspect="1" noChangeArrowheads="1"/>
          </p:cNvSpPr>
          <p:nvPr/>
        </p:nvSpPr>
        <p:spPr bwMode="auto">
          <a:xfrm>
            <a:off x="4149081" y="5436096"/>
            <a:ext cx="121129"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3" name="Freeform 4"/>
          <p:cNvSpPr>
            <a:spLocks/>
          </p:cNvSpPr>
          <p:nvPr/>
        </p:nvSpPr>
        <p:spPr bwMode="auto">
          <a:xfrm rot="5508829" flipV="1">
            <a:off x="4104498" y="5633567"/>
            <a:ext cx="464526" cy="71438"/>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4" name="Freeform 4"/>
          <p:cNvSpPr>
            <a:spLocks/>
          </p:cNvSpPr>
          <p:nvPr/>
        </p:nvSpPr>
        <p:spPr bwMode="auto">
          <a:xfrm rot="5508829" flipV="1">
            <a:off x="4248515" y="5633567"/>
            <a:ext cx="464526" cy="71438"/>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5" name="Freeform 4"/>
          <p:cNvSpPr>
            <a:spLocks/>
          </p:cNvSpPr>
          <p:nvPr/>
        </p:nvSpPr>
        <p:spPr bwMode="auto">
          <a:xfrm rot="5508829" flipV="1">
            <a:off x="4392530" y="5633567"/>
            <a:ext cx="464526" cy="71438"/>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6" name="Freeform 4"/>
          <p:cNvSpPr>
            <a:spLocks/>
          </p:cNvSpPr>
          <p:nvPr/>
        </p:nvSpPr>
        <p:spPr bwMode="auto">
          <a:xfrm rot="5508829" flipV="1">
            <a:off x="4536548" y="5633568"/>
            <a:ext cx="464526" cy="71438"/>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7" name="Freeform 4"/>
          <p:cNvSpPr>
            <a:spLocks/>
          </p:cNvSpPr>
          <p:nvPr/>
        </p:nvSpPr>
        <p:spPr bwMode="auto">
          <a:xfrm rot="5508829" flipV="1">
            <a:off x="4680562" y="5633567"/>
            <a:ext cx="464526" cy="71438"/>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8" name="Rektangel 107"/>
          <p:cNvSpPr/>
          <p:nvPr/>
        </p:nvSpPr>
        <p:spPr>
          <a:xfrm>
            <a:off x="476673" y="5364088"/>
            <a:ext cx="3096344" cy="3580661"/>
          </a:xfrm>
          <a:prstGeom prst="rect">
            <a:avLst/>
          </a:prstGeom>
        </p:spPr>
        <p:txBody>
          <a:bodyPr wrap="square">
            <a:spAutoFit/>
          </a:bodyPr>
          <a:lstStyle/>
          <a:p>
            <a:r>
              <a:rPr lang="sv-SE" sz="1200" b="1" i="1" dirty="0" smtClean="0"/>
              <a:t>Organisation:</a:t>
            </a:r>
          </a:p>
          <a:p>
            <a:r>
              <a:rPr lang="sv-SE" sz="1100" dirty="0" smtClean="0">
                <a:latin typeface="Wide Latin"/>
              </a:rPr>
              <a:t>•</a:t>
            </a:r>
            <a:r>
              <a:rPr lang="sv-SE" sz="1100" dirty="0" smtClean="0">
                <a:latin typeface="+mn-lt"/>
              </a:rPr>
              <a:t>1 spelare eller tränare är domare och placeras på ena linjen med ryggen mot övriga spelare</a:t>
            </a:r>
          </a:p>
          <a:p>
            <a:r>
              <a:rPr lang="sv-SE" sz="1100" dirty="0" smtClean="0">
                <a:latin typeface="+mn-lt"/>
              </a:rPr>
              <a:t>•Övriga spelare har varsin boll och står på motsatt linje</a:t>
            </a:r>
          </a:p>
          <a:p>
            <a:r>
              <a:rPr lang="sv-SE" sz="1100" dirty="0" smtClean="0">
                <a:latin typeface="+mn-lt"/>
              </a:rPr>
              <a:t>•Spelarna med boll frågar, Domaren hur långt är det kvar, varpå domaren svarar en tid mellan 1- 5 minuter.</a:t>
            </a:r>
          </a:p>
          <a:p>
            <a:r>
              <a:rPr lang="sv-SE" sz="1100" dirty="0" smtClean="0">
                <a:latin typeface="+mn-lt"/>
              </a:rPr>
              <a:t>•Säger sedan domaren 3 minuter räknar han till 3 och vänder sig sedan om mot spelarna.</a:t>
            </a:r>
          </a:p>
          <a:p>
            <a:r>
              <a:rPr lang="sv-SE" sz="1100" dirty="0" smtClean="0">
                <a:latin typeface="+mn-lt"/>
              </a:rPr>
              <a:t>•Spelarna ska försöka dribbla bollen till linjen där domaren står medan domaren räknar till t.ex. 3. När domaren vänder sig om måste spelarna stå stilla med foten på bollen</a:t>
            </a:r>
          </a:p>
          <a:p>
            <a:r>
              <a:rPr lang="sv-SE" sz="1100" dirty="0" smtClean="0">
                <a:latin typeface="+mn-lt"/>
              </a:rPr>
              <a:t>•Har man inte stannat bollen när domaren vänder sig om får man börja om på linjen längst bort från domaren</a:t>
            </a:r>
          </a:p>
          <a:p>
            <a:r>
              <a:rPr lang="sv-SE" sz="1100" dirty="0" smtClean="0">
                <a:latin typeface="+mn-lt"/>
              </a:rPr>
              <a:t>•Den spelare som först stannar sin boll på linjen vinner</a:t>
            </a:r>
          </a:p>
          <a:p>
            <a:r>
              <a:rPr lang="sv-SE" sz="1200" b="1" i="1" dirty="0" smtClean="0"/>
              <a:t> </a:t>
            </a:r>
            <a:endParaRPr lang="sv-SE" sz="1200" b="1" dirty="0"/>
          </a:p>
        </p:txBody>
      </p:sp>
      <p:sp>
        <p:nvSpPr>
          <p:cNvPr id="109" name="Rektangel 108"/>
          <p:cNvSpPr/>
          <p:nvPr/>
        </p:nvSpPr>
        <p:spPr>
          <a:xfrm>
            <a:off x="404665" y="8532440"/>
            <a:ext cx="3500363" cy="646331"/>
          </a:xfrm>
          <a:prstGeom prst="rect">
            <a:avLst/>
          </a:prstGeom>
        </p:spPr>
        <p:txBody>
          <a:bodyPr wrap="square">
            <a:spAutoFit/>
          </a:bodyPr>
          <a:lstStyle/>
          <a:p>
            <a:r>
              <a:rPr lang="sv-SE" sz="1200" b="1" dirty="0" smtClean="0"/>
              <a:t>Instruktioner:</a:t>
            </a:r>
          </a:p>
          <a:p>
            <a:r>
              <a:rPr lang="sv-SE" sz="1200" b="1" dirty="0" smtClean="0">
                <a:latin typeface="Wide Latin"/>
              </a:rPr>
              <a:t>•</a:t>
            </a:r>
            <a:r>
              <a:rPr lang="sv-SE" sz="1100" dirty="0" smtClean="0">
                <a:latin typeface="+mn-lt"/>
              </a:rPr>
              <a:t>Spring med bollen nära foten, stanna bollen med sulan</a:t>
            </a:r>
          </a:p>
          <a:p>
            <a:r>
              <a:rPr lang="sv-SE" sz="1100" b="1" dirty="0" smtClean="0">
                <a:latin typeface="+mn-lt"/>
              </a:rPr>
              <a:t>•</a:t>
            </a:r>
            <a:r>
              <a:rPr lang="sv-SE" sz="1100" dirty="0" smtClean="0">
                <a:latin typeface="+mn-lt"/>
              </a:rPr>
              <a:t>Dribbla med utsidan på foten eller vristen</a:t>
            </a:r>
            <a:r>
              <a:rPr lang="sv-SE" sz="1200" dirty="0" smtClean="0"/>
              <a:t> </a:t>
            </a:r>
            <a:endParaRPr lang="sv-SE"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11113" y="21982"/>
            <a:ext cx="6826250" cy="909271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graphicFrame>
        <p:nvGraphicFramePr>
          <p:cNvPr id="2051" name="Objekt 5"/>
          <p:cNvGraphicFramePr>
            <a:graphicFrameLocks noChangeAspect="1"/>
          </p:cNvGraphicFramePr>
          <p:nvPr/>
        </p:nvGraphicFramePr>
        <p:xfrm>
          <a:off x="4077072" y="827584"/>
          <a:ext cx="2463800" cy="3959469"/>
        </p:xfrm>
        <a:graphic>
          <a:graphicData uri="http://schemas.openxmlformats.org/presentationml/2006/ole">
            <p:oleObj spid="_x0000_s3074" r:id="rId3" imgW="2463800" imgH="4289425" progId="">
              <p:embed/>
            </p:oleObj>
          </a:graphicData>
        </a:graphic>
      </p:graphicFrame>
      <p:graphicFrame>
        <p:nvGraphicFramePr>
          <p:cNvPr id="2052" name="Objekt 6"/>
          <p:cNvGraphicFramePr>
            <a:graphicFrameLocks noChangeAspect="1"/>
          </p:cNvGraphicFramePr>
          <p:nvPr/>
        </p:nvGraphicFramePr>
        <p:xfrm>
          <a:off x="4095750" y="4945674"/>
          <a:ext cx="2463800" cy="3959469"/>
        </p:xfrm>
        <a:graphic>
          <a:graphicData uri="http://schemas.openxmlformats.org/presentationml/2006/ole">
            <p:oleObj spid="_x0000_s3075" r:id="rId4" imgW="2463800" imgH="4289425" progId="">
              <p:embed/>
            </p:oleObj>
          </a:graphicData>
        </a:graphic>
      </p:graphicFrame>
      <p:sp>
        <p:nvSpPr>
          <p:cNvPr id="2067" name="textruta 14"/>
          <p:cNvSpPr txBox="1">
            <a:spLocks noChangeArrowheads="1"/>
          </p:cNvSpPr>
          <p:nvPr/>
        </p:nvSpPr>
        <p:spPr bwMode="auto">
          <a:xfrm>
            <a:off x="-1611313" y="490905"/>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sv-SE"/>
          </a:p>
        </p:txBody>
      </p:sp>
      <p:sp>
        <p:nvSpPr>
          <p:cNvPr id="2068" name="Rubrik 1"/>
          <p:cNvSpPr>
            <a:spLocks noGrp="1"/>
          </p:cNvSpPr>
          <p:nvPr>
            <p:ph type="ctrTitle"/>
          </p:nvPr>
        </p:nvSpPr>
        <p:spPr>
          <a:xfrm>
            <a:off x="476672" y="395536"/>
            <a:ext cx="3515990" cy="477715"/>
          </a:xfrm>
        </p:spPr>
        <p:txBody>
          <a:bodyPr>
            <a:noAutofit/>
          </a:bodyPr>
          <a:lstStyle/>
          <a:p>
            <a:pPr algn="l"/>
            <a:r>
              <a:rPr lang="sv-SE" sz="2000" b="1" dirty="0" smtClean="0"/>
              <a:t>Piteåmodellen, fotbollslekar</a:t>
            </a:r>
          </a:p>
        </p:txBody>
      </p:sp>
      <p:sp>
        <p:nvSpPr>
          <p:cNvPr id="2069" name="textruta 2"/>
          <p:cNvSpPr txBox="1">
            <a:spLocks noChangeArrowheads="1"/>
          </p:cNvSpPr>
          <p:nvPr/>
        </p:nvSpPr>
        <p:spPr bwMode="auto">
          <a:xfrm>
            <a:off x="471488" y="942243"/>
            <a:ext cx="29337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400" b="1"/>
              <a:t>Vad? </a:t>
            </a:r>
            <a:endParaRPr lang="sv-SE" sz="1400"/>
          </a:p>
        </p:txBody>
      </p:sp>
      <p:sp>
        <p:nvSpPr>
          <p:cNvPr id="9" name="Rektangel 8"/>
          <p:cNvSpPr/>
          <p:nvPr/>
        </p:nvSpPr>
        <p:spPr>
          <a:xfrm>
            <a:off x="468313" y="880697"/>
            <a:ext cx="3086100" cy="404006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2073" name="textruta 34"/>
          <p:cNvSpPr txBox="1">
            <a:spLocks noChangeArrowheads="1"/>
          </p:cNvSpPr>
          <p:nvPr/>
        </p:nvSpPr>
        <p:spPr bwMode="auto">
          <a:xfrm>
            <a:off x="466725" y="3067050"/>
            <a:ext cx="29337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200" b="1"/>
              <a:t>Instruktioner: </a:t>
            </a:r>
            <a:endParaRPr lang="sv-SE" sz="1200"/>
          </a:p>
        </p:txBody>
      </p:sp>
      <p:sp>
        <p:nvSpPr>
          <p:cNvPr id="36" name="Rektangel 35"/>
          <p:cNvSpPr/>
          <p:nvPr/>
        </p:nvSpPr>
        <p:spPr>
          <a:xfrm>
            <a:off x="461963" y="4999893"/>
            <a:ext cx="3086100" cy="404153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2075" name="textruta 36"/>
          <p:cNvSpPr txBox="1">
            <a:spLocks noChangeArrowheads="1"/>
          </p:cNvSpPr>
          <p:nvPr/>
        </p:nvSpPr>
        <p:spPr bwMode="auto">
          <a:xfrm>
            <a:off x="461963" y="5079023"/>
            <a:ext cx="29337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400" b="1" dirty="0" smtClean="0"/>
              <a:t>Vad?</a:t>
            </a:r>
            <a:endParaRPr lang="sv-SE" sz="1200" dirty="0"/>
          </a:p>
        </p:txBody>
      </p:sp>
      <p:sp>
        <p:nvSpPr>
          <p:cNvPr id="2076" name="textruta 56"/>
          <p:cNvSpPr txBox="1">
            <a:spLocks noChangeArrowheads="1"/>
          </p:cNvSpPr>
          <p:nvPr/>
        </p:nvSpPr>
        <p:spPr bwMode="auto">
          <a:xfrm>
            <a:off x="460375" y="1381492"/>
            <a:ext cx="29337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200" b="1" i="1" dirty="0"/>
              <a:t>Organisation</a:t>
            </a:r>
            <a:r>
              <a:rPr lang="sv-SE" sz="1100" b="1" i="1" dirty="0"/>
              <a:t>: </a:t>
            </a:r>
            <a:endParaRPr lang="sv-SE" sz="1100" b="1" dirty="0"/>
          </a:p>
        </p:txBody>
      </p:sp>
      <p:sp>
        <p:nvSpPr>
          <p:cNvPr id="2077" name="textruta 58"/>
          <p:cNvSpPr txBox="1">
            <a:spLocks noChangeArrowheads="1"/>
          </p:cNvSpPr>
          <p:nvPr/>
        </p:nvSpPr>
        <p:spPr bwMode="auto">
          <a:xfrm>
            <a:off x="461963" y="5508104"/>
            <a:ext cx="2933700"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200" b="1" i="1" dirty="0" smtClean="0"/>
              <a:t>Organisation:</a:t>
            </a:r>
          </a:p>
          <a:p>
            <a:r>
              <a:rPr lang="sv-SE" sz="1100" dirty="0" smtClean="0">
                <a:latin typeface="+mn-lt"/>
              </a:rPr>
              <a:t>•Rävarna (spelare med boll) springer lösa</a:t>
            </a:r>
            <a:r>
              <a:rPr lang="sv-SE" sz="1100" b="1" i="1" dirty="0" smtClean="0">
                <a:latin typeface="+mn-lt"/>
              </a:rPr>
              <a:t> </a:t>
            </a:r>
            <a:r>
              <a:rPr lang="sv-SE" sz="1100" dirty="0" smtClean="0">
                <a:latin typeface="+mn-lt"/>
              </a:rPr>
              <a:t> i hönsgården (</a:t>
            </a:r>
            <a:r>
              <a:rPr lang="sv-SE" sz="1100" dirty="0" err="1" smtClean="0">
                <a:latin typeface="+mn-lt"/>
              </a:rPr>
              <a:t>uppkonat</a:t>
            </a:r>
            <a:r>
              <a:rPr lang="sv-SE" sz="1100" dirty="0" smtClean="0">
                <a:latin typeface="+mn-lt"/>
              </a:rPr>
              <a:t> område)</a:t>
            </a:r>
          </a:p>
          <a:p>
            <a:r>
              <a:rPr lang="sv-SE" sz="1100" dirty="0" smtClean="0">
                <a:latin typeface="+mn-lt"/>
              </a:rPr>
              <a:t>•Bönderna (spelare utan boll) jagar bort rävarna genom att sparka ut dras bollar</a:t>
            </a:r>
          </a:p>
          <a:p>
            <a:r>
              <a:rPr lang="sv-SE" sz="1100" dirty="0" smtClean="0">
                <a:latin typeface="Wide Latin"/>
              </a:rPr>
              <a:t>•</a:t>
            </a:r>
            <a:r>
              <a:rPr lang="sv-SE" sz="1100" dirty="0" smtClean="0">
                <a:latin typeface="+mn-lt"/>
              </a:rPr>
              <a:t>Kullade rävar blir bönder tills endast en räv återstår</a:t>
            </a:r>
          </a:p>
          <a:p>
            <a:r>
              <a:rPr lang="sv-SE" sz="1100" dirty="0" smtClean="0">
                <a:latin typeface="+mn-lt"/>
              </a:rPr>
              <a:t>•Kan även spelas  helt utan boll och då kullas rävarna vid beröring</a:t>
            </a:r>
            <a:endParaRPr lang="sv-SE" sz="1100" dirty="0">
              <a:latin typeface="+mn-lt"/>
            </a:endParaRPr>
          </a:p>
        </p:txBody>
      </p:sp>
      <p:sp>
        <p:nvSpPr>
          <p:cNvPr id="2078" name="textruta 60"/>
          <p:cNvSpPr txBox="1">
            <a:spLocks noChangeArrowheads="1"/>
          </p:cNvSpPr>
          <p:nvPr/>
        </p:nvSpPr>
        <p:spPr bwMode="auto">
          <a:xfrm>
            <a:off x="479425" y="7164288"/>
            <a:ext cx="29337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200" b="1" dirty="0" smtClean="0"/>
              <a:t>Instruktioner:</a:t>
            </a:r>
            <a:endParaRPr lang="sv-SE" sz="1200" i="1" dirty="0"/>
          </a:p>
        </p:txBody>
      </p:sp>
      <p:sp>
        <p:nvSpPr>
          <p:cNvPr id="2080" name="textruta 64"/>
          <p:cNvSpPr txBox="1">
            <a:spLocks noChangeArrowheads="1"/>
          </p:cNvSpPr>
          <p:nvPr/>
        </p:nvSpPr>
        <p:spPr bwMode="auto">
          <a:xfrm>
            <a:off x="476672" y="1547664"/>
            <a:ext cx="2915816" cy="22929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1450" indent="-1714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charset="0"/>
              <a:buChar char="•"/>
            </a:pPr>
            <a:r>
              <a:rPr lang="sv-SE" sz="1100" dirty="0" smtClean="0"/>
              <a:t>Spelarna väljer ett lag i Europa</a:t>
            </a:r>
          </a:p>
          <a:p>
            <a:pPr>
              <a:buFont typeface="Arial" charset="0"/>
              <a:buChar char="•"/>
            </a:pPr>
            <a:r>
              <a:rPr lang="sv-SE" sz="1100" dirty="0" smtClean="0"/>
              <a:t>Spelarna dribblar sina bollar i ett </a:t>
            </a:r>
            <a:r>
              <a:rPr lang="sv-SE" sz="1100" dirty="0" err="1" smtClean="0"/>
              <a:t>uppkonat</a:t>
            </a:r>
            <a:r>
              <a:rPr lang="sv-SE" sz="1100" dirty="0" smtClean="0"/>
              <a:t> område</a:t>
            </a:r>
          </a:p>
          <a:p>
            <a:pPr>
              <a:buFont typeface="Arial" charset="0"/>
              <a:buChar char="•"/>
            </a:pPr>
            <a:r>
              <a:rPr lang="sv-SE" sz="1100" dirty="0" smtClean="0"/>
              <a:t>På signal försöker man sparka ut varandras bollar</a:t>
            </a:r>
          </a:p>
          <a:p>
            <a:pPr>
              <a:buFont typeface="Arial" charset="0"/>
              <a:buChar char="•"/>
            </a:pPr>
            <a:r>
              <a:rPr lang="sv-SE" sz="1100" dirty="0" smtClean="0"/>
              <a:t>När man sparkat ut någons boll slår man ut hans lag ur Champions League</a:t>
            </a:r>
          </a:p>
          <a:p>
            <a:pPr>
              <a:buFont typeface="Arial" charset="0"/>
              <a:buChar char="•"/>
            </a:pPr>
            <a:r>
              <a:rPr lang="sv-SE" sz="1100" dirty="0" smtClean="0"/>
              <a:t>Kan lika gärna kallas t.ex. VM och då väljer spelarna  ett land istället för lag</a:t>
            </a:r>
          </a:p>
          <a:p>
            <a:pPr>
              <a:buFont typeface="Arial" charset="0"/>
              <a:buChar char="•"/>
            </a:pPr>
            <a:endParaRPr lang="sv-SE" sz="1100" dirty="0" smtClean="0"/>
          </a:p>
          <a:p>
            <a:pPr>
              <a:buFont typeface="Arial" charset="0"/>
              <a:buChar char="•"/>
            </a:pPr>
            <a:endParaRPr lang="sv-SE" sz="1100" dirty="0" smtClean="0"/>
          </a:p>
          <a:p>
            <a:pPr>
              <a:buFont typeface="Arial" charset="0"/>
              <a:buChar char="•"/>
            </a:pPr>
            <a:endParaRPr lang="sv-SE" sz="1100" dirty="0" smtClean="0"/>
          </a:p>
          <a:p>
            <a:pPr lvl="1">
              <a:buFont typeface="Arial" charset="0"/>
              <a:buChar char="•"/>
            </a:pPr>
            <a:endParaRPr lang="sv-SE" sz="1100" dirty="0"/>
          </a:p>
        </p:txBody>
      </p:sp>
      <p:sp>
        <p:nvSpPr>
          <p:cNvPr id="2081" name="textruta 66"/>
          <p:cNvSpPr txBox="1">
            <a:spLocks noChangeArrowheads="1"/>
          </p:cNvSpPr>
          <p:nvPr/>
        </p:nvSpPr>
        <p:spPr bwMode="auto">
          <a:xfrm>
            <a:off x="461963" y="1151792"/>
            <a:ext cx="293370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100" dirty="0" smtClean="0"/>
              <a:t>Dribbla, Champions League, </a:t>
            </a:r>
            <a:r>
              <a:rPr lang="sv-SE" sz="1100" dirty="0" err="1" smtClean="0"/>
              <a:t>it´s</a:t>
            </a:r>
            <a:r>
              <a:rPr lang="sv-SE" sz="1100" dirty="0" smtClean="0"/>
              <a:t> a knockout</a:t>
            </a:r>
            <a:endParaRPr lang="sv-SE" sz="1100" dirty="0"/>
          </a:p>
        </p:txBody>
      </p:sp>
      <p:sp>
        <p:nvSpPr>
          <p:cNvPr id="2083" name="textruta 65"/>
          <p:cNvSpPr txBox="1">
            <a:spLocks noChangeArrowheads="1"/>
          </p:cNvSpPr>
          <p:nvPr/>
        </p:nvSpPr>
        <p:spPr bwMode="auto">
          <a:xfrm>
            <a:off x="493713" y="5303158"/>
            <a:ext cx="293370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100" dirty="0" smtClean="0"/>
              <a:t>Dribbla, Rävar och bönder</a:t>
            </a:r>
            <a:endParaRPr lang="sv-SE" sz="1100" dirty="0"/>
          </a:p>
        </p:txBody>
      </p:sp>
      <p:sp>
        <p:nvSpPr>
          <p:cNvPr id="2085" name="textruta 71"/>
          <p:cNvSpPr txBox="1">
            <a:spLocks noChangeArrowheads="1"/>
          </p:cNvSpPr>
          <p:nvPr/>
        </p:nvSpPr>
        <p:spPr bwMode="auto">
          <a:xfrm>
            <a:off x="495300" y="7380312"/>
            <a:ext cx="2933700" cy="93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100" dirty="0" smtClean="0">
                <a:latin typeface="Wide Latin"/>
              </a:rPr>
              <a:t>•</a:t>
            </a:r>
            <a:r>
              <a:rPr lang="sv-SE" sz="1100" dirty="0" smtClean="0">
                <a:latin typeface="+mn-lt"/>
              </a:rPr>
              <a:t>Titta upp (var är bönderna?)</a:t>
            </a:r>
          </a:p>
          <a:p>
            <a:r>
              <a:rPr lang="sv-SE" sz="1100" dirty="0" smtClean="0">
                <a:latin typeface="+mn-lt"/>
              </a:rPr>
              <a:t>•Spring med bollen nära foten</a:t>
            </a:r>
          </a:p>
          <a:p>
            <a:r>
              <a:rPr lang="sv-SE" sz="1100" dirty="0" smtClean="0">
                <a:latin typeface="+mn-lt"/>
              </a:rPr>
              <a:t>•Riktningsförändringar</a:t>
            </a:r>
          </a:p>
          <a:p>
            <a:r>
              <a:rPr lang="sv-SE" sz="1100" dirty="0" smtClean="0">
                <a:latin typeface="+mn-lt"/>
              </a:rPr>
              <a:t>•Tempoväxlingar</a:t>
            </a:r>
          </a:p>
          <a:p>
            <a:r>
              <a:rPr lang="sv-SE" sz="1100" dirty="0" smtClean="0">
                <a:latin typeface="+mn-lt"/>
              </a:rPr>
              <a:t>•Kroppsfinta om du blir jagad</a:t>
            </a:r>
            <a:endParaRPr lang="sv-SE" sz="1100" dirty="0">
              <a:latin typeface="+mn-lt"/>
            </a:endParaRPr>
          </a:p>
        </p:txBody>
      </p:sp>
      <p:sp>
        <p:nvSpPr>
          <p:cNvPr id="46" name="Freeform 4"/>
          <p:cNvSpPr>
            <a:spLocks/>
          </p:cNvSpPr>
          <p:nvPr/>
        </p:nvSpPr>
        <p:spPr bwMode="auto">
          <a:xfrm rot="9269828" flipV="1">
            <a:off x="4431384" y="1974701"/>
            <a:ext cx="319623" cy="42202"/>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47" name="AutoShape 6"/>
          <p:cNvSpPr>
            <a:spLocks noChangeAspect="1" noChangeArrowheads="1"/>
          </p:cNvSpPr>
          <p:nvPr/>
        </p:nvSpPr>
        <p:spPr bwMode="auto">
          <a:xfrm>
            <a:off x="4077072" y="6566068"/>
            <a:ext cx="58896" cy="4718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48" name="Line 7"/>
          <p:cNvSpPr>
            <a:spLocks noChangeShapeType="1"/>
          </p:cNvSpPr>
          <p:nvPr/>
        </p:nvSpPr>
        <p:spPr bwMode="auto">
          <a:xfrm flipH="1">
            <a:off x="4941168" y="5901149"/>
            <a:ext cx="72008" cy="199636"/>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49" name="Oval 8"/>
          <p:cNvSpPr>
            <a:spLocks noChangeArrowheads="1"/>
          </p:cNvSpPr>
          <p:nvPr/>
        </p:nvSpPr>
        <p:spPr bwMode="auto">
          <a:xfrm>
            <a:off x="4941169" y="5834909"/>
            <a:ext cx="101123" cy="88217"/>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50" name="AutoShape 9"/>
          <p:cNvSpPr>
            <a:spLocks noChangeAspect="1" noChangeArrowheads="1"/>
          </p:cNvSpPr>
          <p:nvPr/>
        </p:nvSpPr>
        <p:spPr bwMode="auto">
          <a:xfrm>
            <a:off x="4581129" y="5768441"/>
            <a:ext cx="121125"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nvGrpSpPr>
          <p:cNvPr id="2" name="Group 128"/>
          <p:cNvGrpSpPr>
            <a:grpSpLocks/>
          </p:cNvGrpSpPr>
          <p:nvPr/>
        </p:nvGrpSpPr>
        <p:grpSpPr bwMode="auto">
          <a:xfrm flipH="1">
            <a:off x="9312032" y="-2586413"/>
            <a:ext cx="288925" cy="83"/>
            <a:chOff x="436" y="4740"/>
            <a:chExt cx="228" cy="90"/>
          </a:xfrm>
        </p:grpSpPr>
        <p:sp>
          <p:nvSpPr>
            <p:cNvPr id="67" name="Line 129"/>
            <p:cNvSpPr>
              <a:spLocks noChangeShapeType="1"/>
            </p:cNvSpPr>
            <p:nvPr/>
          </p:nvSpPr>
          <p:spPr bwMode="auto">
            <a:xfrm>
              <a:off x="436" y="4830"/>
              <a:ext cx="227"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68" name="Line 130"/>
            <p:cNvSpPr>
              <a:spLocks noChangeAspect="1" noChangeShapeType="1"/>
            </p:cNvSpPr>
            <p:nvPr/>
          </p:nvSpPr>
          <p:spPr bwMode="auto">
            <a:xfrm flipV="1">
              <a:off x="663" y="4740"/>
              <a:ext cx="1" cy="8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69" name="Line 131"/>
            <p:cNvSpPr>
              <a:spLocks noChangeAspect="1" noChangeShapeType="1"/>
            </p:cNvSpPr>
            <p:nvPr/>
          </p:nvSpPr>
          <p:spPr bwMode="auto">
            <a:xfrm flipV="1">
              <a:off x="436" y="4740"/>
              <a:ext cx="1" cy="8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sp>
        <p:nvSpPr>
          <p:cNvPr id="78" name="AutoShape 6"/>
          <p:cNvSpPr>
            <a:spLocks noChangeAspect="1" noChangeArrowheads="1"/>
          </p:cNvSpPr>
          <p:nvPr/>
        </p:nvSpPr>
        <p:spPr bwMode="auto">
          <a:xfrm>
            <a:off x="4941168" y="2378525"/>
            <a:ext cx="58896" cy="4718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79" name="AutoShape 6"/>
          <p:cNvSpPr>
            <a:spLocks noChangeAspect="1" noChangeArrowheads="1"/>
          </p:cNvSpPr>
          <p:nvPr/>
        </p:nvSpPr>
        <p:spPr bwMode="auto">
          <a:xfrm>
            <a:off x="4077072" y="2378525"/>
            <a:ext cx="58896" cy="4718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1" name="AutoShape 6"/>
          <p:cNvSpPr>
            <a:spLocks noChangeAspect="1" noChangeArrowheads="1"/>
          </p:cNvSpPr>
          <p:nvPr/>
        </p:nvSpPr>
        <p:spPr bwMode="auto">
          <a:xfrm>
            <a:off x="4941168" y="1381492"/>
            <a:ext cx="58896" cy="4718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2" name="AutoShape 6"/>
          <p:cNvSpPr>
            <a:spLocks noChangeAspect="1" noChangeArrowheads="1"/>
          </p:cNvSpPr>
          <p:nvPr/>
        </p:nvSpPr>
        <p:spPr bwMode="auto">
          <a:xfrm>
            <a:off x="4077072" y="1381492"/>
            <a:ext cx="58896" cy="4718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3" name="AutoShape 9"/>
          <p:cNvSpPr>
            <a:spLocks noChangeAspect="1" noChangeArrowheads="1"/>
          </p:cNvSpPr>
          <p:nvPr/>
        </p:nvSpPr>
        <p:spPr bwMode="auto">
          <a:xfrm>
            <a:off x="4437113" y="1580898"/>
            <a:ext cx="121125"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4" name="AutoShape 9"/>
          <p:cNvSpPr>
            <a:spLocks noChangeAspect="1" noChangeArrowheads="1"/>
          </p:cNvSpPr>
          <p:nvPr/>
        </p:nvSpPr>
        <p:spPr bwMode="auto">
          <a:xfrm>
            <a:off x="4581129" y="1913243"/>
            <a:ext cx="121125"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5" name="AutoShape 9"/>
          <p:cNvSpPr>
            <a:spLocks noChangeAspect="1" noChangeArrowheads="1"/>
          </p:cNvSpPr>
          <p:nvPr/>
        </p:nvSpPr>
        <p:spPr bwMode="auto">
          <a:xfrm>
            <a:off x="4797153" y="1780305"/>
            <a:ext cx="121125"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6" name="AutoShape 9"/>
          <p:cNvSpPr>
            <a:spLocks noChangeAspect="1" noChangeArrowheads="1"/>
          </p:cNvSpPr>
          <p:nvPr/>
        </p:nvSpPr>
        <p:spPr bwMode="auto">
          <a:xfrm>
            <a:off x="4725145" y="2179119"/>
            <a:ext cx="121125"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7" name="AutoShape 9"/>
          <p:cNvSpPr>
            <a:spLocks noChangeAspect="1" noChangeArrowheads="1"/>
          </p:cNvSpPr>
          <p:nvPr/>
        </p:nvSpPr>
        <p:spPr bwMode="auto">
          <a:xfrm>
            <a:off x="4653137" y="1514430"/>
            <a:ext cx="121125"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8" name="AutoShape 9"/>
          <p:cNvSpPr>
            <a:spLocks noChangeAspect="1" noChangeArrowheads="1"/>
          </p:cNvSpPr>
          <p:nvPr/>
        </p:nvSpPr>
        <p:spPr bwMode="auto">
          <a:xfrm>
            <a:off x="4365105" y="1846774"/>
            <a:ext cx="121125"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9" name="AutoShape 9"/>
          <p:cNvSpPr>
            <a:spLocks noChangeAspect="1" noChangeArrowheads="1"/>
          </p:cNvSpPr>
          <p:nvPr/>
        </p:nvSpPr>
        <p:spPr bwMode="auto">
          <a:xfrm>
            <a:off x="4365105" y="2179119"/>
            <a:ext cx="121125"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0" name="AutoShape 9"/>
          <p:cNvSpPr>
            <a:spLocks noChangeAspect="1" noChangeArrowheads="1"/>
          </p:cNvSpPr>
          <p:nvPr/>
        </p:nvSpPr>
        <p:spPr bwMode="auto">
          <a:xfrm>
            <a:off x="4221089" y="1514430"/>
            <a:ext cx="121125"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1" name="Freeform 4"/>
          <p:cNvSpPr>
            <a:spLocks/>
          </p:cNvSpPr>
          <p:nvPr/>
        </p:nvSpPr>
        <p:spPr bwMode="auto">
          <a:xfrm rot="4555093" flipV="1">
            <a:off x="4350651" y="1706259"/>
            <a:ext cx="295037" cy="45719"/>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2" name="Freeform 4"/>
          <p:cNvSpPr>
            <a:spLocks/>
          </p:cNvSpPr>
          <p:nvPr/>
        </p:nvSpPr>
        <p:spPr bwMode="auto">
          <a:xfrm rot="10800000" flipV="1">
            <a:off x="4149081" y="1846775"/>
            <a:ext cx="319623" cy="42202"/>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3" name="Freeform 4"/>
          <p:cNvSpPr>
            <a:spLocks/>
          </p:cNvSpPr>
          <p:nvPr/>
        </p:nvSpPr>
        <p:spPr bwMode="auto">
          <a:xfrm rot="5508829" flipV="1">
            <a:off x="4605532" y="1639683"/>
            <a:ext cx="295037" cy="45719"/>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4" name="Freeform 4"/>
          <p:cNvSpPr>
            <a:spLocks/>
          </p:cNvSpPr>
          <p:nvPr/>
        </p:nvSpPr>
        <p:spPr bwMode="auto">
          <a:xfrm rot="14015755" flipV="1">
            <a:off x="4546854" y="2154576"/>
            <a:ext cx="295037" cy="45719"/>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5" name="Freeform 4"/>
          <p:cNvSpPr>
            <a:spLocks/>
          </p:cNvSpPr>
          <p:nvPr/>
        </p:nvSpPr>
        <p:spPr bwMode="auto">
          <a:xfrm rot="14163784" flipV="1">
            <a:off x="4253764" y="2157491"/>
            <a:ext cx="295037" cy="45719"/>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6" name="Freeform 4"/>
          <p:cNvSpPr>
            <a:spLocks/>
          </p:cNvSpPr>
          <p:nvPr/>
        </p:nvSpPr>
        <p:spPr bwMode="auto">
          <a:xfrm rot="5508829" flipV="1">
            <a:off x="4101477" y="1639682"/>
            <a:ext cx="295037" cy="45719"/>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7" name="Freeform 4"/>
          <p:cNvSpPr>
            <a:spLocks/>
          </p:cNvSpPr>
          <p:nvPr/>
        </p:nvSpPr>
        <p:spPr bwMode="auto">
          <a:xfrm rot="5508829" flipV="1">
            <a:off x="4677540" y="1905558"/>
            <a:ext cx="295037" cy="45719"/>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8" name="AutoShape 6"/>
          <p:cNvSpPr>
            <a:spLocks noChangeAspect="1" noChangeArrowheads="1"/>
          </p:cNvSpPr>
          <p:nvPr/>
        </p:nvSpPr>
        <p:spPr bwMode="auto">
          <a:xfrm>
            <a:off x="5085184" y="6499599"/>
            <a:ext cx="58896" cy="4718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9" name="AutoShape 6"/>
          <p:cNvSpPr>
            <a:spLocks noChangeAspect="1" noChangeArrowheads="1"/>
          </p:cNvSpPr>
          <p:nvPr/>
        </p:nvSpPr>
        <p:spPr bwMode="auto">
          <a:xfrm>
            <a:off x="4077072" y="5569034"/>
            <a:ext cx="58896" cy="4718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0" name="AutoShape 6"/>
          <p:cNvSpPr>
            <a:spLocks noChangeAspect="1" noChangeArrowheads="1"/>
          </p:cNvSpPr>
          <p:nvPr/>
        </p:nvSpPr>
        <p:spPr bwMode="auto">
          <a:xfrm>
            <a:off x="5013176" y="5569034"/>
            <a:ext cx="58896" cy="4718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1" name="AutoShape 9"/>
          <p:cNvSpPr>
            <a:spLocks noChangeAspect="1" noChangeArrowheads="1"/>
          </p:cNvSpPr>
          <p:nvPr/>
        </p:nvSpPr>
        <p:spPr bwMode="auto">
          <a:xfrm>
            <a:off x="4581129" y="6034316"/>
            <a:ext cx="121125"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2" name="AutoShape 9"/>
          <p:cNvSpPr>
            <a:spLocks noChangeAspect="1" noChangeArrowheads="1"/>
          </p:cNvSpPr>
          <p:nvPr/>
        </p:nvSpPr>
        <p:spPr bwMode="auto">
          <a:xfrm>
            <a:off x="4869161" y="6167254"/>
            <a:ext cx="121125"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3" name="AutoShape 9"/>
          <p:cNvSpPr>
            <a:spLocks noChangeAspect="1" noChangeArrowheads="1"/>
          </p:cNvSpPr>
          <p:nvPr/>
        </p:nvSpPr>
        <p:spPr bwMode="auto">
          <a:xfrm>
            <a:off x="4365105" y="6300192"/>
            <a:ext cx="121125"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4" name="AutoShape 9"/>
          <p:cNvSpPr>
            <a:spLocks noChangeAspect="1" noChangeArrowheads="1"/>
          </p:cNvSpPr>
          <p:nvPr/>
        </p:nvSpPr>
        <p:spPr bwMode="auto">
          <a:xfrm>
            <a:off x="4293097" y="5768441"/>
            <a:ext cx="121125"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5" name="Oval 8"/>
          <p:cNvSpPr>
            <a:spLocks noChangeArrowheads="1"/>
          </p:cNvSpPr>
          <p:nvPr/>
        </p:nvSpPr>
        <p:spPr bwMode="auto">
          <a:xfrm>
            <a:off x="4581129" y="6499599"/>
            <a:ext cx="101123" cy="88217"/>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6" name="Freeform 4"/>
          <p:cNvSpPr>
            <a:spLocks/>
          </p:cNvSpPr>
          <p:nvPr/>
        </p:nvSpPr>
        <p:spPr bwMode="auto">
          <a:xfrm rot="13728963" flipV="1">
            <a:off x="4196006" y="6269312"/>
            <a:ext cx="295037" cy="45719"/>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7" name="Freeform 4"/>
          <p:cNvSpPr>
            <a:spLocks/>
          </p:cNvSpPr>
          <p:nvPr/>
        </p:nvSpPr>
        <p:spPr bwMode="auto">
          <a:xfrm rot="5508829" flipV="1">
            <a:off x="4749548" y="6292507"/>
            <a:ext cx="295037" cy="45719"/>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8" name="Line 7"/>
          <p:cNvSpPr>
            <a:spLocks noChangeShapeType="1"/>
          </p:cNvSpPr>
          <p:nvPr/>
        </p:nvSpPr>
        <p:spPr bwMode="auto">
          <a:xfrm flipH="1" flipV="1">
            <a:off x="4509120" y="6433130"/>
            <a:ext cx="87993" cy="143031"/>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60" name="Rektangel 59"/>
          <p:cNvSpPr/>
          <p:nvPr/>
        </p:nvSpPr>
        <p:spPr>
          <a:xfrm>
            <a:off x="476672" y="3275856"/>
            <a:ext cx="3096344" cy="600164"/>
          </a:xfrm>
          <a:prstGeom prst="rect">
            <a:avLst/>
          </a:prstGeom>
        </p:spPr>
        <p:txBody>
          <a:bodyPr wrap="square">
            <a:spAutoFit/>
          </a:bodyPr>
          <a:lstStyle/>
          <a:p>
            <a:pPr>
              <a:buFont typeface="Arial" charset="0"/>
              <a:buChar char="•"/>
            </a:pPr>
            <a:r>
              <a:rPr lang="sv-SE" sz="1100" dirty="0" smtClean="0"/>
              <a:t>Titta upp</a:t>
            </a:r>
          </a:p>
          <a:p>
            <a:pPr>
              <a:buFont typeface="Arial" charset="0"/>
              <a:buChar char="•"/>
            </a:pPr>
            <a:r>
              <a:rPr lang="sv-SE" sz="1100" dirty="0" smtClean="0"/>
              <a:t>Spring med bollen nära foten</a:t>
            </a:r>
          </a:p>
          <a:p>
            <a:pPr>
              <a:buFont typeface="Arial" charset="0"/>
              <a:buChar char="•"/>
            </a:pPr>
            <a:r>
              <a:rPr lang="sv-SE" sz="1100" dirty="0" smtClean="0"/>
              <a:t>Täck bollen med kroppen när du blir attackerad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11113" y="21982"/>
            <a:ext cx="6826250" cy="909271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graphicFrame>
        <p:nvGraphicFramePr>
          <p:cNvPr id="2051" name="Objekt 5"/>
          <p:cNvGraphicFramePr>
            <a:graphicFrameLocks noChangeAspect="1"/>
          </p:cNvGraphicFramePr>
          <p:nvPr/>
        </p:nvGraphicFramePr>
        <p:xfrm>
          <a:off x="4077072" y="849741"/>
          <a:ext cx="2463800" cy="3959469"/>
        </p:xfrm>
        <a:graphic>
          <a:graphicData uri="http://schemas.openxmlformats.org/presentationml/2006/ole">
            <p:oleObj spid="_x0000_s4098" r:id="rId3" imgW="2463800" imgH="4289425" progId="">
              <p:embed/>
            </p:oleObj>
          </a:graphicData>
        </a:graphic>
      </p:graphicFrame>
      <p:graphicFrame>
        <p:nvGraphicFramePr>
          <p:cNvPr id="2052" name="Objekt 6"/>
          <p:cNvGraphicFramePr>
            <a:graphicFrameLocks noChangeAspect="1"/>
          </p:cNvGraphicFramePr>
          <p:nvPr/>
        </p:nvGraphicFramePr>
        <p:xfrm>
          <a:off x="4077072" y="4904345"/>
          <a:ext cx="2463800" cy="3959469"/>
        </p:xfrm>
        <a:graphic>
          <a:graphicData uri="http://schemas.openxmlformats.org/presentationml/2006/ole">
            <p:oleObj spid="_x0000_s4099" r:id="rId4" imgW="2463800" imgH="4289425" progId="">
              <p:embed/>
            </p:oleObj>
          </a:graphicData>
        </a:graphic>
      </p:graphicFrame>
      <p:sp>
        <p:nvSpPr>
          <p:cNvPr id="2067" name="textruta 14"/>
          <p:cNvSpPr txBox="1">
            <a:spLocks noChangeArrowheads="1"/>
          </p:cNvSpPr>
          <p:nvPr/>
        </p:nvSpPr>
        <p:spPr bwMode="auto">
          <a:xfrm>
            <a:off x="-1611313" y="490905"/>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sv-SE"/>
          </a:p>
        </p:txBody>
      </p:sp>
      <p:sp>
        <p:nvSpPr>
          <p:cNvPr id="2068" name="Rubrik 1"/>
          <p:cNvSpPr>
            <a:spLocks noGrp="1"/>
          </p:cNvSpPr>
          <p:nvPr>
            <p:ph type="ctrTitle"/>
          </p:nvPr>
        </p:nvSpPr>
        <p:spPr>
          <a:xfrm>
            <a:off x="476672" y="323528"/>
            <a:ext cx="3528392" cy="477715"/>
          </a:xfrm>
        </p:spPr>
        <p:txBody>
          <a:bodyPr>
            <a:noAutofit/>
          </a:bodyPr>
          <a:lstStyle/>
          <a:p>
            <a:pPr algn="l"/>
            <a:r>
              <a:rPr lang="sv-SE" sz="2000" b="1" dirty="0" smtClean="0"/>
              <a:t>Piteåmodellen, fotbollslekar</a:t>
            </a:r>
          </a:p>
        </p:txBody>
      </p:sp>
      <p:sp>
        <p:nvSpPr>
          <p:cNvPr id="2069" name="textruta 2"/>
          <p:cNvSpPr txBox="1">
            <a:spLocks noChangeArrowheads="1"/>
          </p:cNvSpPr>
          <p:nvPr/>
        </p:nvSpPr>
        <p:spPr bwMode="auto">
          <a:xfrm>
            <a:off x="471488" y="942243"/>
            <a:ext cx="29337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400" b="1"/>
              <a:t>Vad? </a:t>
            </a:r>
            <a:endParaRPr lang="sv-SE" sz="1400"/>
          </a:p>
        </p:txBody>
      </p:sp>
      <p:sp>
        <p:nvSpPr>
          <p:cNvPr id="9" name="Rektangel 8"/>
          <p:cNvSpPr/>
          <p:nvPr/>
        </p:nvSpPr>
        <p:spPr>
          <a:xfrm>
            <a:off x="468313" y="880697"/>
            <a:ext cx="3086100" cy="404006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36" name="Rektangel 35"/>
          <p:cNvSpPr/>
          <p:nvPr/>
        </p:nvSpPr>
        <p:spPr>
          <a:xfrm>
            <a:off x="461963" y="4999893"/>
            <a:ext cx="3086100" cy="404153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sv-SE" dirty="0" smtClean="0"/>
              <a:t>London</a:t>
            </a:r>
            <a:endParaRPr lang="sv-SE" dirty="0"/>
          </a:p>
        </p:txBody>
      </p:sp>
      <p:sp>
        <p:nvSpPr>
          <p:cNvPr id="2075" name="textruta 36"/>
          <p:cNvSpPr txBox="1">
            <a:spLocks noChangeArrowheads="1"/>
          </p:cNvSpPr>
          <p:nvPr/>
        </p:nvSpPr>
        <p:spPr bwMode="auto">
          <a:xfrm>
            <a:off x="461963" y="5079023"/>
            <a:ext cx="29337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400" b="1" dirty="0" smtClean="0"/>
              <a:t>Vad?</a:t>
            </a:r>
          </a:p>
          <a:p>
            <a:r>
              <a:rPr lang="sv-SE" sz="1100" dirty="0" smtClean="0"/>
              <a:t>Dribbla, Jorden runt</a:t>
            </a:r>
            <a:r>
              <a:rPr lang="sv-SE" sz="1400" b="1" dirty="0" smtClean="0"/>
              <a:t> </a:t>
            </a:r>
            <a:endParaRPr lang="sv-SE" sz="1200" dirty="0"/>
          </a:p>
        </p:txBody>
      </p:sp>
      <p:sp>
        <p:nvSpPr>
          <p:cNvPr id="2076" name="textruta 56"/>
          <p:cNvSpPr txBox="1">
            <a:spLocks noChangeArrowheads="1"/>
          </p:cNvSpPr>
          <p:nvPr/>
        </p:nvSpPr>
        <p:spPr bwMode="auto">
          <a:xfrm>
            <a:off x="460375" y="1381492"/>
            <a:ext cx="29337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200" b="1" i="1" dirty="0"/>
              <a:t>Organisation</a:t>
            </a:r>
            <a:r>
              <a:rPr lang="sv-SE" sz="1100" b="1" i="1" dirty="0"/>
              <a:t>: </a:t>
            </a:r>
            <a:endParaRPr lang="sv-SE" sz="1100" b="1" dirty="0"/>
          </a:p>
        </p:txBody>
      </p:sp>
      <p:sp>
        <p:nvSpPr>
          <p:cNvPr id="2077" name="textruta 58"/>
          <p:cNvSpPr txBox="1">
            <a:spLocks noChangeArrowheads="1"/>
          </p:cNvSpPr>
          <p:nvPr/>
        </p:nvSpPr>
        <p:spPr bwMode="auto">
          <a:xfrm>
            <a:off x="461963" y="5502565"/>
            <a:ext cx="2933700"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200" b="1" i="1" dirty="0" smtClean="0"/>
              <a:t>Organisation:</a:t>
            </a:r>
            <a:r>
              <a:rPr lang="sv-SE" sz="1100" b="1" i="1" dirty="0" smtClean="0"/>
              <a:t> </a:t>
            </a:r>
          </a:p>
          <a:p>
            <a:r>
              <a:rPr lang="sv-SE" sz="1100" dirty="0" smtClean="0">
                <a:latin typeface="Wide Latin"/>
              </a:rPr>
              <a:t>•</a:t>
            </a:r>
            <a:r>
              <a:rPr lang="sv-SE" sz="1100" dirty="0" smtClean="0">
                <a:latin typeface="+mn-lt"/>
              </a:rPr>
              <a:t>Låt 4 spelare välja varsin plats på jorden</a:t>
            </a:r>
          </a:p>
          <a:p>
            <a:r>
              <a:rPr lang="sv-SE" sz="1100" dirty="0" smtClean="0">
                <a:latin typeface="+mn-lt"/>
              </a:rPr>
              <a:t>•Varje linje blir en plats</a:t>
            </a:r>
          </a:p>
          <a:p>
            <a:r>
              <a:rPr lang="sv-SE" sz="1100" dirty="0" smtClean="0">
                <a:latin typeface="+mn-lt"/>
              </a:rPr>
              <a:t>•När tränaren säger en plats ska spelarna så fort som möjligt dribbla sin boll till den platsen (den linjen)</a:t>
            </a:r>
          </a:p>
          <a:p>
            <a:r>
              <a:rPr lang="sv-SE" sz="1100" dirty="0" smtClean="0">
                <a:latin typeface="+mn-lt"/>
              </a:rPr>
              <a:t>•Efter ett tag kan man säga en ny plats innan spelarna hunnit fram till den linjen dom var på väg till (tränar vändningar)</a:t>
            </a:r>
            <a:endParaRPr lang="sv-SE" sz="1100" dirty="0"/>
          </a:p>
        </p:txBody>
      </p:sp>
      <p:sp>
        <p:nvSpPr>
          <p:cNvPr id="2078" name="textruta 60"/>
          <p:cNvSpPr txBox="1">
            <a:spLocks noChangeArrowheads="1"/>
          </p:cNvSpPr>
          <p:nvPr/>
        </p:nvSpPr>
        <p:spPr bwMode="auto">
          <a:xfrm>
            <a:off x="479425" y="6964882"/>
            <a:ext cx="29337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200" b="1" dirty="0" smtClean="0"/>
              <a:t>Instruktioner:</a:t>
            </a:r>
            <a:r>
              <a:rPr lang="sv-SE" sz="1400" b="1" dirty="0" smtClean="0"/>
              <a:t> </a:t>
            </a:r>
            <a:endParaRPr lang="sv-SE" sz="1100" i="1" dirty="0"/>
          </a:p>
        </p:txBody>
      </p:sp>
      <p:sp>
        <p:nvSpPr>
          <p:cNvPr id="2081" name="textruta 66"/>
          <p:cNvSpPr txBox="1">
            <a:spLocks noChangeArrowheads="1"/>
          </p:cNvSpPr>
          <p:nvPr/>
        </p:nvSpPr>
        <p:spPr bwMode="auto">
          <a:xfrm>
            <a:off x="461963" y="1151793"/>
            <a:ext cx="29337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200" dirty="0" smtClean="0"/>
              <a:t>Dribbla, Tom och Jerry</a:t>
            </a:r>
            <a:endParaRPr lang="sv-SE" sz="1200" dirty="0"/>
          </a:p>
        </p:txBody>
      </p:sp>
      <p:sp>
        <p:nvSpPr>
          <p:cNvPr id="2083" name="textruta 65"/>
          <p:cNvSpPr txBox="1">
            <a:spLocks noChangeArrowheads="1"/>
          </p:cNvSpPr>
          <p:nvPr/>
        </p:nvSpPr>
        <p:spPr bwMode="auto">
          <a:xfrm>
            <a:off x="493713" y="1580898"/>
            <a:ext cx="2933700" cy="2631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100" dirty="0" smtClean="0">
                <a:latin typeface="Wide Latin"/>
              </a:rPr>
              <a:t>•</a:t>
            </a:r>
            <a:r>
              <a:rPr lang="sv-SE" sz="1100" dirty="0" smtClean="0">
                <a:latin typeface="+mn-lt"/>
              </a:rPr>
              <a:t>2 lag av Jerrys har bo på varsin sida av huset (</a:t>
            </a:r>
            <a:r>
              <a:rPr lang="sv-SE" sz="1100" dirty="0" err="1" smtClean="0">
                <a:latin typeface="+mn-lt"/>
              </a:rPr>
              <a:t>uppkonat</a:t>
            </a:r>
            <a:r>
              <a:rPr lang="sv-SE" sz="1100" dirty="0" smtClean="0">
                <a:latin typeface="+mn-lt"/>
              </a:rPr>
              <a:t> område)</a:t>
            </a:r>
          </a:p>
          <a:p>
            <a:r>
              <a:rPr lang="sv-SE" sz="1100" dirty="0" smtClean="0">
                <a:latin typeface="+mn-lt"/>
              </a:rPr>
              <a:t>•Lagen av Jerrys ska hämta så många ostskivor (bollar) som möjligt inne i huset utan att bli tagna av Tom</a:t>
            </a:r>
          </a:p>
          <a:p>
            <a:r>
              <a:rPr lang="sv-SE" sz="1100" dirty="0" smtClean="0">
                <a:latin typeface="+mn-lt"/>
              </a:rPr>
              <a:t>•Man hämtar ostskivor genom att springa ut till en boll och dribbla tillbaka den till boet med fötterna</a:t>
            </a:r>
          </a:p>
          <a:p>
            <a:r>
              <a:rPr lang="sv-SE" sz="1100" dirty="0" smtClean="0">
                <a:latin typeface="+mn-lt"/>
              </a:rPr>
              <a:t>•Tagen blir man genom att bli kullad av  Tom</a:t>
            </a:r>
          </a:p>
          <a:p>
            <a:r>
              <a:rPr lang="sv-SE" sz="1100" dirty="0" smtClean="0">
                <a:latin typeface="+mn-lt"/>
              </a:rPr>
              <a:t>•Blir man tagen innan man hunnit fram till en boll får man hämta en boll från boet och lägga tillbaka i huset</a:t>
            </a:r>
          </a:p>
          <a:p>
            <a:r>
              <a:rPr lang="sv-SE" sz="1100" dirty="0" smtClean="0">
                <a:latin typeface="+mn-lt"/>
              </a:rPr>
              <a:t>•Blir man tagen när man dribblar en boll får man lämna bollen, gå in i boet och börja om</a:t>
            </a:r>
          </a:p>
          <a:p>
            <a:endParaRPr lang="sv-SE" sz="1100" dirty="0"/>
          </a:p>
        </p:txBody>
      </p:sp>
      <p:sp>
        <p:nvSpPr>
          <p:cNvPr id="2085" name="textruta 71"/>
          <p:cNvSpPr txBox="1">
            <a:spLocks noChangeArrowheads="1"/>
          </p:cNvSpPr>
          <p:nvPr/>
        </p:nvSpPr>
        <p:spPr bwMode="auto">
          <a:xfrm>
            <a:off x="495300" y="7164288"/>
            <a:ext cx="29337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100" dirty="0" smtClean="0">
                <a:latin typeface="Wide Latin"/>
              </a:rPr>
              <a:t>•</a:t>
            </a:r>
            <a:r>
              <a:rPr lang="sv-SE" sz="1100" dirty="0" smtClean="0"/>
              <a:t>Titta upp och undvik krockar</a:t>
            </a:r>
          </a:p>
          <a:p>
            <a:r>
              <a:rPr lang="sv-SE" sz="1100" dirty="0" smtClean="0">
                <a:latin typeface="+mn-lt"/>
              </a:rPr>
              <a:t>•Dribbla bollen med utsidan/vristen  Oslo</a:t>
            </a:r>
            <a:endParaRPr lang="sv-SE" sz="1100" dirty="0">
              <a:latin typeface="+mn-lt"/>
            </a:endParaRPr>
          </a:p>
        </p:txBody>
      </p:sp>
      <p:sp>
        <p:nvSpPr>
          <p:cNvPr id="46" name="Freeform 4"/>
          <p:cNvSpPr>
            <a:spLocks/>
          </p:cNvSpPr>
          <p:nvPr/>
        </p:nvSpPr>
        <p:spPr bwMode="auto">
          <a:xfrm rot="17206037" flipV="1">
            <a:off x="4297469" y="1474296"/>
            <a:ext cx="361894" cy="45719"/>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47" name="AutoShape 6"/>
          <p:cNvSpPr>
            <a:spLocks noChangeAspect="1" noChangeArrowheads="1"/>
          </p:cNvSpPr>
          <p:nvPr/>
        </p:nvSpPr>
        <p:spPr bwMode="auto">
          <a:xfrm>
            <a:off x="5013176" y="6566068"/>
            <a:ext cx="58894" cy="4718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50" name="AutoShape 9"/>
          <p:cNvSpPr>
            <a:spLocks noChangeAspect="1" noChangeArrowheads="1"/>
          </p:cNvSpPr>
          <p:nvPr/>
        </p:nvSpPr>
        <p:spPr bwMode="auto">
          <a:xfrm>
            <a:off x="4221089" y="5502565"/>
            <a:ext cx="121125"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nvGrpSpPr>
          <p:cNvPr id="2" name="Group 128"/>
          <p:cNvGrpSpPr>
            <a:grpSpLocks/>
          </p:cNvGrpSpPr>
          <p:nvPr/>
        </p:nvGrpSpPr>
        <p:grpSpPr bwMode="auto">
          <a:xfrm flipH="1">
            <a:off x="9312032" y="-2586413"/>
            <a:ext cx="288925" cy="83"/>
            <a:chOff x="436" y="4740"/>
            <a:chExt cx="228" cy="90"/>
          </a:xfrm>
        </p:grpSpPr>
        <p:sp>
          <p:nvSpPr>
            <p:cNvPr id="67" name="Line 129"/>
            <p:cNvSpPr>
              <a:spLocks noChangeShapeType="1"/>
            </p:cNvSpPr>
            <p:nvPr/>
          </p:nvSpPr>
          <p:spPr bwMode="auto">
            <a:xfrm>
              <a:off x="436" y="4830"/>
              <a:ext cx="227"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68" name="Line 130"/>
            <p:cNvSpPr>
              <a:spLocks noChangeAspect="1" noChangeShapeType="1"/>
            </p:cNvSpPr>
            <p:nvPr/>
          </p:nvSpPr>
          <p:spPr bwMode="auto">
            <a:xfrm flipV="1">
              <a:off x="663" y="4740"/>
              <a:ext cx="1" cy="8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69" name="Line 131"/>
            <p:cNvSpPr>
              <a:spLocks noChangeAspect="1" noChangeShapeType="1"/>
            </p:cNvSpPr>
            <p:nvPr/>
          </p:nvSpPr>
          <p:spPr bwMode="auto">
            <a:xfrm flipV="1">
              <a:off x="436" y="4740"/>
              <a:ext cx="1" cy="8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sp>
        <p:nvSpPr>
          <p:cNvPr id="78" name="AutoShape 6"/>
          <p:cNvSpPr>
            <a:spLocks noChangeAspect="1" noChangeArrowheads="1"/>
          </p:cNvSpPr>
          <p:nvPr/>
        </p:nvSpPr>
        <p:spPr bwMode="auto">
          <a:xfrm>
            <a:off x="4077072" y="1182085"/>
            <a:ext cx="58894" cy="4718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79" name="AutoShape 6"/>
          <p:cNvSpPr>
            <a:spLocks noChangeAspect="1" noChangeArrowheads="1"/>
          </p:cNvSpPr>
          <p:nvPr/>
        </p:nvSpPr>
        <p:spPr bwMode="auto">
          <a:xfrm>
            <a:off x="4941168" y="1182085"/>
            <a:ext cx="58894" cy="4718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1" name="AutoShape 6"/>
          <p:cNvSpPr>
            <a:spLocks noChangeAspect="1" noChangeArrowheads="1"/>
          </p:cNvSpPr>
          <p:nvPr/>
        </p:nvSpPr>
        <p:spPr bwMode="auto">
          <a:xfrm>
            <a:off x="4941168" y="1381492"/>
            <a:ext cx="58894" cy="4718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2" name="AutoShape 6"/>
          <p:cNvSpPr>
            <a:spLocks noChangeAspect="1" noChangeArrowheads="1"/>
          </p:cNvSpPr>
          <p:nvPr/>
        </p:nvSpPr>
        <p:spPr bwMode="auto">
          <a:xfrm>
            <a:off x="4077072" y="1381492"/>
            <a:ext cx="58894" cy="4718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3" name="AutoShape 6"/>
          <p:cNvSpPr>
            <a:spLocks noChangeAspect="1" noChangeArrowheads="1"/>
          </p:cNvSpPr>
          <p:nvPr/>
        </p:nvSpPr>
        <p:spPr bwMode="auto">
          <a:xfrm>
            <a:off x="4941168" y="2444994"/>
            <a:ext cx="58894" cy="4718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4" name="AutoShape 6"/>
          <p:cNvSpPr>
            <a:spLocks noChangeAspect="1" noChangeArrowheads="1"/>
          </p:cNvSpPr>
          <p:nvPr/>
        </p:nvSpPr>
        <p:spPr bwMode="auto">
          <a:xfrm>
            <a:off x="4077072" y="2245588"/>
            <a:ext cx="58894" cy="4718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5" name="AutoShape 6"/>
          <p:cNvSpPr>
            <a:spLocks noChangeAspect="1" noChangeArrowheads="1"/>
          </p:cNvSpPr>
          <p:nvPr/>
        </p:nvSpPr>
        <p:spPr bwMode="auto">
          <a:xfrm>
            <a:off x="4077072" y="2444994"/>
            <a:ext cx="58894" cy="4718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6" name="AutoShape 6"/>
          <p:cNvSpPr>
            <a:spLocks noChangeAspect="1" noChangeArrowheads="1"/>
          </p:cNvSpPr>
          <p:nvPr/>
        </p:nvSpPr>
        <p:spPr bwMode="auto">
          <a:xfrm>
            <a:off x="4941168" y="2245588"/>
            <a:ext cx="58894" cy="4718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nvGrpSpPr>
          <p:cNvPr id="3" name="Group 18"/>
          <p:cNvGrpSpPr>
            <a:grpSpLocks/>
          </p:cNvGrpSpPr>
          <p:nvPr/>
        </p:nvGrpSpPr>
        <p:grpSpPr bwMode="auto">
          <a:xfrm>
            <a:off x="4365105" y="1248554"/>
            <a:ext cx="100013" cy="84114"/>
            <a:chOff x="1249" y="4967"/>
            <a:chExt cx="90" cy="86"/>
          </a:xfrm>
        </p:grpSpPr>
        <p:sp>
          <p:nvSpPr>
            <p:cNvPr id="88" name="Line 19"/>
            <p:cNvSpPr>
              <a:spLocks noChangeAspect="1" noChangeShapeType="1"/>
            </p:cNvSpPr>
            <p:nvPr/>
          </p:nvSpPr>
          <p:spPr bwMode="auto">
            <a:xfrm flipV="1">
              <a:off x="1249"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9" name="Line 20"/>
            <p:cNvSpPr>
              <a:spLocks noChangeAspect="1" noChangeShapeType="1"/>
            </p:cNvSpPr>
            <p:nvPr/>
          </p:nvSpPr>
          <p:spPr bwMode="auto">
            <a:xfrm rot="16200000" flipV="1">
              <a:off x="1253"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grpSp>
        <p:nvGrpSpPr>
          <p:cNvPr id="4" name="Group 18"/>
          <p:cNvGrpSpPr>
            <a:grpSpLocks/>
          </p:cNvGrpSpPr>
          <p:nvPr/>
        </p:nvGrpSpPr>
        <p:grpSpPr bwMode="auto">
          <a:xfrm>
            <a:off x="4581129" y="1248554"/>
            <a:ext cx="100013" cy="84114"/>
            <a:chOff x="1249" y="4967"/>
            <a:chExt cx="90" cy="86"/>
          </a:xfrm>
        </p:grpSpPr>
        <p:sp>
          <p:nvSpPr>
            <p:cNvPr id="91" name="Line 19"/>
            <p:cNvSpPr>
              <a:spLocks noChangeAspect="1" noChangeShapeType="1"/>
            </p:cNvSpPr>
            <p:nvPr/>
          </p:nvSpPr>
          <p:spPr bwMode="auto">
            <a:xfrm flipV="1">
              <a:off x="1249"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2" name="Line 20"/>
            <p:cNvSpPr>
              <a:spLocks noChangeAspect="1" noChangeShapeType="1"/>
            </p:cNvSpPr>
            <p:nvPr/>
          </p:nvSpPr>
          <p:spPr bwMode="auto">
            <a:xfrm rot="16200000" flipV="1">
              <a:off x="1253"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grpSp>
        <p:nvGrpSpPr>
          <p:cNvPr id="5" name="Group 18"/>
          <p:cNvGrpSpPr>
            <a:grpSpLocks/>
          </p:cNvGrpSpPr>
          <p:nvPr/>
        </p:nvGrpSpPr>
        <p:grpSpPr bwMode="auto">
          <a:xfrm>
            <a:off x="4797153" y="1248554"/>
            <a:ext cx="100013" cy="84114"/>
            <a:chOff x="1249" y="4967"/>
            <a:chExt cx="90" cy="86"/>
          </a:xfrm>
        </p:grpSpPr>
        <p:sp>
          <p:nvSpPr>
            <p:cNvPr id="94" name="Line 19"/>
            <p:cNvSpPr>
              <a:spLocks noChangeAspect="1" noChangeShapeType="1"/>
            </p:cNvSpPr>
            <p:nvPr/>
          </p:nvSpPr>
          <p:spPr bwMode="auto">
            <a:xfrm flipV="1">
              <a:off x="1249"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5" name="Line 20"/>
            <p:cNvSpPr>
              <a:spLocks noChangeAspect="1" noChangeShapeType="1"/>
            </p:cNvSpPr>
            <p:nvPr/>
          </p:nvSpPr>
          <p:spPr bwMode="auto">
            <a:xfrm rot="16200000" flipV="1">
              <a:off x="1253"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grpSp>
        <p:nvGrpSpPr>
          <p:cNvPr id="6" name="Group 18"/>
          <p:cNvGrpSpPr>
            <a:grpSpLocks/>
          </p:cNvGrpSpPr>
          <p:nvPr/>
        </p:nvGrpSpPr>
        <p:grpSpPr bwMode="auto">
          <a:xfrm>
            <a:off x="4149081" y="1248554"/>
            <a:ext cx="100013" cy="84114"/>
            <a:chOff x="1249" y="4967"/>
            <a:chExt cx="90" cy="86"/>
          </a:xfrm>
        </p:grpSpPr>
        <p:sp>
          <p:nvSpPr>
            <p:cNvPr id="97" name="Line 19"/>
            <p:cNvSpPr>
              <a:spLocks noChangeAspect="1" noChangeShapeType="1"/>
            </p:cNvSpPr>
            <p:nvPr/>
          </p:nvSpPr>
          <p:spPr bwMode="auto">
            <a:xfrm flipV="1">
              <a:off x="1249"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8" name="Line 20"/>
            <p:cNvSpPr>
              <a:spLocks noChangeAspect="1" noChangeShapeType="1"/>
            </p:cNvSpPr>
            <p:nvPr/>
          </p:nvSpPr>
          <p:spPr bwMode="auto">
            <a:xfrm rot="16200000" flipV="1">
              <a:off x="1253"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grpSp>
        <p:nvGrpSpPr>
          <p:cNvPr id="7" name="Group 18"/>
          <p:cNvGrpSpPr>
            <a:grpSpLocks/>
          </p:cNvGrpSpPr>
          <p:nvPr/>
        </p:nvGrpSpPr>
        <p:grpSpPr bwMode="auto">
          <a:xfrm>
            <a:off x="4365105" y="2312057"/>
            <a:ext cx="100013" cy="84114"/>
            <a:chOff x="1249" y="4967"/>
            <a:chExt cx="90" cy="86"/>
          </a:xfrm>
        </p:grpSpPr>
        <p:sp>
          <p:nvSpPr>
            <p:cNvPr id="100" name="Line 19"/>
            <p:cNvSpPr>
              <a:spLocks noChangeAspect="1" noChangeShapeType="1"/>
            </p:cNvSpPr>
            <p:nvPr/>
          </p:nvSpPr>
          <p:spPr bwMode="auto">
            <a:xfrm flipV="1">
              <a:off x="1249"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1" name="Line 20"/>
            <p:cNvSpPr>
              <a:spLocks noChangeAspect="1" noChangeShapeType="1"/>
            </p:cNvSpPr>
            <p:nvPr/>
          </p:nvSpPr>
          <p:spPr bwMode="auto">
            <a:xfrm rot="16200000" flipV="1">
              <a:off x="1253"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grpSp>
        <p:nvGrpSpPr>
          <p:cNvPr id="10" name="Group 18"/>
          <p:cNvGrpSpPr>
            <a:grpSpLocks/>
          </p:cNvGrpSpPr>
          <p:nvPr/>
        </p:nvGrpSpPr>
        <p:grpSpPr bwMode="auto">
          <a:xfrm>
            <a:off x="4581129" y="2312057"/>
            <a:ext cx="100013" cy="84114"/>
            <a:chOff x="1249" y="4967"/>
            <a:chExt cx="90" cy="86"/>
          </a:xfrm>
        </p:grpSpPr>
        <p:sp>
          <p:nvSpPr>
            <p:cNvPr id="103" name="Line 19"/>
            <p:cNvSpPr>
              <a:spLocks noChangeAspect="1" noChangeShapeType="1"/>
            </p:cNvSpPr>
            <p:nvPr/>
          </p:nvSpPr>
          <p:spPr bwMode="auto">
            <a:xfrm flipV="1">
              <a:off x="1249"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4" name="Line 20"/>
            <p:cNvSpPr>
              <a:spLocks noChangeAspect="1" noChangeShapeType="1"/>
            </p:cNvSpPr>
            <p:nvPr/>
          </p:nvSpPr>
          <p:spPr bwMode="auto">
            <a:xfrm rot="16200000" flipV="1">
              <a:off x="1253"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grpSp>
        <p:nvGrpSpPr>
          <p:cNvPr id="11" name="Group 18"/>
          <p:cNvGrpSpPr>
            <a:grpSpLocks/>
          </p:cNvGrpSpPr>
          <p:nvPr/>
        </p:nvGrpSpPr>
        <p:grpSpPr bwMode="auto">
          <a:xfrm>
            <a:off x="4797153" y="2312057"/>
            <a:ext cx="100013" cy="84114"/>
            <a:chOff x="1249" y="4967"/>
            <a:chExt cx="90" cy="86"/>
          </a:xfrm>
        </p:grpSpPr>
        <p:sp>
          <p:nvSpPr>
            <p:cNvPr id="106" name="Line 19"/>
            <p:cNvSpPr>
              <a:spLocks noChangeAspect="1" noChangeShapeType="1"/>
            </p:cNvSpPr>
            <p:nvPr/>
          </p:nvSpPr>
          <p:spPr bwMode="auto">
            <a:xfrm flipV="1">
              <a:off x="1249"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7" name="Line 20"/>
            <p:cNvSpPr>
              <a:spLocks noChangeAspect="1" noChangeShapeType="1"/>
            </p:cNvSpPr>
            <p:nvPr/>
          </p:nvSpPr>
          <p:spPr bwMode="auto">
            <a:xfrm rot="16200000" flipV="1">
              <a:off x="1253"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grpSp>
        <p:nvGrpSpPr>
          <p:cNvPr id="12" name="Group 18"/>
          <p:cNvGrpSpPr>
            <a:grpSpLocks/>
          </p:cNvGrpSpPr>
          <p:nvPr/>
        </p:nvGrpSpPr>
        <p:grpSpPr bwMode="auto">
          <a:xfrm>
            <a:off x="4149081" y="2312057"/>
            <a:ext cx="100013" cy="84114"/>
            <a:chOff x="1249" y="4967"/>
            <a:chExt cx="90" cy="86"/>
          </a:xfrm>
        </p:grpSpPr>
        <p:sp>
          <p:nvSpPr>
            <p:cNvPr id="109" name="Line 19"/>
            <p:cNvSpPr>
              <a:spLocks noChangeAspect="1" noChangeShapeType="1"/>
            </p:cNvSpPr>
            <p:nvPr/>
          </p:nvSpPr>
          <p:spPr bwMode="auto">
            <a:xfrm flipV="1">
              <a:off x="1249"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10" name="Line 20"/>
            <p:cNvSpPr>
              <a:spLocks noChangeAspect="1" noChangeShapeType="1"/>
            </p:cNvSpPr>
            <p:nvPr/>
          </p:nvSpPr>
          <p:spPr bwMode="auto">
            <a:xfrm rot="16200000" flipV="1">
              <a:off x="1253"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sp>
        <p:nvSpPr>
          <p:cNvPr id="111" name="AutoShape 9"/>
          <p:cNvSpPr>
            <a:spLocks noChangeAspect="1" noChangeArrowheads="1"/>
          </p:cNvSpPr>
          <p:nvPr/>
        </p:nvSpPr>
        <p:spPr bwMode="auto">
          <a:xfrm>
            <a:off x="4293097" y="1780305"/>
            <a:ext cx="28035" cy="24689"/>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12" name="AutoShape 9"/>
          <p:cNvSpPr>
            <a:spLocks noChangeAspect="1" noChangeArrowheads="1"/>
          </p:cNvSpPr>
          <p:nvPr/>
        </p:nvSpPr>
        <p:spPr bwMode="auto">
          <a:xfrm>
            <a:off x="4221089" y="1780305"/>
            <a:ext cx="28035" cy="24689"/>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13" name="AutoShape 9"/>
          <p:cNvSpPr>
            <a:spLocks noChangeAspect="1" noChangeArrowheads="1"/>
          </p:cNvSpPr>
          <p:nvPr/>
        </p:nvSpPr>
        <p:spPr bwMode="auto">
          <a:xfrm>
            <a:off x="4797153" y="1780305"/>
            <a:ext cx="28035" cy="24689"/>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14" name="AutoShape 9"/>
          <p:cNvSpPr>
            <a:spLocks noChangeAspect="1" noChangeArrowheads="1"/>
          </p:cNvSpPr>
          <p:nvPr/>
        </p:nvSpPr>
        <p:spPr bwMode="auto">
          <a:xfrm>
            <a:off x="4581129" y="1846774"/>
            <a:ext cx="28035" cy="24689"/>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15" name="AutoShape 9"/>
          <p:cNvSpPr>
            <a:spLocks noChangeAspect="1" noChangeArrowheads="1"/>
          </p:cNvSpPr>
          <p:nvPr/>
        </p:nvSpPr>
        <p:spPr bwMode="auto">
          <a:xfrm>
            <a:off x="4725145" y="1780305"/>
            <a:ext cx="28035" cy="24689"/>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16" name="AutoShape 9"/>
          <p:cNvSpPr>
            <a:spLocks noChangeAspect="1" noChangeArrowheads="1"/>
          </p:cNvSpPr>
          <p:nvPr/>
        </p:nvSpPr>
        <p:spPr bwMode="auto">
          <a:xfrm>
            <a:off x="4725145" y="1647367"/>
            <a:ext cx="28035" cy="24689"/>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17" name="AutoShape 9"/>
          <p:cNvSpPr>
            <a:spLocks noChangeAspect="1" noChangeArrowheads="1"/>
          </p:cNvSpPr>
          <p:nvPr/>
        </p:nvSpPr>
        <p:spPr bwMode="auto">
          <a:xfrm>
            <a:off x="4581129" y="1780305"/>
            <a:ext cx="28035" cy="24689"/>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18" name="AutoShape 9"/>
          <p:cNvSpPr>
            <a:spLocks noChangeAspect="1" noChangeArrowheads="1"/>
          </p:cNvSpPr>
          <p:nvPr/>
        </p:nvSpPr>
        <p:spPr bwMode="auto">
          <a:xfrm>
            <a:off x="4509121" y="1713836"/>
            <a:ext cx="28035" cy="24689"/>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19" name="AutoShape 9"/>
          <p:cNvSpPr>
            <a:spLocks noChangeAspect="1" noChangeArrowheads="1"/>
          </p:cNvSpPr>
          <p:nvPr/>
        </p:nvSpPr>
        <p:spPr bwMode="auto">
          <a:xfrm>
            <a:off x="4437113" y="1846774"/>
            <a:ext cx="28035" cy="24689"/>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20" name="AutoShape 9"/>
          <p:cNvSpPr>
            <a:spLocks noChangeAspect="1" noChangeArrowheads="1"/>
          </p:cNvSpPr>
          <p:nvPr/>
        </p:nvSpPr>
        <p:spPr bwMode="auto">
          <a:xfrm>
            <a:off x="4365105" y="1647367"/>
            <a:ext cx="28035" cy="24689"/>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22" name="Oval 8"/>
          <p:cNvSpPr>
            <a:spLocks noChangeArrowheads="1"/>
          </p:cNvSpPr>
          <p:nvPr/>
        </p:nvSpPr>
        <p:spPr bwMode="auto">
          <a:xfrm>
            <a:off x="4293097" y="1913243"/>
            <a:ext cx="101123" cy="88217"/>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23" name="Line 7"/>
          <p:cNvSpPr>
            <a:spLocks noChangeShapeType="1"/>
          </p:cNvSpPr>
          <p:nvPr/>
        </p:nvSpPr>
        <p:spPr bwMode="auto">
          <a:xfrm flipH="1">
            <a:off x="4365104" y="1248325"/>
            <a:ext cx="72008" cy="399042"/>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24" name="Line 7"/>
          <p:cNvSpPr>
            <a:spLocks noChangeShapeType="1"/>
          </p:cNvSpPr>
          <p:nvPr/>
        </p:nvSpPr>
        <p:spPr bwMode="auto">
          <a:xfrm flipH="1" flipV="1">
            <a:off x="4365105" y="1713836"/>
            <a:ext cx="7601" cy="26823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25" name="AutoShape 6"/>
          <p:cNvSpPr>
            <a:spLocks noChangeAspect="1" noChangeArrowheads="1"/>
          </p:cNvSpPr>
          <p:nvPr/>
        </p:nvSpPr>
        <p:spPr bwMode="auto">
          <a:xfrm>
            <a:off x="4077072" y="6566068"/>
            <a:ext cx="58894" cy="4718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26" name="AutoShape 6"/>
          <p:cNvSpPr>
            <a:spLocks noChangeAspect="1" noChangeArrowheads="1"/>
          </p:cNvSpPr>
          <p:nvPr/>
        </p:nvSpPr>
        <p:spPr bwMode="auto">
          <a:xfrm>
            <a:off x="4077072" y="5502565"/>
            <a:ext cx="58894" cy="4718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27" name="AutoShape 6"/>
          <p:cNvSpPr>
            <a:spLocks noChangeAspect="1" noChangeArrowheads="1"/>
          </p:cNvSpPr>
          <p:nvPr/>
        </p:nvSpPr>
        <p:spPr bwMode="auto">
          <a:xfrm>
            <a:off x="4941168" y="5502565"/>
            <a:ext cx="58894" cy="4718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28" name="AutoShape 9"/>
          <p:cNvSpPr>
            <a:spLocks noChangeAspect="1" noChangeArrowheads="1"/>
          </p:cNvSpPr>
          <p:nvPr/>
        </p:nvSpPr>
        <p:spPr bwMode="auto">
          <a:xfrm>
            <a:off x="4437113" y="5502565"/>
            <a:ext cx="121125"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29" name="AutoShape 9"/>
          <p:cNvSpPr>
            <a:spLocks noChangeAspect="1" noChangeArrowheads="1"/>
          </p:cNvSpPr>
          <p:nvPr/>
        </p:nvSpPr>
        <p:spPr bwMode="auto">
          <a:xfrm>
            <a:off x="4797153" y="5502565"/>
            <a:ext cx="121125"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30" name="AutoShape 9"/>
          <p:cNvSpPr>
            <a:spLocks noChangeAspect="1" noChangeArrowheads="1"/>
          </p:cNvSpPr>
          <p:nvPr/>
        </p:nvSpPr>
        <p:spPr bwMode="auto">
          <a:xfrm>
            <a:off x="5425462" y="960911"/>
            <a:ext cx="121125"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31" name="AutoShape 9"/>
          <p:cNvSpPr>
            <a:spLocks noChangeAspect="1" noChangeArrowheads="1"/>
          </p:cNvSpPr>
          <p:nvPr/>
        </p:nvSpPr>
        <p:spPr bwMode="auto">
          <a:xfrm>
            <a:off x="4581129" y="5502565"/>
            <a:ext cx="121125"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32" name="Rektangel 131"/>
          <p:cNvSpPr/>
          <p:nvPr/>
        </p:nvSpPr>
        <p:spPr>
          <a:xfrm>
            <a:off x="4293096" y="5170222"/>
            <a:ext cx="792088" cy="276999"/>
          </a:xfrm>
          <a:prstGeom prst="rect">
            <a:avLst/>
          </a:prstGeom>
        </p:spPr>
        <p:txBody>
          <a:bodyPr wrap="square">
            <a:spAutoFit/>
          </a:bodyPr>
          <a:lstStyle/>
          <a:p>
            <a:r>
              <a:rPr lang="sv-SE" sz="1200" b="1" dirty="0" smtClean="0"/>
              <a:t>Piteå</a:t>
            </a:r>
            <a:endParaRPr lang="sv-SE" sz="1200" b="1" dirty="0"/>
          </a:p>
        </p:txBody>
      </p:sp>
      <p:sp>
        <p:nvSpPr>
          <p:cNvPr id="133" name="Rektangel 132"/>
          <p:cNvSpPr/>
          <p:nvPr/>
        </p:nvSpPr>
        <p:spPr>
          <a:xfrm>
            <a:off x="4149080" y="6433131"/>
            <a:ext cx="1008112" cy="276999"/>
          </a:xfrm>
          <a:prstGeom prst="rect">
            <a:avLst/>
          </a:prstGeom>
        </p:spPr>
        <p:txBody>
          <a:bodyPr wrap="square">
            <a:spAutoFit/>
          </a:bodyPr>
          <a:lstStyle/>
          <a:p>
            <a:r>
              <a:rPr lang="sv-SE" sz="1200" b="1" dirty="0" smtClean="0"/>
              <a:t>Stockholm</a:t>
            </a:r>
            <a:endParaRPr lang="sv-SE" sz="1200" b="1" dirty="0"/>
          </a:p>
        </p:txBody>
      </p:sp>
      <p:sp>
        <p:nvSpPr>
          <p:cNvPr id="134" name="Rektangel 133"/>
          <p:cNvSpPr/>
          <p:nvPr/>
        </p:nvSpPr>
        <p:spPr>
          <a:xfrm>
            <a:off x="3789040" y="5967848"/>
            <a:ext cx="1008112" cy="276999"/>
          </a:xfrm>
          <a:prstGeom prst="rect">
            <a:avLst/>
          </a:prstGeom>
        </p:spPr>
        <p:txBody>
          <a:bodyPr wrap="square">
            <a:spAutoFit/>
          </a:bodyPr>
          <a:lstStyle/>
          <a:p>
            <a:r>
              <a:rPr lang="sv-SE" sz="1200" b="1" dirty="0" smtClean="0"/>
              <a:t>London</a:t>
            </a:r>
            <a:endParaRPr lang="sv-SE" sz="1200" b="1" dirty="0"/>
          </a:p>
        </p:txBody>
      </p:sp>
      <p:sp>
        <p:nvSpPr>
          <p:cNvPr id="135" name="Rektangel 134"/>
          <p:cNvSpPr/>
          <p:nvPr/>
        </p:nvSpPr>
        <p:spPr>
          <a:xfrm>
            <a:off x="4797152" y="5967848"/>
            <a:ext cx="792088" cy="276999"/>
          </a:xfrm>
          <a:prstGeom prst="rect">
            <a:avLst/>
          </a:prstGeom>
        </p:spPr>
        <p:txBody>
          <a:bodyPr wrap="square">
            <a:spAutoFit/>
          </a:bodyPr>
          <a:lstStyle/>
          <a:p>
            <a:r>
              <a:rPr lang="sv-SE" sz="1200" b="1" dirty="0" smtClean="0"/>
              <a:t>Oslo</a:t>
            </a:r>
            <a:endParaRPr lang="sv-SE" sz="1200" b="1" dirty="0"/>
          </a:p>
        </p:txBody>
      </p:sp>
      <p:sp>
        <p:nvSpPr>
          <p:cNvPr id="136" name="Freeform 4"/>
          <p:cNvSpPr>
            <a:spLocks/>
          </p:cNvSpPr>
          <p:nvPr/>
        </p:nvSpPr>
        <p:spPr bwMode="auto">
          <a:xfrm rot="2817214">
            <a:off x="4242510" y="5749341"/>
            <a:ext cx="516588" cy="45719"/>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37" name="Freeform 4"/>
          <p:cNvSpPr>
            <a:spLocks/>
          </p:cNvSpPr>
          <p:nvPr/>
        </p:nvSpPr>
        <p:spPr bwMode="auto">
          <a:xfrm rot="2241698" flipV="1">
            <a:off x="4785517" y="5634348"/>
            <a:ext cx="248649" cy="42202"/>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38" name="Freeform 4"/>
          <p:cNvSpPr>
            <a:spLocks/>
          </p:cNvSpPr>
          <p:nvPr/>
        </p:nvSpPr>
        <p:spPr bwMode="auto">
          <a:xfrm rot="2507816" flipV="1">
            <a:off x="4392510" y="5727971"/>
            <a:ext cx="545042" cy="68561"/>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39" name="Freeform 4"/>
          <p:cNvSpPr>
            <a:spLocks/>
          </p:cNvSpPr>
          <p:nvPr/>
        </p:nvSpPr>
        <p:spPr bwMode="auto">
          <a:xfrm rot="2617795" flipV="1">
            <a:off x="4614769" y="5688061"/>
            <a:ext cx="392052" cy="42202"/>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7" name="Rektangel 86"/>
          <p:cNvSpPr/>
          <p:nvPr/>
        </p:nvSpPr>
        <p:spPr>
          <a:xfrm>
            <a:off x="476673" y="3995937"/>
            <a:ext cx="3096343" cy="461665"/>
          </a:xfrm>
          <a:prstGeom prst="rect">
            <a:avLst/>
          </a:prstGeom>
        </p:spPr>
        <p:txBody>
          <a:bodyPr wrap="square">
            <a:spAutoFit/>
          </a:bodyPr>
          <a:lstStyle/>
          <a:p>
            <a:r>
              <a:rPr lang="sv-SE" sz="1200" b="1" dirty="0" smtClean="0"/>
              <a:t>Instruktioner: </a:t>
            </a:r>
          </a:p>
          <a:p>
            <a:endParaRPr lang="sv-SE" sz="1100" dirty="0"/>
          </a:p>
        </p:txBody>
      </p:sp>
      <p:sp>
        <p:nvSpPr>
          <p:cNvPr id="90" name="Rektangel 89"/>
          <p:cNvSpPr/>
          <p:nvPr/>
        </p:nvSpPr>
        <p:spPr>
          <a:xfrm>
            <a:off x="476672" y="4211960"/>
            <a:ext cx="3096344" cy="769441"/>
          </a:xfrm>
          <a:prstGeom prst="rect">
            <a:avLst/>
          </a:prstGeom>
        </p:spPr>
        <p:txBody>
          <a:bodyPr wrap="square">
            <a:spAutoFit/>
          </a:bodyPr>
          <a:lstStyle/>
          <a:p>
            <a:r>
              <a:rPr lang="sv-SE" sz="1100" dirty="0" smtClean="0">
                <a:latin typeface="Wide Latin"/>
              </a:rPr>
              <a:t>•</a:t>
            </a:r>
            <a:r>
              <a:rPr lang="sv-SE" sz="1100" dirty="0" smtClean="0">
                <a:latin typeface="+mn-lt"/>
              </a:rPr>
              <a:t>Titta upp (var finns det bollar, var är Tom?)</a:t>
            </a:r>
          </a:p>
          <a:p>
            <a:r>
              <a:rPr lang="sv-SE" sz="1100" dirty="0" smtClean="0">
                <a:latin typeface="+mn-lt"/>
              </a:rPr>
              <a:t>•Spring med bollen nära foten</a:t>
            </a:r>
          </a:p>
          <a:p>
            <a:r>
              <a:rPr lang="sv-SE" sz="1100" dirty="0" smtClean="0">
                <a:latin typeface="+mn-lt"/>
              </a:rPr>
              <a:t>•Riktningsförändringar</a:t>
            </a:r>
          </a:p>
          <a:p>
            <a:r>
              <a:rPr lang="sv-SE" sz="1100" dirty="0" smtClean="0">
                <a:latin typeface="+mn-lt"/>
              </a:rPr>
              <a:t>•Tempoväxlingar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11113" y="21982"/>
            <a:ext cx="6826250" cy="909271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graphicFrame>
        <p:nvGraphicFramePr>
          <p:cNvPr id="2051" name="Objekt 5"/>
          <p:cNvGraphicFramePr>
            <a:graphicFrameLocks noChangeAspect="1"/>
          </p:cNvGraphicFramePr>
          <p:nvPr/>
        </p:nvGraphicFramePr>
        <p:xfrm>
          <a:off x="4077072" y="783272"/>
          <a:ext cx="2463800" cy="3959469"/>
        </p:xfrm>
        <a:graphic>
          <a:graphicData uri="http://schemas.openxmlformats.org/presentationml/2006/ole">
            <p:oleObj spid="_x0000_s5122" r:id="rId3" imgW="2463800" imgH="4289425" progId="">
              <p:embed/>
            </p:oleObj>
          </a:graphicData>
        </a:graphic>
      </p:graphicFrame>
      <p:graphicFrame>
        <p:nvGraphicFramePr>
          <p:cNvPr id="2052" name="Objekt 6"/>
          <p:cNvGraphicFramePr>
            <a:graphicFrameLocks noChangeAspect="1"/>
          </p:cNvGraphicFramePr>
          <p:nvPr/>
        </p:nvGraphicFramePr>
        <p:xfrm>
          <a:off x="4095750" y="4945674"/>
          <a:ext cx="2463800" cy="3959469"/>
        </p:xfrm>
        <a:graphic>
          <a:graphicData uri="http://schemas.openxmlformats.org/presentationml/2006/ole">
            <p:oleObj spid="_x0000_s5123" r:id="rId4" imgW="2463800" imgH="4289425" progId="">
              <p:embed/>
            </p:oleObj>
          </a:graphicData>
        </a:graphic>
      </p:graphicFrame>
      <p:sp>
        <p:nvSpPr>
          <p:cNvPr id="2067" name="textruta 14"/>
          <p:cNvSpPr txBox="1">
            <a:spLocks noChangeArrowheads="1"/>
          </p:cNvSpPr>
          <p:nvPr/>
        </p:nvSpPr>
        <p:spPr bwMode="auto">
          <a:xfrm>
            <a:off x="-1611313" y="490905"/>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sv-SE"/>
          </a:p>
        </p:txBody>
      </p:sp>
      <p:sp>
        <p:nvSpPr>
          <p:cNvPr id="2068" name="Rubrik 1"/>
          <p:cNvSpPr>
            <a:spLocks noGrp="1"/>
          </p:cNvSpPr>
          <p:nvPr>
            <p:ph type="ctrTitle"/>
          </p:nvPr>
        </p:nvSpPr>
        <p:spPr>
          <a:xfrm>
            <a:off x="476672" y="323528"/>
            <a:ext cx="3384376" cy="504056"/>
          </a:xfrm>
        </p:spPr>
        <p:txBody>
          <a:bodyPr>
            <a:noAutofit/>
          </a:bodyPr>
          <a:lstStyle/>
          <a:p>
            <a:pPr algn="l"/>
            <a:r>
              <a:rPr lang="sv-SE" sz="2000" b="1" dirty="0" smtClean="0"/>
              <a:t>Piteåmodellen, fotbollslekar</a:t>
            </a:r>
          </a:p>
        </p:txBody>
      </p:sp>
      <p:sp>
        <p:nvSpPr>
          <p:cNvPr id="2069" name="textruta 2"/>
          <p:cNvSpPr txBox="1">
            <a:spLocks noChangeArrowheads="1"/>
          </p:cNvSpPr>
          <p:nvPr/>
        </p:nvSpPr>
        <p:spPr bwMode="auto">
          <a:xfrm>
            <a:off x="471488" y="942243"/>
            <a:ext cx="29337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400" b="1"/>
              <a:t>Vad? </a:t>
            </a:r>
            <a:endParaRPr lang="sv-SE" sz="1400"/>
          </a:p>
        </p:txBody>
      </p:sp>
      <p:sp>
        <p:nvSpPr>
          <p:cNvPr id="9" name="Rektangel 8"/>
          <p:cNvSpPr/>
          <p:nvPr/>
        </p:nvSpPr>
        <p:spPr>
          <a:xfrm>
            <a:off x="468313" y="880697"/>
            <a:ext cx="3086100" cy="404006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2073" name="textruta 34"/>
          <p:cNvSpPr txBox="1">
            <a:spLocks noChangeArrowheads="1"/>
          </p:cNvSpPr>
          <p:nvPr/>
        </p:nvSpPr>
        <p:spPr bwMode="auto">
          <a:xfrm>
            <a:off x="466725" y="3779912"/>
            <a:ext cx="29337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200" b="1" dirty="0"/>
              <a:t>Instruktioner: </a:t>
            </a:r>
            <a:endParaRPr lang="sv-SE" sz="1200" dirty="0"/>
          </a:p>
        </p:txBody>
      </p:sp>
      <p:sp>
        <p:nvSpPr>
          <p:cNvPr id="36" name="Rektangel 35"/>
          <p:cNvSpPr/>
          <p:nvPr/>
        </p:nvSpPr>
        <p:spPr>
          <a:xfrm>
            <a:off x="461963" y="4999893"/>
            <a:ext cx="3086100" cy="404153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2076" name="textruta 56"/>
          <p:cNvSpPr txBox="1">
            <a:spLocks noChangeArrowheads="1"/>
          </p:cNvSpPr>
          <p:nvPr/>
        </p:nvSpPr>
        <p:spPr bwMode="auto">
          <a:xfrm>
            <a:off x="460375" y="1381492"/>
            <a:ext cx="29337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200" b="1" i="1" dirty="0"/>
              <a:t>Organisation</a:t>
            </a:r>
            <a:r>
              <a:rPr lang="sv-SE" sz="1100" b="1" i="1" dirty="0"/>
              <a:t>: </a:t>
            </a:r>
            <a:endParaRPr lang="sv-SE" sz="1100" b="1" dirty="0"/>
          </a:p>
        </p:txBody>
      </p:sp>
      <p:sp>
        <p:nvSpPr>
          <p:cNvPr id="2077" name="textruta 58"/>
          <p:cNvSpPr txBox="1">
            <a:spLocks noChangeArrowheads="1"/>
          </p:cNvSpPr>
          <p:nvPr/>
        </p:nvSpPr>
        <p:spPr bwMode="auto">
          <a:xfrm>
            <a:off x="461963" y="6117981"/>
            <a:ext cx="293370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100" b="1" i="1" dirty="0" smtClean="0"/>
              <a:t> </a:t>
            </a:r>
            <a:endParaRPr lang="sv-SE" sz="1100" b="1" dirty="0"/>
          </a:p>
        </p:txBody>
      </p:sp>
      <p:sp>
        <p:nvSpPr>
          <p:cNvPr id="2080" name="textruta 64"/>
          <p:cNvSpPr txBox="1">
            <a:spLocks noChangeArrowheads="1"/>
          </p:cNvSpPr>
          <p:nvPr/>
        </p:nvSpPr>
        <p:spPr bwMode="auto">
          <a:xfrm>
            <a:off x="458788" y="1547664"/>
            <a:ext cx="2933700" cy="22929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1450" indent="-1714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charset="0"/>
              <a:buChar char="•"/>
            </a:pPr>
            <a:r>
              <a:rPr lang="sv-SE" sz="1100" dirty="0" err="1" smtClean="0"/>
              <a:t>Uppkonat</a:t>
            </a:r>
            <a:r>
              <a:rPr lang="sv-SE" sz="1100" dirty="0" smtClean="0"/>
              <a:t> område är  </a:t>
            </a:r>
            <a:r>
              <a:rPr lang="sv-SE" sz="1100" dirty="0" err="1" smtClean="0"/>
              <a:t>Gotham</a:t>
            </a:r>
            <a:r>
              <a:rPr lang="sv-SE" sz="1100" dirty="0" smtClean="0"/>
              <a:t> City.</a:t>
            </a:r>
          </a:p>
          <a:p>
            <a:pPr>
              <a:buFont typeface="Arial" charset="0"/>
              <a:buChar char="•"/>
            </a:pPr>
            <a:r>
              <a:rPr lang="sv-SE" sz="1100" dirty="0" smtClean="0"/>
              <a:t>Spelarna är Bathman som kör sin </a:t>
            </a:r>
            <a:r>
              <a:rPr lang="sv-SE" sz="1100" dirty="0" err="1" smtClean="0"/>
              <a:t>batmobil</a:t>
            </a:r>
            <a:r>
              <a:rPr lang="sv-SE" sz="1100" dirty="0" smtClean="0"/>
              <a:t> (bollen) i </a:t>
            </a:r>
            <a:r>
              <a:rPr lang="sv-SE" sz="1100" dirty="0" err="1" smtClean="0"/>
              <a:t>Gotham</a:t>
            </a:r>
            <a:r>
              <a:rPr lang="sv-SE" sz="1100" dirty="0" smtClean="0"/>
              <a:t> City (utan att krocka med de andra bilarna, utan att lämna </a:t>
            </a:r>
            <a:r>
              <a:rPr lang="sv-SE" sz="1100" dirty="0" err="1" smtClean="0"/>
              <a:t>Gotham</a:t>
            </a:r>
            <a:r>
              <a:rPr lang="sv-SE" sz="1100" dirty="0" smtClean="0"/>
              <a:t> City</a:t>
            </a:r>
          </a:p>
          <a:p>
            <a:pPr>
              <a:buFont typeface="Arial" charset="0"/>
              <a:buChar char="•"/>
            </a:pPr>
            <a:r>
              <a:rPr lang="sv-SE" sz="1100" dirty="0" smtClean="0"/>
              <a:t>Fler figurer från Batman läggs till under spelets gång och varje figur betyder någonting. T.ex. Robin= spring så fort du kan, Ismannen= stå som förstelnad, Jokern= dribbla bara med sulan </a:t>
            </a:r>
            <a:r>
              <a:rPr lang="sv-SE" sz="1100" dirty="0" err="1" smtClean="0"/>
              <a:t>osv</a:t>
            </a:r>
            <a:r>
              <a:rPr lang="sv-SE" sz="1100" dirty="0" smtClean="0"/>
              <a:t> </a:t>
            </a:r>
          </a:p>
          <a:p>
            <a:pPr>
              <a:buFont typeface="Arial" charset="0"/>
              <a:buChar char="•"/>
            </a:pPr>
            <a:r>
              <a:rPr lang="sv-SE" sz="1100" dirty="0" smtClean="0"/>
              <a:t>Lägg till en snattarorm (spelare utan boll) som försöker snatta en boll från de andra spelarna. Blir man av med sin boll blir man den nya snattarormen.</a:t>
            </a:r>
            <a:endParaRPr lang="sv-SE" sz="1100" dirty="0"/>
          </a:p>
        </p:txBody>
      </p:sp>
      <p:sp>
        <p:nvSpPr>
          <p:cNvPr id="2081" name="textruta 66"/>
          <p:cNvSpPr txBox="1">
            <a:spLocks noChangeArrowheads="1"/>
          </p:cNvSpPr>
          <p:nvPr/>
        </p:nvSpPr>
        <p:spPr bwMode="auto">
          <a:xfrm>
            <a:off x="461963" y="1151793"/>
            <a:ext cx="29337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200" dirty="0" smtClean="0"/>
              <a:t>Dribbla, Batman och Robin</a:t>
            </a:r>
            <a:endParaRPr lang="sv-SE" sz="1200" dirty="0"/>
          </a:p>
        </p:txBody>
      </p:sp>
      <p:sp>
        <p:nvSpPr>
          <p:cNvPr id="2082" name="textruta 63"/>
          <p:cNvSpPr txBox="1">
            <a:spLocks noChangeArrowheads="1"/>
          </p:cNvSpPr>
          <p:nvPr/>
        </p:nvSpPr>
        <p:spPr bwMode="auto">
          <a:xfrm>
            <a:off x="482600" y="3995936"/>
            <a:ext cx="2933700" cy="93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100" dirty="0" smtClean="0">
                <a:latin typeface="Wide Latin"/>
              </a:rPr>
              <a:t>•</a:t>
            </a:r>
            <a:r>
              <a:rPr lang="sv-SE" sz="1100" dirty="0" smtClean="0">
                <a:latin typeface="+mn-lt"/>
              </a:rPr>
              <a:t>Titta upp när du springer men  behåll kontroll på bollen</a:t>
            </a:r>
          </a:p>
          <a:p>
            <a:r>
              <a:rPr lang="sv-SE" sz="1100" dirty="0" smtClean="0">
                <a:latin typeface="+mn-lt"/>
              </a:rPr>
              <a:t>•Spring med bollen nära foten</a:t>
            </a:r>
          </a:p>
          <a:p>
            <a:r>
              <a:rPr lang="sv-SE" sz="1100" dirty="0" smtClean="0">
                <a:latin typeface="+mn-lt"/>
              </a:rPr>
              <a:t>•Riktningsförändringar</a:t>
            </a:r>
          </a:p>
          <a:p>
            <a:r>
              <a:rPr lang="sv-SE" sz="1100" dirty="0" smtClean="0">
                <a:latin typeface="+mn-lt"/>
              </a:rPr>
              <a:t>•Tempoväxlingar</a:t>
            </a:r>
            <a:endParaRPr lang="sv-SE" sz="1100" dirty="0"/>
          </a:p>
        </p:txBody>
      </p:sp>
      <p:sp>
        <p:nvSpPr>
          <p:cNvPr id="46" name="Freeform 4"/>
          <p:cNvSpPr>
            <a:spLocks/>
          </p:cNvSpPr>
          <p:nvPr/>
        </p:nvSpPr>
        <p:spPr bwMode="auto">
          <a:xfrm rot="14370947" flipV="1">
            <a:off x="4390367" y="2028216"/>
            <a:ext cx="295037" cy="45719"/>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50" name="AutoShape 9"/>
          <p:cNvSpPr>
            <a:spLocks noChangeAspect="1" noChangeArrowheads="1"/>
          </p:cNvSpPr>
          <p:nvPr/>
        </p:nvSpPr>
        <p:spPr bwMode="auto">
          <a:xfrm>
            <a:off x="4509121" y="2112650"/>
            <a:ext cx="121129"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nvGrpSpPr>
          <p:cNvPr id="2" name="Group 128"/>
          <p:cNvGrpSpPr>
            <a:grpSpLocks/>
          </p:cNvGrpSpPr>
          <p:nvPr/>
        </p:nvGrpSpPr>
        <p:grpSpPr bwMode="auto">
          <a:xfrm flipH="1">
            <a:off x="9312032" y="-2586413"/>
            <a:ext cx="288925" cy="83"/>
            <a:chOff x="436" y="4740"/>
            <a:chExt cx="228" cy="90"/>
          </a:xfrm>
        </p:grpSpPr>
        <p:sp>
          <p:nvSpPr>
            <p:cNvPr id="67" name="Line 129"/>
            <p:cNvSpPr>
              <a:spLocks noChangeShapeType="1"/>
            </p:cNvSpPr>
            <p:nvPr/>
          </p:nvSpPr>
          <p:spPr bwMode="auto">
            <a:xfrm>
              <a:off x="436" y="4830"/>
              <a:ext cx="227"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68" name="Line 130"/>
            <p:cNvSpPr>
              <a:spLocks noChangeAspect="1" noChangeShapeType="1"/>
            </p:cNvSpPr>
            <p:nvPr/>
          </p:nvSpPr>
          <p:spPr bwMode="auto">
            <a:xfrm flipV="1">
              <a:off x="663" y="4740"/>
              <a:ext cx="1" cy="8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69" name="Line 131"/>
            <p:cNvSpPr>
              <a:spLocks noChangeAspect="1" noChangeShapeType="1"/>
            </p:cNvSpPr>
            <p:nvPr/>
          </p:nvSpPr>
          <p:spPr bwMode="auto">
            <a:xfrm flipV="1">
              <a:off x="436" y="4740"/>
              <a:ext cx="1" cy="8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sp>
        <p:nvSpPr>
          <p:cNvPr id="78" name="AutoShape 6"/>
          <p:cNvSpPr>
            <a:spLocks noChangeAspect="1" noChangeArrowheads="1"/>
          </p:cNvSpPr>
          <p:nvPr/>
        </p:nvSpPr>
        <p:spPr bwMode="auto">
          <a:xfrm>
            <a:off x="4077072" y="2378525"/>
            <a:ext cx="58894" cy="4718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79" name="AutoShape 6"/>
          <p:cNvSpPr>
            <a:spLocks noChangeAspect="1" noChangeArrowheads="1"/>
          </p:cNvSpPr>
          <p:nvPr/>
        </p:nvSpPr>
        <p:spPr bwMode="auto">
          <a:xfrm>
            <a:off x="4941168" y="2378525"/>
            <a:ext cx="58894" cy="4718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1" name="AutoShape 6"/>
          <p:cNvSpPr>
            <a:spLocks noChangeAspect="1" noChangeArrowheads="1"/>
          </p:cNvSpPr>
          <p:nvPr/>
        </p:nvSpPr>
        <p:spPr bwMode="auto">
          <a:xfrm>
            <a:off x="4941168" y="1381492"/>
            <a:ext cx="58894" cy="4718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2" name="AutoShape 6"/>
          <p:cNvSpPr>
            <a:spLocks noChangeAspect="1" noChangeArrowheads="1"/>
          </p:cNvSpPr>
          <p:nvPr/>
        </p:nvSpPr>
        <p:spPr bwMode="auto">
          <a:xfrm>
            <a:off x="4077072" y="1381492"/>
            <a:ext cx="58894" cy="4718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3" name="AutoShape 9"/>
          <p:cNvSpPr>
            <a:spLocks noChangeAspect="1" noChangeArrowheads="1"/>
          </p:cNvSpPr>
          <p:nvPr/>
        </p:nvSpPr>
        <p:spPr bwMode="auto">
          <a:xfrm>
            <a:off x="4797153" y="2046181"/>
            <a:ext cx="121129"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4" name="AutoShape 9"/>
          <p:cNvSpPr>
            <a:spLocks noChangeAspect="1" noChangeArrowheads="1"/>
          </p:cNvSpPr>
          <p:nvPr/>
        </p:nvSpPr>
        <p:spPr bwMode="auto">
          <a:xfrm>
            <a:off x="4149081" y="2112650"/>
            <a:ext cx="121129"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5" name="AutoShape 9"/>
          <p:cNvSpPr>
            <a:spLocks noChangeAspect="1" noChangeArrowheads="1"/>
          </p:cNvSpPr>
          <p:nvPr/>
        </p:nvSpPr>
        <p:spPr bwMode="auto">
          <a:xfrm>
            <a:off x="4437113" y="1780305"/>
            <a:ext cx="121129"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6" name="AutoShape 9"/>
          <p:cNvSpPr>
            <a:spLocks noChangeAspect="1" noChangeArrowheads="1"/>
          </p:cNvSpPr>
          <p:nvPr/>
        </p:nvSpPr>
        <p:spPr bwMode="auto">
          <a:xfrm>
            <a:off x="4869161" y="1713836"/>
            <a:ext cx="121129"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7" name="AutoShape 9"/>
          <p:cNvSpPr>
            <a:spLocks noChangeAspect="1" noChangeArrowheads="1"/>
          </p:cNvSpPr>
          <p:nvPr/>
        </p:nvSpPr>
        <p:spPr bwMode="auto">
          <a:xfrm>
            <a:off x="4581129" y="1447961"/>
            <a:ext cx="121129"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8" name="AutoShape 9"/>
          <p:cNvSpPr>
            <a:spLocks noChangeAspect="1" noChangeArrowheads="1"/>
          </p:cNvSpPr>
          <p:nvPr/>
        </p:nvSpPr>
        <p:spPr bwMode="auto">
          <a:xfrm>
            <a:off x="4221089" y="1447961"/>
            <a:ext cx="121129"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9" name="Freeform 4"/>
          <p:cNvSpPr>
            <a:spLocks/>
          </p:cNvSpPr>
          <p:nvPr/>
        </p:nvSpPr>
        <p:spPr bwMode="auto">
          <a:xfrm rot="13028576" flipV="1">
            <a:off x="4568103" y="1994293"/>
            <a:ext cx="311508" cy="56786"/>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0" name="Freeform 4"/>
          <p:cNvSpPr>
            <a:spLocks/>
          </p:cNvSpPr>
          <p:nvPr/>
        </p:nvSpPr>
        <p:spPr bwMode="auto">
          <a:xfrm rot="16200000" flipV="1">
            <a:off x="4319943" y="1698067"/>
            <a:ext cx="280056" cy="45719"/>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1" name="Freeform 4"/>
          <p:cNvSpPr>
            <a:spLocks/>
          </p:cNvSpPr>
          <p:nvPr/>
        </p:nvSpPr>
        <p:spPr bwMode="auto">
          <a:xfrm rot="4939729" flipV="1">
            <a:off x="4470180" y="1585582"/>
            <a:ext cx="336897" cy="66881"/>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2" name="Freeform 4"/>
          <p:cNvSpPr>
            <a:spLocks/>
          </p:cNvSpPr>
          <p:nvPr/>
        </p:nvSpPr>
        <p:spPr bwMode="auto">
          <a:xfrm rot="8688427" flipV="1">
            <a:off x="4724102" y="1782845"/>
            <a:ext cx="287165" cy="80726"/>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3" name="Freeform 4"/>
          <p:cNvSpPr>
            <a:spLocks/>
          </p:cNvSpPr>
          <p:nvPr/>
        </p:nvSpPr>
        <p:spPr bwMode="auto">
          <a:xfrm rot="5508829" flipV="1">
            <a:off x="4162441" y="1651237"/>
            <a:ext cx="321917" cy="49591"/>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4" name="Freeform 4"/>
          <p:cNvSpPr>
            <a:spLocks/>
          </p:cNvSpPr>
          <p:nvPr/>
        </p:nvSpPr>
        <p:spPr bwMode="auto">
          <a:xfrm rot="19144053" flipV="1">
            <a:off x="4131148" y="2066965"/>
            <a:ext cx="311508" cy="56786"/>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11113" y="21982"/>
            <a:ext cx="6826250" cy="909271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graphicFrame>
        <p:nvGraphicFramePr>
          <p:cNvPr id="2051" name="Objekt 5"/>
          <p:cNvGraphicFramePr>
            <a:graphicFrameLocks noChangeAspect="1"/>
          </p:cNvGraphicFramePr>
          <p:nvPr/>
        </p:nvGraphicFramePr>
        <p:xfrm>
          <a:off x="4005064" y="849741"/>
          <a:ext cx="2463800" cy="3959469"/>
        </p:xfrm>
        <a:graphic>
          <a:graphicData uri="http://schemas.openxmlformats.org/presentationml/2006/ole">
            <p:oleObj spid="_x0000_s6146" r:id="rId3" imgW="2463800" imgH="4289425" progId="">
              <p:embed/>
            </p:oleObj>
          </a:graphicData>
        </a:graphic>
      </p:graphicFrame>
      <p:graphicFrame>
        <p:nvGraphicFramePr>
          <p:cNvPr id="2052" name="Objekt 6"/>
          <p:cNvGraphicFramePr>
            <a:graphicFrameLocks noChangeAspect="1"/>
          </p:cNvGraphicFramePr>
          <p:nvPr/>
        </p:nvGraphicFramePr>
        <p:xfrm>
          <a:off x="4095750" y="4945674"/>
          <a:ext cx="2463800" cy="3959469"/>
        </p:xfrm>
        <a:graphic>
          <a:graphicData uri="http://schemas.openxmlformats.org/presentationml/2006/ole">
            <p:oleObj spid="_x0000_s6147" r:id="rId4" imgW="2463800" imgH="4289425" progId="">
              <p:embed/>
            </p:oleObj>
          </a:graphicData>
        </a:graphic>
      </p:graphicFrame>
      <p:sp>
        <p:nvSpPr>
          <p:cNvPr id="2067" name="textruta 14"/>
          <p:cNvSpPr txBox="1">
            <a:spLocks noChangeArrowheads="1"/>
          </p:cNvSpPr>
          <p:nvPr/>
        </p:nvSpPr>
        <p:spPr bwMode="auto">
          <a:xfrm>
            <a:off x="-1611313" y="490905"/>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sv-SE"/>
          </a:p>
        </p:txBody>
      </p:sp>
      <p:sp>
        <p:nvSpPr>
          <p:cNvPr id="2068" name="Rubrik 1"/>
          <p:cNvSpPr>
            <a:spLocks noGrp="1"/>
          </p:cNvSpPr>
          <p:nvPr>
            <p:ph type="ctrTitle"/>
          </p:nvPr>
        </p:nvSpPr>
        <p:spPr>
          <a:xfrm>
            <a:off x="476672" y="395536"/>
            <a:ext cx="3384376" cy="405707"/>
          </a:xfrm>
        </p:spPr>
        <p:txBody>
          <a:bodyPr>
            <a:noAutofit/>
          </a:bodyPr>
          <a:lstStyle/>
          <a:p>
            <a:pPr algn="l"/>
            <a:r>
              <a:rPr lang="sv-SE" sz="2000" b="1" dirty="0" smtClean="0"/>
              <a:t>Piteåmodellen, fotbollslekar</a:t>
            </a:r>
          </a:p>
        </p:txBody>
      </p:sp>
      <p:sp>
        <p:nvSpPr>
          <p:cNvPr id="2069" name="textruta 2"/>
          <p:cNvSpPr txBox="1">
            <a:spLocks noChangeArrowheads="1"/>
          </p:cNvSpPr>
          <p:nvPr/>
        </p:nvSpPr>
        <p:spPr bwMode="auto">
          <a:xfrm>
            <a:off x="471488" y="942243"/>
            <a:ext cx="29337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400" b="1" dirty="0"/>
              <a:t>Vad? </a:t>
            </a:r>
            <a:endParaRPr lang="sv-SE" sz="1400" dirty="0"/>
          </a:p>
        </p:txBody>
      </p:sp>
      <p:sp>
        <p:nvSpPr>
          <p:cNvPr id="9" name="Rektangel 8"/>
          <p:cNvSpPr/>
          <p:nvPr/>
        </p:nvSpPr>
        <p:spPr>
          <a:xfrm>
            <a:off x="468313" y="880697"/>
            <a:ext cx="3086100" cy="404006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2073" name="textruta 34"/>
          <p:cNvSpPr txBox="1">
            <a:spLocks noChangeArrowheads="1"/>
          </p:cNvSpPr>
          <p:nvPr/>
        </p:nvSpPr>
        <p:spPr bwMode="auto">
          <a:xfrm>
            <a:off x="466725" y="3203848"/>
            <a:ext cx="2933700" cy="14619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200" b="1" dirty="0" smtClean="0"/>
              <a:t>Instruktioner</a:t>
            </a:r>
          </a:p>
          <a:p>
            <a:r>
              <a:rPr lang="sv-SE" sz="1100" dirty="0" smtClean="0">
                <a:latin typeface="Wide Latin"/>
              </a:rPr>
              <a:t>• </a:t>
            </a:r>
            <a:r>
              <a:rPr lang="sv-SE" sz="1100" dirty="0" smtClean="0">
                <a:latin typeface="+mn-lt"/>
              </a:rPr>
              <a:t>Dit stödjebenets  stortå pekar hamnar bollen</a:t>
            </a:r>
          </a:p>
          <a:p>
            <a:r>
              <a:rPr lang="sv-SE" sz="1100" dirty="0" smtClean="0">
                <a:latin typeface="+mn-lt"/>
              </a:rPr>
              <a:t>•  Kroppen och knät över bollen</a:t>
            </a:r>
          </a:p>
          <a:p>
            <a:r>
              <a:rPr lang="sv-SE" sz="1100" b="1" dirty="0" smtClean="0">
                <a:latin typeface="+mn-lt"/>
              </a:rPr>
              <a:t>•  </a:t>
            </a:r>
            <a:r>
              <a:rPr lang="sv-SE" sz="1100" dirty="0" smtClean="0">
                <a:latin typeface="+mn-lt"/>
              </a:rPr>
              <a:t>Använd bredsida</a:t>
            </a:r>
          </a:p>
          <a:p>
            <a:r>
              <a:rPr lang="sv-SE" sz="1100" dirty="0" smtClean="0">
                <a:latin typeface="+mn-lt"/>
              </a:rPr>
              <a:t>•  Träffa mitt på bollen</a:t>
            </a:r>
          </a:p>
          <a:p>
            <a:r>
              <a:rPr lang="sv-SE" sz="1100" dirty="0" smtClean="0">
                <a:latin typeface="+mn-lt"/>
              </a:rPr>
              <a:t>•  Prata</a:t>
            </a:r>
          </a:p>
          <a:p>
            <a:r>
              <a:rPr lang="sv-SE" sz="1100" dirty="0" smtClean="0">
                <a:latin typeface="+mn-lt"/>
              </a:rPr>
              <a:t>•  Titta upp innan du får bollen</a:t>
            </a:r>
          </a:p>
          <a:p>
            <a:r>
              <a:rPr lang="sv-SE" sz="1100" dirty="0" smtClean="0">
                <a:latin typeface="+mn-lt"/>
              </a:rPr>
              <a:t>•  Dribblingsteknik</a:t>
            </a:r>
            <a:endParaRPr lang="sv-SE" sz="1100" dirty="0">
              <a:latin typeface="+mn-lt"/>
            </a:endParaRPr>
          </a:p>
        </p:txBody>
      </p:sp>
      <p:sp>
        <p:nvSpPr>
          <p:cNvPr id="36" name="Rektangel 35"/>
          <p:cNvSpPr/>
          <p:nvPr/>
        </p:nvSpPr>
        <p:spPr>
          <a:xfrm>
            <a:off x="461963" y="4999893"/>
            <a:ext cx="3086100" cy="404153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2075" name="textruta 36"/>
          <p:cNvSpPr txBox="1">
            <a:spLocks noChangeArrowheads="1"/>
          </p:cNvSpPr>
          <p:nvPr/>
        </p:nvSpPr>
        <p:spPr bwMode="auto">
          <a:xfrm>
            <a:off x="461963" y="5079023"/>
            <a:ext cx="29337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400" b="1" dirty="0" smtClean="0"/>
              <a:t> </a:t>
            </a:r>
            <a:endParaRPr lang="sv-SE" sz="1200" dirty="0"/>
          </a:p>
        </p:txBody>
      </p:sp>
      <p:sp>
        <p:nvSpPr>
          <p:cNvPr id="2076" name="textruta 56"/>
          <p:cNvSpPr txBox="1">
            <a:spLocks noChangeArrowheads="1"/>
          </p:cNvSpPr>
          <p:nvPr/>
        </p:nvSpPr>
        <p:spPr bwMode="auto">
          <a:xfrm>
            <a:off x="460375" y="1315023"/>
            <a:ext cx="29337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200" b="1" i="1" dirty="0"/>
              <a:t>Organisation</a:t>
            </a:r>
            <a:r>
              <a:rPr lang="sv-SE" sz="1100" b="1" i="1" dirty="0"/>
              <a:t>: </a:t>
            </a:r>
            <a:endParaRPr lang="sv-SE" sz="1100" b="1" dirty="0"/>
          </a:p>
        </p:txBody>
      </p:sp>
      <p:sp>
        <p:nvSpPr>
          <p:cNvPr id="2077" name="textruta 58"/>
          <p:cNvSpPr txBox="1">
            <a:spLocks noChangeArrowheads="1"/>
          </p:cNvSpPr>
          <p:nvPr/>
        </p:nvSpPr>
        <p:spPr bwMode="auto">
          <a:xfrm>
            <a:off x="476672" y="5502565"/>
            <a:ext cx="293370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100" b="1" i="1" dirty="0" smtClean="0"/>
              <a:t> </a:t>
            </a:r>
            <a:endParaRPr lang="sv-SE" sz="1100" b="1" dirty="0"/>
          </a:p>
        </p:txBody>
      </p:sp>
      <p:sp>
        <p:nvSpPr>
          <p:cNvPr id="2078" name="textruta 60"/>
          <p:cNvSpPr txBox="1">
            <a:spLocks noChangeArrowheads="1"/>
          </p:cNvSpPr>
          <p:nvPr/>
        </p:nvSpPr>
        <p:spPr bwMode="auto">
          <a:xfrm>
            <a:off x="479425" y="7812360"/>
            <a:ext cx="29337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200" b="1" dirty="0" smtClean="0"/>
              <a:t>Instruktioner</a:t>
            </a:r>
            <a:endParaRPr lang="sv-SE" sz="1200" i="1" dirty="0"/>
          </a:p>
        </p:txBody>
      </p:sp>
      <p:sp>
        <p:nvSpPr>
          <p:cNvPr id="2080" name="textruta 64"/>
          <p:cNvSpPr txBox="1">
            <a:spLocks noChangeArrowheads="1"/>
          </p:cNvSpPr>
          <p:nvPr/>
        </p:nvSpPr>
        <p:spPr bwMode="auto">
          <a:xfrm>
            <a:off x="476672" y="1514431"/>
            <a:ext cx="2933700" cy="1954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1450" indent="-1714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charset="0"/>
              <a:buChar char="•"/>
            </a:pPr>
            <a:r>
              <a:rPr lang="sv-SE" sz="1100" dirty="0" smtClean="0"/>
              <a:t>Dela in spelarna i 2 lag</a:t>
            </a:r>
          </a:p>
          <a:p>
            <a:pPr>
              <a:buFont typeface="Arial" charset="0"/>
              <a:buChar char="•"/>
            </a:pPr>
            <a:r>
              <a:rPr lang="sv-SE" sz="1100" dirty="0" smtClean="0"/>
              <a:t>Spelarna i ena laget får varsitt nummer, där nummer 1 ska passa nummer 2 som passar nummer 3 o.s.v.</a:t>
            </a:r>
          </a:p>
          <a:p>
            <a:pPr>
              <a:buFont typeface="Arial" charset="0"/>
              <a:buChar char="•"/>
            </a:pPr>
            <a:r>
              <a:rPr lang="sv-SE" sz="1100" dirty="0" smtClean="0"/>
              <a:t>Spelarna i det andra laget springer runt ett </a:t>
            </a:r>
            <a:r>
              <a:rPr lang="sv-SE" sz="1100" dirty="0" err="1" smtClean="0"/>
              <a:t>uppkonat</a:t>
            </a:r>
            <a:r>
              <a:rPr lang="sv-SE" sz="1100" dirty="0" smtClean="0"/>
              <a:t>  område med boll varsin gång medan det andra laget passar bollen</a:t>
            </a:r>
          </a:p>
          <a:p>
            <a:pPr>
              <a:buFont typeface="Arial" charset="0"/>
              <a:buChar char="•"/>
            </a:pPr>
            <a:r>
              <a:rPr lang="sv-SE" sz="1100" dirty="0" smtClean="0"/>
              <a:t>Det lag som hinner med flest pass innan det andra har sprungit färdigt vinner</a:t>
            </a:r>
          </a:p>
          <a:p>
            <a:pPr>
              <a:buFont typeface="Arial" charset="0"/>
              <a:buChar char="•"/>
            </a:pPr>
            <a:r>
              <a:rPr lang="sv-SE" sz="1100" dirty="0" smtClean="0"/>
              <a:t>Kan även köras på tid</a:t>
            </a:r>
          </a:p>
          <a:p>
            <a:endParaRPr lang="sv-SE" sz="1100" dirty="0" smtClean="0"/>
          </a:p>
        </p:txBody>
      </p:sp>
      <p:sp>
        <p:nvSpPr>
          <p:cNvPr id="2081" name="textruta 66"/>
          <p:cNvSpPr txBox="1">
            <a:spLocks noChangeArrowheads="1"/>
          </p:cNvSpPr>
          <p:nvPr/>
        </p:nvSpPr>
        <p:spPr bwMode="auto">
          <a:xfrm>
            <a:off x="461963" y="1151792"/>
            <a:ext cx="293370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100" dirty="0" smtClean="0"/>
              <a:t>Passningar och skott, nummer boll</a:t>
            </a:r>
            <a:endParaRPr lang="sv-SE" sz="1100" dirty="0"/>
          </a:p>
        </p:txBody>
      </p:sp>
      <p:sp>
        <p:nvSpPr>
          <p:cNvPr id="2083" name="textruta 65"/>
          <p:cNvSpPr txBox="1">
            <a:spLocks noChangeArrowheads="1"/>
          </p:cNvSpPr>
          <p:nvPr/>
        </p:nvSpPr>
        <p:spPr bwMode="auto">
          <a:xfrm>
            <a:off x="493713" y="5303158"/>
            <a:ext cx="293370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100" dirty="0" smtClean="0"/>
              <a:t>Passning och skott, Indianer och Cowboys</a:t>
            </a:r>
            <a:endParaRPr lang="sv-SE" sz="1100" dirty="0"/>
          </a:p>
        </p:txBody>
      </p:sp>
      <p:sp>
        <p:nvSpPr>
          <p:cNvPr id="2084" name="textruta 70"/>
          <p:cNvSpPr txBox="1">
            <a:spLocks noChangeArrowheads="1"/>
          </p:cNvSpPr>
          <p:nvPr/>
        </p:nvSpPr>
        <p:spPr bwMode="auto">
          <a:xfrm>
            <a:off x="466725" y="5724128"/>
            <a:ext cx="2933700" cy="2123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100" dirty="0" smtClean="0">
                <a:latin typeface="Wide Latin"/>
              </a:rPr>
              <a:t>•</a:t>
            </a:r>
            <a:r>
              <a:rPr lang="sv-SE" sz="1100" dirty="0" smtClean="0">
                <a:latin typeface="+mn-lt"/>
              </a:rPr>
              <a:t>Spelarna är cowboys som måste ta sig genom en bergskedja för att få vatten till sina djur</a:t>
            </a:r>
          </a:p>
          <a:p>
            <a:r>
              <a:rPr lang="sv-SE" sz="1100" dirty="0" smtClean="0">
                <a:latin typeface="+mn-lt"/>
              </a:rPr>
              <a:t>•På bergskedjan står det indianer (tränare till att börja med) som försöker  skuta ner alla cowboys</a:t>
            </a:r>
          </a:p>
          <a:p>
            <a:r>
              <a:rPr lang="sv-SE" sz="1100" dirty="0" smtClean="0">
                <a:latin typeface="+mn-lt"/>
              </a:rPr>
              <a:t>•Träffad blir man genom att bli träffad av en boll på knäet och nedåt</a:t>
            </a:r>
          </a:p>
          <a:p>
            <a:r>
              <a:rPr lang="sv-SE" sz="1100" dirty="0" smtClean="0">
                <a:latin typeface="+mn-lt"/>
              </a:rPr>
              <a:t>•Träffad cowboy blir indian</a:t>
            </a:r>
          </a:p>
          <a:p>
            <a:r>
              <a:rPr lang="sv-SE" sz="1100" dirty="0" smtClean="0">
                <a:latin typeface="+mn-lt"/>
              </a:rPr>
              <a:t>•När en cowboy tagit sig över motsatt linje blir den säker till nästa omgång</a:t>
            </a:r>
          </a:p>
          <a:p>
            <a:r>
              <a:rPr lang="sv-SE" sz="1100" dirty="0" smtClean="0">
                <a:latin typeface="+mn-lt"/>
              </a:rPr>
              <a:t>•Alla cowboys springer över samtidigt på tränarens signal</a:t>
            </a:r>
            <a:endParaRPr lang="sv-SE" sz="1100" dirty="0"/>
          </a:p>
        </p:txBody>
      </p:sp>
      <p:sp>
        <p:nvSpPr>
          <p:cNvPr id="47" name="AutoShape 6"/>
          <p:cNvSpPr>
            <a:spLocks noChangeAspect="1" noChangeArrowheads="1"/>
          </p:cNvSpPr>
          <p:nvPr/>
        </p:nvSpPr>
        <p:spPr bwMode="auto">
          <a:xfrm>
            <a:off x="4725144" y="1580899"/>
            <a:ext cx="63216" cy="50647"/>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48" name="Line 7"/>
          <p:cNvSpPr>
            <a:spLocks noChangeShapeType="1"/>
          </p:cNvSpPr>
          <p:nvPr/>
        </p:nvSpPr>
        <p:spPr bwMode="auto">
          <a:xfrm>
            <a:off x="5013176" y="5701743"/>
            <a:ext cx="0" cy="997263"/>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50" name="AutoShape 9"/>
          <p:cNvSpPr>
            <a:spLocks noChangeAspect="1" noChangeArrowheads="1"/>
          </p:cNvSpPr>
          <p:nvPr/>
        </p:nvSpPr>
        <p:spPr bwMode="auto">
          <a:xfrm>
            <a:off x="4941169" y="5701972"/>
            <a:ext cx="121129"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51" name="Line 14"/>
          <p:cNvSpPr>
            <a:spLocks noChangeShapeType="1"/>
          </p:cNvSpPr>
          <p:nvPr/>
        </p:nvSpPr>
        <p:spPr bwMode="auto">
          <a:xfrm>
            <a:off x="4797153" y="6335830"/>
            <a:ext cx="504056" cy="30831"/>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54" name="Text Box 126"/>
          <p:cNvSpPr txBox="1">
            <a:spLocks noChangeArrowheads="1"/>
          </p:cNvSpPr>
          <p:nvPr/>
        </p:nvSpPr>
        <p:spPr bwMode="auto">
          <a:xfrm>
            <a:off x="6240513" y="263719"/>
            <a:ext cx="35786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endParaRPr lang="sv-SE" sz="1400" dirty="0">
              <a:latin typeface="Arial" charset="0"/>
            </a:endParaRPr>
          </a:p>
        </p:txBody>
      </p:sp>
      <p:grpSp>
        <p:nvGrpSpPr>
          <p:cNvPr id="2" name="Group 128"/>
          <p:cNvGrpSpPr>
            <a:grpSpLocks/>
          </p:cNvGrpSpPr>
          <p:nvPr/>
        </p:nvGrpSpPr>
        <p:grpSpPr bwMode="auto">
          <a:xfrm flipH="1">
            <a:off x="9312032" y="-2586413"/>
            <a:ext cx="288925" cy="83"/>
            <a:chOff x="436" y="4740"/>
            <a:chExt cx="228" cy="90"/>
          </a:xfrm>
        </p:grpSpPr>
        <p:sp>
          <p:nvSpPr>
            <p:cNvPr id="67" name="Line 129"/>
            <p:cNvSpPr>
              <a:spLocks noChangeShapeType="1"/>
            </p:cNvSpPr>
            <p:nvPr/>
          </p:nvSpPr>
          <p:spPr bwMode="auto">
            <a:xfrm>
              <a:off x="436" y="4830"/>
              <a:ext cx="227"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68" name="Line 130"/>
            <p:cNvSpPr>
              <a:spLocks noChangeAspect="1" noChangeShapeType="1"/>
            </p:cNvSpPr>
            <p:nvPr/>
          </p:nvSpPr>
          <p:spPr bwMode="auto">
            <a:xfrm flipV="1">
              <a:off x="663" y="4740"/>
              <a:ext cx="1" cy="8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69" name="Line 131"/>
            <p:cNvSpPr>
              <a:spLocks noChangeAspect="1" noChangeShapeType="1"/>
            </p:cNvSpPr>
            <p:nvPr/>
          </p:nvSpPr>
          <p:spPr bwMode="auto">
            <a:xfrm flipV="1">
              <a:off x="436" y="4740"/>
              <a:ext cx="1" cy="8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sp>
        <p:nvSpPr>
          <p:cNvPr id="78" name="AutoShape 6"/>
          <p:cNvSpPr>
            <a:spLocks noChangeAspect="1" noChangeArrowheads="1"/>
          </p:cNvSpPr>
          <p:nvPr/>
        </p:nvSpPr>
        <p:spPr bwMode="auto">
          <a:xfrm>
            <a:off x="5805264" y="2378526"/>
            <a:ext cx="63216" cy="50647"/>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79" name="AutoShape 6"/>
          <p:cNvSpPr>
            <a:spLocks noChangeAspect="1" noChangeArrowheads="1"/>
          </p:cNvSpPr>
          <p:nvPr/>
        </p:nvSpPr>
        <p:spPr bwMode="auto">
          <a:xfrm>
            <a:off x="4725144" y="2378526"/>
            <a:ext cx="63216" cy="50647"/>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1" name="AutoShape 6"/>
          <p:cNvSpPr>
            <a:spLocks noChangeAspect="1" noChangeArrowheads="1"/>
          </p:cNvSpPr>
          <p:nvPr/>
        </p:nvSpPr>
        <p:spPr bwMode="auto">
          <a:xfrm>
            <a:off x="5805264" y="1580899"/>
            <a:ext cx="63216" cy="50647"/>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2" name="AutoShape 9"/>
          <p:cNvSpPr>
            <a:spLocks noChangeAspect="1" noChangeArrowheads="1"/>
          </p:cNvSpPr>
          <p:nvPr/>
        </p:nvSpPr>
        <p:spPr bwMode="auto">
          <a:xfrm>
            <a:off x="4941169" y="1780305"/>
            <a:ext cx="121129"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nvGrpSpPr>
          <p:cNvPr id="3" name="Group 18"/>
          <p:cNvGrpSpPr>
            <a:grpSpLocks/>
          </p:cNvGrpSpPr>
          <p:nvPr/>
        </p:nvGrpSpPr>
        <p:grpSpPr bwMode="auto">
          <a:xfrm>
            <a:off x="5301209" y="2245588"/>
            <a:ext cx="100013" cy="84114"/>
            <a:chOff x="1249" y="4967"/>
            <a:chExt cx="90" cy="86"/>
          </a:xfrm>
        </p:grpSpPr>
        <p:sp>
          <p:nvSpPr>
            <p:cNvPr id="84" name="Line 19"/>
            <p:cNvSpPr>
              <a:spLocks noChangeAspect="1" noChangeShapeType="1"/>
            </p:cNvSpPr>
            <p:nvPr/>
          </p:nvSpPr>
          <p:spPr bwMode="auto">
            <a:xfrm flipV="1">
              <a:off x="1249"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5" name="Line 20"/>
            <p:cNvSpPr>
              <a:spLocks noChangeAspect="1" noChangeShapeType="1"/>
            </p:cNvSpPr>
            <p:nvPr/>
          </p:nvSpPr>
          <p:spPr bwMode="auto">
            <a:xfrm rot="16200000" flipV="1">
              <a:off x="1253"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grpSp>
        <p:nvGrpSpPr>
          <p:cNvPr id="4" name="Group 18"/>
          <p:cNvGrpSpPr>
            <a:grpSpLocks/>
          </p:cNvGrpSpPr>
          <p:nvPr/>
        </p:nvGrpSpPr>
        <p:grpSpPr bwMode="auto">
          <a:xfrm>
            <a:off x="4941169" y="2245588"/>
            <a:ext cx="100013" cy="84114"/>
            <a:chOff x="1249" y="4967"/>
            <a:chExt cx="90" cy="86"/>
          </a:xfrm>
        </p:grpSpPr>
        <p:sp>
          <p:nvSpPr>
            <p:cNvPr id="87" name="Line 19"/>
            <p:cNvSpPr>
              <a:spLocks noChangeAspect="1" noChangeShapeType="1"/>
            </p:cNvSpPr>
            <p:nvPr/>
          </p:nvSpPr>
          <p:spPr bwMode="auto">
            <a:xfrm flipV="1">
              <a:off x="1249"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8" name="Line 20"/>
            <p:cNvSpPr>
              <a:spLocks noChangeAspect="1" noChangeShapeType="1"/>
            </p:cNvSpPr>
            <p:nvPr/>
          </p:nvSpPr>
          <p:spPr bwMode="auto">
            <a:xfrm rot="16200000" flipV="1">
              <a:off x="1253"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grpSp>
        <p:nvGrpSpPr>
          <p:cNvPr id="5" name="Group 18"/>
          <p:cNvGrpSpPr>
            <a:grpSpLocks/>
          </p:cNvGrpSpPr>
          <p:nvPr/>
        </p:nvGrpSpPr>
        <p:grpSpPr bwMode="auto">
          <a:xfrm>
            <a:off x="5517233" y="1913243"/>
            <a:ext cx="100013" cy="84114"/>
            <a:chOff x="1249" y="4967"/>
            <a:chExt cx="90" cy="86"/>
          </a:xfrm>
        </p:grpSpPr>
        <p:sp>
          <p:nvSpPr>
            <p:cNvPr id="90" name="Line 19"/>
            <p:cNvSpPr>
              <a:spLocks noChangeAspect="1" noChangeShapeType="1"/>
            </p:cNvSpPr>
            <p:nvPr/>
          </p:nvSpPr>
          <p:spPr bwMode="auto">
            <a:xfrm flipV="1">
              <a:off x="1249"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1" name="Line 20"/>
            <p:cNvSpPr>
              <a:spLocks noChangeAspect="1" noChangeShapeType="1"/>
            </p:cNvSpPr>
            <p:nvPr/>
          </p:nvSpPr>
          <p:spPr bwMode="auto">
            <a:xfrm rot="16200000" flipV="1">
              <a:off x="1253"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grpSp>
        <p:nvGrpSpPr>
          <p:cNvPr id="6" name="Group 18"/>
          <p:cNvGrpSpPr>
            <a:grpSpLocks/>
          </p:cNvGrpSpPr>
          <p:nvPr/>
        </p:nvGrpSpPr>
        <p:grpSpPr bwMode="auto">
          <a:xfrm>
            <a:off x="5229201" y="1846774"/>
            <a:ext cx="100013" cy="84114"/>
            <a:chOff x="1249" y="4967"/>
            <a:chExt cx="90" cy="86"/>
          </a:xfrm>
        </p:grpSpPr>
        <p:sp>
          <p:nvSpPr>
            <p:cNvPr id="93" name="Line 19"/>
            <p:cNvSpPr>
              <a:spLocks noChangeAspect="1" noChangeShapeType="1"/>
            </p:cNvSpPr>
            <p:nvPr/>
          </p:nvSpPr>
          <p:spPr bwMode="auto">
            <a:xfrm flipV="1">
              <a:off x="1249"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4" name="Line 20"/>
            <p:cNvSpPr>
              <a:spLocks noChangeAspect="1" noChangeShapeType="1"/>
            </p:cNvSpPr>
            <p:nvPr/>
          </p:nvSpPr>
          <p:spPr bwMode="auto">
            <a:xfrm rot="16200000" flipV="1">
              <a:off x="1253"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sp>
        <p:nvSpPr>
          <p:cNvPr id="95" name="Line 14"/>
          <p:cNvSpPr>
            <a:spLocks noChangeShapeType="1"/>
          </p:cNvSpPr>
          <p:nvPr/>
        </p:nvSpPr>
        <p:spPr bwMode="auto">
          <a:xfrm flipH="1">
            <a:off x="5013176" y="1846545"/>
            <a:ext cx="0" cy="33257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6" name="AutoShape 9"/>
          <p:cNvSpPr>
            <a:spLocks noChangeAspect="1" noChangeArrowheads="1"/>
          </p:cNvSpPr>
          <p:nvPr/>
        </p:nvSpPr>
        <p:spPr bwMode="auto">
          <a:xfrm>
            <a:off x="5445225" y="2444994"/>
            <a:ext cx="121129"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7" name="AutoShape 9"/>
          <p:cNvSpPr>
            <a:spLocks noChangeAspect="1" noChangeArrowheads="1"/>
          </p:cNvSpPr>
          <p:nvPr/>
        </p:nvSpPr>
        <p:spPr bwMode="auto">
          <a:xfrm>
            <a:off x="5589241" y="2444994"/>
            <a:ext cx="121129"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8" name="AutoShape 9"/>
          <p:cNvSpPr>
            <a:spLocks noChangeAspect="1" noChangeArrowheads="1"/>
          </p:cNvSpPr>
          <p:nvPr/>
        </p:nvSpPr>
        <p:spPr bwMode="auto">
          <a:xfrm>
            <a:off x="5733257" y="2444994"/>
            <a:ext cx="121129"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9" name="AutoShape 9"/>
          <p:cNvSpPr>
            <a:spLocks noChangeAspect="1" noChangeArrowheads="1"/>
          </p:cNvSpPr>
          <p:nvPr/>
        </p:nvSpPr>
        <p:spPr bwMode="auto">
          <a:xfrm>
            <a:off x="5877273" y="2378526"/>
            <a:ext cx="121129"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0" name="AutoShape 9"/>
          <p:cNvSpPr>
            <a:spLocks noChangeAspect="1" noChangeArrowheads="1"/>
          </p:cNvSpPr>
          <p:nvPr/>
        </p:nvSpPr>
        <p:spPr bwMode="auto">
          <a:xfrm>
            <a:off x="5877273" y="2245588"/>
            <a:ext cx="121129"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1" name="Freeform 4"/>
          <p:cNvSpPr>
            <a:spLocks/>
          </p:cNvSpPr>
          <p:nvPr/>
        </p:nvSpPr>
        <p:spPr bwMode="auto">
          <a:xfrm rot="16200000" flipV="1">
            <a:off x="5553262" y="1838439"/>
            <a:ext cx="750426" cy="102406"/>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2" name="Freeform 4"/>
          <p:cNvSpPr>
            <a:spLocks/>
          </p:cNvSpPr>
          <p:nvPr/>
        </p:nvSpPr>
        <p:spPr bwMode="auto">
          <a:xfrm rot="10800000" flipV="1">
            <a:off x="4725144" y="1381492"/>
            <a:ext cx="1173001" cy="94529"/>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3" name="Freeform 4"/>
          <p:cNvSpPr>
            <a:spLocks/>
          </p:cNvSpPr>
          <p:nvPr/>
        </p:nvSpPr>
        <p:spPr bwMode="auto">
          <a:xfrm rot="5400000" flipV="1">
            <a:off x="4239057" y="1928511"/>
            <a:ext cx="930566" cy="102405"/>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4" name="Freeform 4"/>
          <p:cNvSpPr>
            <a:spLocks/>
          </p:cNvSpPr>
          <p:nvPr/>
        </p:nvSpPr>
        <p:spPr bwMode="auto">
          <a:xfrm flipV="1">
            <a:off x="4725145" y="2378525"/>
            <a:ext cx="648072" cy="132938"/>
          </a:xfrm>
          <a:custGeom>
            <a:avLst/>
            <a:gdLst>
              <a:gd name="T0" fmla="*/ 0 w 1260"/>
              <a:gd name="T1" fmla="*/ 20830300 h 210"/>
              <a:gd name="T2" fmla="*/ 28712866 w 1260"/>
              <a:gd name="T3" fmla="*/ 0 h 210"/>
              <a:gd name="T4" fmla="*/ 57425732 w 1260"/>
              <a:gd name="T5" fmla="*/ 20830300 h 210"/>
              <a:gd name="T6" fmla="*/ 86138598 w 1260"/>
              <a:gd name="T7" fmla="*/ 0 h 210"/>
              <a:gd name="T8" fmla="*/ 114851464 w 1260"/>
              <a:gd name="T9" fmla="*/ 20830300 h 210"/>
              <a:gd name="T10" fmla="*/ 143564330 w 1260"/>
              <a:gd name="T11" fmla="*/ 0 h 210"/>
              <a:gd name="T12" fmla="*/ 172277196 w 1260"/>
              <a:gd name="T13" fmla="*/ 20830300 h 210"/>
              <a:gd name="T14" fmla="*/ 200990062 w 1260"/>
              <a:gd name="T15" fmla="*/ 20830300 h 210"/>
              <a:gd name="T16" fmla="*/ 0 60000 65536"/>
              <a:gd name="T17" fmla="*/ 0 60000 65536"/>
              <a:gd name="T18" fmla="*/ 0 60000 65536"/>
              <a:gd name="T19" fmla="*/ 0 60000 65536"/>
              <a:gd name="T20" fmla="*/ 0 60000 65536"/>
              <a:gd name="T21" fmla="*/ 0 60000 65536"/>
              <a:gd name="T22" fmla="*/ 0 60000 65536"/>
              <a:gd name="T23" fmla="*/ 0 60000 65536"/>
              <a:gd name="T24" fmla="*/ 0 w 1260"/>
              <a:gd name="T25" fmla="*/ 0 h 210"/>
              <a:gd name="T26" fmla="*/ 1260 w 126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 h="21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150"/>
                  <a:pt x="1080" y="180"/>
                </a:cubicBezTo>
                <a:cubicBezTo>
                  <a:pt x="1140" y="210"/>
                  <a:pt x="1200" y="195"/>
                  <a:pt x="1260" y="180"/>
                </a:cubicBezTo>
              </a:path>
            </a:pathLst>
          </a:custGeom>
          <a:noFill/>
          <a:ln w="9525">
            <a:solidFill>
              <a:srgbClr val="000000"/>
            </a:solidFill>
            <a:round/>
            <a:headEnd/>
            <a:tailEnd type="triangle" w="sm" len="sm"/>
          </a:ln>
          <a:extLst>
            <a:ext uri="{909E8E84-426E-40DD-AFC4-6F175D3DCCD1}">
              <a14:hiddenFill xmlns:a14="http://schemas.microsoft.com/office/drawing/2010/main" xmlns="">
                <a:solidFill>
                  <a:srgbClr val="FFFFFF"/>
                </a:solid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5" name="AutoShape 6"/>
          <p:cNvSpPr>
            <a:spLocks noChangeAspect="1" noChangeArrowheads="1"/>
          </p:cNvSpPr>
          <p:nvPr/>
        </p:nvSpPr>
        <p:spPr bwMode="auto">
          <a:xfrm>
            <a:off x="5877272" y="6566068"/>
            <a:ext cx="63216" cy="50647"/>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6" name="AutoShape 6"/>
          <p:cNvSpPr>
            <a:spLocks noChangeAspect="1" noChangeArrowheads="1"/>
          </p:cNvSpPr>
          <p:nvPr/>
        </p:nvSpPr>
        <p:spPr bwMode="auto">
          <a:xfrm>
            <a:off x="4797152" y="6566068"/>
            <a:ext cx="63216" cy="50647"/>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7" name="AutoShape 6"/>
          <p:cNvSpPr>
            <a:spLocks noChangeAspect="1" noChangeArrowheads="1"/>
          </p:cNvSpPr>
          <p:nvPr/>
        </p:nvSpPr>
        <p:spPr bwMode="auto">
          <a:xfrm>
            <a:off x="5877272" y="5768441"/>
            <a:ext cx="63216" cy="50647"/>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8" name="AutoShape 6"/>
          <p:cNvSpPr>
            <a:spLocks noChangeAspect="1" noChangeArrowheads="1"/>
          </p:cNvSpPr>
          <p:nvPr/>
        </p:nvSpPr>
        <p:spPr bwMode="auto">
          <a:xfrm>
            <a:off x="4797152" y="5768441"/>
            <a:ext cx="63216" cy="50647"/>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9" name="AutoShape 6"/>
          <p:cNvSpPr>
            <a:spLocks noChangeAspect="1" noChangeArrowheads="1"/>
          </p:cNvSpPr>
          <p:nvPr/>
        </p:nvSpPr>
        <p:spPr bwMode="auto">
          <a:xfrm>
            <a:off x="5877272" y="6167254"/>
            <a:ext cx="63216" cy="50647"/>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10" name="AutoShape 6"/>
          <p:cNvSpPr>
            <a:spLocks noChangeAspect="1" noChangeArrowheads="1"/>
          </p:cNvSpPr>
          <p:nvPr/>
        </p:nvSpPr>
        <p:spPr bwMode="auto">
          <a:xfrm>
            <a:off x="4797152" y="6167254"/>
            <a:ext cx="63216" cy="50647"/>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11" name="AutoShape 9"/>
          <p:cNvSpPr>
            <a:spLocks noChangeAspect="1" noChangeArrowheads="1"/>
          </p:cNvSpPr>
          <p:nvPr/>
        </p:nvSpPr>
        <p:spPr bwMode="auto">
          <a:xfrm>
            <a:off x="5157193" y="5701972"/>
            <a:ext cx="121129"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12" name="AutoShape 9"/>
          <p:cNvSpPr>
            <a:spLocks noChangeAspect="1" noChangeArrowheads="1"/>
          </p:cNvSpPr>
          <p:nvPr/>
        </p:nvSpPr>
        <p:spPr bwMode="auto">
          <a:xfrm>
            <a:off x="5445225" y="5701972"/>
            <a:ext cx="121129"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13" name="AutoShape 9"/>
          <p:cNvSpPr>
            <a:spLocks noChangeAspect="1" noChangeArrowheads="1"/>
          </p:cNvSpPr>
          <p:nvPr/>
        </p:nvSpPr>
        <p:spPr bwMode="auto">
          <a:xfrm>
            <a:off x="5661249" y="5701972"/>
            <a:ext cx="121129"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14" name="Line 7"/>
          <p:cNvSpPr>
            <a:spLocks noChangeShapeType="1"/>
          </p:cNvSpPr>
          <p:nvPr/>
        </p:nvSpPr>
        <p:spPr bwMode="auto">
          <a:xfrm flipH="1">
            <a:off x="5229200" y="5768441"/>
            <a:ext cx="0" cy="930565"/>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15" name="Line 7"/>
          <p:cNvSpPr>
            <a:spLocks noChangeShapeType="1"/>
          </p:cNvSpPr>
          <p:nvPr/>
        </p:nvSpPr>
        <p:spPr bwMode="auto">
          <a:xfrm>
            <a:off x="5517232" y="5768212"/>
            <a:ext cx="0" cy="930794"/>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16" name="Line 7"/>
          <p:cNvSpPr>
            <a:spLocks noChangeShapeType="1"/>
          </p:cNvSpPr>
          <p:nvPr/>
        </p:nvSpPr>
        <p:spPr bwMode="auto">
          <a:xfrm>
            <a:off x="5733256" y="5701743"/>
            <a:ext cx="0" cy="997263"/>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18" name="AutoShape 9"/>
          <p:cNvSpPr>
            <a:spLocks noChangeAspect="1" noChangeArrowheads="1"/>
          </p:cNvSpPr>
          <p:nvPr/>
        </p:nvSpPr>
        <p:spPr bwMode="auto">
          <a:xfrm>
            <a:off x="4725145" y="6300192"/>
            <a:ext cx="121129"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19" name="AutoShape 9"/>
          <p:cNvSpPr>
            <a:spLocks noChangeAspect="1" noChangeArrowheads="1"/>
          </p:cNvSpPr>
          <p:nvPr/>
        </p:nvSpPr>
        <p:spPr bwMode="auto">
          <a:xfrm>
            <a:off x="5949281" y="6034316"/>
            <a:ext cx="121129"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20" name="Line 14"/>
          <p:cNvSpPr>
            <a:spLocks noChangeShapeType="1"/>
          </p:cNvSpPr>
          <p:nvPr/>
        </p:nvSpPr>
        <p:spPr bwMode="auto">
          <a:xfrm flipH="1">
            <a:off x="5445224" y="6100785"/>
            <a:ext cx="576064" cy="229"/>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21" name="Rektangel 120"/>
          <p:cNvSpPr/>
          <p:nvPr/>
        </p:nvSpPr>
        <p:spPr>
          <a:xfrm>
            <a:off x="476672" y="5103752"/>
            <a:ext cx="588366" cy="307777"/>
          </a:xfrm>
          <a:prstGeom prst="rect">
            <a:avLst/>
          </a:prstGeom>
        </p:spPr>
        <p:txBody>
          <a:bodyPr wrap="square">
            <a:spAutoFit/>
          </a:bodyPr>
          <a:lstStyle/>
          <a:p>
            <a:r>
              <a:rPr lang="sv-SE" sz="1400" b="1" dirty="0" smtClean="0"/>
              <a:t>Vad? </a:t>
            </a:r>
            <a:endParaRPr lang="sv-SE" sz="1400" dirty="0"/>
          </a:p>
        </p:txBody>
      </p:sp>
      <p:sp>
        <p:nvSpPr>
          <p:cNvPr id="122" name="Rektangel 121"/>
          <p:cNvSpPr/>
          <p:nvPr/>
        </p:nvSpPr>
        <p:spPr>
          <a:xfrm>
            <a:off x="476673" y="5502566"/>
            <a:ext cx="3283509" cy="276999"/>
          </a:xfrm>
          <a:prstGeom prst="rect">
            <a:avLst/>
          </a:prstGeom>
        </p:spPr>
        <p:txBody>
          <a:bodyPr wrap="square">
            <a:spAutoFit/>
          </a:bodyPr>
          <a:lstStyle/>
          <a:p>
            <a:r>
              <a:rPr lang="sv-SE" sz="1200" b="1" i="1" dirty="0" smtClean="0"/>
              <a:t>Organisation: </a:t>
            </a:r>
            <a:endParaRPr lang="sv-SE" sz="1200" b="1" dirty="0"/>
          </a:p>
        </p:txBody>
      </p:sp>
      <p:sp>
        <p:nvSpPr>
          <p:cNvPr id="123" name="Rektangel 122"/>
          <p:cNvSpPr/>
          <p:nvPr/>
        </p:nvSpPr>
        <p:spPr>
          <a:xfrm>
            <a:off x="476672" y="7956376"/>
            <a:ext cx="3024336" cy="1107996"/>
          </a:xfrm>
          <a:prstGeom prst="rect">
            <a:avLst/>
          </a:prstGeom>
        </p:spPr>
        <p:txBody>
          <a:bodyPr wrap="square">
            <a:spAutoFit/>
          </a:bodyPr>
          <a:lstStyle/>
          <a:p>
            <a:r>
              <a:rPr lang="sv-SE" sz="1100" dirty="0" smtClean="0">
                <a:latin typeface="Wide Latin"/>
              </a:rPr>
              <a:t>• </a:t>
            </a:r>
            <a:r>
              <a:rPr lang="sv-SE" sz="1100" dirty="0" smtClean="0"/>
              <a:t>Dit stödjebenets  stortå pekar hamnar bollen</a:t>
            </a:r>
          </a:p>
          <a:p>
            <a:r>
              <a:rPr lang="sv-SE" sz="1100" dirty="0" smtClean="0"/>
              <a:t>•  Kroppen och knät över bollen</a:t>
            </a:r>
          </a:p>
          <a:p>
            <a:r>
              <a:rPr lang="sv-SE" sz="1100" b="1" dirty="0" smtClean="0"/>
              <a:t>•  </a:t>
            </a:r>
            <a:r>
              <a:rPr lang="sv-SE" sz="1100" dirty="0" smtClean="0"/>
              <a:t>Använd bredsida</a:t>
            </a:r>
          </a:p>
          <a:p>
            <a:r>
              <a:rPr lang="sv-SE" sz="1100" dirty="0" smtClean="0"/>
              <a:t>•  Träffa mitt på bollen</a:t>
            </a:r>
          </a:p>
          <a:p>
            <a:r>
              <a:rPr lang="sv-SE" sz="1100" dirty="0" smtClean="0">
                <a:latin typeface="Wide Latin"/>
              </a:rPr>
              <a:t>• </a:t>
            </a:r>
            <a:r>
              <a:rPr lang="sv-SE" sz="1100" dirty="0" smtClean="0">
                <a:latin typeface="+mn-lt"/>
              </a:rPr>
              <a:t>Sikta framför löpande cowboys</a:t>
            </a:r>
          </a:p>
          <a:p>
            <a:r>
              <a:rPr lang="sv-SE" sz="1100" dirty="0" smtClean="0">
                <a:latin typeface="+mn-lt"/>
              </a:rPr>
              <a:t>•  Spring med blicken uppe</a:t>
            </a:r>
            <a:endParaRPr lang="sv-SE" sz="11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31750" y="1"/>
            <a:ext cx="6826250" cy="909271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graphicFrame>
        <p:nvGraphicFramePr>
          <p:cNvPr id="2051" name="Objekt 5"/>
          <p:cNvGraphicFramePr>
            <a:graphicFrameLocks noChangeAspect="1"/>
          </p:cNvGraphicFramePr>
          <p:nvPr/>
        </p:nvGraphicFramePr>
        <p:xfrm>
          <a:off x="4077072" y="783272"/>
          <a:ext cx="2463800" cy="3959469"/>
        </p:xfrm>
        <a:graphic>
          <a:graphicData uri="http://schemas.openxmlformats.org/presentationml/2006/ole">
            <p:oleObj spid="_x0000_s7170" r:id="rId3" imgW="2463800" imgH="4289425" progId="">
              <p:embed/>
            </p:oleObj>
          </a:graphicData>
        </a:graphic>
      </p:graphicFrame>
      <p:graphicFrame>
        <p:nvGraphicFramePr>
          <p:cNvPr id="2052" name="Objekt 6"/>
          <p:cNvGraphicFramePr>
            <a:graphicFrameLocks noChangeAspect="1"/>
          </p:cNvGraphicFramePr>
          <p:nvPr/>
        </p:nvGraphicFramePr>
        <p:xfrm>
          <a:off x="4095750" y="4945674"/>
          <a:ext cx="2463800" cy="3959469"/>
        </p:xfrm>
        <a:graphic>
          <a:graphicData uri="http://schemas.openxmlformats.org/presentationml/2006/ole">
            <p:oleObj spid="_x0000_s7171" r:id="rId4" imgW="2463800" imgH="4289425" progId="">
              <p:embed/>
            </p:oleObj>
          </a:graphicData>
        </a:graphic>
      </p:graphicFrame>
      <p:sp>
        <p:nvSpPr>
          <p:cNvPr id="2067" name="textruta 14"/>
          <p:cNvSpPr txBox="1">
            <a:spLocks noChangeArrowheads="1"/>
          </p:cNvSpPr>
          <p:nvPr/>
        </p:nvSpPr>
        <p:spPr bwMode="auto">
          <a:xfrm>
            <a:off x="-1611313" y="490905"/>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sv-SE"/>
          </a:p>
        </p:txBody>
      </p:sp>
      <p:sp>
        <p:nvSpPr>
          <p:cNvPr id="2068" name="Rubrik 1"/>
          <p:cNvSpPr>
            <a:spLocks noGrp="1"/>
          </p:cNvSpPr>
          <p:nvPr>
            <p:ph type="ctrTitle"/>
          </p:nvPr>
        </p:nvSpPr>
        <p:spPr>
          <a:xfrm>
            <a:off x="476672" y="323528"/>
            <a:ext cx="3600400" cy="504056"/>
          </a:xfrm>
        </p:spPr>
        <p:txBody>
          <a:bodyPr>
            <a:noAutofit/>
          </a:bodyPr>
          <a:lstStyle/>
          <a:p>
            <a:pPr algn="l"/>
            <a:r>
              <a:rPr lang="sv-SE" sz="2000" b="1" dirty="0" smtClean="0"/>
              <a:t>Piteåmodellen, fotbollslekar</a:t>
            </a:r>
          </a:p>
        </p:txBody>
      </p:sp>
      <p:sp>
        <p:nvSpPr>
          <p:cNvPr id="2069" name="textruta 2"/>
          <p:cNvSpPr txBox="1">
            <a:spLocks noChangeArrowheads="1"/>
          </p:cNvSpPr>
          <p:nvPr/>
        </p:nvSpPr>
        <p:spPr bwMode="auto">
          <a:xfrm>
            <a:off x="471488" y="942243"/>
            <a:ext cx="29337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400" b="1"/>
              <a:t>Vad? </a:t>
            </a:r>
            <a:endParaRPr lang="sv-SE" sz="1400"/>
          </a:p>
        </p:txBody>
      </p:sp>
      <p:sp>
        <p:nvSpPr>
          <p:cNvPr id="9" name="Rektangel 8"/>
          <p:cNvSpPr/>
          <p:nvPr/>
        </p:nvSpPr>
        <p:spPr>
          <a:xfrm>
            <a:off x="468313" y="880697"/>
            <a:ext cx="3086100" cy="404006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2073" name="textruta 34"/>
          <p:cNvSpPr txBox="1">
            <a:spLocks noChangeArrowheads="1"/>
          </p:cNvSpPr>
          <p:nvPr/>
        </p:nvSpPr>
        <p:spPr bwMode="auto">
          <a:xfrm>
            <a:off x="466725" y="3131840"/>
            <a:ext cx="29337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200" b="1" dirty="0"/>
              <a:t>Instruktioner: </a:t>
            </a:r>
            <a:endParaRPr lang="sv-SE" sz="1200" dirty="0"/>
          </a:p>
        </p:txBody>
      </p:sp>
      <p:sp>
        <p:nvSpPr>
          <p:cNvPr id="36" name="Rektangel 35"/>
          <p:cNvSpPr/>
          <p:nvPr/>
        </p:nvSpPr>
        <p:spPr>
          <a:xfrm>
            <a:off x="461963" y="4999893"/>
            <a:ext cx="3086100" cy="404153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2075" name="textruta 36"/>
          <p:cNvSpPr txBox="1">
            <a:spLocks noChangeArrowheads="1"/>
          </p:cNvSpPr>
          <p:nvPr/>
        </p:nvSpPr>
        <p:spPr bwMode="auto">
          <a:xfrm>
            <a:off x="461963" y="5079023"/>
            <a:ext cx="29337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400" b="1" dirty="0" smtClean="0"/>
              <a:t>Vad?</a:t>
            </a:r>
          </a:p>
          <a:p>
            <a:r>
              <a:rPr lang="sv-SE" sz="1100" dirty="0" smtClean="0"/>
              <a:t>Passningar och skott</a:t>
            </a:r>
            <a:r>
              <a:rPr lang="sv-SE" sz="1100" smtClean="0"/>
              <a:t>, Prickskytte</a:t>
            </a:r>
            <a:r>
              <a:rPr lang="sv-SE" sz="1400" b="1" smtClean="0"/>
              <a:t> </a:t>
            </a:r>
            <a:endParaRPr lang="sv-SE" sz="1200" dirty="0"/>
          </a:p>
        </p:txBody>
      </p:sp>
      <p:sp>
        <p:nvSpPr>
          <p:cNvPr id="2076" name="textruta 56"/>
          <p:cNvSpPr txBox="1">
            <a:spLocks noChangeArrowheads="1"/>
          </p:cNvSpPr>
          <p:nvPr/>
        </p:nvSpPr>
        <p:spPr bwMode="auto">
          <a:xfrm>
            <a:off x="460375" y="1315023"/>
            <a:ext cx="29337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200" b="1" i="1" dirty="0"/>
              <a:t>Organisation</a:t>
            </a:r>
            <a:r>
              <a:rPr lang="sv-SE" sz="1100" b="1" i="1" dirty="0"/>
              <a:t>: </a:t>
            </a:r>
            <a:endParaRPr lang="sv-SE" sz="1100" b="1" dirty="0"/>
          </a:p>
        </p:txBody>
      </p:sp>
      <p:sp>
        <p:nvSpPr>
          <p:cNvPr id="2077" name="textruta 58"/>
          <p:cNvSpPr txBox="1">
            <a:spLocks noChangeArrowheads="1"/>
          </p:cNvSpPr>
          <p:nvPr/>
        </p:nvSpPr>
        <p:spPr bwMode="auto">
          <a:xfrm>
            <a:off x="461963" y="5502566"/>
            <a:ext cx="29337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200" b="1" i="1" dirty="0" smtClean="0"/>
              <a:t>Organisation:</a:t>
            </a:r>
            <a:endParaRPr lang="sv-SE" sz="1100" b="1" dirty="0"/>
          </a:p>
        </p:txBody>
      </p:sp>
      <p:sp>
        <p:nvSpPr>
          <p:cNvPr id="2078" name="textruta 60"/>
          <p:cNvSpPr txBox="1">
            <a:spLocks noChangeArrowheads="1"/>
          </p:cNvSpPr>
          <p:nvPr/>
        </p:nvSpPr>
        <p:spPr bwMode="auto">
          <a:xfrm>
            <a:off x="479425" y="7236296"/>
            <a:ext cx="29337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200" b="1" i="1" dirty="0" smtClean="0"/>
              <a:t>Sammanfatta:</a:t>
            </a:r>
            <a:r>
              <a:rPr lang="sv-SE" sz="1400" b="1" dirty="0" smtClean="0"/>
              <a:t> </a:t>
            </a:r>
            <a:endParaRPr lang="sv-SE" sz="1100" i="1" dirty="0"/>
          </a:p>
        </p:txBody>
      </p:sp>
      <p:sp>
        <p:nvSpPr>
          <p:cNvPr id="2080" name="textruta 64"/>
          <p:cNvSpPr txBox="1">
            <a:spLocks noChangeArrowheads="1"/>
          </p:cNvSpPr>
          <p:nvPr/>
        </p:nvSpPr>
        <p:spPr bwMode="auto">
          <a:xfrm>
            <a:off x="458788" y="1547664"/>
            <a:ext cx="2933700" cy="16158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1450" indent="-1714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charset="0"/>
              <a:buChar char="•"/>
            </a:pPr>
            <a:r>
              <a:rPr lang="sv-SE" sz="1100" dirty="0" smtClean="0"/>
              <a:t>Spelarna jobbar 2 och 2 och håller varandra i handen</a:t>
            </a:r>
          </a:p>
          <a:p>
            <a:pPr>
              <a:buFont typeface="Arial" charset="0"/>
              <a:buChar char="•"/>
            </a:pPr>
            <a:r>
              <a:rPr lang="sv-SE" sz="1100" dirty="0" smtClean="0"/>
              <a:t>Ett par är kannibaler och dom har boll och behöver inte hålla varandra i handen</a:t>
            </a:r>
          </a:p>
          <a:p>
            <a:pPr>
              <a:buFont typeface="Arial" charset="0"/>
              <a:buChar char="•"/>
            </a:pPr>
            <a:r>
              <a:rPr lang="sv-SE" sz="1100" dirty="0" smtClean="0"/>
              <a:t>Kannibalerna försöker skjuta bollen på knäet och neråt på någon i nått annat par</a:t>
            </a:r>
          </a:p>
          <a:p>
            <a:pPr>
              <a:buFont typeface="Arial" charset="0"/>
              <a:buChar char="•"/>
            </a:pPr>
            <a:r>
              <a:rPr lang="sv-SE" sz="1100" dirty="0" smtClean="0"/>
              <a:t>Det par som blir träffade blir kannibaler och kannibalerna blir ”vanliga” när dom har träffat någon</a:t>
            </a:r>
            <a:endParaRPr lang="sv-SE" sz="1100" dirty="0"/>
          </a:p>
        </p:txBody>
      </p:sp>
      <p:sp>
        <p:nvSpPr>
          <p:cNvPr id="2081" name="textruta 66"/>
          <p:cNvSpPr txBox="1">
            <a:spLocks noChangeArrowheads="1"/>
          </p:cNvSpPr>
          <p:nvPr/>
        </p:nvSpPr>
        <p:spPr bwMode="auto">
          <a:xfrm>
            <a:off x="461963" y="1151793"/>
            <a:ext cx="29337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200" dirty="0" smtClean="0"/>
              <a:t>Passningar och skott, Kannibalen</a:t>
            </a:r>
            <a:endParaRPr lang="sv-SE" sz="1200" dirty="0"/>
          </a:p>
        </p:txBody>
      </p:sp>
      <p:sp>
        <p:nvSpPr>
          <p:cNvPr id="2083" name="textruta 65"/>
          <p:cNvSpPr txBox="1">
            <a:spLocks noChangeArrowheads="1"/>
          </p:cNvSpPr>
          <p:nvPr/>
        </p:nvSpPr>
        <p:spPr bwMode="auto">
          <a:xfrm>
            <a:off x="493713" y="3347864"/>
            <a:ext cx="2933700" cy="1138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200" dirty="0" smtClean="0">
                <a:latin typeface="Wide Latin"/>
              </a:rPr>
              <a:t>•</a:t>
            </a:r>
            <a:r>
              <a:rPr lang="sv-SE" sz="1100" dirty="0" smtClean="0">
                <a:latin typeface="+mn-lt"/>
              </a:rPr>
              <a:t>  Dit stödjebenets stortå pekar hamnar bollen</a:t>
            </a:r>
          </a:p>
          <a:p>
            <a:r>
              <a:rPr lang="sv-SE" sz="1100" dirty="0" smtClean="0">
                <a:latin typeface="+mn-lt"/>
              </a:rPr>
              <a:t>•   Kroppen och knäet över bollen</a:t>
            </a:r>
          </a:p>
          <a:p>
            <a:r>
              <a:rPr lang="sv-SE" sz="1100" dirty="0" smtClean="0">
                <a:latin typeface="+mn-lt"/>
              </a:rPr>
              <a:t>•   Använd bredsidan</a:t>
            </a:r>
          </a:p>
          <a:p>
            <a:r>
              <a:rPr lang="sv-SE" sz="1100" dirty="0" smtClean="0">
                <a:latin typeface="+mn-lt"/>
              </a:rPr>
              <a:t>•   Träffa mitt på bollen</a:t>
            </a:r>
          </a:p>
          <a:p>
            <a:r>
              <a:rPr lang="sv-SE" sz="1100" dirty="0" smtClean="0">
                <a:latin typeface="+mn-lt"/>
              </a:rPr>
              <a:t>•   Spring med blicken uppe</a:t>
            </a:r>
          </a:p>
          <a:p>
            <a:r>
              <a:rPr lang="sv-SE" sz="1100" dirty="0" smtClean="0">
                <a:latin typeface="+mn-lt"/>
              </a:rPr>
              <a:t>•   Samarbeta</a:t>
            </a:r>
            <a:r>
              <a:rPr lang="sv-SE" sz="1200" dirty="0" smtClean="0">
                <a:latin typeface="Wide Latin"/>
              </a:rPr>
              <a:t>  </a:t>
            </a:r>
            <a:endParaRPr lang="sv-SE" sz="1200" dirty="0"/>
          </a:p>
        </p:txBody>
      </p:sp>
      <p:sp>
        <p:nvSpPr>
          <p:cNvPr id="2084" name="textruta 70"/>
          <p:cNvSpPr txBox="1">
            <a:spLocks noChangeArrowheads="1"/>
          </p:cNvSpPr>
          <p:nvPr/>
        </p:nvSpPr>
        <p:spPr bwMode="auto">
          <a:xfrm>
            <a:off x="466725" y="5724128"/>
            <a:ext cx="2933700" cy="14619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200" dirty="0" smtClean="0">
                <a:latin typeface="Wide Latin"/>
              </a:rPr>
              <a:t>•</a:t>
            </a:r>
            <a:r>
              <a:rPr lang="sv-SE" sz="1100" dirty="0" smtClean="0">
                <a:latin typeface="+mn-lt"/>
              </a:rPr>
              <a:t>   Två lag ställer upp på varsin linje mitt emot varandra</a:t>
            </a:r>
          </a:p>
          <a:p>
            <a:r>
              <a:rPr lang="sv-SE" sz="1100" dirty="0" smtClean="0">
                <a:latin typeface="+mn-lt"/>
              </a:rPr>
              <a:t>•    Ett lag börjar med bollar</a:t>
            </a:r>
          </a:p>
          <a:p>
            <a:r>
              <a:rPr lang="sv-SE" sz="1100" dirty="0" smtClean="0">
                <a:latin typeface="+mn-lt"/>
              </a:rPr>
              <a:t>•    Mellan lagen står det koner med bollar på</a:t>
            </a:r>
          </a:p>
          <a:p>
            <a:r>
              <a:rPr lang="sv-SE" sz="1100" dirty="0" smtClean="0">
                <a:latin typeface="+mn-lt"/>
              </a:rPr>
              <a:t>•    Lagen skall försöka skjuta ner bollarna på konerna med sin egna bollar</a:t>
            </a:r>
          </a:p>
          <a:p>
            <a:r>
              <a:rPr lang="sv-SE" sz="1100" dirty="0" smtClean="0">
                <a:latin typeface="+mn-lt"/>
              </a:rPr>
              <a:t>•    När lag 1 har skjutit stoppar lag 2 deras bollar och skjuter själva nästa omgång</a:t>
            </a:r>
            <a:endParaRPr lang="sv-SE" sz="1200" dirty="0"/>
          </a:p>
        </p:txBody>
      </p:sp>
      <p:sp>
        <p:nvSpPr>
          <p:cNvPr id="47" name="AutoShape 6"/>
          <p:cNvSpPr>
            <a:spLocks noChangeAspect="1" noChangeArrowheads="1"/>
          </p:cNvSpPr>
          <p:nvPr/>
        </p:nvSpPr>
        <p:spPr bwMode="auto">
          <a:xfrm>
            <a:off x="5301209" y="6499599"/>
            <a:ext cx="63101"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49" name="Oval 8"/>
          <p:cNvSpPr>
            <a:spLocks noChangeArrowheads="1"/>
          </p:cNvSpPr>
          <p:nvPr/>
        </p:nvSpPr>
        <p:spPr bwMode="auto">
          <a:xfrm>
            <a:off x="4869161" y="1580898"/>
            <a:ext cx="101123" cy="88217"/>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50" name="AutoShape 9"/>
          <p:cNvSpPr>
            <a:spLocks noChangeAspect="1" noChangeArrowheads="1"/>
          </p:cNvSpPr>
          <p:nvPr/>
        </p:nvSpPr>
        <p:spPr bwMode="auto">
          <a:xfrm>
            <a:off x="4581128" y="5569034"/>
            <a:ext cx="121132"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51" name="Line 14"/>
          <p:cNvSpPr>
            <a:spLocks noChangeShapeType="1"/>
          </p:cNvSpPr>
          <p:nvPr/>
        </p:nvSpPr>
        <p:spPr bwMode="auto">
          <a:xfrm>
            <a:off x="5229200" y="1647139"/>
            <a:ext cx="288032" cy="39904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nvGrpSpPr>
          <p:cNvPr id="2" name="Group 128"/>
          <p:cNvGrpSpPr>
            <a:grpSpLocks/>
          </p:cNvGrpSpPr>
          <p:nvPr/>
        </p:nvGrpSpPr>
        <p:grpSpPr bwMode="auto">
          <a:xfrm flipH="1">
            <a:off x="9312032" y="-2586413"/>
            <a:ext cx="288925" cy="83"/>
            <a:chOff x="436" y="4740"/>
            <a:chExt cx="228" cy="90"/>
          </a:xfrm>
        </p:grpSpPr>
        <p:sp>
          <p:nvSpPr>
            <p:cNvPr id="67" name="Line 129"/>
            <p:cNvSpPr>
              <a:spLocks noChangeShapeType="1"/>
            </p:cNvSpPr>
            <p:nvPr/>
          </p:nvSpPr>
          <p:spPr bwMode="auto">
            <a:xfrm>
              <a:off x="436" y="4830"/>
              <a:ext cx="227"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68" name="Line 130"/>
            <p:cNvSpPr>
              <a:spLocks noChangeAspect="1" noChangeShapeType="1"/>
            </p:cNvSpPr>
            <p:nvPr/>
          </p:nvSpPr>
          <p:spPr bwMode="auto">
            <a:xfrm flipV="1">
              <a:off x="663" y="4740"/>
              <a:ext cx="1" cy="8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69" name="Line 131"/>
            <p:cNvSpPr>
              <a:spLocks noChangeAspect="1" noChangeShapeType="1"/>
            </p:cNvSpPr>
            <p:nvPr/>
          </p:nvSpPr>
          <p:spPr bwMode="auto">
            <a:xfrm flipV="1">
              <a:off x="436" y="4740"/>
              <a:ext cx="1" cy="8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sp>
        <p:nvSpPr>
          <p:cNvPr id="78" name="AutoShape 6"/>
          <p:cNvSpPr>
            <a:spLocks noChangeAspect="1" noChangeArrowheads="1"/>
          </p:cNvSpPr>
          <p:nvPr/>
        </p:nvSpPr>
        <p:spPr bwMode="auto">
          <a:xfrm>
            <a:off x="4797153" y="2245588"/>
            <a:ext cx="63101"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79" name="AutoShape 6"/>
          <p:cNvSpPr>
            <a:spLocks noChangeAspect="1" noChangeArrowheads="1"/>
          </p:cNvSpPr>
          <p:nvPr/>
        </p:nvSpPr>
        <p:spPr bwMode="auto">
          <a:xfrm>
            <a:off x="5733257" y="2245588"/>
            <a:ext cx="63101"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1" name="AutoShape 6"/>
          <p:cNvSpPr>
            <a:spLocks noChangeAspect="1" noChangeArrowheads="1"/>
          </p:cNvSpPr>
          <p:nvPr/>
        </p:nvSpPr>
        <p:spPr bwMode="auto">
          <a:xfrm>
            <a:off x="5733257" y="1447961"/>
            <a:ext cx="63101"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2" name="AutoShape 6"/>
          <p:cNvSpPr>
            <a:spLocks noChangeAspect="1" noChangeArrowheads="1"/>
          </p:cNvSpPr>
          <p:nvPr/>
        </p:nvSpPr>
        <p:spPr bwMode="auto">
          <a:xfrm>
            <a:off x="4797153" y="1447961"/>
            <a:ext cx="63101"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3" name="AutoShape 9"/>
          <p:cNvSpPr>
            <a:spLocks noChangeAspect="1" noChangeArrowheads="1"/>
          </p:cNvSpPr>
          <p:nvPr/>
        </p:nvSpPr>
        <p:spPr bwMode="auto">
          <a:xfrm>
            <a:off x="5157192" y="1647367"/>
            <a:ext cx="121132"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nvGrpSpPr>
          <p:cNvPr id="3" name="Group 18"/>
          <p:cNvGrpSpPr>
            <a:grpSpLocks/>
          </p:cNvGrpSpPr>
          <p:nvPr/>
        </p:nvGrpSpPr>
        <p:grpSpPr bwMode="auto">
          <a:xfrm>
            <a:off x="5013177" y="1846774"/>
            <a:ext cx="100013" cy="84114"/>
            <a:chOff x="1249" y="4967"/>
            <a:chExt cx="90" cy="86"/>
          </a:xfrm>
        </p:grpSpPr>
        <p:sp>
          <p:nvSpPr>
            <p:cNvPr id="85" name="Line 19"/>
            <p:cNvSpPr>
              <a:spLocks noChangeAspect="1" noChangeShapeType="1"/>
            </p:cNvSpPr>
            <p:nvPr/>
          </p:nvSpPr>
          <p:spPr bwMode="auto">
            <a:xfrm flipV="1">
              <a:off x="1249"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6" name="Line 20"/>
            <p:cNvSpPr>
              <a:spLocks noChangeAspect="1" noChangeShapeType="1"/>
            </p:cNvSpPr>
            <p:nvPr/>
          </p:nvSpPr>
          <p:spPr bwMode="auto">
            <a:xfrm rot="16200000" flipV="1">
              <a:off x="1253"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sp>
        <p:nvSpPr>
          <p:cNvPr id="87" name="Oval 8"/>
          <p:cNvSpPr>
            <a:spLocks noChangeArrowheads="1"/>
          </p:cNvSpPr>
          <p:nvPr/>
        </p:nvSpPr>
        <p:spPr bwMode="auto">
          <a:xfrm>
            <a:off x="4941169" y="1514429"/>
            <a:ext cx="101123" cy="88217"/>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8" name="Oval 8"/>
          <p:cNvSpPr>
            <a:spLocks noChangeArrowheads="1"/>
          </p:cNvSpPr>
          <p:nvPr/>
        </p:nvSpPr>
        <p:spPr bwMode="auto">
          <a:xfrm>
            <a:off x="5157193" y="2112650"/>
            <a:ext cx="101123" cy="88217"/>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9" name="Oval 8"/>
          <p:cNvSpPr>
            <a:spLocks noChangeArrowheads="1"/>
          </p:cNvSpPr>
          <p:nvPr/>
        </p:nvSpPr>
        <p:spPr bwMode="auto">
          <a:xfrm>
            <a:off x="5085185" y="2179119"/>
            <a:ext cx="101123" cy="88217"/>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0" name="Oval 8"/>
          <p:cNvSpPr>
            <a:spLocks noChangeArrowheads="1"/>
          </p:cNvSpPr>
          <p:nvPr/>
        </p:nvSpPr>
        <p:spPr bwMode="auto">
          <a:xfrm>
            <a:off x="5445225" y="1514429"/>
            <a:ext cx="101123" cy="88217"/>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1" name="Oval 8"/>
          <p:cNvSpPr>
            <a:spLocks noChangeArrowheads="1"/>
          </p:cNvSpPr>
          <p:nvPr/>
        </p:nvSpPr>
        <p:spPr bwMode="auto">
          <a:xfrm>
            <a:off x="5517233" y="1580898"/>
            <a:ext cx="101123" cy="88217"/>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2" name="Oval 8"/>
          <p:cNvSpPr>
            <a:spLocks noChangeArrowheads="1"/>
          </p:cNvSpPr>
          <p:nvPr/>
        </p:nvSpPr>
        <p:spPr bwMode="auto">
          <a:xfrm>
            <a:off x="5589241" y="2046181"/>
            <a:ext cx="101123" cy="88217"/>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3" name="Oval 8"/>
          <p:cNvSpPr>
            <a:spLocks noChangeArrowheads="1"/>
          </p:cNvSpPr>
          <p:nvPr/>
        </p:nvSpPr>
        <p:spPr bwMode="auto">
          <a:xfrm>
            <a:off x="5517233" y="2112650"/>
            <a:ext cx="101123" cy="88217"/>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4" name="Rektangel 93"/>
          <p:cNvSpPr/>
          <p:nvPr/>
        </p:nvSpPr>
        <p:spPr>
          <a:xfrm>
            <a:off x="476672" y="7452320"/>
            <a:ext cx="3024336" cy="769441"/>
          </a:xfrm>
          <a:prstGeom prst="rect">
            <a:avLst/>
          </a:prstGeom>
        </p:spPr>
        <p:txBody>
          <a:bodyPr wrap="square">
            <a:spAutoFit/>
          </a:bodyPr>
          <a:lstStyle/>
          <a:p>
            <a:r>
              <a:rPr lang="sv-SE" sz="1100" dirty="0" smtClean="0">
                <a:latin typeface="Wide Latin"/>
              </a:rPr>
              <a:t>•</a:t>
            </a:r>
            <a:r>
              <a:rPr lang="sv-SE" sz="1100" dirty="0" smtClean="0"/>
              <a:t>  Dit stödjebenets stortå pekar hamnar bollen</a:t>
            </a:r>
          </a:p>
          <a:p>
            <a:r>
              <a:rPr lang="sv-SE" sz="1100" dirty="0" smtClean="0"/>
              <a:t>•   Kroppen och knäet över bollen</a:t>
            </a:r>
          </a:p>
          <a:p>
            <a:r>
              <a:rPr lang="sv-SE" sz="1100" dirty="0" smtClean="0"/>
              <a:t>•   Använd bredsidan</a:t>
            </a:r>
          </a:p>
          <a:p>
            <a:r>
              <a:rPr lang="sv-SE" sz="1100" dirty="0" smtClean="0"/>
              <a:t>•   Träffa mitt på bollen</a:t>
            </a:r>
          </a:p>
        </p:txBody>
      </p:sp>
      <p:sp>
        <p:nvSpPr>
          <p:cNvPr id="95" name="AutoShape 6"/>
          <p:cNvSpPr>
            <a:spLocks noChangeAspect="1" noChangeArrowheads="1"/>
          </p:cNvSpPr>
          <p:nvPr/>
        </p:nvSpPr>
        <p:spPr bwMode="auto">
          <a:xfrm>
            <a:off x="5301209" y="6233724"/>
            <a:ext cx="63101"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6" name="AutoShape 6"/>
          <p:cNvSpPr>
            <a:spLocks noChangeAspect="1" noChangeArrowheads="1"/>
          </p:cNvSpPr>
          <p:nvPr/>
        </p:nvSpPr>
        <p:spPr bwMode="auto">
          <a:xfrm>
            <a:off x="5301209" y="5967848"/>
            <a:ext cx="63101"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7" name="AutoShape 6"/>
          <p:cNvSpPr>
            <a:spLocks noChangeAspect="1" noChangeArrowheads="1"/>
          </p:cNvSpPr>
          <p:nvPr/>
        </p:nvSpPr>
        <p:spPr bwMode="auto">
          <a:xfrm>
            <a:off x="5949281" y="5436096"/>
            <a:ext cx="63101"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8" name="AutoShape 6"/>
          <p:cNvSpPr>
            <a:spLocks noChangeAspect="1" noChangeArrowheads="1"/>
          </p:cNvSpPr>
          <p:nvPr/>
        </p:nvSpPr>
        <p:spPr bwMode="auto">
          <a:xfrm>
            <a:off x="4653137" y="5436096"/>
            <a:ext cx="63101"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9" name="AutoShape 6"/>
          <p:cNvSpPr>
            <a:spLocks noChangeAspect="1" noChangeArrowheads="1"/>
          </p:cNvSpPr>
          <p:nvPr/>
        </p:nvSpPr>
        <p:spPr bwMode="auto">
          <a:xfrm>
            <a:off x="4653137" y="6566068"/>
            <a:ext cx="63101"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00" name="AutoShape 6"/>
          <p:cNvSpPr>
            <a:spLocks noChangeAspect="1" noChangeArrowheads="1"/>
          </p:cNvSpPr>
          <p:nvPr/>
        </p:nvSpPr>
        <p:spPr bwMode="auto">
          <a:xfrm>
            <a:off x="5949281" y="6566068"/>
            <a:ext cx="63101"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10" name="AutoShape 9"/>
          <p:cNvSpPr>
            <a:spLocks noChangeAspect="1" noChangeArrowheads="1"/>
          </p:cNvSpPr>
          <p:nvPr/>
        </p:nvSpPr>
        <p:spPr bwMode="auto">
          <a:xfrm>
            <a:off x="4581128" y="6100785"/>
            <a:ext cx="121132"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11" name="AutoShape 9"/>
          <p:cNvSpPr>
            <a:spLocks noChangeAspect="1" noChangeArrowheads="1"/>
          </p:cNvSpPr>
          <p:nvPr/>
        </p:nvSpPr>
        <p:spPr bwMode="auto">
          <a:xfrm>
            <a:off x="4581128" y="5834910"/>
            <a:ext cx="121132"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12" name="AutoShape 9"/>
          <p:cNvSpPr>
            <a:spLocks noChangeAspect="1" noChangeArrowheads="1"/>
          </p:cNvSpPr>
          <p:nvPr/>
        </p:nvSpPr>
        <p:spPr bwMode="auto">
          <a:xfrm>
            <a:off x="4581128" y="6366661"/>
            <a:ext cx="121132"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15" name="AutoShape 6"/>
          <p:cNvSpPr>
            <a:spLocks noChangeAspect="1" noChangeArrowheads="1"/>
          </p:cNvSpPr>
          <p:nvPr/>
        </p:nvSpPr>
        <p:spPr bwMode="auto">
          <a:xfrm>
            <a:off x="5301209" y="5635503"/>
            <a:ext cx="63101"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16" name="Oval 8"/>
          <p:cNvSpPr>
            <a:spLocks noChangeArrowheads="1"/>
          </p:cNvSpPr>
          <p:nvPr/>
        </p:nvSpPr>
        <p:spPr bwMode="auto">
          <a:xfrm>
            <a:off x="5949281" y="6366661"/>
            <a:ext cx="101123" cy="88217"/>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17" name="Oval 8"/>
          <p:cNvSpPr>
            <a:spLocks noChangeArrowheads="1"/>
          </p:cNvSpPr>
          <p:nvPr/>
        </p:nvSpPr>
        <p:spPr bwMode="auto">
          <a:xfrm>
            <a:off x="5949281" y="6100785"/>
            <a:ext cx="101123" cy="88217"/>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18" name="Oval 8"/>
          <p:cNvSpPr>
            <a:spLocks noChangeArrowheads="1"/>
          </p:cNvSpPr>
          <p:nvPr/>
        </p:nvSpPr>
        <p:spPr bwMode="auto">
          <a:xfrm>
            <a:off x="5949281" y="5834909"/>
            <a:ext cx="101123" cy="88217"/>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19" name="Oval 8"/>
          <p:cNvSpPr>
            <a:spLocks noChangeArrowheads="1"/>
          </p:cNvSpPr>
          <p:nvPr/>
        </p:nvSpPr>
        <p:spPr bwMode="auto">
          <a:xfrm>
            <a:off x="5949281" y="5569034"/>
            <a:ext cx="101123" cy="88217"/>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20" name="AutoShape 9"/>
          <p:cNvSpPr>
            <a:spLocks noChangeAspect="1" noChangeArrowheads="1"/>
          </p:cNvSpPr>
          <p:nvPr/>
        </p:nvSpPr>
        <p:spPr bwMode="auto">
          <a:xfrm>
            <a:off x="5301209" y="6433130"/>
            <a:ext cx="48451" cy="42672"/>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21" name="AutoShape 9"/>
          <p:cNvSpPr>
            <a:spLocks noChangeAspect="1" noChangeArrowheads="1"/>
          </p:cNvSpPr>
          <p:nvPr/>
        </p:nvSpPr>
        <p:spPr bwMode="auto">
          <a:xfrm>
            <a:off x="5301209" y="6167254"/>
            <a:ext cx="48451" cy="42672"/>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22" name="AutoShape 9"/>
          <p:cNvSpPr>
            <a:spLocks noChangeAspect="1" noChangeArrowheads="1"/>
          </p:cNvSpPr>
          <p:nvPr/>
        </p:nvSpPr>
        <p:spPr bwMode="auto">
          <a:xfrm>
            <a:off x="5301209" y="5901378"/>
            <a:ext cx="48451" cy="42672"/>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23" name="AutoShape 9"/>
          <p:cNvSpPr>
            <a:spLocks noChangeAspect="1" noChangeArrowheads="1"/>
          </p:cNvSpPr>
          <p:nvPr/>
        </p:nvSpPr>
        <p:spPr bwMode="auto">
          <a:xfrm>
            <a:off x="5301209" y="5569034"/>
            <a:ext cx="48451" cy="42672"/>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24" name="Line 14"/>
          <p:cNvSpPr>
            <a:spLocks noChangeShapeType="1"/>
          </p:cNvSpPr>
          <p:nvPr/>
        </p:nvSpPr>
        <p:spPr bwMode="auto">
          <a:xfrm>
            <a:off x="4653136" y="6433130"/>
            <a:ext cx="576064"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25" name="Line 14"/>
          <p:cNvSpPr>
            <a:spLocks noChangeShapeType="1"/>
          </p:cNvSpPr>
          <p:nvPr/>
        </p:nvSpPr>
        <p:spPr bwMode="auto">
          <a:xfrm>
            <a:off x="4725144" y="6167254"/>
            <a:ext cx="504056"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26" name="Line 14"/>
          <p:cNvSpPr>
            <a:spLocks noChangeShapeType="1"/>
          </p:cNvSpPr>
          <p:nvPr/>
        </p:nvSpPr>
        <p:spPr bwMode="auto">
          <a:xfrm>
            <a:off x="4653136" y="5901378"/>
            <a:ext cx="576064"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127" name="Line 14"/>
          <p:cNvSpPr>
            <a:spLocks noChangeShapeType="1"/>
          </p:cNvSpPr>
          <p:nvPr/>
        </p:nvSpPr>
        <p:spPr bwMode="auto">
          <a:xfrm flipV="1">
            <a:off x="4653136" y="5569034"/>
            <a:ext cx="576064"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11113" y="21982"/>
            <a:ext cx="6826250" cy="909271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graphicFrame>
        <p:nvGraphicFramePr>
          <p:cNvPr id="2051" name="Objekt 5"/>
          <p:cNvGraphicFramePr>
            <a:graphicFrameLocks noChangeAspect="1"/>
          </p:cNvGraphicFramePr>
          <p:nvPr/>
        </p:nvGraphicFramePr>
        <p:xfrm>
          <a:off x="4070350" y="825013"/>
          <a:ext cx="2463800" cy="3959469"/>
        </p:xfrm>
        <a:graphic>
          <a:graphicData uri="http://schemas.openxmlformats.org/presentationml/2006/ole">
            <p:oleObj spid="_x0000_s8194" r:id="rId3" imgW="2463800" imgH="4289425" progId="">
              <p:embed/>
            </p:oleObj>
          </a:graphicData>
        </a:graphic>
      </p:graphicFrame>
      <p:graphicFrame>
        <p:nvGraphicFramePr>
          <p:cNvPr id="2052" name="Objekt 6"/>
          <p:cNvGraphicFramePr>
            <a:graphicFrameLocks noChangeAspect="1"/>
          </p:cNvGraphicFramePr>
          <p:nvPr/>
        </p:nvGraphicFramePr>
        <p:xfrm>
          <a:off x="4095750" y="4945674"/>
          <a:ext cx="2463800" cy="3959469"/>
        </p:xfrm>
        <a:graphic>
          <a:graphicData uri="http://schemas.openxmlformats.org/presentationml/2006/ole">
            <p:oleObj spid="_x0000_s8195" r:id="rId4" imgW="2463800" imgH="4289425" progId="">
              <p:embed/>
            </p:oleObj>
          </a:graphicData>
        </a:graphic>
      </p:graphicFrame>
      <p:sp>
        <p:nvSpPr>
          <p:cNvPr id="2067" name="textruta 14"/>
          <p:cNvSpPr txBox="1">
            <a:spLocks noChangeArrowheads="1"/>
          </p:cNvSpPr>
          <p:nvPr/>
        </p:nvSpPr>
        <p:spPr bwMode="auto">
          <a:xfrm>
            <a:off x="-1611313" y="490905"/>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sv-SE"/>
          </a:p>
        </p:txBody>
      </p:sp>
      <p:sp>
        <p:nvSpPr>
          <p:cNvPr id="2068" name="Rubrik 1"/>
          <p:cNvSpPr>
            <a:spLocks noGrp="1"/>
          </p:cNvSpPr>
          <p:nvPr>
            <p:ph type="ctrTitle"/>
          </p:nvPr>
        </p:nvSpPr>
        <p:spPr>
          <a:xfrm>
            <a:off x="441324" y="359021"/>
            <a:ext cx="3635747" cy="468564"/>
          </a:xfrm>
        </p:spPr>
        <p:txBody>
          <a:bodyPr>
            <a:noAutofit/>
          </a:bodyPr>
          <a:lstStyle/>
          <a:p>
            <a:pPr algn="l"/>
            <a:r>
              <a:rPr lang="sv-SE" sz="2000" b="1" dirty="0" smtClean="0"/>
              <a:t>Piteåmodellen, fotbollslekar</a:t>
            </a:r>
          </a:p>
        </p:txBody>
      </p:sp>
      <p:sp>
        <p:nvSpPr>
          <p:cNvPr id="2069" name="textruta 2"/>
          <p:cNvSpPr txBox="1">
            <a:spLocks noChangeArrowheads="1"/>
          </p:cNvSpPr>
          <p:nvPr/>
        </p:nvSpPr>
        <p:spPr bwMode="auto">
          <a:xfrm>
            <a:off x="471488" y="942243"/>
            <a:ext cx="29337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400" b="1"/>
              <a:t>Vad? </a:t>
            </a:r>
            <a:endParaRPr lang="sv-SE" sz="1400"/>
          </a:p>
        </p:txBody>
      </p:sp>
      <p:sp>
        <p:nvSpPr>
          <p:cNvPr id="9" name="Rektangel 8"/>
          <p:cNvSpPr/>
          <p:nvPr/>
        </p:nvSpPr>
        <p:spPr>
          <a:xfrm>
            <a:off x="476672" y="899592"/>
            <a:ext cx="3086100" cy="425608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v-SE" b="1" dirty="0" smtClean="0"/>
              <a:t>*</a:t>
            </a:r>
            <a:endParaRPr lang="sv-SE" dirty="0"/>
          </a:p>
        </p:txBody>
      </p:sp>
      <p:sp>
        <p:nvSpPr>
          <p:cNvPr id="2072" name="textruta 33"/>
          <p:cNvSpPr txBox="1">
            <a:spLocks noChangeArrowheads="1"/>
          </p:cNvSpPr>
          <p:nvPr/>
        </p:nvSpPr>
        <p:spPr bwMode="auto">
          <a:xfrm>
            <a:off x="471488" y="4372594"/>
            <a:ext cx="29337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200" dirty="0" smtClean="0"/>
              <a:t>.</a:t>
            </a:r>
            <a:endParaRPr lang="sv-SE" sz="1200" dirty="0"/>
          </a:p>
        </p:txBody>
      </p:sp>
      <p:sp>
        <p:nvSpPr>
          <p:cNvPr id="2073" name="textruta 34"/>
          <p:cNvSpPr txBox="1">
            <a:spLocks noChangeArrowheads="1"/>
          </p:cNvSpPr>
          <p:nvPr/>
        </p:nvSpPr>
        <p:spPr bwMode="auto">
          <a:xfrm>
            <a:off x="466725" y="1381492"/>
            <a:ext cx="29337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200" b="1" dirty="0" smtClean="0"/>
              <a:t>Organisation:</a:t>
            </a:r>
            <a:endParaRPr lang="sv-SE" sz="1200" dirty="0"/>
          </a:p>
        </p:txBody>
      </p:sp>
      <p:sp>
        <p:nvSpPr>
          <p:cNvPr id="36" name="Rektangel 35"/>
          <p:cNvSpPr/>
          <p:nvPr/>
        </p:nvSpPr>
        <p:spPr>
          <a:xfrm>
            <a:off x="461963" y="5220072"/>
            <a:ext cx="3086100" cy="382135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2076" name="textruta 56"/>
          <p:cNvSpPr txBox="1">
            <a:spLocks noChangeArrowheads="1"/>
          </p:cNvSpPr>
          <p:nvPr/>
        </p:nvSpPr>
        <p:spPr bwMode="auto">
          <a:xfrm>
            <a:off x="460375" y="4139952"/>
            <a:ext cx="29337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200" b="1" i="1" dirty="0" smtClean="0"/>
              <a:t>Instruktioner:</a:t>
            </a:r>
            <a:r>
              <a:rPr lang="sv-SE" sz="1100" b="1" i="1" dirty="0" smtClean="0"/>
              <a:t> </a:t>
            </a:r>
            <a:endParaRPr lang="sv-SE" sz="1100" b="1" dirty="0"/>
          </a:p>
        </p:txBody>
      </p:sp>
      <p:sp>
        <p:nvSpPr>
          <p:cNvPr id="2077" name="textruta 58"/>
          <p:cNvSpPr txBox="1">
            <a:spLocks noChangeArrowheads="1"/>
          </p:cNvSpPr>
          <p:nvPr/>
        </p:nvSpPr>
        <p:spPr bwMode="auto">
          <a:xfrm>
            <a:off x="461963" y="6117981"/>
            <a:ext cx="293370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100" b="1" i="1" dirty="0" smtClean="0"/>
              <a:t> </a:t>
            </a:r>
            <a:endParaRPr lang="sv-SE" sz="1100" b="1" dirty="0"/>
          </a:p>
        </p:txBody>
      </p:sp>
      <p:sp>
        <p:nvSpPr>
          <p:cNvPr id="2080" name="textruta 64"/>
          <p:cNvSpPr txBox="1">
            <a:spLocks noChangeArrowheads="1"/>
          </p:cNvSpPr>
          <p:nvPr/>
        </p:nvSpPr>
        <p:spPr bwMode="auto">
          <a:xfrm>
            <a:off x="476672" y="1547664"/>
            <a:ext cx="3096344" cy="2800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1450" indent="-1714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charset="0"/>
              <a:buChar char="•"/>
            </a:pPr>
            <a:r>
              <a:rPr lang="sv-SE" sz="1100" dirty="0" smtClean="0"/>
              <a:t>Två lag där varje lag har en doktor</a:t>
            </a:r>
          </a:p>
          <a:p>
            <a:pPr>
              <a:buFont typeface="Arial" charset="0"/>
              <a:buChar char="•"/>
            </a:pPr>
            <a:r>
              <a:rPr lang="sv-SE" sz="1100" dirty="0" smtClean="0"/>
              <a:t>Alla spelare utom doktorn har en boll och försöker träffa  spelare från andra laget från knäet och neråt med bollarna</a:t>
            </a:r>
          </a:p>
          <a:p>
            <a:pPr>
              <a:buFont typeface="Arial" charset="0"/>
              <a:buChar char="•"/>
            </a:pPr>
            <a:r>
              <a:rPr lang="sv-SE" sz="1100" dirty="0" smtClean="0"/>
              <a:t>Blir man träffad ställer sig bredbent  med bollen över huvudet och kan bli räddad genom att doktorn kryper mellan benen på en</a:t>
            </a:r>
          </a:p>
          <a:p>
            <a:pPr>
              <a:buFont typeface="Arial" charset="0"/>
              <a:buChar char="•"/>
            </a:pPr>
            <a:r>
              <a:rPr lang="sv-SE" sz="1100" dirty="0" smtClean="0"/>
              <a:t>Man får inte skjuta på doktorn när han är i sitt sjukhus (innanför </a:t>
            </a:r>
            <a:r>
              <a:rPr lang="sv-SE" sz="1100" dirty="0" err="1" smtClean="0"/>
              <a:t>uppkonat</a:t>
            </a:r>
            <a:r>
              <a:rPr lang="sv-SE" sz="1100" dirty="0" smtClean="0"/>
              <a:t> område)</a:t>
            </a:r>
          </a:p>
          <a:p>
            <a:pPr>
              <a:buFont typeface="Arial" charset="0"/>
              <a:buChar char="•"/>
            </a:pPr>
            <a:r>
              <a:rPr lang="sv-SE" sz="1100" dirty="0" smtClean="0"/>
              <a:t>När doktorn springer ut för att rädda spelare kan  den bli träffad</a:t>
            </a:r>
          </a:p>
          <a:p>
            <a:pPr>
              <a:buFont typeface="Arial" charset="0"/>
              <a:buChar char="•"/>
            </a:pPr>
            <a:r>
              <a:rPr lang="sv-SE" sz="1100" dirty="0" smtClean="0"/>
              <a:t>Blir doktorn träffad kan ingen rädda de träffade spelarna i det laget</a:t>
            </a:r>
          </a:p>
          <a:p>
            <a:pPr>
              <a:buFont typeface="Arial" charset="0"/>
              <a:buChar char="•"/>
            </a:pPr>
            <a:r>
              <a:rPr lang="sv-SE" sz="1100" dirty="0" smtClean="0"/>
              <a:t>Leken går ut på att det ska  ta slut med spelare i det andra laget</a:t>
            </a:r>
          </a:p>
          <a:p>
            <a:pPr>
              <a:buFont typeface="Arial" charset="0"/>
              <a:buChar char="•"/>
            </a:pPr>
            <a:endParaRPr lang="sv-SE" sz="1100" dirty="0"/>
          </a:p>
        </p:txBody>
      </p:sp>
      <p:sp>
        <p:nvSpPr>
          <p:cNvPr id="2081" name="textruta 66"/>
          <p:cNvSpPr txBox="1">
            <a:spLocks noChangeArrowheads="1"/>
          </p:cNvSpPr>
          <p:nvPr/>
        </p:nvSpPr>
        <p:spPr bwMode="auto">
          <a:xfrm>
            <a:off x="461963" y="1151793"/>
            <a:ext cx="29337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sv-SE" sz="1100" dirty="0" smtClean="0"/>
              <a:t>Passning och skott, Doktor! Doktor!</a:t>
            </a:r>
            <a:r>
              <a:rPr lang="sv-SE" sz="1200" dirty="0" smtClean="0"/>
              <a:t>                       </a:t>
            </a:r>
            <a:endParaRPr lang="sv-SE" sz="2800" b="1" dirty="0"/>
          </a:p>
        </p:txBody>
      </p:sp>
      <p:sp>
        <p:nvSpPr>
          <p:cNvPr id="47" name="AutoShape 6"/>
          <p:cNvSpPr>
            <a:spLocks noChangeAspect="1" noChangeArrowheads="1"/>
          </p:cNvSpPr>
          <p:nvPr/>
        </p:nvSpPr>
        <p:spPr bwMode="auto">
          <a:xfrm>
            <a:off x="4869161" y="2511464"/>
            <a:ext cx="63101"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48" name="Line 7"/>
          <p:cNvSpPr>
            <a:spLocks noChangeShapeType="1"/>
          </p:cNvSpPr>
          <p:nvPr/>
        </p:nvSpPr>
        <p:spPr bwMode="auto">
          <a:xfrm flipV="1">
            <a:off x="4365104" y="1580898"/>
            <a:ext cx="0" cy="332116"/>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51" name="Line 14"/>
          <p:cNvSpPr>
            <a:spLocks noChangeShapeType="1"/>
          </p:cNvSpPr>
          <p:nvPr/>
        </p:nvSpPr>
        <p:spPr bwMode="auto">
          <a:xfrm flipV="1">
            <a:off x="4437111" y="1979712"/>
            <a:ext cx="1" cy="19940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nvGrpSpPr>
          <p:cNvPr id="2" name="Group 18"/>
          <p:cNvGrpSpPr>
            <a:grpSpLocks/>
          </p:cNvGrpSpPr>
          <p:nvPr/>
        </p:nvGrpSpPr>
        <p:grpSpPr bwMode="auto">
          <a:xfrm>
            <a:off x="4437113" y="1514429"/>
            <a:ext cx="100013" cy="84113"/>
            <a:chOff x="1249" y="4967"/>
            <a:chExt cx="90" cy="86"/>
          </a:xfrm>
        </p:grpSpPr>
        <p:sp>
          <p:nvSpPr>
            <p:cNvPr id="72" name="Line 19"/>
            <p:cNvSpPr>
              <a:spLocks noChangeAspect="1" noChangeShapeType="1"/>
            </p:cNvSpPr>
            <p:nvPr/>
          </p:nvSpPr>
          <p:spPr bwMode="auto">
            <a:xfrm flipV="1">
              <a:off x="1249"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73" name="Line 20"/>
            <p:cNvSpPr>
              <a:spLocks noChangeAspect="1" noChangeShapeType="1"/>
            </p:cNvSpPr>
            <p:nvPr/>
          </p:nvSpPr>
          <p:spPr bwMode="auto">
            <a:xfrm rot="16200000" flipV="1">
              <a:off x="1253" y="4967"/>
              <a:ext cx="86" cy="8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sp>
        <p:nvSpPr>
          <p:cNvPr id="70" name="Text Box 22"/>
          <p:cNvSpPr txBox="1">
            <a:spLocks noChangeArrowheads="1"/>
          </p:cNvSpPr>
          <p:nvPr/>
        </p:nvSpPr>
        <p:spPr bwMode="auto">
          <a:xfrm>
            <a:off x="4861077" y="244837"/>
            <a:ext cx="360362"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spcBef>
                <a:spcPct val="50000"/>
              </a:spcBef>
            </a:pPr>
            <a:endParaRPr lang="sv-SE" sz="900" b="1" dirty="0">
              <a:latin typeface="Arial" charset="0"/>
            </a:endParaRPr>
          </a:p>
        </p:txBody>
      </p:sp>
      <p:grpSp>
        <p:nvGrpSpPr>
          <p:cNvPr id="3" name="Group 128"/>
          <p:cNvGrpSpPr>
            <a:grpSpLocks/>
          </p:cNvGrpSpPr>
          <p:nvPr/>
        </p:nvGrpSpPr>
        <p:grpSpPr bwMode="auto">
          <a:xfrm flipH="1">
            <a:off x="9312032" y="-2586413"/>
            <a:ext cx="288925" cy="83"/>
            <a:chOff x="436" y="4740"/>
            <a:chExt cx="228" cy="90"/>
          </a:xfrm>
        </p:grpSpPr>
        <p:sp>
          <p:nvSpPr>
            <p:cNvPr id="67" name="Line 129"/>
            <p:cNvSpPr>
              <a:spLocks noChangeShapeType="1"/>
            </p:cNvSpPr>
            <p:nvPr/>
          </p:nvSpPr>
          <p:spPr bwMode="auto">
            <a:xfrm>
              <a:off x="436" y="4830"/>
              <a:ext cx="227"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68" name="Line 130"/>
            <p:cNvSpPr>
              <a:spLocks noChangeAspect="1" noChangeShapeType="1"/>
            </p:cNvSpPr>
            <p:nvPr/>
          </p:nvSpPr>
          <p:spPr bwMode="auto">
            <a:xfrm flipV="1">
              <a:off x="663" y="4740"/>
              <a:ext cx="1" cy="8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69" name="Line 131"/>
            <p:cNvSpPr>
              <a:spLocks noChangeAspect="1" noChangeShapeType="1"/>
            </p:cNvSpPr>
            <p:nvPr/>
          </p:nvSpPr>
          <p:spPr bwMode="auto">
            <a:xfrm flipV="1">
              <a:off x="436" y="4740"/>
              <a:ext cx="1" cy="8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grpSp>
      <p:sp>
        <p:nvSpPr>
          <p:cNvPr id="78" name="AutoShape 6"/>
          <p:cNvSpPr>
            <a:spLocks noChangeAspect="1" noChangeArrowheads="1"/>
          </p:cNvSpPr>
          <p:nvPr/>
        </p:nvSpPr>
        <p:spPr bwMode="auto">
          <a:xfrm>
            <a:off x="4077072" y="2511464"/>
            <a:ext cx="63101"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79" name="AutoShape 6"/>
          <p:cNvSpPr>
            <a:spLocks noChangeAspect="1" noChangeArrowheads="1"/>
          </p:cNvSpPr>
          <p:nvPr/>
        </p:nvSpPr>
        <p:spPr bwMode="auto">
          <a:xfrm>
            <a:off x="4869161" y="2312057"/>
            <a:ext cx="63101"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1" name="AutoShape 6"/>
          <p:cNvSpPr>
            <a:spLocks noChangeAspect="1" noChangeArrowheads="1"/>
          </p:cNvSpPr>
          <p:nvPr/>
        </p:nvSpPr>
        <p:spPr bwMode="auto">
          <a:xfrm>
            <a:off x="4077072" y="2312057"/>
            <a:ext cx="63101"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2" name="AutoShape 6"/>
          <p:cNvSpPr>
            <a:spLocks noChangeAspect="1" noChangeArrowheads="1"/>
          </p:cNvSpPr>
          <p:nvPr/>
        </p:nvSpPr>
        <p:spPr bwMode="auto">
          <a:xfrm>
            <a:off x="4869161" y="1647368"/>
            <a:ext cx="63101"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3" name="AutoShape 6"/>
          <p:cNvSpPr>
            <a:spLocks noChangeAspect="1" noChangeArrowheads="1"/>
          </p:cNvSpPr>
          <p:nvPr/>
        </p:nvSpPr>
        <p:spPr bwMode="auto">
          <a:xfrm>
            <a:off x="4077072" y="1647368"/>
            <a:ext cx="63101"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4" name="AutoShape 6"/>
          <p:cNvSpPr>
            <a:spLocks noChangeAspect="1" noChangeArrowheads="1"/>
          </p:cNvSpPr>
          <p:nvPr/>
        </p:nvSpPr>
        <p:spPr bwMode="auto">
          <a:xfrm>
            <a:off x="4869161" y="1447961"/>
            <a:ext cx="63101"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5" name="AutoShape 6"/>
          <p:cNvSpPr>
            <a:spLocks noChangeAspect="1" noChangeArrowheads="1"/>
          </p:cNvSpPr>
          <p:nvPr/>
        </p:nvSpPr>
        <p:spPr bwMode="auto">
          <a:xfrm>
            <a:off x="4077072" y="1447961"/>
            <a:ext cx="63101" cy="50556"/>
          </a:xfrm>
          <a:prstGeom prst="triangle">
            <a:avLst>
              <a:gd name="adj" fmla="val 50000"/>
            </a:avLst>
          </a:prstGeom>
          <a:solidFill>
            <a:schemeClr val="tx1"/>
          </a:solidFill>
          <a:ln w="0">
            <a:solidFill>
              <a:schemeClr val="tx1"/>
            </a:solidFill>
            <a:miter lim="800000"/>
            <a:headEnd/>
            <a:tailEnd/>
          </a:ln>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6" name="AutoShape 9"/>
          <p:cNvSpPr>
            <a:spLocks noChangeAspect="1" noChangeArrowheads="1"/>
          </p:cNvSpPr>
          <p:nvPr/>
        </p:nvSpPr>
        <p:spPr bwMode="auto">
          <a:xfrm>
            <a:off x="4077073" y="1780305"/>
            <a:ext cx="121129"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7" name="AutoShape 9"/>
          <p:cNvSpPr>
            <a:spLocks noChangeAspect="1" noChangeArrowheads="1"/>
          </p:cNvSpPr>
          <p:nvPr/>
        </p:nvSpPr>
        <p:spPr bwMode="auto">
          <a:xfrm>
            <a:off x="4221089" y="1979712"/>
            <a:ext cx="121129"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8" name="AutoShape 9"/>
          <p:cNvSpPr>
            <a:spLocks noChangeAspect="1" noChangeArrowheads="1"/>
          </p:cNvSpPr>
          <p:nvPr/>
        </p:nvSpPr>
        <p:spPr bwMode="auto">
          <a:xfrm>
            <a:off x="4365105" y="1846774"/>
            <a:ext cx="121129"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89" name="AutoShape 9"/>
          <p:cNvSpPr>
            <a:spLocks noChangeAspect="1" noChangeArrowheads="1"/>
          </p:cNvSpPr>
          <p:nvPr/>
        </p:nvSpPr>
        <p:spPr bwMode="auto">
          <a:xfrm>
            <a:off x="4653137" y="1780305"/>
            <a:ext cx="121129" cy="106680"/>
          </a:xfrm>
          <a:prstGeom prst="flowChartSummingJunction">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0" name="Rektangel 89"/>
          <p:cNvSpPr/>
          <p:nvPr/>
        </p:nvSpPr>
        <p:spPr>
          <a:xfrm>
            <a:off x="4293096" y="2245588"/>
            <a:ext cx="576064" cy="523220"/>
          </a:xfrm>
          <a:prstGeom prst="rect">
            <a:avLst/>
          </a:prstGeom>
        </p:spPr>
        <p:txBody>
          <a:bodyPr wrap="square">
            <a:spAutoFit/>
          </a:bodyPr>
          <a:lstStyle/>
          <a:p>
            <a:r>
              <a:rPr lang="sv-SE" sz="2800" b="1" dirty="0" smtClean="0"/>
              <a:t>*</a:t>
            </a:r>
            <a:endParaRPr lang="sv-SE" sz="2800" dirty="0"/>
          </a:p>
        </p:txBody>
      </p:sp>
      <p:sp>
        <p:nvSpPr>
          <p:cNvPr id="91" name="Rektangel 90"/>
          <p:cNvSpPr/>
          <p:nvPr/>
        </p:nvSpPr>
        <p:spPr>
          <a:xfrm>
            <a:off x="4293096" y="1979712"/>
            <a:ext cx="288032" cy="523220"/>
          </a:xfrm>
          <a:prstGeom prst="rect">
            <a:avLst/>
          </a:prstGeom>
        </p:spPr>
        <p:txBody>
          <a:bodyPr wrap="square">
            <a:spAutoFit/>
          </a:bodyPr>
          <a:lstStyle/>
          <a:p>
            <a:r>
              <a:rPr lang="sv-SE" sz="2800" b="1" dirty="0" smtClean="0"/>
              <a:t>*</a:t>
            </a:r>
            <a:endParaRPr lang="sv-SE" sz="2800" dirty="0"/>
          </a:p>
        </p:txBody>
      </p:sp>
      <p:sp>
        <p:nvSpPr>
          <p:cNvPr id="92" name="Rektangel 91"/>
          <p:cNvSpPr/>
          <p:nvPr/>
        </p:nvSpPr>
        <p:spPr>
          <a:xfrm>
            <a:off x="4509121" y="1979712"/>
            <a:ext cx="1008111" cy="523220"/>
          </a:xfrm>
          <a:prstGeom prst="rect">
            <a:avLst/>
          </a:prstGeom>
        </p:spPr>
        <p:txBody>
          <a:bodyPr wrap="square">
            <a:spAutoFit/>
          </a:bodyPr>
          <a:lstStyle/>
          <a:p>
            <a:r>
              <a:rPr lang="sv-SE" sz="2800" b="1" dirty="0" smtClean="0"/>
              <a:t>*</a:t>
            </a:r>
            <a:endParaRPr lang="sv-SE" sz="2800" dirty="0"/>
          </a:p>
        </p:txBody>
      </p:sp>
      <p:sp>
        <p:nvSpPr>
          <p:cNvPr id="93" name="Rektangel 92"/>
          <p:cNvSpPr/>
          <p:nvPr/>
        </p:nvSpPr>
        <p:spPr>
          <a:xfrm>
            <a:off x="4005065" y="1979712"/>
            <a:ext cx="288031" cy="523220"/>
          </a:xfrm>
          <a:prstGeom prst="rect">
            <a:avLst/>
          </a:prstGeom>
        </p:spPr>
        <p:txBody>
          <a:bodyPr wrap="square">
            <a:spAutoFit/>
          </a:bodyPr>
          <a:lstStyle/>
          <a:p>
            <a:r>
              <a:rPr lang="sv-SE" sz="2800" b="1" dirty="0" smtClean="0"/>
              <a:t>*</a:t>
            </a:r>
            <a:endParaRPr lang="sv-SE" sz="2800" dirty="0"/>
          </a:p>
        </p:txBody>
      </p:sp>
      <p:sp>
        <p:nvSpPr>
          <p:cNvPr id="94" name="Rektangel 93"/>
          <p:cNvSpPr/>
          <p:nvPr/>
        </p:nvSpPr>
        <p:spPr>
          <a:xfrm>
            <a:off x="4437113" y="1780305"/>
            <a:ext cx="288031" cy="523220"/>
          </a:xfrm>
          <a:prstGeom prst="rect">
            <a:avLst/>
          </a:prstGeom>
        </p:spPr>
        <p:txBody>
          <a:bodyPr wrap="square">
            <a:spAutoFit/>
          </a:bodyPr>
          <a:lstStyle/>
          <a:p>
            <a:r>
              <a:rPr lang="sv-SE" sz="2800" b="1" dirty="0" smtClean="0"/>
              <a:t>*</a:t>
            </a:r>
            <a:endParaRPr lang="sv-SE" sz="2800" dirty="0"/>
          </a:p>
        </p:txBody>
      </p:sp>
      <p:sp>
        <p:nvSpPr>
          <p:cNvPr id="95" name="Line 7"/>
          <p:cNvSpPr>
            <a:spLocks noChangeShapeType="1"/>
          </p:cNvSpPr>
          <p:nvPr/>
        </p:nvSpPr>
        <p:spPr bwMode="auto">
          <a:xfrm flipH="1">
            <a:off x="4437112" y="1580669"/>
            <a:ext cx="72008" cy="266105"/>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6" name="Line 7"/>
          <p:cNvSpPr>
            <a:spLocks noChangeShapeType="1"/>
          </p:cNvSpPr>
          <p:nvPr/>
        </p:nvSpPr>
        <p:spPr bwMode="auto">
          <a:xfrm>
            <a:off x="4725144" y="2178890"/>
            <a:ext cx="0" cy="266105"/>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7" name="Line 7"/>
          <p:cNvSpPr>
            <a:spLocks noChangeShapeType="1"/>
          </p:cNvSpPr>
          <p:nvPr/>
        </p:nvSpPr>
        <p:spPr bwMode="auto">
          <a:xfrm flipV="1">
            <a:off x="4437112" y="2245588"/>
            <a:ext cx="216024" cy="199178"/>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8" name="Line 14"/>
          <p:cNvSpPr>
            <a:spLocks noChangeShapeType="1"/>
          </p:cNvSpPr>
          <p:nvPr/>
        </p:nvSpPr>
        <p:spPr bwMode="auto">
          <a:xfrm flipH="1">
            <a:off x="4725144" y="1780076"/>
            <a:ext cx="0" cy="33257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sv-SE"/>
          </a:p>
        </p:txBody>
      </p:sp>
      <p:sp>
        <p:nvSpPr>
          <p:cNvPr id="99" name="Rektangel 98"/>
          <p:cNvSpPr/>
          <p:nvPr/>
        </p:nvSpPr>
        <p:spPr>
          <a:xfrm>
            <a:off x="476672" y="4283968"/>
            <a:ext cx="3096344" cy="938719"/>
          </a:xfrm>
          <a:prstGeom prst="rect">
            <a:avLst/>
          </a:prstGeom>
        </p:spPr>
        <p:txBody>
          <a:bodyPr wrap="square">
            <a:spAutoFit/>
          </a:bodyPr>
          <a:lstStyle/>
          <a:p>
            <a:r>
              <a:rPr lang="sv-SE" sz="1100" dirty="0" smtClean="0">
                <a:latin typeface="Wide Latin"/>
              </a:rPr>
              <a:t>•</a:t>
            </a:r>
            <a:r>
              <a:rPr lang="sv-SE" sz="1100" dirty="0" smtClean="0"/>
              <a:t>  Dit stödjebenets stortå pekar hamnar bollen</a:t>
            </a:r>
          </a:p>
          <a:p>
            <a:r>
              <a:rPr lang="sv-SE" sz="1100" dirty="0" smtClean="0"/>
              <a:t>•   Kroppen och knäet över bollen</a:t>
            </a:r>
          </a:p>
          <a:p>
            <a:r>
              <a:rPr lang="sv-SE" sz="1100" dirty="0" smtClean="0"/>
              <a:t>•   Använd bredsidan</a:t>
            </a:r>
          </a:p>
          <a:p>
            <a:r>
              <a:rPr lang="sv-SE" sz="1100" dirty="0" smtClean="0"/>
              <a:t>•   Träffa mitt på bollen</a:t>
            </a:r>
          </a:p>
          <a:p>
            <a:r>
              <a:rPr lang="sv-SE" sz="1100" dirty="0" smtClean="0">
                <a:latin typeface="+mn-lt"/>
              </a:rPr>
              <a:t>•  Spring med blicken uppe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2006</Words>
  <Application>Microsoft Office PowerPoint</Application>
  <PresentationFormat>Bildspel på skärmen (4:3)</PresentationFormat>
  <Paragraphs>265</Paragraphs>
  <Slides>11</Slides>
  <Notes>0</Notes>
  <HiddenSlides>0</HiddenSlides>
  <MMClips>0</MMClips>
  <ScaleCrop>false</ScaleCrop>
  <HeadingPairs>
    <vt:vector size="6" baseType="variant">
      <vt:variant>
        <vt:lpstr>Tema</vt:lpstr>
      </vt:variant>
      <vt:variant>
        <vt:i4>1</vt:i4>
      </vt:variant>
      <vt:variant>
        <vt:lpstr>Serverprogram för OLE-inbäddning</vt:lpstr>
      </vt:variant>
      <vt:variant>
        <vt:i4>0</vt:i4>
      </vt:variant>
      <vt:variant>
        <vt:lpstr>Bildrubriker</vt:lpstr>
      </vt:variant>
      <vt:variant>
        <vt:i4>11</vt:i4>
      </vt:variant>
    </vt:vector>
  </HeadingPairs>
  <TitlesOfParts>
    <vt:vector size="12" baseType="lpstr">
      <vt:lpstr>Office-tema</vt:lpstr>
      <vt:lpstr>Piteåmodellen Fotbollslekar</vt:lpstr>
      <vt:lpstr>Piteåmodellen, fotbollslekar</vt:lpstr>
      <vt:lpstr>Piteåmodellen, fotbollslekar</vt:lpstr>
      <vt:lpstr>Piteåmodellen, fotbollslekar</vt:lpstr>
      <vt:lpstr>Piteåmodellen, fotbollslekar</vt:lpstr>
      <vt:lpstr>Piteåmodellen, fotbollslekar</vt:lpstr>
      <vt:lpstr>Piteåmodellen, fotbollslekar</vt:lpstr>
      <vt:lpstr>Piteåmodellen, fotbollslekar</vt:lpstr>
      <vt:lpstr>Piteåmodellen, fotbollslekar</vt:lpstr>
      <vt:lpstr>Piteåmodellen, fotbollslekar</vt:lpstr>
      <vt:lpstr>Piteåmodellen, fotbollslekar</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Piteå modellen lekar</dc:title>
  <dc:creator>Jonas</dc:creator>
  <cp:lastModifiedBy>Jonas</cp:lastModifiedBy>
  <cp:revision>7</cp:revision>
  <dcterms:created xsi:type="dcterms:W3CDTF">2017-03-01T14:54:58Z</dcterms:created>
  <dcterms:modified xsi:type="dcterms:W3CDTF">2017-06-12T07:25:33Z</dcterms:modified>
</cp:coreProperties>
</file>