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sldIdLst>
    <p:sldId id="271" r:id="rId6"/>
    <p:sldId id="548" r:id="rId7"/>
    <p:sldId id="551" r:id="rId8"/>
    <p:sldId id="552" r:id="rId9"/>
    <p:sldId id="553" r:id="rId10"/>
    <p:sldId id="554" r:id="rId11"/>
    <p:sldId id="555" r:id="rId12"/>
    <p:sldId id="549" r:id="rId13"/>
    <p:sldId id="374" r:id="rId14"/>
    <p:sldId id="556" r:id="rId15"/>
    <p:sldId id="545" r:id="rId16"/>
    <p:sldId id="550" r:id="rId17"/>
    <p:sldId id="559" r:id="rId18"/>
    <p:sldId id="55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B4E04-0B69-44E3-9AC8-55657C15FD06}" v="4" dt="2023-03-30T07:12:48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="" xmlns:a16="http://schemas.microsoft.com/office/drawing/2014/main" id="{B6F5FA6C-76B8-40AA-8676-66D06BA905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C29A282E-3DAD-4791-804E-65C942E50F6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D7C202-4BC2-475B-AF31-9938FABF8C65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="" xmlns:a16="http://schemas.microsoft.com/office/drawing/2014/main" id="{90808C02-0810-4E42-9622-C3685CA66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="" xmlns:a16="http://schemas.microsoft.com/office/drawing/2014/main" id="{BC930A79-D4D0-4EE2-992E-9821AE74368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348187FF-8CE6-4C00-A1EC-7026B2AE836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14A0CB73-9AEC-46CF-9CC7-2E9F909CBE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B9ED36-3F86-48F4-AA1F-D1372984738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48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20B161FA-E4EE-4F42-A46D-9A6DE4EB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F34170D7-E7B3-484A-A4BF-342A2F6C05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 dirty="0"/>
              <a:t>Startbild.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C6D84FE2-88A1-4F14-B95C-0DEE017EBDF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5CC6E8-2D35-4EBD-89A3-B2B615B67C72}" type="slidenum">
              <a:t>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19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4D0B07AE-963F-4CBC-9077-216BDCE22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1C76D498-0D1C-4C17-81AA-36A981ACA0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text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9A5D47C3-9900-4DA1-AF7F-59A16C55CF1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0025C1-0480-4800-9E5B-C0A3B73B004B}" type="slidenum">
              <a:t>11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46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51D756C9-AE66-4522-95AD-54222A5CF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6AEC432D-7381-44DB-8AD8-C1CFD269F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Låt föräldrarna komma med förslag i helgrupp. Skriv gärna upp föräldrarnas önskemål</a:t>
            </a:r>
          </a:p>
          <a:p>
            <a:pPr lvl="0"/>
            <a:r>
              <a:rPr lang="sv-SE" b="1"/>
              <a:t>Animering: </a:t>
            </a:r>
            <a:r>
              <a:rPr lang="sv-SE"/>
              <a:t>Olika ledare kompletterar varandra. Kan du bidra till att barnen tas om hand på något av de sätt som uppgetts kan du göra stor skillnad för barnens upplevelse av fotbollen.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51090C4B-07B3-4634-A234-FA2C2DEEB0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136CD2-FD1E-4E69-907B-FB9BDFBC8601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2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88AF11E8-E1C8-4B7E-B28D-73D46B0FC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28547D29-23E6-488B-9757-1C43AD66C3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stödet från föreningens ansvarige + övningsinnehållet på fotbollsportalen.</a:t>
            </a:r>
          </a:p>
          <a:p>
            <a:pPr lvl="0"/>
            <a:r>
              <a:rPr lang="sv-SE" b="1"/>
              <a:t>Animering:</a:t>
            </a:r>
            <a:r>
              <a:rPr lang="sv-SE"/>
              <a:t> </a:t>
            </a:r>
          </a:p>
          <a:p>
            <a:pPr lvl="0"/>
            <a:r>
              <a:rPr lang="sv-SE"/>
              <a:t>Låt föräldrarna uppge vilka som vill och kan hjälpa till på planen i samband med träningar. </a:t>
            </a:r>
          </a:p>
          <a:p>
            <a:pPr lvl="0"/>
            <a:r>
              <a:rPr lang="sv-SE"/>
              <a:t>Om många föräldrar hjälper ökar flexibiliteten och man kan hjälpa till när man själv har möjlighet.</a:t>
            </a:r>
          </a:p>
          <a:p>
            <a:pPr lvl="0"/>
            <a:r>
              <a:rPr lang="sv-SE"/>
              <a:t>Både mammor och pappor bör delta på planen. Då får barnen förebilder från båda könen.</a:t>
            </a:r>
          </a:p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77C066E3-B842-4481-A81E-F3CD63AD359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DE8C42-E77E-41F2-A362-96A72E64FA6E}" type="slidenum">
              <a:t>13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55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B5544789-6271-437B-BB28-CAE329693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EF5BC719-1D8F-4974-AA4A-4A1EE2F560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Lägg upp föreningens webbadress – uppmuntra föräldrarna till att fota adresserna.</a:t>
            </a:r>
          </a:p>
          <a:p>
            <a:pPr lvl="0"/>
            <a:r>
              <a:rPr lang="sv-SE"/>
              <a:t>Låt föräldrarna ställa frågor.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F5C9D4B-87C4-4C07-B651-AAFE2B99A51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A1CCEE-3850-49F1-B9DD-D8E175AE67DF}" type="slidenum">
              <a:t>14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47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E58B900B-9671-4637-9C49-F013E3AFF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D7D48B37-0BCE-4D0B-9FF5-90E60DA0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Anpassa rubriker och innehåll efter er förening.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0CE03A2-E8EE-4EAF-8EC4-B423F5F6FA3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80349-2A6A-4BAC-9AEA-37FF5681E418}" type="slidenum">
              <a:t>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3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03F81305-A9BF-42A1-8027-56BEF8EDE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B30276E2-F0AA-4DB9-BCD0-C8FAC3A13F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Låt föräldrarna ta del av riktlinjerna. </a:t>
            </a:r>
          </a:p>
          <a:p>
            <a:pPr lvl="0"/>
            <a:r>
              <a:rPr lang="sv-SE" b="1"/>
              <a:t>Visa Film 1: Introduktionsfilm FSLL.</a:t>
            </a:r>
            <a:r>
              <a:rPr lang="sv-SE"/>
              <a:t> Du hittar filmen genom att klicka på bilden eller på svenskfotboll.se/</a:t>
            </a:r>
            <a:r>
              <a:rPr lang="sv-SE" err="1"/>
              <a:t>fsll</a:t>
            </a:r>
            <a:r>
              <a:rPr lang="sv-SE"/>
              <a:t>.</a:t>
            </a:r>
          </a:p>
          <a:p>
            <a:pPr lvl="0"/>
            <a:r>
              <a:rPr lang="sv-SE" b="1"/>
              <a:t>Reflektera två och två:</a:t>
            </a:r>
            <a:r>
              <a:rPr lang="sv-SE"/>
              <a:t> 1-2 minuter. Lyft upp någon diskussion i helgrupp.</a:t>
            </a:r>
          </a:p>
          <a:p>
            <a:pPr lvl="0"/>
            <a:r>
              <a:rPr lang="sv-SE"/>
              <a:t>Berätta att materialet är tillgängligt gratis på webben.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2E01AE41-6DCB-4224-B2C8-05D83DD5ABF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BA5AC5-8559-4BC4-8062-5C83762B5079}" type="slidenum">
              <a:t>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6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74DD27FB-2085-4875-92CB-9BAF7501F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965768A5-4538-4279-9771-704F921BD4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Spelformerna och spelets komplexitet växer stegvis när barnen blir äldre. </a:t>
            </a:r>
          </a:p>
          <a:p>
            <a:pPr lvl="0"/>
            <a:r>
              <a:rPr lang="sv-SE"/>
              <a:t>Det är viktigt att träningar och matcher bedrivs på den nivå som spelarna är på just nu.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9D5ADF2F-4A95-4059-98EC-A6E0578A9AD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148AD9-B142-4975-A76A-0CB2C3A29BA1}" type="slidenum">
              <a:t>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84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A21D42B4-E2F6-432F-82EB-5BC44763F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DAC294DE-C0F5-4F3F-BF1D-8AB888DC94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Du hittar filmen genom att klicka på bilden eller på svenskfotboll/utbildning – välj 3 mot 3.</a:t>
            </a:r>
          </a:p>
          <a:p>
            <a:pPr lvl="0"/>
            <a:r>
              <a:rPr lang="sv-SE" b="1"/>
              <a:t>Animering: </a:t>
            </a:r>
            <a:r>
              <a:rPr lang="sv-SE"/>
              <a:t>Låt föräldrarna komma med förslag i helgrupp.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ED2F2FF6-B842-46CB-B540-C9CE326868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E6762-4690-469E-B081-56F0C6BD9C3F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65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3710E140-F0BA-441C-BF32-9299603A6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F80ABFBA-87F8-479B-81A7-101DC61BDF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forskning (av Amanda Visek) har delat in barns svar på vad som är roligast med att idrotta i olika kategorier. Bilden visar de fyra största och viktigaste kategorierna.</a:t>
            </a:r>
          </a:p>
          <a:p>
            <a:pPr lvl="0"/>
            <a:r>
              <a:rPr lang="sv-SE"/>
              <a:t>Fråga föräldrarna vad de tror att det kan finnas för saker som barnen har sagt under varje kategori.</a:t>
            </a:r>
          </a:p>
          <a:p>
            <a:pPr lvl="0"/>
            <a:r>
              <a:rPr lang="sv-SE"/>
              <a:t>Klicka sedan fram animeringen som visar tre exempel på vanliga saker under varje kategori.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940779EF-7A9A-498F-B6E1-E1DC6D2571B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C7E376-F1CD-4A53-9F03-7B2DA42DF490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43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06CAD354-5BF1-416D-93C9-EB0353F3E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C8745A19-9959-4830-8B36-86212B639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Poängtera att det behöver vara många vuxna för att hinna ge uppmärksamhet till alla barn.</a:t>
            </a:r>
          </a:p>
          <a:p>
            <a:pPr lvl="0"/>
            <a:r>
              <a:rPr lang="sv-SE"/>
              <a:t>Stationsträning kan vara ett sätt att få ner tiden mellan övningarna och att använda materialet effektivt (olika material behövs till olika övningar).</a:t>
            </a:r>
          </a:p>
          <a:p>
            <a:pPr lvl="0"/>
            <a:r>
              <a:rPr lang="sv-SE"/>
              <a:t>SvFF Spelarutbildningsplanen presenterar vad som är lämpligt att träna på och förslag på träningsprogram. Som tränare kan man följa det och behöver inte ta fram egna övningar och träningsprogram.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BDEA19A3-0E3B-415B-BB54-647CF70079A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A22D1D-4214-4185-A34E-74A83645ACEB}" type="slidenum">
              <a:t>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94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59363436-04E3-4F12-912F-19456485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AE7E71D6-90A8-4AFC-B226-6F188E1E90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Förklara att reglerna gäller medan rekommendationerna inte är tvingande. Tex byten företrädelsevis i paus inte alltid är möjligt eller lämpligt.</a:t>
            </a:r>
            <a:br>
              <a:rPr lang="sv-SE"/>
            </a:br>
            <a:r>
              <a:rPr lang="sv-SE"/>
              <a:t>På svenskfotboll.se/spelformer finns det foldrar och regler att läsa eller ladda ner kostnadsfritt.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929306F0-360C-478D-AD81-A8DD97C42D5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F2C8F9-3720-47C3-A4AA-D0B858A22A1E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63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="" xmlns:a16="http://schemas.microsoft.com/office/drawing/2014/main" id="{D1B5D8B7-F93B-432B-8AAD-7EA2C5AF5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="" xmlns:a16="http://schemas.microsoft.com/office/drawing/2014/main" id="{B075C812-DC5C-4436-A74D-7722374A75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v-SE"/>
              <a:t>Du hittar filmen genom att klicka på bilden eller på svenskfotboll/</a:t>
            </a:r>
            <a:r>
              <a:rPr lang="sv-SE" err="1"/>
              <a:t>fsll</a:t>
            </a:r>
            <a:r>
              <a:rPr lang="sv-SE"/>
              <a:t> – välj riktlinjer och Fair Play</a:t>
            </a:r>
          </a:p>
          <a:p>
            <a:pPr lvl="0"/>
            <a:r>
              <a:rPr lang="sv-SE" b="1"/>
              <a:t>Animering: </a:t>
            </a:r>
            <a:r>
              <a:rPr lang="sv-SE"/>
              <a:t>Låt föräldrarna prata 2 och 2 eller i små grupper. Sammanfatta i helgrupp.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8DF5666E-2E5C-438D-837C-328FAD3D193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5DCA79-0764-425C-9829-FAE234263B45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3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7D27696-4B0C-48EC-996E-E87F3B66C3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2686CDD5-32EB-44E2-A724-ED27D1A6BE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47441F09-9F8A-477F-BF44-B783E495B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DECD0-060E-4F51-823F-4572CED33096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64A6DDDD-528A-4805-82FA-20C3E0ECEC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9B39A719-A565-4ED0-8BF4-DA64AD7B88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D1FC1-CA82-4D19-B2D8-689572DAE869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7827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558AF204-604D-413B-A3A6-048B291AB2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1FC16531-835F-46BD-B3BE-C66FAC5FD5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D34ECC3E-CBE3-43BE-B4BF-D4CC7697AF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442DDA-5433-491A-B3AE-11EF66A13919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1989CFE0-E192-4B77-A474-1AE156E714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0B384CDC-0B9D-453B-AE93-1EDA287CB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FFCED-3932-405E-8810-F25B7FC45FC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="" xmlns:a16="http://schemas.microsoft.com/office/drawing/2014/main" id="{D115EC4E-FC09-4AC8-8F08-2B0C2BAA57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D9BAFB23-FBF7-450F-9D07-554B351FA7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7F51ACBA-B29E-4547-AE66-4C8F546D9B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1D723-1332-46DD-8E3A-8B4A2CF6E655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6F874037-A35A-4CAD-8AEC-4C18D5B175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9A800063-EA8E-45E7-AFBA-58F996BAC9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8662D-F663-4536-B203-3C7137BE56F4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18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=""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=""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9240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5075584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=""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=""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624BF36C-D57C-084B-5E65-E55D27D10E9B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84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4226576E-3786-4195-0ECF-E1D12E74A3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33B4405C-5210-92E4-3C78-CCA700EA3B75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0FC5811D-8D1A-BB0E-4975-1B95D05764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01596509-0429-2756-45BB-5B0B79507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B5641A67-C44A-775B-B066-E648085DF6C7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8EB2451C-F35D-C620-9ECC-090E67AB4D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19A6956-7E75-B75B-521D-42F019104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F2EBF1DD-9F52-CDC3-1A5D-928B4F099E09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9BFAC116-CDF6-EEDE-0830-4335ED93BC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F2E45E3D-667E-49B9-72BB-5226754D0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1D542435-A29D-8A9C-027B-D6A53B42B3F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5D1AA283-79A5-1268-A497-9A1E972066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0D3018D5-79CF-047B-E9DA-99EE3186D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55F1AF3-1DC4-A178-6B79-228A4EF330B8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02ED1140-95CA-63CC-B58C-F7A28C65BA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1F0E4E00-FC5D-08BF-0480-033843BD4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4B0732C8-93CE-B28E-C7FD-660EC6A2B15F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7129FC7C-65DB-EBC0-D3FA-BB5C4296B1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7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0659732-92D2-428D-B820-518705B21F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14F970A7-CC4A-4D8F-891A-C46AD64F1A5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0CCF2BAF-E3CF-4595-8A2D-64538ECC10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1C75C-8FAB-4687-9E43-649BC1CEBA46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C714F90F-C5A0-4690-A83C-DCA725C08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9484EF76-2385-4A36-A47B-E3DB95AB31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74F4F-8BAE-4F73-8F1B-BAC03D0D9D1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31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D24E7997-ABD7-8E77-335F-98D36FC29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83BB7945-A306-9866-C878-A09796BB3137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A2B40311-5BBA-579C-1FD7-9827B9B892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3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B992DC98-5D95-05C2-2FE8-143F945090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06B77095-D175-06FF-D1D4-A287021022A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BBB6F6D6-AF71-0A91-B76E-DC028B0C8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08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01A1D958-6D34-D19E-1BA6-DE329B3E7B03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C95B280D-63C4-E6C3-D1BD-6B9CDBD76F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0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09F91F58-2B76-90FB-0E01-7A9B367763D8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B2ECA83F-7D2A-BB7F-6B86-B73A80988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7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174229BD-9053-C572-2424-338699DC6EDE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02839ADC-6D76-DE28-7B25-A85B80B1C1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0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5BA5B8C3-13A6-6B8F-7BB1-25E79EDF4A74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8F2566B2-B160-3682-A3CD-82879334C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8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49805BB2-F7DA-5A52-24D4-D5DFAC0B38C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EFFBFDFA-1E93-AF18-4463-65D894D8D7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7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B4EC99BB-E194-5486-BC6E-CB695186374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5BD13287-0890-54DF-78F4-5E729F896D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1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 sida / Sista 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4122133"/>
            <a:ext cx="9144000" cy="904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400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32388"/>
            <a:ext cx="9144000" cy="4015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Datum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347B8823-4835-277C-60CB-92B3540D93F2}"/>
              </a:ext>
            </a:extLst>
          </p:cNvPr>
          <p:cNvSpPr/>
          <p:nvPr userDrawn="1"/>
        </p:nvSpPr>
        <p:spPr>
          <a:xfrm>
            <a:off x="10759044" y="391886"/>
            <a:ext cx="1223159" cy="11281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8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236E6E9-8F3D-4C44-991C-5D546BC780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615A4E9E-A566-48D3-A47E-626EBC9F5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AA7E657C-2168-4536-923B-7A7D40CB29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DF867-6754-4EF3-B350-9B238BEAFFC2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DD8518A3-6C4C-4C66-BB3D-C4833CA90A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6226268E-152B-4B20-BBAF-6FB45474D0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4A3EF-5316-4CAA-B834-9382824ED34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289608C-B5E2-46A8-954A-D8F0E546AF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76BAED19-3987-4468-B3A3-FD0DDE8A4E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9A182688-3E89-4187-A51A-3FBBBC74E5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9C3C17C9-25F7-43E8-B3AB-3A663577B4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2894D-9779-45D7-B281-8A6D3C530726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F75AF0B7-6E5F-48D4-B719-5E4F6FEB55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623FA618-1758-4208-9CB9-FF224E159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E2EBA2-BE26-4315-A3F5-1FAD81C4877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1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DDDEE60-000C-4747-B5D0-CCAFEA0F0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BD0FDBF1-C188-442E-A572-D82B9F342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1A28D71E-2BF4-49AA-93DE-03BFEA6329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735E94DF-C18D-43C2-BB31-268CA7004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565F03A5-847B-44CC-8C73-AD770BCBEA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CB2C33E4-F295-466C-8CBA-D01AD6CF84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AA860-89E0-4367-A357-19877DC6CC92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C6F2E96C-3712-401B-9E23-C980256045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="" xmlns:a16="http://schemas.microsoft.com/office/drawing/2014/main" id="{4BB5B14E-218A-44BA-A93D-4E2924BDE5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41D8-14AB-4ECF-A623-D6BAB62A3A9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2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4379E70-F1A2-450B-A365-764E43271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DAD9D5D1-9655-42B9-8FC5-6432E54738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FDBB7-D40A-4944-B3A0-95E19141F99B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C2E11A01-98F1-42EF-8105-9D5790ABEC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CED9EBA2-87E6-4F97-85AA-0CC9E3AA4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2445D0-AC12-40EB-9268-5A4FCB45546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9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887700DC-B136-4323-9669-77F243FC0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B10C5-100A-4B05-8EBB-420D5C83FE30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7CA9F2AE-6835-4401-90CE-796BD953E2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3195BBB4-FAA8-4158-91DF-17E76D108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E1DB31-2753-4192-9CCD-C06D1F78CF8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5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1321951-2793-41EF-B100-4BB31F33E4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F4D51BE6-57AC-4FEE-96DF-4E7C6FB817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FEE3964C-02F8-4A7D-9C54-94D97B6975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22B67355-3026-497F-A06D-3EF6019A80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DCB15-6A8B-474A-9418-02A13B575CB2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FD630BD5-54C0-478F-84B0-33B92C44C0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E3D4CDB5-81D7-48B1-876E-3C4F9767F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BF1D4-F906-4E76-B6F5-AAB96931FD6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1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2FBC42B-B40A-4690-A990-2C4B1CED3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AF1308EF-7E4A-4CF4-B12B-3E071AE6805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BBDBB93F-7FE3-44C0-8617-B939E98A34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AA22CD67-D2AF-4386-BC3E-9A11B886D8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4467C-55E0-4EBF-B425-C6D1B2533C5E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1711DEB0-A84C-4894-91F4-A54304224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814ADEDC-86FD-42DA-9BD6-6C41C2548C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0FAE4-9525-43CA-88E0-B196BBB9525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2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C7B6FB35-392F-45AB-B123-73E5C250C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10607FB1-7DBC-4B13-9143-FB028362B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6C041BB6-4639-4228-BA94-1908817DA08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A286DBD-0F38-4854-9554-CEF6C05A601F}" type="datetime1">
              <a:rPr lang="sv-SE"/>
              <a:pPr lvl="0"/>
              <a:t>2023-10-19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30AB9EFC-5EB7-4105-8668-ADAB808CDC6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97263E1A-8F2B-4918-8996-A074FE674A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7EACDF-911F-4A04-8CB5-80B86FB2B5A2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64BC7867-3257-D146-AD11-F474D9E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2" y="397564"/>
            <a:ext cx="11211338" cy="8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Lägg till 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B1123BAD-93FC-AA4B-9864-4BDEA8D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017" y="1847850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="" xmlns:a16="http://schemas.microsoft.com/office/drawing/2014/main" id="{104D253F-8F14-2C48-8224-441827A758E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pic>
        <p:nvPicPr>
          <p:cNvPr id="6" name="Bildobjekt 5" descr="En bild som visar text, skylt, clipart&#10;&#10;Automatiskt genererad beskrivning">
            <a:extLst>
              <a:ext uri="{FF2B5EF4-FFF2-40B4-BE49-F238E27FC236}">
                <a16:creationId xmlns="" xmlns:a16="http://schemas.microsoft.com/office/drawing/2014/main" id="{5E6EFBFB-894F-BBDB-2538-2B270CF1E0F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0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idrottsbocker.se/fotboll/tranare/tranarutbildning/fsll/riktlinjer/fair-pla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utbildning.sisuidrottsbocker.se/fotboll/tranare/tranarutbildning/fsll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idrottsbocker.se/fotboll/tranare/spelarutbildning/svffs-spelarutbildningsplan/spel-3-mot-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B05B5E8F-D267-F344-B864-E431236F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015" y="2461161"/>
            <a:ext cx="7116283" cy="4145692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 pitchFamily="34" charset="0"/>
              </a:rPr>
              <a:t>Såhär använder ni materialet: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 pitchFamily="34" charset="0"/>
              </a:rPr>
              <a:t>Gå igenom ”Guide uppstart </a:t>
            </a: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av lag”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endParaRPr lang="sv-SE" dirty="0">
              <a:solidFill>
                <a:srgbClr val="005193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Bestäm hur ni ska arrangera uppstartsmötet, digitalt eller i samband med träning.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Uppdatera </a:t>
            </a:r>
            <a:r>
              <a:rPr lang="sv-SE" dirty="0" err="1">
                <a:solidFill>
                  <a:srgbClr val="005193"/>
                </a:solidFill>
                <a:latin typeface="Arial" panose="020B0604020202020204" pitchFamily="34" charset="0"/>
              </a:rPr>
              <a:t>slide</a:t>
            </a:r>
            <a:r>
              <a:rPr lang="sv-SE" dirty="0">
                <a:solidFill>
                  <a:srgbClr val="005193"/>
                </a:solidFill>
                <a:latin typeface="Arial" panose="020B0604020202020204" pitchFamily="34" charset="0"/>
              </a:rPr>
              <a:t> 2, 3 och 11 med föreningens uppgifter. Lägg gärna till föreningens logga och färger där det passar.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B9E9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dirty="0">
                <a:latin typeface="Arial" panose="020B0604020202020204" pitchFamily="34" charset="0"/>
              </a:rPr>
              <a:t>Utse en sekreterare som skriver ner det ni kommer fram till under </a:t>
            </a:r>
            <a:r>
              <a:rPr lang="sv-SE">
                <a:latin typeface="Arial" panose="020B0604020202020204" pitchFamily="34" charset="0"/>
              </a:rPr>
              <a:t>mötet.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234ADBDF-255F-154D-A4B9-1B016826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501633"/>
            <a:ext cx="11217969" cy="773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4000" dirty="0"/>
              <a:t>PROCESSTÖD UPPSTARTSMÖTE VÅRDNADSHAVARE 3 MOT 3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="" xmlns:a16="http://schemas.microsoft.com/office/drawing/2014/main" id="{01D62960-3AE8-AE4B-9307-FDD51D90C3C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87016" y="1458517"/>
            <a:ext cx="9531625" cy="409505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tx2"/>
                </a:solidFill>
              </a:rPr>
              <a:t>En del av VÅRA SPELARE i Kvalitetsklubb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D121599B-753A-6B9F-516F-D3F3AFA8891D}"/>
              </a:ext>
            </a:extLst>
          </p:cNvPr>
          <p:cNvSpPr/>
          <p:nvPr/>
        </p:nvSpPr>
        <p:spPr>
          <a:xfrm>
            <a:off x="7866345" y="2461161"/>
            <a:ext cx="3838640" cy="1986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Tips!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Fundera på hur arbetet ska processledas och vilket material du behöver; dator, projektor, duk och ljud samt post-it lappar eller blädderblock.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="" xmlns:a16="http://schemas.microsoft.com/office/drawing/2014/main" id="{B729D287-12E7-400D-BEE4-30384F38C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9" y="2379159"/>
            <a:ext cx="5864230" cy="33066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="" xmlns:a16="http://schemas.microsoft.com/office/drawing/2014/main" id="{2A130F58-0D17-4028-BCA8-B8F747B8E0F6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Film, Känslan på sidlinjen</a:t>
            </a:r>
          </a:p>
        </p:txBody>
      </p:sp>
      <p:pic>
        <p:nvPicPr>
          <p:cNvPr id="4" name="Bild 9" descr="Chatt">
            <a:extLst>
              <a:ext uri="{FF2B5EF4-FFF2-40B4-BE49-F238E27FC236}">
                <a16:creationId xmlns="" xmlns:a16="http://schemas.microsoft.com/office/drawing/2014/main" id="{4F4291E1-C200-4ACC-92DC-E346DA030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456992" y="2290645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ktangel: rundade hörn 4">
            <a:extLst>
              <a:ext uri="{FF2B5EF4-FFF2-40B4-BE49-F238E27FC236}">
                <a16:creationId xmlns="" xmlns:a16="http://schemas.microsoft.com/office/drawing/2014/main" id="{3F9B32FF-1B40-4E24-B4AE-4AEA3FB3B8D1}"/>
              </a:ext>
            </a:extLst>
          </p:cNvPr>
          <p:cNvSpPr/>
          <p:nvPr/>
        </p:nvSpPr>
        <p:spPr>
          <a:xfrm>
            <a:off x="7386038" y="4497979"/>
            <a:ext cx="3511734" cy="10341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Hur ska jag uppträda under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="" xmlns:a16="http://schemas.microsoft.com/office/drawing/2014/main" id="{B0CFCBF0-0C3A-490A-AFC2-13B13986E1F2}"/>
              </a:ext>
            </a:extLst>
          </p:cNvPr>
          <p:cNvSpPr txBox="1"/>
          <p:nvPr/>
        </p:nvSpPr>
        <p:spPr>
          <a:xfrm>
            <a:off x="1708113" y="1774049"/>
            <a:ext cx="6172464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Matcher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atcher och sammandrag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Träningar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Träningstider och plats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ateriel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nsvariga </a:t>
            </a: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ledare </a:t>
            </a:r>
            <a:r>
              <a:rPr lang="sv-SE" sz="2400" dirty="0" smtClean="0">
                <a:solidFill>
                  <a:srgbClr val="000000"/>
                </a:solidFill>
                <a:latin typeface="Calibri"/>
              </a:rPr>
              <a:t>inom </a:t>
            </a: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föreningen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Föräldrars </a:t>
            </a: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engagemang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Färdiga träningspass finns på fotbollsportalen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="" xmlns:a16="http://schemas.microsoft.com/office/drawing/2014/main" id="{B7F5DF4C-73B3-48D8-B0A4-F8BCDA3DDD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0850" y="616263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 dirty="0">
                <a:latin typeface="Calibri"/>
              </a:rPr>
              <a:t>Så här bedriver föreningen 3 mot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90625DC4-EB81-48E6-86B2-E79BF34E00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>
                <a:latin typeface="Calibri"/>
              </a:rPr>
              <a:t>Samtala och reflektera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21BD3E2A-5323-4A2E-94FD-8A0196E0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96" y="1274130"/>
            <a:ext cx="4404390" cy="30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D9EB24D1-22D5-40B1-A7FE-2A9A66DE639E}"/>
              </a:ext>
            </a:extLst>
          </p:cNvPr>
          <p:cNvSpPr/>
          <p:nvPr/>
        </p:nvSpPr>
        <p:spPr>
          <a:xfrm>
            <a:off x="1153886" y="3944310"/>
            <a:ext cx="5824849" cy="10018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/>
                <a:cs typeface="+mn-cs"/>
              </a:rPr>
              <a:t>Hur vill ni att era barn tas om hand i fotbollen?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="" xmlns:a16="http://schemas.microsoft.com/office/drawing/2014/main" id="{02EF891D-2F21-47CC-B05F-2B0D1CA32CC7}"/>
              </a:ext>
            </a:extLst>
          </p:cNvPr>
          <p:cNvSpPr txBox="1"/>
          <p:nvPr/>
        </p:nvSpPr>
        <p:spPr>
          <a:xfrm>
            <a:off x="7898674" y="5948628"/>
            <a:ext cx="4680857" cy="909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 att ta hand</a:t>
            </a:r>
            <a:r>
              <a:rPr kumimoji="0" lang="sv-SE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 alla barn behövs många ledare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8558665-BAD3-4BA2-A072-5297934BF5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Förmånen att vara med på planen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96BDDDAB-099D-4848-B70B-00C90DBBA34F}"/>
              </a:ext>
            </a:extLst>
          </p:cNvPr>
          <p:cNvSpPr txBox="1"/>
          <p:nvPr/>
        </p:nvSpPr>
        <p:spPr>
          <a:xfrm>
            <a:off x="750849" y="2302686"/>
            <a:ext cx="7043321" cy="33818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Trygghet för mitt barn med anhörig nära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>
                <a:solidFill>
                  <a:srgbClr val="000000"/>
                </a:solidFill>
                <a:latin typeface="Calibri"/>
              </a:rPr>
              <a:t>Du får själv vara med och leka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Du skaffar en relation till ditt barns kompisar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>
                <a:solidFill>
                  <a:srgbClr val="000000"/>
                </a:solidFill>
                <a:latin typeface="Calibri"/>
              </a:rPr>
              <a:t>Du påverkar ditt barns verksamhet till det bättre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Du stärker gemenskapen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 med de andra föräldrarna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>
                <a:solidFill>
                  <a:srgbClr val="000000"/>
                </a:solidFill>
                <a:latin typeface="Calibri"/>
              </a:rPr>
              <a:t>Både mammor och pappor behövs på planen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Då får stöd </a:t>
            </a:r>
            <a:r>
              <a:rPr lang="sv-SE" sz="2400">
                <a:solidFill>
                  <a:srgbClr val="000000"/>
                </a:solidFill>
                <a:latin typeface="Calibri"/>
              </a:rPr>
              <a:t>i allt du ska göra</a:t>
            </a: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D1124A49-6452-4A82-B9CC-AEF042CB3752}"/>
              </a:ext>
            </a:extLst>
          </p:cNvPr>
          <p:cNvSpPr/>
          <p:nvPr/>
        </p:nvSpPr>
        <p:spPr>
          <a:xfrm>
            <a:off x="7251012" y="5684524"/>
            <a:ext cx="3951515" cy="79248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Hur vill du hjälpa till på</a:t>
            </a:r>
            <a:r>
              <a:rPr lang="sv-SE" sz="2400" b="0" i="0" u="none" strike="noStrike" kern="1200" cap="none" spc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 träningarna</a:t>
            </a: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MS PGothic" pitchFamily="34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369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="" xmlns:a16="http://schemas.microsoft.com/office/drawing/2014/main" id="{87B543EC-C30D-4C75-A6A4-2366B097A6A4}"/>
              </a:ext>
            </a:extLst>
          </p:cNvPr>
          <p:cNvSpPr txBox="1"/>
          <p:nvPr/>
        </p:nvSpPr>
        <p:spPr>
          <a:xfrm>
            <a:off x="0" y="6001408"/>
            <a:ext cx="12191996" cy="86660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F7F7F"/>
              </a:gs>
            </a:gsLst>
            <a:lin ang="5400000"/>
          </a:gradFill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VILL DU VETA MERA?</a:t>
            </a:r>
          </a:p>
        </p:txBody>
      </p:sp>
      <p:sp>
        <p:nvSpPr>
          <p:cNvPr id="3" name="Rubrik 1">
            <a:extLst>
              <a:ext uri="{FF2B5EF4-FFF2-40B4-BE49-F238E27FC236}">
                <a16:creationId xmlns="" xmlns:a16="http://schemas.microsoft.com/office/drawing/2014/main" id="{207C5584-2341-468D-9793-E37E492935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>
            <a:noAutofit/>
          </a:bodyPr>
          <a:lstStyle/>
          <a:p>
            <a:pPr lvl="0" algn="l"/>
            <a:r>
              <a:rPr lang="sv-SE" sz="4500" b="1">
                <a:latin typeface="Calibri"/>
              </a:rPr>
              <a:t>Frågor?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="" xmlns:a16="http://schemas.microsoft.com/office/drawing/2014/main" id="{3CAF488B-2DD0-4D0E-BC84-001F53BA9346}"/>
              </a:ext>
            </a:extLst>
          </p:cNvPr>
          <p:cNvSpPr txBox="1"/>
          <p:nvPr/>
        </p:nvSpPr>
        <p:spPr>
          <a:xfrm>
            <a:off x="750850" y="2302687"/>
            <a:ext cx="5868610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Platshållare för text 2">
            <a:extLst>
              <a:ext uri="{FF2B5EF4-FFF2-40B4-BE49-F238E27FC236}">
                <a16:creationId xmlns="" xmlns:a16="http://schemas.microsoft.com/office/drawing/2014/main" id="{6FF35221-D714-40BB-9557-F8846874ED6C}"/>
              </a:ext>
            </a:extLst>
          </p:cNvPr>
          <p:cNvSpPr txBox="1"/>
          <p:nvPr/>
        </p:nvSpPr>
        <p:spPr>
          <a:xfrm>
            <a:off x="4466953" y="6277639"/>
            <a:ext cx="3258089" cy="580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Spelformen 3 mot 3: 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svenskfotboll.se/spelformer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="" xmlns:a16="http://schemas.microsoft.com/office/drawing/2014/main" id="{49EBEFFC-E209-4342-A103-48A4370DFA16}"/>
              </a:ext>
            </a:extLst>
          </p:cNvPr>
          <p:cNvSpPr txBox="1"/>
          <p:nvPr/>
        </p:nvSpPr>
        <p:spPr>
          <a:xfrm>
            <a:off x="0" y="6298615"/>
            <a:ext cx="4210025" cy="5593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Riktlinjer för barn- och ungdomsfotboll: 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svenskfotboll.se/fsll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="" xmlns:a16="http://schemas.microsoft.com/office/drawing/2014/main" id="{F98969C7-E305-44CE-A3B9-68CBD540D7DB}"/>
              </a:ext>
            </a:extLst>
          </p:cNvPr>
          <p:cNvSpPr txBox="1"/>
          <p:nvPr/>
        </p:nvSpPr>
        <p:spPr>
          <a:xfrm>
            <a:off x="8597463" y="6267626"/>
            <a:ext cx="3594533" cy="5903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Föreningen:</a:t>
            </a: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b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Infoga länk till föreningens hemsida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="" xmlns:a16="http://schemas.microsoft.com/office/drawing/2014/main" id="{98A1C6A2-998C-4C9A-B22A-CE88015E1960}"/>
              </a:ext>
            </a:extLst>
          </p:cNvPr>
          <p:cNvSpPr txBox="1"/>
          <p:nvPr/>
        </p:nvSpPr>
        <p:spPr>
          <a:xfrm>
            <a:off x="808182" y="2688021"/>
            <a:ext cx="2298600" cy="1481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ctr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="" xmlns:a16="http://schemas.microsoft.com/office/drawing/2014/main" id="{558F22A0-9CA9-479D-BA19-9D91C3EB6EBF}"/>
              </a:ext>
            </a:extLst>
          </p:cNvPr>
          <p:cNvSpPr txBox="1"/>
          <p:nvPr/>
        </p:nvSpPr>
        <p:spPr>
          <a:xfrm>
            <a:off x="3537857" y="2394713"/>
            <a:ext cx="8294915" cy="1481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Uppstartsträff vårdnadshavare</a:t>
            </a:r>
            <a:b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sv-SE" sz="5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Spelformen 3 mot 3</a:t>
            </a:r>
          </a:p>
        </p:txBody>
      </p:sp>
      <p:pic>
        <p:nvPicPr>
          <p:cNvPr id="4" name="Bildobjek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56" y="2208910"/>
            <a:ext cx="1909763" cy="1853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E9EED65-5472-449D-B1C9-F93C5397581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Presentation av förening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6FC7862B-9D82-4E91-A278-6756D706D62A}"/>
              </a:ext>
            </a:extLst>
          </p:cNvPr>
          <p:cNvSpPr txBox="1"/>
          <p:nvPr/>
        </p:nvSpPr>
        <p:spPr>
          <a:xfrm>
            <a:off x="750849" y="2302687"/>
            <a:ext cx="9850475" cy="3518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Föreningens verksamhet </a:t>
            </a:r>
            <a:r>
              <a:rPr lang="sv-SE" sz="2400" dirty="0" smtClean="0">
                <a:solidFill>
                  <a:srgbClr val="000000"/>
                </a:solidFill>
                <a:latin typeface="Calibri"/>
              </a:rPr>
              <a:t>Vision, </a:t>
            </a:r>
            <a:r>
              <a:rPr lang="sv-SE" sz="2400" dirty="0" err="1" smtClean="0">
                <a:solidFill>
                  <a:srgbClr val="000000"/>
                </a:solidFill>
                <a:latin typeface="Calibri"/>
              </a:rPr>
              <a:t>Verksamhetside</a:t>
            </a:r>
            <a:r>
              <a:rPr lang="sv-SE" sz="2400" dirty="0" smtClean="0">
                <a:solidFill>
                  <a:srgbClr val="000000"/>
                </a:solidFill>
                <a:latin typeface="Calibri"/>
              </a:rPr>
              <a:t>’ och Värdegrund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Styrelsen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Samverkan</a:t>
            </a:r>
            <a:r>
              <a:rPr lang="sv-SE" sz="2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TIF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Ungdomssektionen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Anläggning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dirty="0" smtClean="0">
                <a:solidFill>
                  <a:srgbClr val="000000"/>
                </a:solidFill>
                <a:latin typeface="Calibri"/>
              </a:rPr>
              <a:t>Ideell verksamhet – föreningens övriga aktiviteter</a:t>
            </a: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Tv">
            <a:hlinkClick r:id="rId3"/>
            <a:extLst>
              <a:ext uri="{FF2B5EF4-FFF2-40B4-BE49-F238E27FC236}">
                <a16:creationId xmlns="" xmlns:a16="http://schemas.microsoft.com/office/drawing/2014/main" id="{E65193C9-A824-4807-B921-E7066D37C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-1" b="7410"/>
          <a:stretch>
            <a:fillRect/>
          </a:stretch>
        </p:blipFill>
        <p:spPr>
          <a:xfrm>
            <a:off x="907834" y="5474973"/>
            <a:ext cx="1267404" cy="11734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F2E3DB2C-DC50-4DAC-AB6B-DF8CD9817D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46" r="6446"/>
          <a:stretch>
            <a:fillRect/>
          </a:stretch>
        </p:blipFill>
        <p:spPr>
          <a:xfrm>
            <a:off x="1015825" y="5735622"/>
            <a:ext cx="1069092" cy="610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="" xmlns:a16="http://schemas.microsoft.com/office/drawing/2014/main" id="{18785573-6DF2-48F5-AD94-1932033CEF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Fotbollens spela, lek och lär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="" xmlns:a16="http://schemas.microsoft.com/office/drawing/2014/main" id="{93A7A94A-1741-4653-B6AE-E35A8298563F}"/>
              </a:ext>
            </a:extLst>
          </p:cNvPr>
          <p:cNvSpPr txBox="1"/>
          <p:nvPr/>
        </p:nvSpPr>
        <p:spPr>
          <a:xfrm>
            <a:off x="784226" y="2561956"/>
            <a:ext cx="6609630" cy="289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svensk barn- och ungdomsfotboll gäller: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Fotboll för alla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Barns och ungdomars villkor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Fokus på glädje, ansträngning och lärande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Hållbart idrottande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Fair Play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="" xmlns:a16="http://schemas.microsoft.com/office/drawing/2014/main" id="{E349447E-A015-4053-B769-C52D5C3AB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654">
            <a:off x="7698059" y="2495818"/>
            <a:ext cx="2018958" cy="2870274"/>
          </a:xfrm>
          <a:prstGeom prst="rect">
            <a:avLst/>
          </a:prstGeom>
          <a:noFill/>
          <a:ln cap="flat">
            <a:noFill/>
          </a:ln>
          <a:effectLst>
            <a:outerShdw dist="76204" dir="2999946" algn="tl">
              <a:srgbClr val="000000"/>
            </a:outerShdw>
          </a:effectLst>
        </p:spPr>
      </p:pic>
      <p:sp>
        <p:nvSpPr>
          <p:cNvPr id="7" name="Rektangel: rundade hörn 13">
            <a:extLst>
              <a:ext uri="{FF2B5EF4-FFF2-40B4-BE49-F238E27FC236}">
                <a16:creationId xmlns="" xmlns:a16="http://schemas.microsoft.com/office/drawing/2014/main" id="{73F90984-735C-4DFE-BE23-40E5552509D5}"/>
              </a:ext>
            </a:extLst>
          </p:cNvPr>
          <p:cNvSpPr/>
          <p:nvPr/>
        </p:nvSpPr>
        <p:spPr>
          <a:xfrm>
            <a:off x="8403820" y="6130631"/>
            <a:ext cx="3085770" cy="55179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Reflektera två och två</a:t>
            </a:r>
          </a:p>
        </p:txBody>
      </p:sp>
      <p:pic>
        <p:nvPicPr>
          <p:cNvPr id="8" name="Bild 14" descr="Chatt">
            <a:extLst>
              <a:ext uri="{FF2B5EF4-FFF2-40B4-BE49-F238E27FC236}">
                <a16:creationId xmlns="" xmlns:a16="http://schemas.microsoft.com/office/drawing/2014/main" id="{2B4B9EEE-F0DA-4B23-9775-D65544DCE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10021229" y="4951393"/>
            <a:ext cx="2009988" cy="14144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4751795-062B-47B6-8D97-726098E941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Spelformen 3 mot 3</a:t>
            </a:r>
          </a:p>
        </p:txBody>
      </p:sp>
      <p:sp>
        <p:nvSpPr>
          <p:cNvPr id="3" name="Rektangel: rundade hörn 35">
            <a:extLst>
              <a:ext uri="{FF2B5EF4-FFF2-40B4-BE49-F238E27FC236}">
                <a16:creationId xmlns="" xmlns:a16="http://schemas.microsoft.com/office/drawing/2014/main" id="{F19C2E88-FD29-46FD-94B2-250FC32126BD}"/>
              </a:ext>
            </a:extLst>
          </p:cNvPr>
          <p:cNvSpPr/>
          <p:nvPr/>
        </p:nvSpPr>
        <p:spPr>
          <a:xfrm>
            <a:off x="427372" y="5228776"/>
            <a:ext cx="2194560" cy="1355341"/>
          </a:xfrm>
          <a:custGeom>
            <a:avLst>
              <a:gd name="f0" fmla="val 19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w="76196" cap="flat">
            <a:solidFill>
              <a:schemeClr val="tx1"/>
            </a:solidFill>
            <a:prstDash val="solid"/>
            <a:miter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  <a:t>3 mot 3</a:t>
            </a:r>
            <a:br>
              <a:rPr lang="sv-SE" sz="2400" b="1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  <a:t>6-7 år</a:t>
            </a:r>
            <a:r>
              <a:rPr lang="sv-SE" sz="2000" b="0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 dirty="0">
                <a:solidFill>
                  <a:srgbClr val="005293"/>
                </a:solidFill>
                <a:uFillTx/>
                <a:latin typeface="Calibri"/>
              </a:rPr>
              <a:t>Individuellt spel</a:t>
            </a:r>
          </a:p>
        </p:txBody>
      </p:sp>
      <p:sp>
        <p:nvSpPr>
          <p:cNvPr id="4" name="Rektangel: rundade hörn 36">
            <a:extLst>
              <a:ext uri="{FF2B5EF4-FFF2-40B4-BE49-F238E27FC236}">
                <a16:creationId xmlns="" xmlns:a16="http://schemas.microsoft.com/office/drawing/2014/main" id="{FB245F83-6762-4477-BCF2-9FA1484C3F5F}"/>
              </a:ext>
            </a:extLst>
          </p:cNvPr>
          <p:cNvSpPr/>
          <p:nvPr/>
        </p:nvSpPr>
        <p:spPr>
          <a:xfrm>
            <a:off x="2754008" y="5062987"/>
            <a:ext cx="2194560" cy="1509043"/>
          </a:xfrm>
          <a:custGeom>
            <a:avLst>
              <a:gd name="f0" fmla="val 149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5 mot 5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8-9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Spel med närmaste spelare</a:t>
            </a:r>
          </a:p>
        </p:txBody>
      </p:sp>
      <p:sp>
        <p:nvSpPr>
          <p:cNvPr id="5" name="Rektangel: rundade hörn 37">
            <a:extLst>
              <a:ext uri="{FF2B5EF4-FFF2-40B4-BE49-F238E27FC236}">
                <a16:creationId xmlns="" xmlns:a16="http://schemas.microsoft.com/office/drawing/2014/main" id="{F48DEA0C-E251-4218-B96E-BD09335302FF}"/>
              </a:ext>
            </a:extLst>
          </p:cNvPr>
          <p:cNvSpPr/>
          <p:nvPr/>
        </p:nvSpPr>
        <p:spPr>
          <a:xfrm>
            <a:off x="5070485" y="4910053"/>
            <a:ext cx="2194560" cy="1650839"/>
          </a:xfrm>
          <a:custGeom>
            <a:avLst>
              <a:gd name="f0" fmla="val 15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7 mot 7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10-12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få spelare</a:t>
            </a:r>
          </a:p>
        </p:txBody>
      </p:sp>
      <p:sp>
        <p:nvSpPr>
          <p:cNvPr id="6" name="Rektangel: rundade hörn 38">
            <a:extLst>
              <a:ext uri="{FF2B5EF4-FFF2-40B4-BE49-F238E27FC236}">
                <a16:creationId xmlns="" xmlns:a16="http://schemas.microsoft.com/office/drawing/2014/main" id="{510F7D67-58EB-4D63-BEAE-A90D4FCF6654}"/>
              </a:ext>
            </a:extLst>
          </p:cNvPr>
          <p:cNvSpPr/>
          <p:nvPr/>
        </p:nvSpPr>
        <p:spPr>
          <a:xfrm>
            <a:off x="7386267" y="4667125"/>
            <a:ext cx="2194560" cy="1875425"/>
          </a:xfrm>
          <a:custGeom>
            <a:avLst>
              <a:gd name="f0" fmla="val 110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9 mot 9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13-14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flera spelare</a:t>
            </a:r>
          </a:p>
        </p:txBody>
      </p:sp>
      <p:sp>
        <p:nvSpPr>
          <p:cNvPr id="7" name="Rektangel: rundade hörn 39">
            <a:extLst>
              <a:ext uri="{FF2B5EF4-FFF2-40B4-BE49-F238E27FC236}">
                <a16:creationId xmlns="" xmlns:a16="http://schemas.microsoft.com/office/drawing/2014/main" id="{5B6ED10A-2219-46E9-B38A-25EC91AFA778}"/>
              </a:ext>
            </a:extLst>
          </p:cNvPr>
          <p:cNvSpPr/>
          <p:nvPr/>
        </p:nvSpPr>
        <p:spPr>
          <a:xfrm>
            <a:off x="9712464" y="4474406"/>
            <a:ext cx="2194560" cy="2054739"/>
          </a:xfrm>
          <a:custGeom>
            <a:avLst>
              <a:gd name="f0" fmla="val 11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ECB00"/>
              </a:gs>
            </a:gsLst>
            <a:lin ang="5400000"/>
          </a:gradFill>
          <a:ln cap="flat">
            <a:solidFill>
              <a:schemeClr val="tx1"/>
            </a:solidFill>
            <a:prstDash val="solid"/>
          </a:ln>
          <a:effectLst>
            <a:outerShdw dist="50798" dir="1319897" algn="tl">
              <a:srgbClr val="000000">
                <a:alpha val="8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11 mot 11</a:t>
            </a:r>
            <a:b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400" b="1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15- år</a:t>
            </a: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/>
            </a:r>
            <a:b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</a:br>
            <a:r>
              <a:rPr lang="sv-SE" sz="2000" b="0" i="0" u="none" strike="noStrike" kern="0" cap="none" spc="0" baseline="0">
                <a:solidFill>
                  <a:srgbClr val="005293"/>
                </a:solidFill>
                <a:uFillTx/>
                <a:latin typeface="Calibri"/>
              </a:rPr>
              <a:t>Kollektivt spel med hela laget</a:t>
            </a:r>
          </a:p>
        </p:txBody>
      </p:sp>
      <p:pic>
        <p:nvPicPr>
          <p:cNvPr id="8" name="Bildobjekt 40">
            <a:extLst>
              <a:ext uri="{FF2B5EF4-FFF2-40B4-BE49-F238E27FC236}">
                <a16:creationId xmlns="" xmlns:a16="http://schemas.microsoft.com/office/drawing/2014/main" id="{64EE9D50-CF31-4926-BEF6-3CF8F02B06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00" r="8787"/>
          <a:stretch>
            <a:fillRect/>
          </a:stretch>
        </p:blipFill>
        <p:spPr>
          <a:xfrm rot="283202">
            <a:off x="3096661" y="3599179"/>
            <a:ext cx="999411" cy="16686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ildobjekt 41">
            <a:extLst>
              <a:ext uri="{FF2B5EF4-FFF2-40B4-BE49-F238E27FC236}">
                <a16:creationId xmlns="" xmlns:a16="http://schemas.microsoft.com/office/drawing/2014/main" id="{B6EC3A0F-DE83-4C81-8BD7-083A7A25F5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71" r="-3141"/>
          <a:stretch>
            <a:fillRect/>
          </a:stretch>
        </p:blipFill>
        <p:spPr>
          <a:xfrm>
            <a:off x="1344643" y="4210857"/>
            <a:ext cx="372224" cy="1066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ildobjekt 42">
            <a:extLst>
              <a:ext uri="{FF2B5EF4-FFF2-40B4-BE49-F238E27FC236}">
                <a16:creationId xmlns="" xmlns:a16="http://schemas.microsoft.com/office/drawing/2014/main" id="{66D5721D-CD23-4B9C-AD44-B92A0EFC1E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46" y="2754474"/>
            <a:ext cx="1358505" cy="2211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" descr="målvakt03.png">
            <a:extLst>
              <a:ext uri="{FF2B5EF4-FFF2-40B4-BE49-F238E27FC236}">
                <a16:creationId xmlns="" xmlns:a16="http://schemas.microsoft.com/office/drawing/2014/main" id="{ADDC0E0E-818D-465F-A13E-2EE2243DDA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3776" y="3108146"/>
            <a:ext cx="1506666" cy="1916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" descr="A_32.png">
            <a:extLst>
              <a:ext uri="{FF2B5EF4-FFF2-40B4-BE49-F238E27FC236}">
                <a16:creationId xmlns="" xmlns:a16="http://schemas.microsoft.com/office/drawing/2014/main" id="{1A3FECEE-2181-4CA0-8D40-9E2E157050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64" y="2282442"/>
            <a:ext cx="1695315" cy="24641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3"/>
            <a:extLst>
              <a:ext uri="{FF2B5EF4-FFF2-40B4-BE49-F238E27FC236}">
                <a16:creationId xmlns="" xmlns:a16="http://schemas.microsoft.com/office/drawing/2014/main" id="{F2D3FB55-886F-498F-A78D-4C28CF0953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9" y="2268278"/>
            <a:ext cx="7188802" cy="31685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ktangel: rundade hörn 6">
            <a:extLst>
              <a:ext uri="{FF2B5EF4-FFF2-40B4-BE49-F238E27FC236}">
                <a16:creationId xmlns="" xmlns:a16="http://schemas.microsoft.com/office/drawing/2014/main" id="{A412AD9D-21FA-48DC-8D8C-A160BF2CFB45}"/>
              </a:ext>
            </a:extLst>
          </p:cNvPr>
          <p:cNvSpPr/>
          <p:nvPr/>
        </p:nvSpPr>
        <p:spPr>
          <a:xfrm>
            <a:off x="6096003" y="5821225"/>
            <a:ext cx="5604833" cy="90350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>
              <a:alpha val="4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Hur kan jag som förälder bidra till att barnen tycker att det är roligt med fotboll?</a:t>
            </a:r>
          </a:p>
        </p:txBody>
      </p:sp>
      <p:sp>
        <p:nvSpPr>
          <p:cNvPr id="4" name="Rubrik 1">
            <a:extLst>
              <a:ext uri="{FF2B5EF4-FFF2-40B4-BE49-F238E27FC236}">
                <a16:creationId xmlns="" xmlns:a16="http://schemas.microsoft.com/office/drawing/2014/main" id="{7CB32DF1-8094-4E8C-AC65-3B90CAE0006C}"/>
              </a:ext>
            </a:extLst>
          </p:cNvPr>
          <p:cNvSpPr txBox="1"/>
          <p:nvPr/>
        </p:nvSpPr>
        <p:spPr>
          <a:xfrm>
            <a:off x="936629" y="1325880"/>
            <a:ext cx="7618799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Film, spelformen 3 mot 3</a:t>
            </a:r>
          </a:p>
        </p:txBody>
      </p:sp>
      <p:pic>
        <p:nvPicPr>
          <p:cNvPr id="5" name="Bild 9" descr="Chatt">
            <a:extLst>
              <a:ext uri="{FF2B5EF4-FFF2-40B4-BE49-F238E27FC236}">
                <a16:creationId xmlns="" xmlns:a16="http://schemas.microsoft.com/office/drawing/2014/main" id="{F30AA15F-91E6-40E4-8DE6-5C79BDE02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5444" t="18256" r="4331" b="18256"/>
          <a:stretch>
            <a:fillRect/>
          </a:stretch>
        </p:blipFill>
        <p:spPr>
          <a:xfrm>
            <a:off x="8555419" y="3270360"/>
            <a:ext cx="3511725" cy="24712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="" xmlns:a16="http://schemas.microsoft.com/office/drawing/2014/main" id="{486A2542-0F8C-4C68-8E94-F3E54FBD85D4}"/>
              </a:ext>
            </a:extLst>
          </p:cNvPr>
          <p:cNvSpPr txBox="1"/>
          <p:nvPr/>
        </p:nvSpPr>
        <p:spPr>
          <a:xfrm>
            <a:off x="784226" y="2529687"/>
            <a:ext cx="4435470" cy="5355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Positiva tränare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8D65D5BA-925F-4F45-B4E6-0D55BB4B396A}"/>
              </a:ext>
            </a:extLst>
          </p:cNvPr>
          <p:cNvSpPr txBox="1"/>
          <p:nvPr/>
        </p:nvSpPr>
        <p:spPr>
          <a:xfrm>
            <a:off x="5285716" y="2533336"/>
            <a:ext cx="4656042" cy="423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Gemenskap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="" xmlns:a16="http://schemas.microsoft.com/office/drawing/2014/main" id="{97B7C24B-FD09-46B1-AE76-A3927BC03228}"/>
              </a:ext>
            </a:extLst>
          </p:cNvPr>
          <p:cNvSpPr txBox="1"/>
          <p:nvPr/>
        </p:nvSpPr>
        <p:spPr>
          <a:xfrm>
            <a:off x="784226" y="4586264"/>
            <a:ext cx="2130423" cy="4490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Anstränga sig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="" xmlns:a16="http://schemas.microsoft.com/office/drawing/2014/main" id="{C90B3322-0F54-4B14-B626-4B4355E58638}"/>
              </a:ext>
            </a:extLst>
          </p:cNvPr>
          <p:cNvSpPr txBox="1"/>
          <p:nvPr/>
        </p:nvSpPr>
        <p:spPr>
          <a:xfrm>
            <a:off x="5285716" y="4589913"/>
            <a:ext cx="4341717" cy="427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="" xmlns:a16="http://schemas.microsoft.com/office/drawing/2014/main" id="{1D99E1BE-3D93-4F42-914C-DEFFDB1E164D}"/>
              </a:ext>
            </a:extLst>
          </p:cNvPr>
          <p:cNvSpPr txBox="1"/>
          <p:nvPr/>
        </p:nvSpPr>
        <p:spPr>
          <a:xfrm>
            <a:off x="784226" y="2953374"/>
            <a:ext cx="4435470" cy="1344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ger beröm för ansträngning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är trevlig och rolig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Tränaren lyssnar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="" xmlns:a16="http://schemas.microsoft.com/office/drawing/2014/main" id="{D8E69AD3-F4B5-4C9F-B1B1-33FF23FBB77E}"/>
              </a:ext>
            </a:extLst>
          </p:cNvPr>
          <p:cNvSpPr txBox="1"/>
          <p:nvPr/>
        </p:nvSpPr>
        <p:spPr>
          <a:xfrm>
            <a:off x="5285716" y="2953374"/>
            <a:ext cx="4435470" cy="1243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Peppa och bli peppad av lagkamrater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saker tillsammans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Spelare uppträder sportsligt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="" xmlns:a16="http://schemas.microsoft.com/office/drawing/2014/main" id="{D8226D06-44D6-40C0-96DC-A31CD4337506}"/>
              </a:ext>
            </a:extLst>
          </p:cNvPr>
          <p:cNvSpPr txBox="1"/>
          <p:nvPr/>
        </p:nvSpPr>
        <p:spPr>
          <a:xfrm>
            <a:off x="784226" y="5014889"/>
            <a:ext cx="3556833" cy="12534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Göra sitt bästa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Uppleva sig kompetent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Träna och vara fysisk aktiv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="" xmlns:a16="http://schemas.microsoft.com/office/drawing/2014/main" id="{19755236-807B-4400-AAF6-AA859832AF80}"/>
              </a:ext>
            </a:extLst>
          </p:cNvPr>
          <p:cNvSpPr txBox="1"/>
          <p:nvPr/>
        </p:nvSpPr>
        <p:spPr>
          <a:xfrm>
            <a:off x="5285707" y="5017907"/>
            <a:ext cx="4532214" cy="13683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Utvecklas i fotboll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Lära sig nya saker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Att använda det du tränat på i match</a:t>
            </a:r>
          </a:p>
        </p:txBody>
      </p:sp>
      <p:pic>
        <p:nvPicPr>
          <p:cNvPr id="10" name="Bildobjekt 44" descr="flicka.png">
            <a:extLst>
              <a:ext uri="{FF2B5EF4-FFF2-40B4-BE49-F238E27FC236}">
                <a16:creationId xmlns="" xmlns:a16="http://schemas.microsoft.com/office/drawing/2014/main" id="{F21DBEA4-43CE-47D1-B83B-FD3B66BF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594"/>
          <a:stretch>
            <a:fillRect/>
          </a:stretch>
        </p:blipFill>
        <p:spPr>
          <a:xfrm>
            <a:off x="8515350" y="219"/>
            <a:ext cx="3676646" cy="68577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ubrik 1">
            <a:extLst>
              <a:ext uri="{FF2B5EF4-FFF2-40B4-BE49-F238E27FC236}">
                <a16:creationId xmlns="" xmlns:a16="http://schemas.microsoft.com/office/drawing/2014/main" id="{9C9F32A9-1C09-4F25-B670-CC71074A3664}"/>
              </a:ext>
            </a:extLst>
          </p:cNvPr>
          <p:cNvSpPr txBox="1"/>
          <p:nvPr/>
        </p:nvSpPr>
        <p:spPr>
          <a:xfrm>
            <a:off x="936629" y="1325880"/>
            <a:ext cx="10242002" cy="7702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Vad är viktigt för barn i fotboll?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BEABC36-6B23-4DB4-8A53-10A1D58E36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Riktlinjer för träning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F1816A74-798D-4B06-AD52-99AECF14768E}"/>
              </a:ext>
            </a:extLst>
          </p:cNvPr>
          <p:cNvSpPr txBox="1"/>
          <p:nvPr/>
        </p:nvSpPr>
        <p:spPr>
          <a:xfrm>
            <a:off x="784226" y="2561956"/>
            <a:ext cx="7163272" cy="31225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ledare / 6 barn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Korta samlingar och kort tid mellan övningar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Stationsträning med fotbollslekar och spel</a:t>
            </a: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Koordinationsövningar med och utan boll</a:t>
            </a:r>
            <a:endParaRPr lang="sv-SE" sz="17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198004" marR="0" lvl="0" indent="-198004" algn="l" defTabSz="914400" rtl="0" fontAlgn="auto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Anpassa efter spelformen 3 mot 3</a:t>
            </a:r>
          </a:p>
          <a:p>
            <a:pPr marL="198004" marR="0" lvl="1" indent="0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Driva, vända, skjuta och bryta</a:t>
            </a:r>
          </a:p>
        </p:txBody>
      </p:sp>
      <p:pic>
        <p:nvPicPr>
          <p:cNvPr id="4" name="Picture 1" descr="Lek02.png">
            <a:extLst>
              <a:ext uri="{FF2B5EF4-FFF2-40B4-BE49-F238E27FC236}">
                <a16:creationId xmlns="" xmlns:a16="http://schemas.microsoft.com/office/drawing/2014/main" id="{FE9CF6EA-9B59-42F9-A39F-2BCBDFF77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37"/>
          <a:stretch>
            <a:fillRect/>
          </a:stretch>
        </p:blipFill>
        <p:spPr>
          <a:xfrm>
            <a:off x="7570326" y="1053068"/>
            <a:ext cx="3576090" cy="56476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42B1535-9630-430C-9628-A9D0D1AD85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4226" y="1173476"/>
            <a:ext cx="10242002" cy="770253"/>
          </a:xfrm>
        </p:spPr>
        <p:txBody>
          <a:bodyPr anchorCtr="0"/>
          <a:lstStyle/>
          <a:p>
            <a:pPr lvl="0" algn="l"/>
            <a:r>
              <a:rPr lang="sv-SE" sz="4500" b="1">
                <a:latin typeface="Calibri"/>
              </a:rPr>
              <a:t>Nationella spelformen 3 mot 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361002D4-E399-47E5-874D-5AB2F3FF7AEE}"/>
              </a:ext>
            </a:extLst>
          </p:cNvPr>
          <p:cNvSpPr txBox="1"/>
          <p:nvPr/>
        </p:nvSpPr>
        <p:spPr>
          <a:xfrm>
            <a:off x="0" y="6529136"/>
            <a:ext cx="3211299" cy="328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1" indent="0" algn="l" defTabSz="914400" rtl="0" fontAlgn="auto" hangingPunct="1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svenskfotboll.se/spelformer</a:t>
            </a:r>
          </a:p>
        </p:txBody>
      </p:sp>
      <p:graphicFrame>
        <p:nvGraphicFramePr>
          <p:cNvPr id="4" name="Tabell 9">
            <a:extLst>
              <a:ext uri="{FF2B5EF4-FFF2-40B4-BE49-F238E27FC236}">
                <a16:creationId xmlns="" xmlns:a16="http://schemas.microsoft.com/office/drawing/2014/main" id="{E499DF15-C987-4EE7-B5A8-67AF575B3B8F}"/>
              </a:ext>
            </a:extLst>
          </p:cNvPr>
          <p:cNvGraphicFramePr>
            <a:graphicFrameLocks noGrp="1"/>
          </p:cNvGraphicFramePr>
          <p:nvPr/>
        </p:nvGraphicFramePr>
        <p:xfrm>
          <a:off x="889409" y="2233101"/>
          <a:ext cx="8482046" cy="37485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17404">
                  <a:extLst>
                    <a:ext uri="{9D8B030D-6E8A-4147-A177-3AD203B41FA5}">
                      <a16:colId xmlns="" xmlns:a16="http://schemas.microsoft.com/office/drawing/2014/main" val="3309952834"/>
                    </a:ext>
                  </a:extLst>
                </a:gridCol>
                <a:gridCol w="3321859">
                  <a:extLst>
                    <a:ext uri="{9D8B030D-6E8A-4147-A177-3AD203B41FA5}">
                      <a16:colId xmlns="" xmlns:a16="http://schemas.microsoft.com/office/drawing/2014/main" val="2896963202"/>
                    </a:ext>
                  </a:extLst>
                </a:gridCol>
                <a:gridCol w="3142783">
                  <a:extLst>
                    <a:ext uri="{9D8B030D-6E8A-4147-A177-3AD203B41FA5}">
                      <a16:colId xmlns="" xmlns:a16="http://schemas.microsoft.com/office/drawing/2014/main" val="3824135529"/>
                    </a:ext>
                  </a:extLst>
                </a:gridCol>
              </a:tblGrid>
              <a:tr h="429585"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Regler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Rekommendationer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9017816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Plan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15 x 10-12 m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Spela med sarg/nät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7731427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Mål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Max 1,6 x 1,15 m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1,5 x 1 m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988213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Storlek 3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Boll av god kvalité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770538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Speltid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b="0"/>
                        <a:t>4 x 3 min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b="0"/>
                        <a:t>Lika speltid för alla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124581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Spelare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3 på planen (ingen målvakt)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3 avbytare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7926198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Fria byten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Byt företrädelsevis i paus</a:t>
                      </a:r>
                    </a:p>
                  </a:txBody>
                  <a:tcP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7812597"/>
                  </a:ext>
                </a:extLst>
              </a:tr>
              <a:tr h="741468"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sv-SE"/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/>
                        <a:t>Poolspel i närområdet</a:t>
                      </a:r>
                    </a:p>
                    <a:p>
                      <a:pPr lvl="0"/>
                      <a:r>
                        <a:rPr lang="sv-SE"/>
                        <a:t>Många vuxna / spelare</a:t>
                      </a:r>
                    </a:p>
                  </a:txBody>
                  <a:tcP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9474192"/>
                  </a:ext>
                </a:extLst>
              </a:tr>
            </a:tbl>
          </a:graphicData>
        </a:graphic>
      </p:graphicFrame>
      <p:pic>
        <p:nvPicPr>
          <p:cNvPr id="6" name="Bildobjekt 11">
            <a:extLst>
              <a:ext uri="{FF2B5EF4-FFF2-40B4-BE49-F238E27FC236}">
                <a16:creationId xmlns="" xmlns:a16="http://schemas.microsoft.com/office/drawing/2014/main" id="{FAE56E76-050D-4100-988E-43837443D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64">
            <a:off x="10115925" y="1599752"/>
            <a:ext cx="1485973" cy="2100129"/>
          </a:xfrm>
          <a:prstGeom prst="rect">
            <a:avLst/>
          </a:prstGeom>
          <a:noFill/>
          <a:ln cap="flat">
            <a:noFill/>
          </a:ln>
          <a:effectLst>
            <a:outerShdw dist="228603" dir="2700000" algn="tl">
              <a:srgbClr val="000000">
                <a:alpha val="30000"/>
              </a:srgbClr>
            </a:outerShdw>
          </a:effectLst>
        </p:spPr>
      </p:pic>
      <p:pic>
        <p:nvPicPr>
          <p:cNvPr id="7" name="Bildobjekt 7" descr="En bild som visar text, skärm, skärmbild&#10;&#10;Automatiskt genererad beskrivning">
            <a:extLst>
              <a:ext uri="{FF2B5EF4-FFF2-40B4-BE49-F238E27FC236}">
                <a16:creationId xmlns="" xmlns:a16="http://schemas.microsoft.com/office/drawing/2014/main" id="{CC00B946-E07E-1C3E-E096-81A16086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304" y="4238735"/>
            <a:ext cx="2189968" cy="2795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SvFF">
      <a:dk1>
        <a:srgbClr val="005193"/>
      </a:dk1>
      <a:lt1>
        <a:srgbClr val="FFFFFF"/>
      </a:lt1>
      <a:dk2>
        <a:srgbClr val="FECB00"/>
      </a:dk2>
      <a:lt2>
        <a:srgbClr val="63B9E9"/>
      </a:lt2>
      <a:accent1>
        <a:srgbClr val="449DD7"/>
      </a:accent1>
      <a:accent2>
        <a:srgbClr val="0085C8"/>
      </a:accent2>
      <a:accent3>
        <a:srgbClr val="00345C"/>
      </a:accent3>
      <a:accent4>
        <a:srgbClr val="DADADA"/>
      </a:accent4>
      <a:accent5>
        <a:srgbClr val="706F6F"/>
      </a:accent5>
      <a:accent6>
        <a:srgbClr val="479A36"/>
      </a:accent6>
      <a:hlink>
        <a:srgbClr val="FECB00"/>
      </a:hlink>
      <a:folHlink>
        <a:srgbClr val="63B9E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tag Sans Book" panose="020B05030400000200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3" id="{5D3819F7-452C-AC46-842A-02CFE30F42DD}" vid="{B21C999E-7557-204D-8FDB-1724027ECCF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7351416969204893E1D7273FE76F25" ma:contentTypeVersion="16" ma:contentTypeDescription="Skapa ett nytt dokument." ma:contentTypeScope="" ma:versionID="9963ec1756461071d2f6c286d82a7a17">
  <xsd:schema xmlns:xsd="http://www.w3.org/2001/XMLSchema" xmlns:xs="http://www.w3.org/2001/XMLSchema" xmlns:p="http://schemas.microsoft.com/office/2006/metadata/properties" xmlns:ns2="a5d71c40-3ebf-4ee9-8bd0-77bb0290f579" xmlns:ns3="fee30d89-2ae6-4599-981d-252de47a4023" targetNamespace="http://schemas.microsoft.com/office/2006/metadata/properties" ma:root="true" ma:fieldsID="66b72f720a117d4b288e3c41796e7221" ns2:_="" ns3:_="">
    <xsd:import namespace="a5d71c40-3ebf-4ee9-8bd0-77bb0290f579"/>
    <xsd:import namespace="fee30d89-2ae6-4599-981d-252de47a40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71c40-3ebf-4ee9-8bd0-77bb0290f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30d89-2ae6-4599-981d-252de47a4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97272a-df89-4db9-b702-c3ffeaa50bf3}" ma:internalName="TaxCatchAll" ma:showField="CatchAllData" ma:web="fee30d89-2ae6-4599-981d-252de47a40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d71c40-3ebf-4ee9-8bd0-77bb0290f579">
      <Terms xmlns="http://schemas.microsoft.com/office/infopath/2007/PartnerControls"/>
    </lcf76f155ced4ddcb4097134ff3c332f>
    <TaxCatchAll xmlns="fee30d89-2ae6-4599-981d-252de47a4023" xsi:nil="true"/>
    <SharedWithUsers xmlns="fee30d89-2ae6-4599-981d-252de47a4023">
      <UserInfo>
        <DisplayName>Mårten Johannesson</DisplayName>
        <AccountId>408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9FF8D6-C752-4FDC-AA5D-751B3237A8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1FB81-6D8F-47FD-BB9D-EF136DC8C1FD}">
  <ds:schemaRefs>
    <ds:schemaRef ds:uri="a5d71c40-3ebf-4ee9-8bd0-77bb0290f579"/>
    <ds:schemaRef ds:uri="fee30d89-2ae6-4599-981d-252de47a40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88B4F8-C9C2-4D85-AA4D-787F960A133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a5d71c40-3ebf-4ee9-8bd0-77bb0290f579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ee30d89-2ae6-4599-981d-252de47a402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984</Words>
  <Application>Microsoft Office PowerPoint</Application>
  <PresentationFormat>Bredbild</PresentationFormat>
  <Paragraphs>151</Paragraphs>
  <Slides>14</Slides>
  <Notes>13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Arial Black</vt:lpstr>
      <vt:lpstr>Calibri</vt:lpstr>
      <vt:lpstr>Calibri Light</vt:lpstr>
      <vt:lpstr>Stag Sans Book</vt:lpstr>
      <vt:lpstr>Office tema</vt:lpstr>
      <vt:lpstr>Office-tema</vt:lpstr>
      <vt:lpstr>PROCESSTÖD UPPSTARTSMÖTE VÅRDNADSHAVARE 3 MOT 3</vt:lpstr>
      <vt:lpstr>PowerPoint-presentation</vt:lpstr>
      <vt:lpstr>Presentation av förening</vt:lpstr>
      <vt:lpstr>Fotbollens spela, lek och lär</vt:lpstr>
      <vt:lpstr>Spelformen 3 mot 3</vt:lpstr>
      <vt:lpstr>PowerPoint-presentation</vt:lpstr>
      <vt:lpstr>PowerPoint-presentation</vt:lpstr>
      <vt:lpstr>Riktlinjer för träning</vt:lpstr>
      <vt:lpstr>Nationella spelformen 3 mot 3</vt:lpstr>
      <vt:lpstr>PowerPoint-presentation</vt:lpstr>
      <vt:lpstr>Så här bedriver föreningen 3 mot 3</vt:lpstr>
      <vt:lpstr>Samtala och reflektera</vt:lpstr>
      <vt:lpstr>Förmånen att vara med på planen</vt:lpstr>
      <vt:lpstr>Frågor?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Spelformen 3 mot 3</dc:title>
  <dc:creator>Gunnar Pettersson</dc:creator>
  <cp:lastModifiedBy>User</cp:lastModifiedBy>
  <cp:revision>4</cp:revision>
  <dcterms:created xsi:type="dcterms:W3CDTF">2021-03-03T12:34:15Z</dcterms:created>
  <dcterms:modified xsi:type="dcterms:W3CDTF">2023-10-19T14:57:44Z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0x010100D77351416969204893E1D7273FE76F25</vt:lpwstr>
  </property>
  <property fmtid="{D5CDD505-2E9C-101B-9397-08002B2CF9AE}" pid="3" name="MediaServiceImageTags">
    <vt:lpwstr/>
  </property>
</Properties>
</file>