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63" r:id="rId7"/>
    <p:sldId id="264" r:id="rId8"/>
    <p:sldId id="284" r:id="rId9"/>
    <p:sldId id="285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322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8E962F-0DE1-7CB3-C093-5BE1883D6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8E00693-D154-82BD-9D0E-5A8525D34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5F0109-5C34-C382-C010-F19348A48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56AC27F-740D-20D0-C382-6E41356F1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A3D016-7430-2C96-3679-CF0C6CE6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816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ACF469-C4D3-8D45-E100-3433963C1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9DA968F-1125-6143-BA43-7CF7B8955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A3BC7F-14CD-F1BB-B132-8C1D3E041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1ADA59-033E-6D1D-015D-1F409B939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BB0138-7EBC-EBB3-3397-AFC8A2A87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0603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EDA8F5C-9D9B-BEEC-9220-5C799D5A64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63EBE1A-6F82-E05A-B034-6CC1E95A3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A4611EE-8A39-F013-2450-B54AA33A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8307739-C273-B54C-F10C-5AC812474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9CB025-A50F-C6B5-09CF-1EAC89EA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651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EFB8BE-1FDA-3A6E-CBCD-A34C52B75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F85BD0C-BD52-D644-FBC9-1E01BAC56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6A4D7EC-1CCD-3F40-0543-D0137E35B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483D4F-A2B0-549C-F490-3B1B2873C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5C6D70-0395-D3CC-4573-18CA46825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22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BA3E80-BF7B-F64B-E79D-103E4E3AB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42D2985-CEC6-28D9-56AD-68EFD3363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239927-17BE-EC24-00D8-F6BE0A844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6B5C550-C46C-2293-64DD-0A0AB37F5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D2C3A1-35B0-6B93-F89D-15090744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5540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6228B4-9330-0882-438B-070752DDF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7B4255-1990-FDA4-41CD-A017C22091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429FF68-56DB-003F-89B3-8C23EFACD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E1696A3-EE58-3F5E-A398-5B7130D4C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EA023E2-776B-A328-61D5-CCE066BA2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C17BB40-F81D-ACD4-53BB-25B379EF1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526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34221-E963-6E16-8426-74D56D075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D151C0-E749-F1D2-D7FD-06992B248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BBA68C-209A-E723-B994-DFE2242EB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152030F-6918-CE55-9A41-37E9B3B72A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570641B-8AEA-067E-9A62-AC0E1F374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928F8E2-DEF3-8CF9-67AB-7EB6021AC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EA21762-A7DE-A08B-31A4-F45297298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32018B6-93B5-ECCB-0FA0-F7DBEB5A1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48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120365-1D0F-31CA-E132-C23624138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996DC54-47A0-B99E-C6AA-0B9682A1F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FB1012C-24D4-8BDC-323E-F04EACEA2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62A25C6-403F-91D3-96DB-965D40B50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852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801C3CE-8CB3-CBF2-DFCC-65B909FC0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8E77EA2-616B-FB56-EA52-47C4D672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80E1720-4BC7-8A16-FD9C-FB2ADC5A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723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4093E9-23C8-F87E-6B7F-A889C5935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E0EBD4-8299-9EB0-4C2C-A97994357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E97F3C4-89AE-635E-B3E7-CCF0C0F45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10A24A2-64D4-DC3A-A8CF-3339EE3DC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9903422-7A5C-701B-395F-BF831F5D2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7080B4B-525D-8E71-1D49-FC6C197B7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10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DCDC37-4B97-C4D4-C5CA-1FFF8C09B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1C9E68E-05AC-BE26-382F-E21F90FE8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14B2907-E719-D02D-C2DA-64EF2A46F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DD7CA8C-C0EC-6F8C-9FD4-BE13DA16C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1FEDAC5-51EA-4D4A-FCFC-2D914C755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FB6CC71-FDBD-15CF-FB82-6D545A118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744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4AB32B3-D537-2091-E62C-3AECB5AA2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308F78E-AE01-76C0-33DF-7405F8FD1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AEEC00-9773-A125-B42E-14E08BEEE4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B88E79-F37B-49AC-B258-B7F52BEFAB65}" type="datetimeFigureOut">
              <a:rPr lang="sv-SE" smtClean="0"/>
              <a:t>2026-03-17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356CEF-FD3B-22E1-373B-69551BAF1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BE9FEC-93AC-293D-8FEF-FA0C28AA2F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D7C9BB-0AA9-4582-8806-D95923807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154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F808C-AB75-561D-40E7-8933101F0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200" y="1956670"/>
            <a:ext cx="9144000" cy="2387600"/>
          </a:xfrm>
        </p:spPr>
        <p:txBody>
          <a:bodyPr/>
          <a:lstStyle/>
          <a:p>
            <a:r>
              <a:rPr lang="sv-SE" dirty="0">
                <a:solidFill>
                  <a:srgbClr val="0070C0"/>
                </a:solidFill>
              </a:rPr>
              <a:t>Målsättningar Hedens IF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B88756-7C47-C24A-ABC8-D63FC610D3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83" y="293246"/>
            <a:ext cx="1288717" cy="129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78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88028" y="391138"/>
            <a:ext cx="9672668" cy="1104066"/>
          </a:xfrm>
        </p:spPr>
        <p:txBody>
          <a:bodyPr>
            <a:normAutofit/>
          </a:bodyPr>
          <a:lstStyle/>
          <a:p>
            <a:r>
              <a:rPr lang="sv-SE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Målsättningar för HIF styrelse 2026 (målbild 2030)</a:t>
            </a:r>
            <a:br>
              <a:rPr lang="sv-SE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sv-SE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Alla mål ska syfta till att ekonomiskt och organisatoriskt stödja målbilden för 2030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7180" y="2206174"/>
            <a:ext cx="11129403" cy="3193142"/>
          </a:xfrm>
        </p:spPr>
        <p:txBody>
          <a:bodyPr>
            <a:normAutofit/>
          </a:bodyPr>
          <a:lstStyle/>
          <a:p>
            <a:r>
              <a:rPr lang="sv-SE" sz="1600" dirty="0">
                <a:latin typeface="Comic Sans MS" panose="030F0702030302020204" pitchFamily="66" charset="0"/>
              </a:rPr>
              <a:t>Bemanning ny styrelse (6 ordinarie ledamöter och 3 suppleanter) och valberedning (</a:t>
            </a:r>
            <a:r>
              <a:rPr lang="sv-SE" sz="1600" dirty="0" err="1">
                <a:latin typeface="Comic Sans MS" panose="030F0702030302020204" pitchFamily="66" charset="0"/>
              </a:rPr>
              <a:t>ordf</a:t>
            </a:r>
            <a:r>
              <a:rPr lang="sv-SE" sz="1600" dirty="0">
                <a:latin typeface="Comic Sans MS" panose="030F0702030302020204" pitchFamily="66" charset="0"/>
              </a:rPr>
              <a:t> + 2 ledamöter)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Valberedning med </a:t>
            </a:r>
            <a:r>
              <a:rPr lang="sv-SE" sz="1600" dirty="0" err="1">
                <a:latin typeface="Comic Sans MS" panose="030F0702030302020204" pitchFamily="66" charset="0"/>
              </a:rPr>
              <a:t>ordf</a:t>
            </a:r>
            <a:r>
              <a:rPr lang="sv-SE" sz="1600" dirty="0">
                <a:latin typeface="Comic Sans MS" panose="030F0702030302020204" pitchFamily="66" charset="0"/>
              </a:rPr>
              <a:t> + 2 ledamöter samt spelformsrelaterade remissmottagare (lagledare </a:t>
            </a:r>
            <a:r>
              <a:rPr lang="sv-SE" sz="1600" dirty="0" err="1">
                <a:latin typeface="Comic Sans MS" panose="030F0702030302020204" pitchFamily="66" charset="0"/>
              </a:rPr>
              <a:t>motsv</a:t>
            </a:r>
            <a:r>
              <a:rPr lang="sv-SE" sz="1600" dirty="0">
                <a:latin typeface="Comic Sans MS" panose="030F0702030302020204" pitchFamily="66" charset="0"/>
              </a:rPr>
              <a:t>)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Förstärkt organisation genom rekrytering av fler ledare 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Sätta strategier för utveckling av event och försäljningsaktiviteter (förstärkt ekonomi)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Införa deltagaravgifter matchade med fritidskortet vilket ska ge intäkter på X00 000 kr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Certifiering 2026/2027 för diplomerad förening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Ta fram en strategi för samverkan med Heden skola och andra föreningar </a:t>
            </a:r>
          </a:p>
          <a:p>
            <a:endParaRPr lang="sv-SE" sz="1600" dirty="0">
              <a:latin typeface="Comic Sans MS" panose="030F0702030302020204" pitchFamily="66" charset="0"/>
            </a:endParaRPr>
          </a:p>
          <a:p>
            <a:pPr lvl="2">
              <a:buFontTx/>
              <a:buChar char="-"/>
            </a:pPr>
            <a:endParaRPr lang="sv-SE" sz="1600" dirty="0">
              <a:latin typeface="Comic Sans MS" panose="030F0702030302020204" pitchFamily="66" charset="0"/>
            </a:endParaRPr>
          </a:p>
          <a:p>
            <a:pPr lvl="2"/>
            <a:endParaRPr lang="sv-SE" sz="1600" dirty="0">
              <a:latin typeface="Comic Sans MS" panose="030F0702030302020204" pitchFamily="66" charset="0"/>
            </a:endParaRPr>
          </a:p>
          <a:p>
            <a:pPr lvl="1"/>
            <a:endParaRPr lang="sv-SE" sz="16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83" y="293246"/>
            <a:ext cx="1288717" cy="129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11358117" y="6447147"/>
            <a:ext cx="71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Rev A</a:t>
            </a:r>
          </a:p>
        </p:txBody>
      </p:sp>
    </p:spTree>
    <p:extLst>
      <p:ext uri="{BB962C8B-B14F-4D97-AF65-F5344CB8AC3E}">
        <p14:creationId xmlns:p14="http://schemas.microsoft.com/office/powerpoint/2010/main" val="2308609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443726" y="1828750"/>
            <a:ext cx="1062445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v-SE" dirty="0">
                <a:latin typeface="Comic Sans MS" panose="030F0702030302020204" pitchFamily="66" charset="0"/>
              </a:rPr>
              <a:t>Etablera på övre halvan div 3 </a:t>
            </a:r>
          </a:p>
          <a:p>
            <a:pPr lvl="0"/>
            <a:endParaRPr lang="sv-SE" dirty="0">
              <a:latin typeface="Comic Sans MS" panose="030F0702030302020204" pitchFamily="66" charset="0"/>
            </a:endParaRPr>
          </a:p>
          <a:p>
            <a:pPr lvl="0"/>
            <a:r>
              <a:rPr lang="sv-SE" dirty="0">
                <a:latin typeface="Comic Sans MS" panose="030F0702030302020204" pitchFamily="66" charset="0"/>
              </a:rPr>
              <a:t>Skapa samarbete med annan förening i kommunen </a:t>
            </a:r>
          </a:p>
          <a:p>
            <a:pPr lvl="0"/>
            <a:endParaRPr lang="sv-SE" dirty="0">
              <a:latin typeface="Comic Sans MS" panose="030F0702030302020204" pitchFamily="66" charset="0"/>
            </a:endParaRPr>
          </a:p>
          <a:p>
            <a:pPr lvl="0"/>
            <a:r>
              <a:rPr lang="sv-SE" dirty="0">
                <a:latin typeface="Comic Sans MS" panose="030F0702030302020204" pitchFamily="66" charset="0"/>
              </a:rPr>
              <a:t>Integrera minst 1 junior i A-lagsverksamheten </a:t>
            </a:r>
          </a:p>
          <a:p>
            <a:pPr lvl="0"/>
            <a:endParaRPr lang="sv-SE" dirty="0">
              <a:latin typeface="Comic Sans MS" panose="030F0702030302020204" pitchFamily="66" charset="0"/>
            </a:endParaRPr>
          </a:p>
          <a:p>
            <a:pPr lvl="0"/>
            <a:r>
              <a:rPr lang="sv-SE" dirty="0">
                <a:latin typeface="Comic Sans MS" panose="030F0702030302020204" pitchFamily="66" charset="0"/>
              </a:rPr>
              <a:t>Rekrytera målvakt samt målvaktstränare </a:t>
            </a:r>
          </a:p>
          <a:p>
            <a:pPr lvl="0"/>
            <a:endParaRPr lang="sv-SE" dirty="0">
              <a:latin typeface="Comic Sans MS" panose="030F0702030302020204" pitchFamily="66" charset="0"/>
            </a:endParaRPr>
          </a:p>
          <a:p>
            <a:pPr lvl="0"/>
            <a:r>
              <a:rPr lang="sv-SE" dirty="0">
                <a:latin typeface="Comic Sans MS" panose="030F0702030302020204" pitchFamily="66" charset="0"/>
              </a:rPr>
              <a:t>Säkerställa närvaro av A-lagsspelare/ tränare vid minst 1 tillfälle per ungdomslag under säsong</a:t>
            </a:r>
          </a:p>
          <a:p>
            <a:pPr lvl="0"/>
            <a:endParaRPr lang="sv-SE" dirty="0">
              <a:latin typeface="Comic Sans MS" panose="030F0702030302020204" pitchFamily="66" charset="0"/>
            </a:endParaRPr>
          </a:p>
          <a:p>
            <a:pPr lvl="0"/>
            <a:r>
              <a:rPr lang="sv-SE" dirty="0">
                <a:latin typeface="Comic Sans MS" panose="030F0702030302020204" pitchFamily="66" charset="0"/>
              </a:rPr>
              <a:t>Utöka A-sektionen med minst 1 deltagare</a:t>
            </a:r>
          </a:p>
          <a:p>
            <a:pPr lvl="0"/>
            <a:endParaRPr lang="sv-SE" sz="2000" b="0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lvl="0"/>
            <a:r>
              <a:rPr lang="sv-SE" dirty="0">
                <a:solidFill>
                  <a:srgbClr val="000000"/>
                </a:solidFill>
                <a:latin typeface="Comic Sans MS" panose="030F0702030302020204" pitchFamily="66" charset="0"/>
              </a:rPr>
              <a:t>Skapa tydlig övergångsplan från P10 till senior</a:t>
            </a:r>
            <a:endParaRPr lang="sv-SE" b="0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fontAlgn="base"/>
            <a:endParaRPr lang="sv-SE" sz="1600" b="0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83" y="293247"/>
            <a:ext cx="1288717" cy="1230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ruta 5"/>
          <p:cNvSpPr txBox="1"/>
          <p:nvPr/>
        </p:nvSpPr>
        <p:spPr>
          <a:xfrm>
            <a:off x="2958495" y="419951"/>
            <a:ext cx="72939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i="0" u="none" strike="noStrike" dirty="0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Målsättningar HIF A-sektionen 2026</a:t>
            </a:r>
            <a:endParaRPr lang="sv-SE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11358117" y="6447147"/>
            <a:ext cx="71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Rev A</a:t>
            </a:r>
          </a:p>
        </p:txBody>
      </p:sp>
    </p:spTree>
    <p:extLst>
      <p:ext uri="{BB962C8B-B14F-4D97-AF65-F5344CB8AC3E}">
        <p14:creationId xmlns:p14="http://schemas.microsoft.com/office/powerpoint/2010/main" val="283234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0722" y="189719"/>
            <a:ext cx="10515600" cy="1325563"/>
          </a:xfrm>
        </p:spPr>
        <p:txBody>
          <a:bodyPr>
            <a:normAutofit/>
          </a:bodyPr>
          <a:lstStyle/>
          <a:p>
            <a:r>
              <a:rPr lang="sv-SE" sz="2400" i="0" u="none" strike="noStrike" dirty="0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               </a:t>
            </a:r>
            <a:br>
              <a:rPr lang="sv-SE" sz="2400" i="0" u="none" strike="noStrike" dirty="0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</a:br>
            <a:r>
              <a:rPr lang="sv-SE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		</a:t>
            </a:r>
            <a:r>
              <a:rPr lang="sv-SE" sz="3200" i="0" u="none" strike="noStrike" dirty="0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Målsättningar HIF U-sektion 2026 (2030)</a:t>
            </a:r>
            <a:br>
              <a:rPr lang="sv-SE" sz="3200" dirty="0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</a:br>
            <a:endParaRPr lang="sv-SE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3816" y="1881963"/>
            <a:ext cx="12068183" cy="4565184"/>
          </a:xfrm>
        </p:spPr>
        <p:txBody>
          <a:bodyPr>
            <a:noAutofit/>
          </a:bodyPr>
          <a:lstStyle/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Skapa ett tankesätt som utgår från att varje individ kan utvecklas och få motivation att spela fotboll </a:t>
            </a:r>
          </a:p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Erbjuda verksamhet från pojkar 5 år till J19 (tillföra en åldersgrupp varje år)</a:t>
            </a:r>
          </a:p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J16/J19 representerade i regionala alternativt nationella seriesystemet</a:t>
            </a:r>
          </a:p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Arvodera tränare J16 - J19</a:t>
            </a:r>
          </a:p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Samtliga ledare utbildas enligt SvFF utbildningsmatris + stödområden (skador, kost, NPF, </a:t>
            </a:r>
            <a:r>
              <a:rPr lang="sv-SE" sz="1800" dirty="0" err="1">
                <a:latin typeface="Comic Sans MS" panose="030F0702030302020204" pitchFamily="66" charset="0"/>
              </a:rPr>
              <a:t>Spideo</a:t>
            </a:r>
            <a:r>
              <a:rPr lang="sv-SE" sz="1800" dirty="0">
                <a:latin typeface="Comic Sans MS" panose="030F0702030302020204" pitchFamily="66" charset="0"/>
              </a:rPr>
              <a:t> mm)</a:t>
            </a:r>
          </a:p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Organisera en spelformskoordinatorgrupp med tränare, målvaktstränare och domarcoach</a:t>
            </a:r>
          </a:p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Ge spelformscoachutbildning för lagens huvudtränare (äldsta lag ansvarar för yngre lag i samma     spelform)</a:t>
            </a:r>
          </a:p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Utveckla organisationen med </a:t>
            </a:r>
            <a:r>
              <a:rPr lang="sv-SE" sz="1800" dirty="0" err="1">
                <a:latin typeface="Comic Sans MS" panose="030F0702030302020204" pitchFamily="66" charset="0"/>
              </a:rPr>
              <a:t>ordf</a:t>
            </a:r>
            <a:r>
              <a:rPr lang="sv-SE" sz="1800" dirty="0">
                <a:latin typeface="Comic Sans MS" panose="030F0702030302020204" pitchFamily="66" charset="0"/>
              </a:rPr>
              <a:t> U-sektionen, plan/</a:t>
            </a:r>
            <a:r>
              <a:rPr lang="sv-SE" sz="1800" dirty="0" err="1">
                <a:latin typeface="Comic Sans MS" panose="030F0702030302020204" pitchFamily="66" charset="0"/>
              </a:rPr>
              <a:t>bokningsansv</a:t>
            </a:r>
            <a:r>
              <a:rPr lang="sv-SE" sz="1800" dirty="0">
                <a:latin typeface="Comic Sans MS" panose="030F0702030302020204" pitchFamily="66" charset="0"/>
              </a:rPr>
              <a:t>, </a:t>
            </a:r>
            <a:r>
              <a:rPr lang="sv-SE" sz="1800" dirty="0" err="1">
                <a:latin typeface="Comic Sans MS" panose="030F0702030302020204" pitchFamily="66" charset="0"/>
              </a:rPr>
              <a:t>utbildningsansv</a:t>
            </a:r>
            <a:r>
              <a:rPr lang="sv-SE" sz="1800" dirty="0">
                <a:latin typeface="Comic Sans MS" panose="030F0702030302020204" pitchFamily="66" charset="0"/>
              </a:rPr>
              <a:t>, </a:t>
            </a:r>
            <a:r>
              <a:rPr lang="sv-SE" sz="1800" dirty="0" err="1">
                <a:latin typeface="Comic Sans MS" panose="030F0702030302020204" pitchFamily="66" charset="0"/>
              </a:rPr>
              <a:t>matrielansv</a:t>
            </a:r>
            <a:r>
              <a:rPr lang="sv-SE" sz="1800" dirty="0">
                <a:latin typeface="Comic Sans MS" panose="030F0702030302020204" pitchFamily="66" charset="0"/>
              </a:rPr>
              <a:t> och fotbollskoordinator     </a:t>
            </a:r>
          </a:p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Rekrytera fler ledare i ungdomslagen  (tränare, lagledare, </a:t>
            </a:r>
            <a:r>
              <a:rPr lang="sv-SE" sz="1800" dirty="0" err="1">
                <a:latin typeface="Comic Sans MS" panose="030F0702030302020204" pitchFamily="66" charset="0"/>
              </a:rPr>
              <a:t>materialare</a:t>
            </a:r>
            <a:r>
              <a:rPr lang="sv-SE" sz="1800" dirty="0">
                <a:latin typeface="Comic Sans MS" panose="030F0702030302020204" pitchFamily="66" charset="0"/>
              </a:rPr>
              <a:t>, föräldraledare) </a:t>
            </a:r>
          </a:p>
          <a:p>
            <a:pPr lvl="1"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Ta fram ett förslag till </a:t>
            </a:r>
            <a:r>
              <a:rPr lang="sv-SE" sz="1800" dirty="0" err="1">
                <a:latin typeface="Comic Sans MS" panose="030F0702030302020204" pitchFamily="66" charset="0"/>
              </a:rPr>
              <a:t>ungdomscup</a:t>
            </a:r>
            <a:endParaRPr lang="sv-SE" sz="1800" dirty="0">
              <a:latin typeface="Comic Sans MS" panose="030F0702030302020204" pitchFamily="66" charset="0"/>
            </a:endParaRPr>
          </a:p>
          <a:p>
            <a:pPr>
              <a:spcAft>
                <a:spcPts val="600"/>
              </a:spcAft>
            </a:pPr>
            <a:endParaRPr lang="sv-SE" sz="1800" dirty="0">
              <a:latin typeface="Comic Sans MS" panose="030F0702030302020204" pitchFamily="66" charset="0"/>
            </a:endParaRPr>
          </a:p>
          <a:p>
            <a:pPr>
              <a:spcAft>
                <a:spcPts val="600"/>
              </a:spcAft>
            </a:pPr>
            <a:r>
              <a:rPr lang="sv-SE" sz="1800" dirty="0">
                <a:latin typeface="Comic Sans MS" panose="030F0702030302020204" pitchFamily="66" charset="0"/>
              </a:rPr>
              <a:t>	</a:t>
            </a:r>
            <a:endParaRPr lang="sv-SE" sz="1800" b="1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63" y="168790"/>
            <a:ext cx="1288717" cy="122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11358117" y="6447147"/>
            <a:ext cx="71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Rev A</a:t>
            </a:r>
          </a:p>
        </p:txBody>
      </p:sp>
    </p:spTree>
    <p:extLst>
      <p:ext uri="{BB962C8B-B14F-4D97-AF65-F5344CB8AC3E}">
        <p14:creationId xmlns:p14="http://schemas.microsoft.com/office/powerpoint/2010/main" val="2838997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83" y="293246"/>
            <a:ext cx="1288717" cy="129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innehåll 2"/>
          <p:cNvSpPr>
            <a:spLocks noGrp="1"/>
          </p:cNvSpPr>
          <p:nvPr>
            <p:ph idx="1"/>
          </p:nvPr>
        </p:nvSpPr>
        <p:spPr>
          <a:xfrm>
            <a:off x="2003660" y="2057553"/>
            <a:ext cx="10515600" cy="393920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v-SE" sz="1600" dirty="0">
              <a:latin typeface="Comic Sans MS" panose="030F0702030302020204" pitchFamily="66" charset="0"/>
            </a:endParaRPr>
          </a:p>
          <a:p>
            <a:r>
              <a:rPr lang="sv-SE" sz="1600" dirty="0">
                <a:latin typeface="Comic Sans MS" panose="030F0702030302020204" pitchFamily="66" charset="0"/>
              </a:rPr>
              <a:t>Förstärka gruppen med fler personer</a:t>
            </a:r>
          </a:p>
          <a:p>
            <a:endParaRPr lang="sv-SE" sz="1600" dirty="0">
              <a:latin typeface="Comic Sans MS" panose="030F0702030302020204" pitchFamily="66" charset="0"/>
            </a:endParaRPr>
          </a:p>
          <a:p>
            <a:r>
              <a:rPr lang="sv-SE" sz="1600" dirty="0">
                <a:latin typeface="Comic Sans MS" panose="030F0702030302020204" pitchFamily="66" charset="0"/>
              </a:rPr>
              <a:t>Uppnå 400 000 + kr i direkta sponsorintäkter</a:t>
            </a:r>
          </a:p>
          <a:p>
            <a:pPr marL="0" indent="0">
              <a:buNone/>
            </a:pPr>
            <a:endParaRPr lang="sv-SE" sz="1600" dirty="0">
              <a:latin typeface="Comic Sans MS" panose="030F0702030302020204" pitchFamily="66" charset="0"/>
            </a:endParaRPr>
          </a:p>
          <a:p>
            <a:r>
              <a:rPr lang="sv-SE" sz="1600" dirty="0">
                <a:latin typeface="Comic Sans MS" panose="030F0702030302020204" pitchFamily="66" charset="0"/>
              </a:rPr>
              <a:t>Uppnå 150 000 + kr i värde för tjänster</a:t>
            </a:r>
          </a:p>
          <a:p>
            <a:endParaRPr lang="sv-SE" sz="1600" dirty="0">
              <a:latin typeface="Comic Sans MS" panose="030F0702030302020204" pitchFamily="66" charset="0"/>
            </a:endParaRPr>
          </a:p>
          <a:p>
            <a:r>
              <a:rPr lang="sv-SE" sz="1600" dirty="0">
                <a:latin typeface="Comic Sans MS" panose="030F0702030302020204" pitchFamily="66" charset="0"/>
              </a:rPr>
              <a:t>Utveckla sponsorträffen</a:t>
            </a:r>
          </a:p>
          <a:p>
            <a:endParaRPr lang="sv-SE" sz="1600" dirty="0">
              <a:latin typeface="Comic Sans MS" panose="030F0702030302020204" pitchFamily="66" charset="0"/>
            </a:endParaRPr>
          </a:p>
          <a:p>
            <a:r>
              <a:rPr lang="sv-SE" sz="1600" dirty="0">
                <a:latin typeface="Comic Sans MS" panose="030F0702030302020204" pitchFamily="66" charset="0"/>
              </a:rPr>
              <a:t>Utveckla föreningsevent (eventgrupp ?)</a:t>
            </a:r>
          </a:p>
          <a:p>
            <a:endParaRPr lang="sv-SE" sz="1600" dirty="0"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endParaRPr lang="sv-SE" sz="1800" dirty="0">
              <a:latin typeface="Comic Sans MS" panose="030F0702030302020204" pitchFamily="66" charset="0"/>
            </a:endParaRPr>
          </a:p>
          <a:p>
            <a:endParaRPr lang="sv-SE" sz="1600" dirty="0">
              <a:latin typeface="Comic Sans MS" panose="030F0702030302020204" pitchFamily="66" charset="0"/>
            </a:endParaRPr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2217057" y="457376"/>
            <a:ext cx="9733643" cy="1066110"/>
          </a:xfrm>
        </p:spPr>
        <p:txBody>
          <a:bodyPr>
            <a:normAutofit/>
          </a:bodyPr>
          <a:lstStyle/>
          <a:p>
            <a:r>
              <a:rPr lang="sv-SE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Målsättningar HIF sponsor- och marknadsgrupp 2026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11358117" y="6447147"/>
            <a:ext cx="71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Rev A</a:t>
            </a:r>
          </a:p>
        </p:txBody>
      </p:sp>
    </p:spTree>
    <p:extLst>
      <p:ext uri="{BB962C8B-B14F-4D97-AF65-F5344CB8AC3E}">
        <p14:creationId xmlns:p14="http://schemas.microsoft.com/office/powerpoint/2010/main" val="3251168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5" y="88147"/>
            <a:ext cx="1288717" cy="129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ubrik 1"/>
          <p:cNvSpPr txBox="1">
            <a:spLocks/>
          </p:cNvSpPr>
          <p:nvPr/>
        </p:nvSpPr>
        <p:spPr>
          <a:xfrm>
            <a:off x="1994890" y="205017"/>
            <a:ext cx="8275246" cy="1066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Målsättningar för HIF </a:t>
            </a:r>
            <a:r>
              <a:rPr lang="sv-SE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bingosektion</a:t>
            </a:r>
            <a:r>
              <a:rPr lang="sv-S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2026</a:t>
            </a:r>
          </a:p>
        </p:txBody>
      </p: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8DE13CFF-74FF-8443-6F12-945752184801}"/>
              </a:ext>
            </a:extLst>
          </p:cNvPr>
          <p:cNvSpPr txBox="1">
            <a:spLocks/>
          </p:cNvSpPr>
          <p:nvPr/>
        </p:nvSpPr>
        <p:spPr bwMode="auto">
          <a:xfrm>
            <a:off x="1344862" y="1271128"/>
            <a:ext cx="10074541" cy="4909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Ekonomiska mål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sv-SE" altLang="sv-SE" sz="1800" noProof="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	</a:t>
            </a:r>
            <a:r>
              <a:rPr lang="sv-SE" altLang="sv-SE" sz="1600" noProof="0" dirty="0">
                <a:latin typeface="Comic Sans MS" panose="030F0702030302020204" pitchFamily="66" charset="0"/>
              </a:rPr>
              <a:t>-  Netto 150 000</a:t>
            </a:r>
            <a:r>
              <a:rPr lang="sv-SE" altLang="sv-SE" sz="1600" dirty="0">
                <a:latin typeface="Comic Sans MS" panose="030F0702030302020204" pitchFamily="66" charset="0"/>
              </a:rPr>
              <a:t>kr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sv-SE" altLang="sv-SE" sz="1600" dirty="0">
                <a:latin typeface="Comic Sans MS" panose="030F0702030302020204" pitchFamily="66" charset="0"/>
              </a:rPr>
              <a:t>	-  Försäljning 90 000 kr försäljning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sv-SE" altLang="sv-SE" sz="1600" dirty="0">
                <a:latin typeface="Comic Sans MS" panose="030F0702030302020204" pitchFamily="66" charset="0"/>
              </a:rPr>
              <a:t>	-  Lotterier 20 000 kr lotterier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sv-SE" altLang="sv-SE" sz="1600" dirty="0">
                <a:latin typeface="Comic Sans MS" panose="030F0702030302020204" pitchFamily="66" charset="0"/>
              </a:rPr>
              <a:t>	-  Tillbehör 10 000 kr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altLang="sv-SE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Organisatoriska mål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Bemanning med lagföräldrar enligt bemanningsplan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Två till ordinarie personal i bingokassan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sv-SE" altLang="sv-SE" sz="1600" noProof="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Rekrytera och utbilda utropare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sv-SE" altLang="sv-SE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altLang="sv-SE" sz="18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Tekniska mål</a:t>
            </a:r>
          </a:p>
          <a:p>
            <a:pPr marL="685800" lvl="1">
              <a:buFontTx/>
              <a:buChar char="-"/>
              <a:defRPr/>
            </a:pPr>
            <a:r>
              <a:rPr lang="sv-SE" altLang="sv-SE" sz="1600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Zettle</a:t>
            </a:r>
            <a:r>
              <a:rPr lang="sv-SE" altLang="sv-SE" sz="16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 både för </a:t>
            </a:r>
            <a:r>
              <a:rPr lang="sv-SE" altLang="sv-SE" sz="1600" dirty="0" err="1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bilbingot</a:t>
            </a:r>
            <a:r>
              <a:rPr lang="sv-SE" altLang="sv-SE" sz="16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 och försäljning</a:t>
            </a:r>
          </a:p>
          <a:p>
            <a:pPr marL="685800" lvl="1">
              <a:buFontTx/>
              <a:buChar char="-"/>
              <a:defRPr/>
            </a:pPr>
            <a:r>
              <a:rPr lang="sv-SE" altLang="sv-SE" sz="16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Renovering av h</a:t>
            </a:r>
            <a:r>
              <a:rPr kumimoji="0" lang="sv-SE" altLang="sv-SE" sz="16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ögtalarsystem</a:t>
            </a: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med nya baselement</a:t>
            </a:r>
          </a:p>
          <a:p>
            <a:pPr marL="914400" lvl="2" indent="0">
              <a:buNone/>
            </a:pPr>
            <a:endParaRPr lang="sv-SE" altLang="sv-SE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914400" lvl="2" indent="0">
              <a:buNone/>
            </a:pPr>
            <a:endParaRPr lang="sv-SE" altLang="sv-SE" sz="1200" dirty="0">
              <a:latin typeface="Comic Sans MS" panose="030F0702030302020204" pitchFamily="66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11358117" y="6447147"/>
            <a:ext cx="71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Rev A</a:t>
            </a:r>
          </a:p>
        </p:txBody>
      </p:sp>
    </p:spTree>
    <p:extLst>
      <p:ext uri="{BB962C8B-B14F-4D97-AF65-F5344CB8AC3E}">
        <p14:creationId xmlns:p14="http://schemas.microsoft.com/office/powerpoint/2010/main" val="3009404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19200" y="1858282"/>
            <a:ext cx="10515600" cy="4706472"/>
          </a:xfrm>
        </p:spPr>
        <p:txBody>
          <a:bodyPr>
            <a:normAutofit/>
          </a:bodyPr>
          <a:lstStyle/>
          <a:p>
            <a:r>
              <a:rPr lang="sv-SE" sz="1600" dirty="0">
                <a:latin typeface="Comic Sans MS" pitchFamily="66" charset="0"/>
              </a:rPr>
              <a:t>Ekonomi </a:t>
            </a:r>
          </a:p>
          <a:p>
            <a:pPr marL="0" indent="0">
              <a:buNone/>
            </a:pPr>
            <a:r>
              <a:rPr lang="sv-SE" sz="1600" dirty="0">
                <a:latin typeface="Comic Sans MS" pitchFamily="66" charset="0"/>
              </a:rPr>
              <a:t>	* Månadsvis uppföljning och rapportering  </a:t>
            </a:r>
          </a:p>
          <a:p>
            <a:pPr marL="0" indent="0">
              <a:buNone/>
            </a:pPr>
            <a:r>
              <a:rPr lang="sv-SE" sz="1600" dirty="0">
                <a:latin typeface="Comic Sans MS" pitchFamily="66" charset="0"/>
              </a:rPr>
              <a:t>	* Överföring av bokföring till byrå utreds och vid behov implementeras</a:t>
            </a:r>
          </a:p>
          <a:p>
            <a:pPr marL="0" indent="0">
              <a:buNone/>
            </a:pPr>
            <a:r>
              <a:rPr lang="sv-SE" sz="1600" dirty="0">
                <a:latin typeface="Comic Sans MS" pitchFamily="66" charset="0"/>
              </a:rPr>
              <a:t>	</a:t>
            </a:r>
          </a:p>
          <a:p>
            <a:r>
              <a:rPr lang="sv-SE" sz="1600" dirty="0">
                <a:latin typeface="Comic Sans MS" pitchFamily="66" charset="0"/>
              </a:rPr>
              <a:t>Fortsatt digitalisering </a:t>
            </a:r>
          </a:p>
          <a:p>
            <a:pPr marL="0" indent="0">
              <a:buNone/>
            </a:pPr>
            <a:r>
              <a:rPr lang="sv-SE" sz="1600" dirty="0">
                <a:latin typeface="Comic Sans MS" pitchFamily="66" charset="0"/>
              </a:rPr>
              <a:t>	-  fakturering via laget.se</a:t>
            </a:r>
          </a:p>
          <a:p>
            <a:pPr marL="0" indent="0">
              <a:buNone/>
            </a:pPr>
            <a:r>
              <a:rPr lang="sv-SE" sz="1600" dirty="0">
                <a:latin typeface="Comic Sans MS" pitchFamily="66" charset="0"/>
              </a:rPr>
              <a:t>	-  support för fritidskortet</a:t>
            </a:r>
            <a:endParaRPr lang="sv-SE" altLang="sv-SE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sv-SE" sz="1600" dirty="0">
              <a:latin typeface="Comic Sans MS" pitchFamily="66" charset="0"/>
            </a:endParaRPr>
          </a:p>
          <a:p>
            <a:r>
              <a:rPr lang="sv-SE" sz="1600" dirty="0">
                <a:latin typeface="Comic Sans MS" pitchFamily="66" charset="0"/>
              </a:rPr>
              <a:t>Ekonomiska reformer</a:t>
            </a:r>
          </a:p>
          <a:p>
            <a:pPr lvl="1">
              <a:buFontTx/>
              <a:buChar char="-"/>
            </a:pPr>
            <a:r>
              <a:rPr lang="sv-SE" sz="1600" dirty="0">
                <a:latin typeface="Comic Sans MS" pitchFamily="66" charset="0"/>
              </a:rPr>
              <a:t>Ändrad fördelning mellan förening och lagkassorna. Vid intäkter 50/50 % delning förening/lagkassa    </a:t>
            </a:r>
          </a:p>
          <a:p>
            <a:pPr marL="457200" lvl="1" indent="0">
              <a:buNone/>
            </a:pPr>
            <a:r>
              <a:rPr lang="sv-SE" sz="1600" dirty="0">
                <a:latin typeface="Comic Sans MS" pitchFamily="66" charset="0"/>
              </a:rPr>
              <a:t>    genom att först reducera kostnaden därefter dela på nettot. (tidigare delat på nettot och sedan står    </a:t>
            </a:r>
          </a:p>
          <a:p>
            <a:pPr marL="457200" lvl="1" indent="0">
              <a:buNone/>
            </a:pPr>
            <a:r>
              <a:rPr lang="sv-SE" sz="1600" dirty="0">
                <a:latin typeface="Comic Sans MS" pitchFamily="66" charset="0"/>
              </a:rPr>
              <a:t>    HIF för kostnaderna) Utreds om aktuellt eller ej pga. administrativ börda.</a:t>
            </a:r>
          </a:p>
          <a:p>
            <a:pPr marL="457200" lvl="1" indent="0">
              <a:buNone/>
            </a:pPr>
            <a:endParaRPr lang="sv-SE" sz="1600" dirty="0">
              <a:latin typeface="Comic Sans MS" pitchFamily="66" charset="0"/>
            </a:endParaRPr>
          </a:p>
          <a:p>
            <a:pPr marL="457200" lvl="1" indent="0">
              <a:buNone/>
            </a:pPr>
            <a:r>
              <a:rPr lang="sv-SE" sz="1600" dirty="0">
                <a:latin typeface="Comic Sans MS" pitchFamily="66" charset="0"/>
              </a:rPr>
              <a:t>- Ta fram en kostnadsbild för lagen  </a:t>
            </a:r>
          </a:p>
          <a:p>
            <a:pPr marL="0" indent="0">
              <a:buNone/>
            </a:pPr>
            <a:endParaRPr lang="sv-SE" sz="2400" dirty="0">
              <a:latin typeface="Comic Sans MS" pitchFamily="66" charset="0"/>
            </a:endParaRPr>
          </a:p>
          <a:p>
            <a:endParaRPr lang="sv-SE" sz="2400" dirty="0">
              <a:latin typeface="Comic Sans MS" pitchFamily="66" charset="0"/>
            </a:endParaRPr>
          </a:p>
          <a:p>
            <a:pPr marL="457200" lvl="1" indent="0">
              <a:buNone/>
            </a:pPr>
            <a:endParaRPr lang="sv-SE" dirty="0">
              <a:latin typeface="Comic Sans MS" pitchFamily="66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83" y="293246"/>
            <a:ext cx="1288717" cy="129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ubrik 1"/>
          <p:cNvSpPr txBox="1">
            <a:spLocks/>
          </p:cNvSpPr>
          <p:nvPr/>
        </p:nvSpPr>
        <p:spPr>
          <a:xfrm>
            <a:off x="2217057" y="457376"/>
            <a:ext cx="10515600" cy="1066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Målsättningar för HIF ekonomigrupp 2026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11358117" y="6447147"/>
            <a:ext cx="71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Rev A</a:t>
            </a:r>
          </a:p>
        </p:txBody>
      </p:sp>
    </p:spTree>
    <p:extLst>
      <p:ext uri="{BB962C8B-B14F-4D97-AF65-F5344CB8AC3E}">
        <p14:creationId xmlns:p14="http://schemas.microsoft.com/office/powerpoint/2010/main" val="246962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348724" y="2418696"/>
            <a:ext cx="9072533" cy="3125761"/>
          </a:xfrm>
        </p:spPr>
        <p:txBody>
          <a:bodyPr>
            <a:normAutofit lnSpcReduction="10000"/>
          </a:bodyPr>
          <a:lstStyle/>
          <a:p>
            <a:r>
              <a:rPr lang="sv-SE" sz="1600" dirty="0">
                <a:latin typeface="Comic Sans MS" panose="030F0702030302020204" pitchFamily="66" charset="0"/>
              </a:rPr>
              <a:t>Förstärka gruppen för att få en större redundans</a:t>
            </a:r>
          </a:p>
          <a:p>
            <a:endParaRPr lang="sv-SE" sz="1600" dirty="0">
              <a:latin typeface="Comic Sans MS" panose="030F0702030302020204" pitchFamily="66" charset="0"/>
            </a:endParaRPr>
          </a:p>
          <a:p>
            <a:r>
              <a:rPr lang="sv-SE" sz="1600" dirty="0">
                <a:latin typeface="Comic Sans MS" panose="030F0702030302020204" pitchFamily="66" charset="0"/>
              </a:rPr>
              <a:t>Uppnå försäljning till 180 000 kr</a:t>
            </a:r>
          </a:p>
          <a:p>
            <a:endParaRPr lang="sv-SE" sz="1600" dirty="0">
              <a:latin typeface="Comic Sans MS" panose="030F0702030302020204" pitchFamily="66" charset="0"/>
            </a:endParaRPr>
          </a:p>
          <a:p>
            <a:r>
              <a:rPr lang="sv-SE" sz="1600" dirty="0">
                <a:latin typeface="Comic Sans MS" panose="030F0702030302020204" pitchFamily="66" charset="0"/>
              </a:rPr>
              <a:t>Förbättra möjligheten till bättre upphandlingar genom större nyttjande av sponsorer</a:t>
            </a:r>
          </a:p>
          <a:p>
            <a:endParaRPr lang="sv-SE" sz="1600" dirty="0">
              <a:latin typeface="Comic Sans MS" panose="030F0702030302020204" pitchFamily="66" charset="0"/>
            </a:endParaRPr>
          </a:p>
          <a:p>
            <a:r>
              <a:rPr lang="sv-SE" sz="1600" dirty="0">
                <a:latin typeface="Comic Sans MS" panose="030F0702030302020204" pitchFamily="66" charset="0"/>
              </a:rPr>
              <a:t>Bättre uppföljning för att få större förståelse för prissättning</a:t>
            </a:r>
          </a:p>
          <a:p>
            <a:endParaRPr lang="sv-SE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v-SE" sz="2000" dirty="0"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83" y="293246"/>
            <a:ext cx="1288717" cy="129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ubrik 1"/>
          <p:cNvSpPr txBox="1">
            <a:spLocks/>
          </p:cNvSpPr>
          <p:nvPr/>
        </p:nvSpPr>
        <p:spPr>
          <a:xfrm>
            <a:off x="2217057" y="457376"/>
            <a:ext cx="8901517" cy="1066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MÅL HIF Försäljningsgrupp 2026</a:t>
            </a:r>
            <a:endParaRPr lang="sv-SE" sz="3200" dirty="0">
              <a:latin typeface="Comic Sans MS" panose="030F0702030302020204" pitchFamily="66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11358117" y="6447147"/>
            <a:ext cx="71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Rev A</a:t>
            </a:r>
          </a:p>
        </p:txBody>
      </p:sp>
    </p:spTree>
    <p:extLst>
      <p:ext uri="{BB962C8B-B14F-4D97-AF65-F5344CB8AC3E}">
        <p14:creationId xmlns:p14="http://schemas.microsoft.com/office/powerpoint/2010/main" val="952855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731740" y="441706"/>
            <a:ext cx="7428260" cy="1325563"/>
          </a:xfrm>
        </p:spPr>
        <p:txBody>
          <a:bodyPr>
            <a:normAutofit/>
          </a:bodyPr>
          <a:lstStyle/>
          <a:p>
            <a:r>
              <a:rPr lang="sv-SE" sz="2800" dirty="0">
                <a:latin typeface="Comic Sans MS" panose="030F0702030302020204" pitchFamily="66" charset="0"/>
              </a:rPr>
              <a:t> </a:t>
            </a:r>
            <a:r>
              <a:rPr lang="sv-S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MÅL HIF Anläggningsgrupp 2026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432765" y="2046669"/>
            <a:ext cx="10515600" cy="40057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dirty="0">
                <a:latin typeface="Comic Sans MS" panose="030F0702030302020204" pitchFamily="66" charset="0"/>
              </a:rPr>
              <a:t>Enligt underhålls – och miljöplan 2026 och särskilda projekt enligt nedan </a:t>
            </a:r>
          </a:p>
          <a:p>
            <a:pPr marL="0" indent="0">
              <a:buNone/>
            </a:pPr>
            <a:endParaRPr lang="sv-SE" sz="2000" dirty="0">
              <a:latin typeface="Comic Sans MS" panose="030F0702030302020204" pitchFamily="66" charset="0"/>
            </a:endParaRPr>
          </a:p>
          <a:p>
            <a:r>
              <a:rPr lang="sv-SE" sz="1600" dirty="0">
                <a:latin typeface="Comic Sans MS" panose="030F0702030302020204" pitchFamily="66" charset="0"/>
              </a:rPr>
              <a:t>Hantering av naturgräsplanerna (ex vertikalskärning, gödsling mm) enligt skötselplan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Uppföljning trygga miljöer enligt SvFF rekommendationer (och HIF trygghetspolicy)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Färdigställa teknik för kameraövervakning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Slutföra erosionsprojektet (finansiering klar)</a:t>
            </a:r>
          </a:p>
          <a:p>
            <a:r>
              <a:rPr lang="sv-SE" sz="1600" dirty="0" err="1">
                <a:latin typeface="Comic Sans MS" panose="030F0702030302020204" pitchFamily="66" charset="0"/>
              </a:rPr>
              <a:t>Klätterskydd</a:t>
            </a:r>
            <a:r>
              <a:rPr lang="sv-SE" sz="1600" dirty="0">
                <a:latin typeface="Comic Sans MS" panose="030F0702030302020204" pitchFamily="66" charset="0"/>
              </a:rPr>
              <a:t> samtliga master (materiel är levererade)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Vatten röda kiosken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Skärmtak logen för pubkvällar/bilbingo sommar, förvaring mål vinter mm</a:t>
            </a:r>
          </a:p>
          <a:p>
            <a:r>
              <a:rPr lang="sv-SE" sz="1600" dirty="0">
                <a:latin typeface="Comic Sans MS" panose="030F0702030302020204" pitchFamily="66" charset="0"/>
              </a:rPr>
              <a:t>Förberedelser logen som vallokal för val 2026 (åtagande gentemot kommunen)</a:t>
            </a:r>
          </a:p>
          <a:p>
            <a:endParaRPr lang="sv-SE" sz="1600" dirty="0">
              <a:latin typeface="Comic Sans MS" panose="030F0702030302020204" pitchFamily="66" charset="0"/>
            </a:endParaRPr>
          </a:p>
          <a:p>
            <a:endParaRPr lang="sv-SE" sz="16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83" y="293246"/>
            <a:ext cx="1288717" cy="129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11358117" y="6447147"/>
            <a:ext cx="71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Rev A</a:t>
            </a:r>
          </a:p>
        </p:txBody>
      </p:sp>
    </p:spTree>
    <p:extLst>
      <p:ext uri="{BB962C8B-B14F-4D97-AF65-F5344CB8AC3E}">
        <p14:creationId xmlns:p14="http://schemas.microsoft.com/office/powerpoint/2010/main" val="855176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632</Words>
  <Application>Microsoft Office PowerPoint</Application>
  <PresentationFormat>Bredbild</PresentationFormat>
  <Paragraphs>110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Comic Sans MS</vt:lpstr>
      <vt:lpstr>Office-tema</vt:lpstr>
      <vt:lpstr>Målsättningar Hedens IF 2026</vt:lpstr>
      <vt:lpstr>Målsättningar för HIF styrelse 2026 (målbild 2030) Alla mål ska syfta till att ekonomiskt och organisatoriskt stödja målbilden för 2030</vt:lpstr>
      <vt:lpstr>PowerPoint-presentation</vt:lpstr>
      <vt:lpstr>                  Målsättningar HIF U-sektion 2026 (2030) </vt:lpstr>
      <vt:lpstr>Målsättningar HIF sponsor- och marknadsgrupp 2026</vt:lpstr>
      <vt:lpstr>PowerPoint-presentation</vt:lpstr>
      <vt:lpstr>PowerPoint-presentation</vt:lpstr>
      <vt:lpstr>PowerPoint-presentation</vt:lpstr>
      <vt:lpstr> MÅL HIF Anläggningsgrupp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Torbjorn Burstrom</dc:creator>
  <cp:lastModifiedBy>Torbjorn Burstrom</cp:lastModifiedBy>
  <cp:revision>1</cp:revision>
  <dcterms:created xsi:type="dcterms:W3CDTF">2026-03-17T16:05:14Z</dcterms:created>
  <dcterms:modified xsi:type="dcterms:W3CDTF">2026-03-17T16:08:18Z</dcterms:modified>
</cp:coreProperties>
</file>