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70" r:id="rId4"/>
  </p:sldIdLst>
  <p:sldSz cx="12192000" cy="6858000"/>
  <p:notesSz cx="6858000" cy="994568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2" y="28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451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246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99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478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961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798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462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763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96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4205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432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99FE-E365-4A5A-A777-B3186D965168}" type="datetimeFigureOut">
              <a:rPr lang="sv-SE" smtClean="0"/>
              <a:pPr/>
              <a:t>2025-10-14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669EE-EBB9-408F-ADE4-3BF08E7F76F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94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 5"/>
          <p:cNvSpPr/>
          <p:nvPr/>
        </p:nvSpPr>
        <p:spPr>
          <a:xfrm>
            <a:off x="0" y="1871650"/>
            <a:ext cx="11713150" cy="4927483"/>
          </a:xfrm>
          <a:prstGeom prst="ellipse">
            <a:avLst/>
          </a:prstGeom>
          <a:solidFill>
            <a:srgbClr val="FFFF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4262089" y="2076477"/>
            <a:ext cx="4014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Comic Sans MS" panose="030F0702030302020204" pitchFamily="66" charset="0"/>
              </a:rPr>
              <a:t>Delaktighet och inflytande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4525852" y="5299851"/>
            <a:ext cx="375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omic Sans MS" panose="030F0702030302020204" pitchFamily="66" charset="0"/>
              </a:rPr>
              <a:t>Individens roll (jaget) i laget</a:t>
            </a:r>
          </a:p>
          <a:p>
            <a:r>
              <a:rPr lang="sv-SE" sz="1100" dirty="0">
                <a:latin typeface="Comic Sans MS" panose="030F0702030302020204" pitchFamily="66" charset="0"/>
              </a:rPr>
              <a:t>Barnkonventionen 2020</a:t>
            </a:r>
          </a:p>
          <a:p>
            <a:pPr marL="171450" indent="-171450">
              <a:buFontTx/>
              <a:buChar char="-"/>
            </a:pPr>
            <a:r>
              <a:rPr lang="sv-SE" sz="1100" dirty="0">
                <a:latin typeface="Comic Sans MS" panose="030F0702030302020204" pitchFamily="66" charset="0"/>
              </a:rPr>
              <a:t>Barns lika värde</a:t>
            </a:r>
          </a:p>
          <a:p>
            <a:pPr marL="171450" indent="-171450">
              <a:buFontTx/>
              <a:buChar char="-"/>
            </a:pPr>
            <a:r>
              <a:rPr lang="sv-SE" sz="1100" dirty="0">
                <a:latin typeface="Comic Sans MS" panose="030F0702030302020204" pitchFamily="66" charset="0"/>
              </a:rPr>
              <a:t>Barnens bästa ska styra våra beslut</a:t>
            </a:r>
          </a:p>
          <a:p>
            <a:pPr marL="171450" indent="-171450">
              <a:buFontTx/>
              <a:buChar char="-"/>
            </a:pPr>
            <a:r>
              <a:rPr lang="sv-SE" sz="1100" dirty="0">
                <a:latin typeface="Comic Sans MS" panose="030F0702030302020204" pitchFamily="66" charset="0"/>
              </a:rPr>
              <a:t>Barnens rätt till liv och utveckling</a:t>
            </a:r>
          </a:p>
          <a:p>
            <a:pPr marL="171450" indent="-171450">
              <a:buFontTx/>
              <a:buChar char="-"/>
            </a:pPr>
            <a:r>
              <a:rPr lang="sv-SE" sz="1100" dirty="0">
                <a:latin typeface="Comic Sans MS" panose="030F0702030302020204" pitchFamily="66" charset="0"/>
              </a:rPr>
              <a:t>Barns rätt att göra sin röst hörd i takt med barns ålder och mognad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436278" y="3335092"/>
            <a:ext cx="38732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Comic Sans MS" panose="030F0702030302020204" pitchFamily="66" charset="0"/>
              </a:rPr>
              <a:t>Föreningsfostran</a:t>
            </a:r>
          </a:p>
          <a:p>
            <a:pPr marL="285750" indent="-285750">
              <a:buFontTx/>
              <a:buChar char="-"/>
            </a:pPr>
            <a:r>
              <a:rPr lang="sv-SE" dirty="0">
                <a:latin typeface="Comic Sans MS" panose="030F0702030302020204" pitchFamily="66" charset="0"/>
              </a:rPr>
              <a:t>Utveckla färdigheter i förhållande till egna förutsättningar</a:t>
            </a:r>
          </a:p>
          <a:p>
            <a:pPr marL="285750" indent="-285750">
              <a:buFontTx/>
              <a:buChar char="-"/>
            </a:pPr>
            <a:r>
              <a:rPr lang="sv-SE" dirty="0">
                <a:latin typeface="Comic Sans MS" panose="030F0702030302020204" pitchFamily="66" charset="0"/>
              </a:rPr>
              <a:t>BREDD med individen i centrum</a:t>
            </a:r>
          </a:p>
          <a:p>
            <a:pPr marL="285750" indent="-285750">
              <a:buFontTx/>
              <a:buChar char="-"/>
            </a:pPr>
            <a:endParaRPr lang="sv-SE" sz="2000" dirty="0">
              <a:latin typeface="Comic Sans MS" panose="030F0702030302020204" pitchFamily="66" charset="0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8622131" y="3443160"/>
            <a:ext cx="3091019" cy="1353897"/>
            <a:chOff x="8703923" y="3112780"/>
            <a:chExt cx="3091019" cy="1353897"/>
          </a:xfrm>
        </p:grpSpPr>
        <p:sp>
          <p:nvSpPr>
            <p:cNvPr id="10" name="textruta 9"/>
            <p:cNvSpPr txBox="1"/>
            <p:nvPr/>
          </p:nvSpPr>
          <p:spPr>
            <a:xfrm>
              <a:off x="8923448" y="3112780"/>
              <a:ext cx="21755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800" dirty="0">
                  <a:latin typeface="Comic Sans MS" panose="030F0702030302020204" pitchFamily="66" charset="0"/>
                </a:rPr>
                <a:t>Värdegrund</a:t>
              </a:r>
            </a:p>
          </p:txBody>
        </p:sp>
        <p:sp>
          <p:nvSpPr>
            <p:cNvPr id="11" name="textruta 10"/>
            <p:cNvSpPr txBox="1"/>
            <p:nvPr/>
          </p:nvSpPr>
          <p:spPr>
            <a:xfrm>
              <a:off x="8703923" y="3543347"/>
              <a:ext cx="309101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sv-SE" dirty="0">
                  <a:latin typeface="Comic Sans MS" panose="030F0702030302020204" pitchFamily="66" charset="0"/>
                </a:rPr>
                <a:t>Glädje och gemenskap</a:t>
              </a:r>
            </a:p>
            <a:p>
              <a:pPr marL="285750" indent="-285750">
                <a:buFontTx/>
                <a:buChar char="-"/>
              </a:pPr>
              <a:r>
                <a:rPr lang="sv-SE" dirty="0">
                  <a:latin typeface="Comic Sans MS" panose="030F0702030302020204" pitchFamily="66" charset="0"/>
                </a:rPr>
                <a:t>Öppenhet</a:t>
              </a:r>
            </a:p>
            <a:p>
              <a:pPr marL="285750" indent="-285750">
                <a:buFontTx/>
                <a:buChar char="-"/>
              </a:pPr>
              <a:r>
                <a:rPr lang="sv-SE" dirty="0">
                  <a:latin typeface="Comic Sans MS" panose="030F0702030302020204" pitchFamily="66" charset="0"/>
                </a:rPr>
                <a:t>Respekt och tillit</a:t>
              </a: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564884" cy="1578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481" y="2590163"/>
            <a:ext cx="3871456" cy="2657862"/>
          </a:xfrm>
          <a:prstGeom prst="rect">
            <a:avLst/>
          </a:prstGeom>
        </p:spPr>
      </p:pic>
      <p:sp>
        <p:nvSpPr>
          <p:cNvPr id="17" name="Rubrik 16"/>
          <p:cNvSpPr txBox="1">
            <a:spLocks noGrp="1"/>
          </p:cNvSpPr>
          <p:nvPr>
            <p:ph type="title"/>
          </p:nvPr>
        </p:nvSpPr>
        <p:spPr>
          <a:xfrm>
            <a:off x="2199998" y="123639"/>
            <a:ext cx="8642873" cy="153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Comic Sans MS" panose="030F0702030302020204" pitchFamily="66" charset="0"/>
              </a:rPr>
              <a:t>         </a:t>
            </a:r>
            <a:r>
              <a:rPr lang="sv-SE" sz="3200" dirty="0">
                <a:latin typeface="Comic Sans MS" panose="030F0702030302020204" pitchFamily="66" charset="0"/>
              </a:rPr>
              <a:t>Hedens IF vision och </a:t>
            </a:r>
            <a:r>
              <a:rPr lang="sv-SE" sz="3200" dirty="0" err="1">
                <a:latin typeface="Comic Sans MS" panose="030F0702030302020204" pitchFamily="66" charset="0"/>
              </a:rPr>
              <a:t>verksamhetside</a:t>
            </a:r>
            <a:r>
              <a:rPr lang="sv-SE" sz="3200" dirty="0">
                <a:latin typeface="Comic Sans MS" panose="030F0702030302020204" pitchFamily="66" charset="0"/>
              </a:rPr>
              <a:t>’</a:t>
            </a:r>
          </a:p>
          <a:p>
            <a:br>
              <a:rPr lang="sv-SE" sz="2400" dirty="0">
                <a:latin typeface="Comic Sans MS" panose="030F0702030302020204" pitchFamily="66" charset="0"/>
              </a:rPr>
            </a:br>
            <a:r>
              <a:rPr lang="sv-SE" sz="2400" dirty="0">
                <a:latin typeface="Comic Sans MS" panose="030F0702030302020204" pitchFamily="66" charset="0"/>
              </a:rPr>
              <a:t>        </a:t>
            </a:r>
            <a:r>
              <a:rPr lang="sv-SE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En öppen förening som skapar glädje och långvarigt </a:t>
            </a:r>
          </a:p>
          <a:p>
            <a:r>
              <a:rPr lang="sv-SE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idrottsintresse för bygdens barn och ungdomar </a:t>
            </a:r>
          </a:p>
        </p:txBody>
      </p:sp>
    </p:spTree>
    <p:extLst>
      <p:ext uri="{BB962C8B-B14F-4D97-AF65-F5344CB8AC3E}">
        <p14:creationId xmlns:p14="http://schemas.microsoft.com/office/powerpoint/2010/main" val="210670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/>
          <p:cNvSpPr>
            <a:spLocks noGrp="1"/>
          </p:cNvSpPr>
          <p:nvPr/>
        </p:nvSpPr>
        <p:spPr>
          <a:xfrm>
            <a:off x="1527353" y="131668"/>
            <a:ext cx="9144000" cy="4971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Målbild 2030</a:t>
            </a:r>
          </a:p>
        </p:txBody>
      </p:sp>
      <p:cxnSp>
        <p:nvCxnSpPr>
          <p:cNvPr id="4" name="Rak pil 3"/>
          <p:cNvCxnSpPr/>
          <p:nvPr/>
        </p:nvCxnSpPr>
        <p:spPr>
          <a:xfrm flipV="1">
            <a:off x="731949" y="6151581"/>
            <a:ext cx="1048470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ruta 6"/>
          <p:cNvSpPr txBox="1"/>
          <p:nvPr/>
        </p:nvSpPr>
        <p:spPr>
          <a:xfrm>
            <a:off x="1364303" y="6276893"/>
            <a:ext cx="103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         2024                2025                2026                 2027              2028            2029                     2030                        	</a:t>
            </a:r>
          </a:p>
        </p:txBody>
      </p:sp>
      <p:cxnSp>
        <p:nvCxnSpPr>
          <p:cNvPr id="6" name="Rak pil 5"/>
          <p:cNvCxnSpPr/>
          <p:nvPr/>
        </p:nvCxnSpPr>
        <p:spPr>
          <a:xfrm flipH="1" flipV="1">
            <a:off x="746466" y="1500992"/>
            <a:ext cx="14518" cy="4650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79"/>
          <p:cNvSpPr txBox="1"/>
          <p:nvPr/>
        </p:nvSpPr>
        <p:spPr>
          <a:xfrm>
            <a:off x="723570" y="5334743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3-manna</a:t>
            </a:r>
          </a:p>
        </p:txBody>
      </p:sp>
      <p:sp>
        <p:nvSpPr>
          <p:cNvPr id="8" name="textruta 80"/>
          <p:cNvSpPr txBox="1"/>
          <p:nvPr/>
        </p:nvSpPr>
        <p:spPr>
          <a:xfrm>
            <a:off x="760984" y="4752971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5-manna</a:t>
            </a:r>
          </a:p>
        </p:txBody>
      </p:sp>
      <p:sp>
        <p:nvSpPr>
          <p:cNvPr id="9" name="textruta 81"/>
          <p:cNvSpPr txBox="1"/>
          <p:nvPr/>
        </p:nvSpPr>
        <p:spPr>
          <a:xfrm>
            <a:off x="731949" y="4225050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7-manna</a:t>
            </a:r>
          </a:p>
        </p:txBody>
      </p:sp>
      <p:sp>
        <p:nvSpPr>
          <p:cNvPr id="10" name="textruta 82"/>
          <p:cNvSpPr txBox="1"/>
          <p:nvPr/>
        </p:nvSpPr>
        <p:spPr>
          <a:xfrm>
            <a:off x="746370" y="3394128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9-manna</a:t>
            </a:r>
          </a:p>
        </p:txBody>
      </p:sp>
      <p:sp>
        <p:nvSpPr>
          <p:cNvPr id="11" name="textruta 83"/>
          <p:cNvSpPr txBox="1"/>
          <p:nvPr/>
        </p:nvSpPr>
        <p:spPr>
          <a:xfrm>
            <a:off x="741090" y="2838342"/>
            <a:ext cx="82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11-manna</a:t>
            </a:r>
          </a:p>
        </p:txBody>
      </p:sp>
      <p:sp>
        <p:nvSpPr>
          <p:cNvPr id="12" name="textruta 102"/>
          <p:cNvSpPr txBox="1"/>
          <p:nvPr/>
        </p:nvSpPr>
        <p:spPr>
          <a:xfrm>
            <a:off x="342988" y="1977614"/>
            <a:ext cx="41870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18</a:t>
            </a:r>
          </a:p>
          <a:p>
            <a:r>
              <a:rPr lang="sv-SE" dirty="0">
                <a:solidFill>
                  <a:prstClr val="black"/>
                </a:solidFill>
              </a:rPr>
              <a:t>17</a:t>
            </a:r>
          </a:p>
          <a:p>
            <a:r>
              <a:rPr lang="sv-SE" dirty="0">
                <a:solidFill>
                  <a:prstClr val="black"/>
                </a:solidFill>
              </a:rPr>
              <a:t>16</a:t>
            </a:r>
          </a:p>
          <a:p>
            <a:r>
              <a:rPr lang="sv-SE" dirty="0">
                <a:solidFill>
                  <a:prstClr val="black"/>
                </a:solidFill>
              </a:rPr>
              <a:t>15</a:t>
            </a:r>
          </a:p>
          <a:p>
            <a:r>
              <a:rPr lang="sv-SE" dirty="0">
                <a:solidFill>
                  <a:prstClr val="black"/>
                </a:solidFill>
              </a:rPr>
              <a:t>14</a:t>
            </a:r>
          </a:p>
          <a:p>
            <a:r>
              <a:rPr lang="sv-SE" dirty="0">
                <a:solidFill>
                  <a:prstClr val="black"/>
                </a:solidFill>
              </a:rPr>
              <a:t>13</a:t>
            </a:r>
          </a:p>
          <a:p>
            <a:r>
              <a:rPr lang="sv-SE" dirty="0">
                <a:solidFill>
                  <a:prstClr val="black"/>
                </a:solidFill>
              </a:rPr>
              <a:t>12</a:t>
            </a:r>
          </a:p>
          <a:p>
            <a:r>
              <a:rPr lang="sv-SE" dirty="0">
                <a:solidFill>
                  <a:prstClr val="black"/>
                </a:solidFill>
              </a:rPr>
              <a:t>11</a:t>
            </a:r>
          </a:p>
          <a:p>
            <a:r>
              <a:rPr lang="sv-SE" dirty="0">
                <a:solidFill>
                  <a:prstClr val="black"/>
                </a:solidFill>
              </a:rPr>
              <a:t>10</a:t>
            </a:r>
          </a:p>
          <a:p>
            <a:r>
              <a:rPr lang="sv-SE" dirty="0">
                <a:solidFill>
                  <a:prstClr val="black"/>
                </a:solidFill>
              </a:rPr>
              <a:t> 9</a:t>
            </a:r>
          </a:p>
          <a:p>
            <a:r>
              <a:rPr lang="sv-SE" dirty="0">
                <a:solidFill>
                  <a:prstClr val="black"/>
                </a:solidFill>
              </a:rPr>
              <a:t> 8</a:t>
            </a:r>
          </a:p>
          <a:p>
            <a:r>
              <a:rPr lang="sv-SE" dirty="0">
                <a:solidFill>
                  <a:prstClr val="black"/>
                </a:solidFill>
              </a:rPr>
              <a:t> 7</a:t>
            </a:r>
          </a:p>
          <a:p>
            <a:r>
              <a:rPr lang="sv-SE" dirty="0">
                <a:solidFill>
                  <a:prstClr val="black"/>
                </a:solidFill>
              </a:rPr>
              <a:t> 6</a:t>
            </a:r>
          </a:p>
          <a:p>
            <a:r>
              <a:rPr lang="sv-SE" dirty="0">
                <a:solidFill>
                  <a:prstClr val="black"/>
                </a:solidFill>
              </a:rPr>
              <a:t> 5</a:t>
            </a:r>
          </a:p>
          <a:p>
            <a:endParaRPr lang="sv-SE" dirty="0">
              <a:solidFill>
                <a:prstClr val="black"/>
              </a:solidFill>
            </a:endParaRPr>
          </a:p>
        </p:txBody>
      </p:sp>
      <p:sp>
        <p:nvSpPr>
          <p:cNvPr id="25" name="textruta 3"/>
          <p:cNvSpPr txBox="1"/>
          <p:nvPr/>
        </p:nvSpPr>
        <p:spPr>
          <a:xfrm>
            <a:off x="344728" y="1268202"/>
            <a:ext cx="5196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>
                <a:solidFill>
                  <a:prstClr val="black"/>
                </a:solidFill>
              </a:rPr>
              <a:t>Ålder</a:t>
            </a:r>
          </a:p>
        </p:txBody>
      </p:sp>
      <p:sp>
        <p:nvSpPr>
          <p:cNvPr id="49" name="Rektangel med rundade hörn 48"/>
          <p:cNvSpPr/>
          <p:nvPr/>
        </p:nvSpPr>
        <p:spPr>
          <a:xfrm>
            <a:off x="1685194" y="2217855"/>
            <a:ext cx="1093878" cy="70140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J-lag P16 nat. serie 2008</a:t>
            </a:r>
          </a:p>
        </p:txBody>
      </p:sp>
      <p:sp>
        <p:nvSpPr>
          <p:cNvPr id="50" name="Rektangel med rundade hörn 49"/>
          <p:cNvSpPr/>
          <p:nvPr/>
        </p:nvSpPr>
        <p:spPr>
          <a:xfrm>
            <a:off x="1579125" y="3038917"/>
            <a:ext cx="1313652" cy="30338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51" name="textruta 214"/>
          <p:cNvSpPr txBox="1"/>
          <p:nvPr/>
        </p:nvSpPr>
        <p:spPr>
          <a:xfrm>
            <a:off x="1585273" y="3078554"/>
            <a:ext cx="1346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9-9       2010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7-7 2011/12                 </a:t>
            </a:r>
          </a:p>
          <a:p>
            <a:r>
              <a:rPr lang="sv-SE" dirty="0">
                <a:solidFill>
                  <a:prstClr val="black"/>
                </a:solidFill>
              </a:rPr>
              <a:t>       2013/14</a:t>
            </a:r>
          </a:p>
          <a:p>
            <a:r>
              <a:rPr lang="sv-SE" dirty="0">
                <a:solidFill>
                  <a:prstClr val="black"/>
                </a:solidFill>
              </a:rPr>
              <a:t>5-5       2015                 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2016 </a:t>
            </a:r>
          </a:p>
          <a:p>
            <a:r>
              <a:rPr lang="sv-SE" dirty="0">
                <a:solidFill>
                  <a:prstClr val="black"/>
                </a:solidFill>
              </a:rPr>
              <a:t>3-3       2019</a:t>
            </a:r>
          </a:p>
        </p:txBody>
      </p:sp>
      <p:sp>
        <p:nvSpPr>
          <p:cNvPr id="57" name="Rektangel med rundade hörn 56"/>
          <p:cNvSpPr/>
          <p:nvPr/>
        </p:nvSpPr>
        <p:spPr>
          <a:xfrm>
            <a:off x="5557748" y="739787"/>
            <a:ext cx="1139857" cy="48809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>
                <a:solidFill>
                  <a:prstClr val="black"/>
                </a:solidFill>
              </a:rPr>
              <a:t>DIV 2</a:t>
            </a:r>
          </a:p>
        </p:txBody>
      </p:sp>
      <p:sp>
        <p:nvSpPr>
          <p:cNvPr id="59" name="Rektangel med rundade hörn 58"/>
          <p:cNvSpPr/>
          <p:nvPr/>
        </p:nvSpPr>
        <p:spPr>
          <a:xfrm>
            <a:off x="5567585" y="1858602"/>
            <a:ext cx="1149692" cy="4520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J 17 nat.</a:t>
            </a:r>
          </a:p>
          <a:p>
            <a:pPr algn="ctr"/>
            <a:r>
              <a:rPr lang="sv-SE" sz="1400" dirty="0">
                <a:solidFill>
                  <a:prstClr val="black"/>
                </a:solidFill>
              </a:rPr>
              <a:t>Serie 2011 </a:t>
            </a:r>
          </a:p>
        </p:txBody>
      </p:sp>
      <p:sp>
        <p:nvSpPr>
          <p:cNvPr id="60" name="Rektangel med rundade hörn 59"/>
          <p:cNvSpPr/>
          <p:nvPr/>
        </p:nvSpPr>
        <p:spPr>
          <a:xfrm>
            <a:off x="5567585" y="1303165"/>
            <a:ext cx="1139857" cy="484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DIV 4 </a:t>
            </a:r>
          </a:p>
        </p:txBody>
      </p:sp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85" y="180657"/>
            <a:ext cx="805567" cy="80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ktangel med rundade hörn 36"/>
          <p:cNvSpPr/>
          <p:nvPr/>
        </p:nvSpPr>
        <p:spPr>
          <a:xfrm>
            <a:off x="1679469" y="1677227"/>
            <a:ext cx="1093878" cy="4520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 J 16 vinter serie 2008</a:t>
            </a:r>
          </a:p>
        </p:txBody>
      </p:sp>
      <p:sp>
        <p:nvSpPr>
          <p:cNvPr id="38" name="Rektangel med rundade hörn 37"/>
          <p:cNvSpPr/>
          <p:nvPr/>
        </p:nvSpPr>
        <p:spPr>
          <a:xfrm>
            <a:off x="5542472" y="2382032"/>
            <a:ext cx="1149692" cy="36907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39" name="textruta 214"/>
          <p:cNvSpPr txBox="1"/>
          <p:nvPr/>
        </p:nvSpPr>
        <p:spPr>
          <a:xfrm>
            <a:off x="5577643" y="2591570"/>
            <a:ext cx="13024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11-11 P12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9-9</a:t>
            </a:r>
          </a:p>
          <a:p>
            <a:r>
              <a:rPr lang="sv-SE" dirty="0">
                <a:solidFill>
                  <a:prstClr val="black"/>
                </a:solidFill>
              </a:rPr>
              <a:t>P13/14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7-7 P15, P16</a:t>
            </a:r>
          </a:p>
          <a:p>
            <a:r>
              <a:rPr lang="sv-SE" dirty="0">
                <a:solidFill>
                  <a:prstClr val="black"/>
                </a:solidFill>
              </a:rPr>
              <a:t>P17    </a:t>
            </a:r>
          </a:p>
          <a:p>
            <a:r>
              <a:rPr lang="sv-SE" dirty="0">
                <a:solidFill>
                  <a:prstClr val="black"/>
                </a:solidFill>
              </a:rPr>
              <a:t>   --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P22</a:t>
            </a:r>
          </a:p>
        </p:txBody>
      </p:sp>
      <p:sp>
        <p:nvSpPr>
          <p:cNvPr id="40" name="Rektangel med rundade hörn 39"/>
          <p:cNvSpPr/>
          <p:nvPr/>
        </p:nvSpPr>
        <p:spPr>
          <a:xfrm>
            <a:off x="3016606" y="3038332"/>
            <a:ext cx="1115090" cy="30344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41" name="textruta 214"/>
          <p:cNvSpPr txBox="1"/>
          <p:nvPr/>
        </p:nvSpPr>
        <p:spPr>
          <a:xfrm>
            <a:off x="3004764" y="3040478"/>
            <a:ext cx="11054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11-11 P10</a:t>
            </a:r>
          </a:p>
          <a:p>
            <a:r>
              <a:rPr lang="sv-SE" dirty="0">
                <a:solidFill>
                  <a:prstClr val="black"/>
                </a:solidFill>
              </a:rPr>
              <a:t>9-9 P11/12</a:t>
            </a:r>
          </a:p>
          <a:p>
            <a:r>
              <a:rPr lang="sv-SE" dirty="0">
                <a:solidFill>
                  <a:prstClr val="black"/>
                </a:solidFill>
              </a:rPr>
              <a:t>7-7 P13/14 P15</a:t>
            </a:r>
          </a:p>
          <a:p>
            <a:r>
              <a:rPr lang="sv-SE" dirty="0">
                <a:solidFill>
                  <a:prstClr val="black"/>
                </a:solidFill>
              </a:rPr>
              <a:t>3-3 P17 , P18 ,P19, P20-21</a:t>
            </a:r>
          </a:p>
        </p:txBody>
      </p:sp>
      <p:sp>
        <p:nvSpPr>
          <p:cNvPr id="42" name="Rektangel med rundade hörn 41"/>
          <p:cNvSpPr/>
          <p:nvPr/>
        </p:nvSpPr>
        <p:spPr>
          <a:xfrm>
            <a:off x="3041741" y="793453"/>
            <a:ext cx="1097653" cy="4880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>
                <a:solidFill>
                  <a:prstClr val="black"/>
                </a:solidFill>
              </a:rPr>
              <a:t>DIV 3</a:t>
            </a:r>
          </a:p>
        </p:txBody>
      </p:sp>
      <p:sp>
        <p:nvSpPr>
          <p:cNvPr id="43" name="Rektangel med rundade hörn 42"/>
          <p:cNvSpPr/>
          <p:nvPr/>
        </p:nvSpPr>
        <p:spPr>
          <a:xfrm>
            <a:off x="3025805" y="1865301"/>
            <a:ext cx="1084377" cy="50711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DIV 5 </a:t>
            </a:r>
            <a:r>
              <a:rPr lang="sv-SE" sz="1400" dirty="0" err="1">
                <a:solidFill>
                  <a:prstClr val="black"/>
                </a:solidFill>
              </a:rPr>
              <a:t>Utv</a:t>
            </a:r>
            <a:r>
              <a:rPr lang="sv-SE" sz="1400" dirty="0">
                <a:solidFill>
                  <a:prstClr val="black"/>
                </a:solidFill>
              </a:rPr>
              <a:t>-lag  </a:t>
            </a:r>
          </a:p>
        </p:txBody>
      </p:sp>
      <p:sp>
        <p:nvSpPr>
          <p:cNvPr id="47" name="Rektangel med rundade hörn 46"/>
          <p:cNvSpPr/>
          <p:nvPr/>
        </p:nvSpPr>
        <p:spPr>
          <a:xfrm>
            <a:off x="3002684" y="2419397"/>
            <a:ext cx="1093878" cy="4520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P 15 vinter serie 2010</a:t>
            </a:r>
          </a:p>
        </p:txBody>
      </p:sp>
      <p:sp>
        <p:nvSpPr>
          <p:cNvPr id="48" name="Rektangel med rundade hörn 47"/>
          <p:cNvSpPr/>
          <p:nvPr/>
        </p:nvSpPr>
        <p:spPr>
          <a:xfrm>
            <a:off x="4245184" y="2167069"/>
            <a:ext cx="1093878" cy="4520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P16 nat. serie 2010</a:t>
            </a:r>
          </a:p>
        </p:txBody>
      </p:sp>
      <p:sp>
        <p:nvSpPr>
          <p:cNvPr id="52" name="Rektangel med rundade hörn 51"/>
          <p:cNvSpPr/>
          <p:nvPr/>
        </p:nvSpPr>
        <p:spPr>
          <a:xfrm>
            <a:off x="4254048" y="2812954"/>
            <a:ext cx="1115090" cy="32597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54" name="textruta 214"/>
          <p:cNvSpPr txBox="1"/>
          <p:nvPr/>
        </p:nvSpPr>
        <p:spPr>
          <a:xfrm>
            <a:off x="4265114" y="2832958"/>
            <a:ext cx="13024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11-11 P11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9-9</a:t>
            </a:r>
          </a:p>
          <a:p>
            <a:r>
              <a:rPr lang="sv-SE" dirty="0">
                <a:solidFill>
                  <a:prstClr val="black"/>
                </a:solidFill>
              </a:rPr>
              <a:t>P11/12, </a:t>
            </a:r>
          </a:p>
          <a:p>
            <a:r>
              <a:rPr lang="sv-SE" dirty="0">
                <a:solidFill>
                  <a:prstClr val="black"/>
                </a:solidFill>
              </a:rPr>
              <a:t>7-7 </a:t>
            </a:r>
            <a:r>
              <a:rPr lang="sv-SE" dirty="0">
                <a:solidFill>
                  <a:srgbClr val="FF0000"/>
                </a:solidFill>
              </a:rPr>
              <a:t>P13/</a:t>
            </a:r>
            <a:r>
              <a:rPr lang="sv-SE" dirty="0">
                <a:solidFill>
                  <a:prstClr val="black"/>
                </a:solidFill>
              </a:rPr>
              <a:t>14</a:t>
            </a:r>
          </a:p>
          <a:p>
            <a:r>
              <a:rPr lang="sv-SE" dirty="0">
                <a:solidFill>
                  <a:prstClr val="black"/>
                </a:solidFill>
              </a:rPr>
              <a:t>P15 , P16   </a:t>
            </a:r>
          </a:p>
          <a:p>
            <a:r>
              <a:rPr lang="sv-SE" dirty="0">
                <a:solidFill>
                  <a:prstClr val="black"/>
                </a:solidFill>
              </a:rPr>
              <a:t>5-5</a:t>
            </a:r>
          </a:p>
          <a:p>
            <a:r>
              <a:rPr lang="sv-SE" dirty="0">
                <a:solidFill>
                  <a:prstClr val="black"/>
                </a:solidFill>
              </a:rPr>
              <a:t>P17, P18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3-3 </a:t>
            </a:r>
          </a:p>
          <a:p>
            <a:r>
              <a:rPr lang="sv-SE" dirty="0">
                <a:solidFill>
                  <a:prstClr val="black"/>
                </a:solidFill>
              </a:rPr>
              <a:t>P21</a:t>
            </a:r>
          </a:p>
        </p:txBody>
      </p:sp>
      <p:sp>
        <p:nvSpPr>
          <p:cNvPr id="55" name="Rektangel med rundade hörn 54"/>
          <p:cNvSpPr/>
          <p:nvPr/>
        </p:nvSpPr>
        <p:spPr>
          <a:xfrm>
            <a:off x="4279011" y="806743"/>
            <a:ext cx="1065163" cy="4880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>
                <a:solidFill>
                  <a:prstClr val="black"/>
                </a:solidFill>
              </a:rPr>
              <a:t>DIV 3</a:t>
            </a:r>
          </a:p>
        </p:txBody>
      </p:sp>
      <p:sp>
        <p:nvSpPr>
          <p:cNvPr id="56" name="Rektangel med rundade hörn 55"/>
          <p:cNvSpPr/>
          <p:nvPr/>
        </p:nvSpPr>
        <p:spPr>
          <a:xfrm>
            <a:off x="4261622" y="1432111"/>
            <a:ext cx="1061002" cy="479173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DIV 5  </a:t>
            </a:r>
            <a:r>
              <a:rPr lang="sv-SE" sz="1400" dirty="0" err="1">
                <a:solidFill>
                  <a:prstClr val="black"/>
                </a:solidFill>
              </a:rPr>
              <a:t>Utv</a:t>
            </a:r>
            <a:r>
              <a:rPr lang="sv-SE" sz="1400" dirty="0">
                <a:solidFill>
                  <a:prstClr val="black"/>
                </a:solidFill>
              </a:rPr>
              <a:t>-lag </a:t>
            </a:r>
          </a:p>
        </p:txBody>
      </p:sp>
      <p:sp>
        <p:nvSpPr>
          <p:cNvPr id="63" name="Rektangel med rundade hörn 62"/>
          <p:cNvSpPr/>
          <p:nvPr/>
        </p:nvSpPr>
        <p:spPr>
          <a:xfrm>
            <a:off x="1672852" y="1127592"/>
            <a:ext cx="1097653" cy="4880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>
                <a:solidFill>
                  <a:prstClr val="black"/>
                </a:solidFill>
              </a:rPr>
              <a:t>DIV 4</a:t>
            </a:r>
          </a:p>
        </p:txBody>
      </p:sp>
      <p:sp>
        <p:nvSpPr>
          <p:cNvPr id="76" name="Rektangel med rundade hörn 75"/>
          <p:cNvSpPr/>
          <p:nvPr/>
        </p:nvSpPr>
        <p:spPr>
          <a:xfrm>
            <a:off x="9223449" y="616020"/>
            <a:ext cx="1457820" cy="48809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>
                <a:solidFill>
                  <a:prstClr val="black"/>
                </a:solidFill>
              </a:rPr>
              <a:t>DIV 2</a:t>
            </a:r>
          </a:p>
        </p:txBody>
      </p:sp>
      <p:sp>
        <p:nvSpPr>
          <p:cNvPr id="77" name="Rektangel med rundade hörn 76"/>
          <p:cNvSpPr/>
          <p:nvPr/>
        </p:nvSpPr>
        <p:spPr>
          <a:xfrm>
            <a:off x="9213613" y="2338003"/>
            <a:ext cx="1445866" cy="46904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J 17 nat.</a:t>
            </a:r>
          </a:p>
          <a:p>
            <a:pPr algn="ctr"/>
            <a:r>
              <a:rPr lang="sv-SE" sz="1400" dirty="0">
                <a:solidFill>
                  <a:prstClr val="black"/>
                </a:solidFill>
              </a:rPr>
              <a:t>Serie 2013/14 </a:t>
            </a:r>
          </a:p>
        </p:txBody>
      </p:sp>
      <p:sp>
        <p:nvSpPr>
          <p:cNvPr id="78" name="Rektangel med rundade hörn 77"/>
          <p:cNvSpPr/>
          <p:nvPr/>
        </p:nvSpPr>
        <p:spPr>
          <a:xfrm>
            <a:off x="9233286" y="1176984"/>
            <a:ext cx="1426193" cy="4864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DIV 4 </a:t>
            </a:r>
          </a:p>
        </p:txBody>
      </p:sp>
      <p:sp>
        <p:nvSpPr>
          <p:cNvPr id="79" name="Rektangel med rundade hörn 78"/>
          <p:cNvSpPr/>
          <p:nvPr/>
        </p:nvSpPr>
        <p:spPr>
          <a:xfrm>
            <a:off x="9223449" y="1736342"/>
            <a:ext cx="1436030" cy="5287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J 19 nat.</a:t>
            </a:r>
          </a:p>
          <a:p>
            <a:pPr algn="ctr"/>
            <a:r>
              <a:rPr lang="sv-SE" sz="1400" dirty="0">
                <a:solidFill>
                  <a:prstClr val="black"/>
                </a:solidFill>
              </a:rPr>
              <a:t>Serie 2011/12</a:t>
            </a:r>
          </a:p>
        </p:txBody>
      </p:sp>
      <p:sp>
        <p:nvSpPr>
          <p:cNvPr id="80" name="Rektangel med rundade hörn 79"/>
          <p:cNvSpPr/>
          <p:nvPr/>
        </p:nvSpPr>
        <p:spPr>
          <a:xfrm>
            <a:off x="9213613" y="2882334"/>
            <a:ext cx="1445866" cy="31099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81" name="textruta 214"/>
          <p:cNvSpPr txBox="1"/>
          <p:nvPr/>
        </p:nvSpPr>
        <p:spPr>
          <a:xfrm>
            <a:off x="9277084" y="2882334"/>
            <a:ext cx="1480383" cy="3190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solidFill>
                  <a:prstClr val="black"/>
                </a:solidFill>
              </a:rPr>
              <a:t>11-11    2015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2016</a:t>
            </a:r>
          </a:p>
          <a:p>
            <a:r>
              <a:rPr lang="sv-SE" dirty="0">
                <a:solidFill>
                  <a:prstClr val="black"/>
                </a:solidFill>
              </a:rPr>
              <a:t>9-9        2017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2018</a:t>
            </a:r>
          </a:p>
          <a:p>
            <a:r>
              <a:rPr lang="sv-SE" dirty="0">
                <a:solidFill>
                  <a:prstClr val="black"/>
                </a:solidFill>
              </a:rPr>
              <a:t>7-7        2019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2020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2021</a:t>
            </a:r>
          </a:p>
          <a:p>
            <a:r>
              <a:rPr lang="sv-SE" dirty="0">
                <a:solidFill>
                  <a:prstClr val="black"/>
                </a:solidFill>
              </a:rPr>
              <a:t>5-5        2022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2023</a:t>
            </a:r>
          </a:p>
          <a:p>
            <a:r>
              <a:rPr lang="sv-SE" dirty="0">
                <a:solidFill>
                  <a:prstClr val="black"/>
                </a:solidFill>
              </a:rPr>
              <a:t>3-3        2024</a:t>
            </a:r>
          </a:p>
          <a:p>
            <a:r>
              <a:rPr lang="sv-SE" dirty="0">
                <a:solidFill>
                  <a:prstClr val="black"/>
                </a:solidFill>
              </a:rPr>
              <a:t>              2025</a:t>
            </a:r>
          </a:p>
        </p:txBody>
      </p:sp>
      <p:sp>
        <p:nvSpPr>
          <p:cNvPr id="2" name="Rektangel med rundade hörn 42">
            <a:extLst>
              <a:ext uri="{FF2B5EF4-FFF2-40B4-BE49-F238E27FC236}">
                <a16:creationId xmlns:a16="http://schemas.microsoft.com/office/drawing/2014/main" id="{459F4416-CEAC-7411-C4EE-AB0EE912DA16}"/>
              </a:ext>
            </a:extLst>
          </p:cNvPr>
          <p:cNvSpPr/>
          <p:nvPr/>
        </p:nvSpPr>
        <p:spPr>
          <a:xfrm>
            <a:off x="3031962" y="1318449"/>
            <a:ext cx="1084377" cy="50711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400" dirty="0">
                <a:solidFill>
                  <a:prstClr val="black"/>
                </a:solidFill>
              </a:rPr>
              <a:t>DIV 4 </a:t>
            </a:r>
            <a:r>
              <a:rPr lang="sv-SE" sz="1400" dirty="0" err="1">
                <a:solidFill>
                  <a:prstClr val="black"/>
                </a:solidFill>
              </a:rPr>
              <a:t>Utv</a:t>
            </a:r>
            <a:r>
              <a:rPr lang="sv-SE" sz="1400" dirty="0">
                <a:solidFill>
                  <a:prstClr val="black"/>
                </a:solidFill>
              </a:rPr>
              <a:t>-lag  </a:t>
            </a:r>
          </a:p>
        </p:txBody>
      </p:sp>
    </p:spTree>
    <p:extLst>
      <p:ext uri="{BB962C8B-B14F-4D97-AF65-F5344CB8AC3E}">
        <p14:creationId xmlns:p14="http://schemas.microsoft.com/office/powerpoint/2010/main" val="297330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ktangel med rundade hörn 38"/>
          <p:cNvSpPr/>
          <p:nvPr/>
        </p:nvSpPr>
        <p:spPr>
          <a:xfrm>
            <a:off x="283269" y="1669773"/>
            <a:ext cx="3954603" cy="497537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018194" cy="93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74450" y="4038711"/>
            <a:ext cx="1931479" cy="1086457"/>
          </a:xfrm>
          <a:prstGeom prst="rect">
            <a:avLst/>
          </a:prstGeom>
        </p:spPr>
      </p:pic>
      <p:sp>
        <p:nvSpPr>
          <p:cNvPr id="6" name="Rubrik 16"/>
          <p:cNvSpPr txBox="1">
            <a:spLocks noGrp="1"/>
          </p:cNvSpPr>
          <p:nvPr>
            <p:ph type="title"/>
          </p:nvPr>
        </p:nvSpPr>
        <p:spPr>
          <a:xfrm>
            <a:off x="1456677" y="308805"/>
            <a:ext cx="9943154" cy="1255728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Comic Sans MS" panose="030F0702030302020204" pitchFamily="66" charset="0"/>
              </a:rPr>
              <a:t>         Hedens IF krav på dig som ledare – gula tråden</a:t>
            </a:r>
          </a:p>
          <a:p>
            <a:br>
              <a:rPr lang="sv-SE" sz="2800" dirty="0">
                <a:latin typeface="Comic Sans MS" panose="030F0702030302020204" pitchFamily="66" charset="0"/>
              </a:rPr>
            </a:br>
            <a:endParaRPr lang="sv-SE" sz="2800" dirty="0">
              <a:latin typeface="Comic Sans MS" panose="030F0702030302020204" pitchFamily="66" charset="0"/>
            </a:endParaRPr>
          </a:p>
        </p:txBody>
      </p:sp>
      <p:sp>
        <p:nvSpPr>
          <p:cNvPr id="16" name="Ellips 15"/>
          <p:cNvSpPr/>
          <p:nvPr/>
        </p:nvSpPr>
        <p:spPr>
          <a:xfrm>
            <a:off x="7613374" y="3180522"/>
            <a:ext cx="2832652" cy="158032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tx1"/>
                </a:solidFill>
                <a:latin typeface="Comic Sans MS" panose="030F0702030302020204" pitchFamily="66" charset="0"/>
              </a:rPr>
              <a:t>Rätt utbildning </a:t>
            </a:r>
            <a:r>
              <a:rPr lang="sv-SE" sz="16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mht</a:t>
            </a:r>
            <a:r>
              <a:rPr lang="sv-SE" sz="1600" dirty="0">
                <a:solidFill>
                  <a:schemeClr val="tx1"/>
                </a:solidFill>
                <a:latin typeface="Comic Sans MS" panose="030F0702030302020204" pitchFamily="66" charset="0"/>
              </a:rPr>
              <a:t> roll som tränare eller ledare föreningen</a:t>
            </a:r>
          </a:p>
        </p:txBody>
      </p:sp>
      <p:cxnSp>
        <p:nvCxnSpPr>
          <p:cNvPr id="18" name="Rak pil 17"/>
          <p:cNvCxnSpPr/>
          <p:nvPr/>
        </p:nvCxnSpPr>
        <p:spPr>
          <a:xfrm flipV="1">
            <a:off x="9690652" y="2583569"/>
            <a:ext cx="1035415" cy="513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 19"/>
          <p:cNvCxnSpPr/>
          <p:nvPr/>
        </p:nvCxnSpPr>
        <p:spPr>
          <a:xfrm flipV="1">
            <a:off x="10376452" y="2982066"/>
            <a:ext cx="795131" cy="417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pil 21"/>
          <p:cNvCxnSpPr/>
          <p:nvPr/>
        </p:nvCxnSpPr>
        <p:spPr>
          <a:xfrm>
            <a:off x="10634870" y="3970683"/>
            <a:ext cx="48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 23"/>
          <p:cNvCxnSpPr/>
          <p:nvPr/>
        </p:nvCxnSpPr>
        <p:spPr>
          <a:xfrm>
            <a:off x="10287000" y="4581940"/>
            <a:ext cx="695739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ruta 24"/>
          <p:cNvSpPr txBox="1"/>
          <p:nvPr/>
        </p:nvSpPr>
        <p:spPr>
          <a:xfrm>
            <a:off x="10700601" y="2085252"/>
            <a:ext cx="86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UEFA-C</a:t>
            </a:r>
          </a:p>
        </p:txBody>
      </p:sp>
      <p:sp>
        <p:nvSpPr>
          <p:cNvPr id="26" name="textruta 25"/>
          <p:cNvSpPr txBox="1"/>
          <p:nvPr/>
        </p:nvSpPr>
        <p:spPr>
          <a:xfrm>
            <a:off x="11171582" y="2687604"/>
            <a:ext cx="910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UEFA_B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11171581" y="3763139"/>
            <a:ext cx="799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SvFF D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10726067" y="5187436"/>
            <a:ext cx="1245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UEFA-MV C</a:t>
            </a:r>
          </a:p>
        </p:txBody>
      </p:sp>
      <p:cxnSp>
        <p:nvCxnSpPr>
          <p:cNvPr id="30" name="Rak pil 29"/>
          <p:cNvCxnSpPr/>
          <p:nvPr/>
        </p:nvCxnSpPr>
        <p:spPr>
          <a:xfrm>
            <a:off x="9475155" y="4839795"/>
            <a:ext cx="332961" cy="620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ruta 30"/>
          <p:cNvSpPr txBox="1"/>
          <p:nvPr/>
        </p:nvSpPr>
        <p:spPr>
          <a:xfrm>
            <a:off x="9543339" y="553909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Övr</a:t>
            </a:r>
            <a:r>
              <a:rPr lang="sv-SE" dirty="0"/>
              <a:t> </a:t>
            </a:r>
            <a:r>
              <a:rPr lang="sv-SE" dirty="0" err="1"/>
              <a:t>utb</a:t>
            </a:r>
            <a:endParaRPr lang="sv-SE" dirty="0"/>
          </a:p>
        </p:txBody>
      </p:sp>
      <p:sp>
        <p:nvSpPr>
          <p:cNvPr id="32" name="Rubrik 16"/>
          <p:cNvSpPr txBox="1">
            <a:spLocks/>
          </p:cNvSpPr>
          <p:nvPr/>
        </p:nvSpPr>
        <p:spPr>
          <a:xfrm>
            <a:off x="699911" y="1917451"/>
            <a:ext cx="3395012" cy="6463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>
                <a:latin typeface="Comic Sans MS" panose="030F0702030302020204" pitchFamily="66" charset="0"/>
              </a:rPr>
              <a:t>         Hedens IF verksamhetside’</a:t>
            </a:r>
          </a:p>
          <a:p>
            <a:br>
              <a:rPr lang="sv-SE" sz="1000">
                <a:latin typeface="Comic Sans MS" panose="030F0702030302020204" pitchFamily="66" charset="0"/>
              </a:rPr>
            </a:br>
            <a:r>
              <a:rPr lang="sv-SE" sz="1000">
                <a:latin typeface="Comic Sans MS" panose="030F0702030302020204" pitchFamily="66" charset="0"/>
              </a:rPr>
              <a:t>En öppen förening som skapar glädje och långvarigt </a:t>
            </a:r>
          </a:p>
          <a:p>
            <a:r>
              <a:rPr lang="sv-SE" sz="1000">
                <a:latin typeface="Comic Sans MS" panose="030F0702030302020204" pitchFamily="66" charset="0"/>
              </a:rPr>
              <a:t>idrottsintresse för bygdens barn och ungdomar </a:t>
            </a:r>
            <a:endParaRPr lang="sv-SE" sz="1000" dirty="0">
              <a:latin typeface="Comic Sans MS" panose="030F0702030302020204" pitchFamily="66" charset="0"/>
            </a:endParaRPr>
          </a:p>
        </p:txBody>
      </p:sp>
      <p:sp>
        <p:nvSpPr>
          <p:cNvPr id="33" name="textruta 32"/>
          <p:cNvSpPr txBox="1"/>
          <p:nvPr/>
        </p:nvSpPr>
        <p:spPr>
          <a:xfrm>
            <a:off x="725661" y="2901365"/>
            <a:ext cx="38732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>
                <a:solidFill>
                  <a:srgbClr val="FF0000"/>
                </a:solidFill>
                <a:latin typeface="Comic Sans MS" panose="030F0702030302020204" pitchFamily="66" charset="0"/>
              </a:rPr>
              <a:t>Föreningsfostran</a:t>
            </a:r>
          </a:p>
          <a:p>
            <a:pPr marL="285750" indent="-285750">
              <a:buFontTx/>
              <a:buChar char="-"/>
            </a:pPr>
            <a:r>
              <a:rPr lang="sv-SE" sz="1000" dirty="0">
                <a:solidFill>
                  <a:srgbClr val="FF0000"/>
                </a:solidFill>
                <a:latin typeface="Comic Sans MS" panose="030F0702030302020204" pitchFamily="66" charset="0"/>
              </a:rPr>
              <a:t>Utveckla färdigheter i förhållande till egna förutsättningar</a:t>
            </a:r>
          </a:p>
          <a:p>
            <a:pPr marL="285750" indent="-285750">
              <a:buFontTx/>
              <a:buChar char="-"/>
            </a:pPr>
            <a:r>
              <a:rPr lang="sv-SE" sz="1000" dirty="0">
                <a:solidFill>
                  <a:srgbClr val="FF0000"/>
                </a:solidFill>
                <a:latin typeface="Comic Sans MS" panose="030F0702030302020204" pitchFamily="66" charset="0"/>
              </a:rPr>
              <a:t>Bredd med individen i centrum</a:t>
            </a:r>
          </a:p>
          <a:p>
            <a:pPr marL="285750" indent="-285750">
              <a:buFontTx/>
              <a:buChar char="-"/>
            </a:pPr>
            <a:endParaRPr lang="sv-SE" sz="1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4" name="Grupp 33"/>
          <p:cNvGrpSpPr/>
          <p:nvPr/>
        </p:nvGrpSpPr>
        <p:grpSpPr>
          <a:xfrm>
            <a:off x="629815" y="3896853"/>
            <a:ext cx="3124024" cy="998331"/>
            <a:chOff x="8923448" y="3112780"/>
            <a:chExt cx="3124024" cy="998331"/>
          </a:xfrm>
        </p:grpSpPr>
        <p:sp>
          <p:nvSpPr>
            <p:cNvPr id="35" name="textruta 34"/>
            <p:cNvSpPr txBox="1"/>
            <p:nvPr/>
          </p:nvSpPr>
          <p:spPr>
            <a:xfrm>
              <a:off x="8923448" y="3112780"/>
              <a:ext cx="21755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dirty="0">
                  <a:latin typeface="Comic Sans MS" panose="030F0702030302020204" pitchFamily="66" charset="0"/>
                </a:rPr>
                <a:t>Värdegrund</a:t>
              </a:r>
            </a:p>
          </p:txBody>
        </p:sp>
        <p:sp>
          <p:nvSpPr>
            <p:cNvPr id="36" name="textruta 35"/>
            <p:cNvSpPr txBox="1"/>
            <p:nvPr/>
          </p:nvSpPr>
          <p:spPr>
            <a:xfrm>
              <a:off x="8956453" y="3372447"/>
              <a:ext cx="30910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sv-SE" sz="1400" dirty="0">
                  <a:latin typeface="Comic Sans MS" panose="030F0702030302020204" pitchFamily="66" charset="0"/>
                </a:rPr>
                <a:t>Glädje och gemenskap</a:t>
              </a:r>
            </a:p>
            <a:p>
              <a:pPr marL="285750" indent="-285750">
                <a:buFontTx/>
                <a:buChar char="-"/>
              </a:pPr>
              <a:r>
                <a:rPr lang="sv-SE" sz="1400" dirty="0">
                  <a:latin typeface="Comic Sans MS" panose="030F0702030302020204" pitchFamily="66" charset="0"/>
                </a:rPr>
                <a:t>Öppenhet</a:t>
              </a:r>
            </a:p>
            <a:p>
              <a:pPr marL="285750" indent="-285750">
                <a:buFontTx/>
                <a:buChar char="-"/>
              </a:pPr>
              <a:r>
                <a:rPr lang="sv-SE" sz="1400" dirty="0">
                  <a:latin typeface="Comic Sans MS" panose="030F0702030302020204" pitchFamily="66" charset="0"/>
                </a:rPr>
                <a:t>Respekt och tillit</a:t>
              </a:r>
            </a:p>
          </p:txBody>
        </p:sp>
      </p:grpSp>
      <p:sp>
        <p:nvSpPr>
          <p:cNvPr id="37" name="textruta 36"/>
          <p:cNvSpPr txBox="1"/>
          <p:nvPr/>
        </p:nvSpPr>
        <p:spPr>
          <a:xfrm>
            <a:off x="522178" y="5247383"/>
            <a:ext cx="3750477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rgbClr val="00B0F0"/>
                </a:solidFill>
                <a:latin typeface="Comic Sans MS" panose="030F0702030302020204" pitchFamily="66" charset="0"/>
              </a:rPr>
              <a:t>Individens roll (jaget) i laget</a:t>
            </a:r>
          </a:p>
          <a:p>
            <a:r>
              <a:rPr lang="sv-SE" sz="1050" dirty="0">
                <a:latin typeface="Comic Sans MS" panose="030F0702030302020204" pitchFamily="66" charset="0"/>
              </a:rPr>
              <a:t>Barnkonventionen 2020</a:t>
            </a:r>
          </a:p>
          <a:p>
            <a:pPr marL="171450" indent="-171450">
              <a:buFontTx/>
              <a:buChar char="-"/>
            </a:pPr>
            <a:r>
              <a:rPr lang="sv-SE" sz="1050" dirty="0">
                <a:latin typeface="Comic Sans MS" panose="030F0702030302020204" pitchFamily="66" charset="0"/>
              </a:rPr>
              <a:t>Barns lika värde</a:t>
            </a:r>
          </a:p>
          <a:p>
            <a:pPr marL="171450" indent="-171450">
              <a:buFontTx/>
              <a:buChar char="-"/>
            </a:pPr>
            <a:r>
              <a:rPr lang="sv-SE" sz="1050" dirty="0">
                <a:latin typeface="Comic Sans MS" panose="030F0702030302020204" pitchFamily="66" charset="0"/>
              </a:rPr>
              <a:t>Barnens bästa ska styra våra beslut</a:t>
            </a:r>
          </a:p>
          <a:p>
            <a:pPr marL="171450" indent="-171450">
              <a:buFontTx/>
              <a:buChar char="-"/>
            </a:pPr>
            <a:r>
              <a:rPr lang="sv-SE" sz="1050" dirty="0">
                <a:latin typeface="Comic Sans MS" panose="030F0702030302020204" pitchFamily="66" charset="0"/>
              </a:rPr>
              <a:t>Barnens rätt till liv och utveckling</a:t>
            </a:r>
          </a:p>
          <a:p>
            <a:pPr marL="171450" indent="-171450">
              <a:buFontTx/>
              <a:buChar char="-"/>
            </a:pPr>
            <a:r>
              <a:rPr lang="sv-SE" sz="1050" dirty="0">
                <a:latin typeface="Comic Sans MS" panose="030F0702030302020204" pitchFamily="66" charset="0"/>
              </a:rPr>
              <a:t>Barns rätt att göra sin röst hörd i takt med barns ålder och mognad</a:t>
            </a:r>
          </a:p>
        </p:txBody>
      </p:sp>
      <p:sp>
        <p:nvSpPr>
          <p:cNvPr id="40" name="Ellips 39"/>
          <p:cNvSpPr/>
          <p:nvPr/>
        </p:nvSpPr>
        <p:spPr>
          <a:xfrm>
            <a:off x="5341115" y="1718811"/>
            <a:ext cx="3103923" cy="10436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  <a:latin typeface="Comic Sans MS" panose="030F0702030302020204" pitchFamily="66" charset="0"/>
              </a:rPr>
              <a:t>Spelformsinriktad</a:t>
            </a:r>
          </a:p>
          <a:p>
            <a:pPr algn="ctr"/>
            <a:r>
              <a:rPr lang="sv-SE" dirty="0">
                <a:solidFill>
                  <a:schemeClr val="tx1"/>
                </a:solidFill>
                <a:latin typeface="Comic Sans MS" panose="030F0702030302020204" pitchFamily="66" charset="0"/>
              </a:rPr>
              <a:t>SPELIDE’</a:t>
            </a:r>
          </a:p>
        </p:txBody>
      </p:sp>
      <p:cxnSp>
        <p:nvCxnSpPr>
          <p:cNvPr id="42" name="Rak pil 41"/>
          <p:cNvCxnSpPr/>
          <p:nvPr/>
        </p:nvCxnSpPr>
        <p:spPr>
          <a:xfrm flipV="1">
            <a:off x="7026965" y="1152939"/>
            <a:ext cx="586409" cy="383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pil 43"/>
          <p:cNvCxnSpPr/>
          <p:nvPr/>
        </p:nvCxnSpPr>
        <p:spPr>
          <a:xfrm flipV="1">
            <a:off x="8020878" y="1300709"/>
            <a:ext cx="576470" cy="471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k pil 45"/>
          <p:cNvCxnSpPr/>
          <p:nvPr/>
        </p:nvCxnSpPr>
        <p:spPr>
          <a:xfrm flipV="1">
            <a:off x="8665310" y="1735289"/>
            <a:ext cx="530870" cy="387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ruta 46"/>
          <p:cNvSpPr txBox="1"/>
          <p:nvPr/>
        </p:nvSpPr>
        <p:spPr>
          <a:xfrm>
            <a:off x="7607784" y="975554"/>
            <a:ext cx="82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försvar</a:t>
            </a:r>
          </a:p>
        </p:txBody>
      </p:sp>
      <p:sp>
        <p:nvSpPr>
          <p:cNvPr id="48" name="textruta 47"/>
          <p:cNvSpPr txBox="1"/>
          <p:nvPr/>
        </p:nvSpPr>
        <p:spPr>
          <a:xfrm>
            <a:off x="8665310" y="1031480"/>
            <a:ext cx="1274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omställning</a:t>
            </a:r>
          </a:p>
        </p:txBody>
      </p:sp>
      <p:sp>
        <p:nvSpPr>
          <p:cNvPr id="49" name="textruta 48"/>
          <p:cNvSpPr txBox="1"/>
          <p:nvPr/>
        </p:nvSpPr>
        <p:spPr>
          <a:xfrm>
            <a:off x="9292534" y="1485107"/>
            <a:ext cx="698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anfall</a:t>
            </a:r>
          </a:p>
        </p:txBody>
      </p:sp>
      <p:sp>
        <p:nvSpPr>
          <p:cNvPr id="50" name="textruta 49"/>
          <p:cNvSpPr txBox="1"/>
          <p:nvPr/>
        </p:nvSpPr>
        <p:spPr>
          <a:xfrm>
            <a:off x="8445038" y="1495958"/>
            <a:ext cx="791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zon</a:t>
            </a:r>
          </a:p>
        </p:txBody>
      </p:sp>
      <p:cxnSp>
        <p:nvCxnSpPr>
          <p:cNvPr id="53" name="Rak pil 52"/>
          <p:cNvCxnSpPr/>
          <p:nvPr/>
        </p:nvCxnSpPr>
        <p:spPr>
          <a:xfrm>
            <a:off x="4340234" y="4456561"/>
            <a:ext cx="9308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pil 54"/>
          <p:cNvCxnSpPr/>
          <p:nvPr/>
        </p:nvCxnSpPr>
        <p:spPr>
          <a:xfrm flipH="1">
            <a:off x="6040189" y="2901365"/>
            <a:ext cx="361522" cy="6386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pil 56"/>
          <p:cNvCxnSpPr/>
          <p:nvPr/>
        </p:nvCxnSpPr>
        <p:spPr>
          <a:xfrm flipH="1">
            <a:off x="6783501" y="4157461"/>
            <a:ext cx="740421" cy="2346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44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379</Words>
  <Application>Microsoft Office PowerPoint</Application>
  <PresentationFormat>Bredbild</PresentationFormat>
  <Paragraphs>134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Office-tema</vt:lpstr>
      <vt:lpstr>         Hedens IF vision och verksamhetside’          En öppen förening som skapar glädje och långvarigt          idrottsintresse för bygdens barn och ungdomar </vt:lpstr>
      <vt:lpstr>PowerPoint-presentation</vt:lpstr>
      <vt:lpstr>         Hedens IF krav på dig som ledare – gula tråden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User</dc:creator>
  <cp:lastModifiedBy>Torbjorn Burstrom</cp:lastModifiedBy>
  <cp:revision>45</cp:revision>
  <cp:lastPrinted>2024-04-23T12:49:55Z</cp:lastPrinted>
  <dcterms:created xsi:type="dcterms:W3CDTF">2023-11-24T15:39:37Z</dcterms:created>
  <dcterms:modified xsi:type="dcterms:W3CDTF">2025-10-14T15:10:11Z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80afd86-dcf7-4483-b9eb-5af1dcd104e1_Enabled">
    <vt:lpwstr>true</vt:lpwstr>
  </property>
  <property fmtid="{D5CDD505-2E9C-101B-9397-08002B2CF9AE}" pid="3" name="MSIP_Label_680afd86-dcf7-4483-b9eb-5af1dcd104e1_SetDate">
    <vt:lpwstr>2024-01-09T20:20:41Z</vt:lpwstr>
  </property>
  <property fmtid="{D5CDD505-2E9C-101B-9397-08002B2CF9AE}" pid="4" name="MSIP_Label_680afd86-dcf7-4483-b9eb-5af1dcd104e1_Method">
    <vt:lpwstr>Standard</vt:lpwstr>
  </property>
  <property fmtid="{D5CDD505-2E9C-101B-9397-08002B2CF9AE}" pid="5" name="MSIP_Label_680afd86-dcf7-4483-b9eb-5af1dcd104e1_Name">
    <vt:lpwstr>K2 Intern</vt:lpwstr>
  </property>
  <property fmtid="{D5CDD505-2E9C-101B-9397-08002B2CF9AE}" pid="6" name="MSIP_Label_680afd86-dcf7-4483-b9eb-5af1dcd104e1_SiteId">
    <vt:lpwstr>5a9809cf-0bcb-413a-838a-09ecc40cc9e8</vt:lpwstr>
  </property>
  <property fmtid="{D5CDD505-2E9C-101B-9397-08002B2CF9AE}" pid="7" name="MSIP_Label_680afd86-dcf7-4483-b9eb-5af1dcd104e1_ActionId">
    <vt:lpwstr>8ff222a4-555f-4a2f-b134-470f3014090a</vt:lpwstr>
  </property>
  <property fmtid="{D5CDD505-2E9C-101B-9397-08002B2CF9AE}" pid="8" name="MSIP_Label_680afd86-dcf7-4483-b9eb-5af1dcd104e1_ContentBits">
    <vt:lpwstr>0</vt:lpwstr>
  </property>
</Properties>
</file>