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82" r:id="rId4"/>
    <p:sldId id="281" r:id="rId5"/>
    <p:sldId id="280" r:id="rId6"/>
    <p:sldId id="276" r:id="rId7"/>
    <p:sldId id="261" r:id="rId8"/>
    <p:sldId id="256" r:id="rId9"/>
    <p:sldId id="257" r:id="rId10"/>
    <p:sldId id="258" r:id="rId11"/>
    <p:sldId id="263" r:id="rId12"/>
    <p:sldId id="264" r:id="rId13"/>
    <p:sldId id="265" r:id="rId14"/>
    <p:sldId id="260" r:id="rId15"/>
  </p:sldIdLst>
  <p:sldSz cx="12192000" cy="6858000"/>
  <p:notesSz cx="6858000" cy="99456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2" y="28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9FE-E365-4A5A-A777-B3186D965168}" type="datetimeFigureOut">
              <a:rPr lang="sv-SE" smtClean="0"/>
              <a:pPr/>
              <a:t>2025-10-14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69EE-EBB9-408F-ADE4-3BF08E7F76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51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9FE-E365-4A5A-A777-B3186D965168}" type="datetimeFigureOut">
              <a:rPr lang="sv-SE" smtClean="0"/>
              <a:pPr/>
              <a:t>2025-10-14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69EE-EBB9-408F-ADE4-3BF08E7F76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246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9FE-E365-4A5A-A777-B3186D965168}" type="datetimeFigureOut">
              <a:rPr lang="sv-SE" smtClean="0"/>
              <a:pPr/>
              <a:t>2025-10-14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69EE-EBB9-408F-ADE4-3BF08E7F76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99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9FE-E365-4A5A-A777-B3186D965168}" type="datetimeFigureOut">
              <a:rPr lang="sv-SE" smtClean="0"/>
              <a:pPr/>
              <a:t>2025-10-14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69EE-EBB9-408F-ADE4-3BF08E7F76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78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9FE-E365-4A5A-A777-B3186D965168}" type="datetimeFigureOut">
              <a:rPr lang="sv-SE" smtClean="0"/>
              <a:pPr/>
              <a:t>2025-10-14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69EE-EBB9-408F-ADE4-3BF08E7F76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6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9FE-E365-4A5A-A777-B3186D965168}" type="datetimeFigureOut">
              <a:rPr lang="sv-SE" smtClean="0"/>
              <a:pPr/>
              <a:t>2025-10-14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69EE-EBB9-408F-ADE4-3BF08E7F76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798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9FE-E365-4A5A-A777-B3186D965168}" type="datetimeFigureOut">
              <a:rPr lang="sv-SE" smtClean="0"/>
              <a:pPr/>
              <a:t>2025-10-14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69EE-EBB9-408F-ADE4-3BF08E7F76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62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9FE-E365-4A5A-A777-B3186D965168}" type="datetimeFigureOut">
              <a:rPr lang="sv-SE" smtClean="0"/>
              <a:pPr/>
              <a:t>2025-10-14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69EE-EBB9-408F-ADE4-3BF08E7F76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63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9FE-E365-4A5A-A777-B3186D965168}" type="datetimeFigureOut">
              <a:rPr lang="sv-SE" smtClean="0"/>
              <a:pPr/>
              <a:t>2025-10-14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69EE-EBB9-408F-ADE4-3BF08E7F76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996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9FE-E365-4A5A-A777-B3186D965168}" type="datetimeFigureOut">
              <a:rPr lang="sv-SE" smtClean="0"/>
              <a:pPr/>
              <a:t>2025-10-14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69EE-EBB9-408F-ADE4-3BF08E7F76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20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9FE-E365-4A5A-A777-B3186D965168}" type="datetimeFigureOut">
              <a:rPr lang="sv-SE" smtClean="0"/>
              <a:pPr/>
              <a:t>2025-10-14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69EE-EBB9-408F-ADE4-3BF08E7F76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32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C99FE-E365-4A5A-A777-B3186D965168}" type="datetimeFigureOut">
              <a:rPr lang="sv-SE" smtClean="0"/>
              <a:pPr/>
              <a:t>2025-10-14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669EE-EBB9-408F-ADE4-3BF08E7F76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940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/>
          <p:cNvSpPr/>
          <p:nvPr/>
        </p:nvSpPr>
        <p:spPr>
          <a:xfrm>
            <a:off x="0" y="1871650"/>
            <a:ext cx="11713150" cy="4927483"/>
          </a:xfrm>
          <a:prstGeom prst="ellipse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262089" y="2076477"/>
            <a:ext cx="401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Comic Sans MS" panose="030F0702030302020204" pitchFamily="66" charset="0"/>
              </a:rPr>
              <a:t>Delaktighet och inflytande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525852" y="5299851"/>
            <a:ext cx="37504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Comic Sans MS" panose="030F0702030302020204" pitchFamily="66" charset="0"/>
              </a:rPr>
              <a:t>Individens roll (jaget) i laget</a:t>
            </a:r>
          </a:p>
          <a:p>
            <a:r>
              <a:rPr lang="sv-SE" sz="1100" dirty="0">
                <a:latin typeface="Comic Sans MS" panose="030F0702030302020204" pitchFamily="66" charset="0"/>
              </a:rPr>
              <a:t>Barnkonventionen 2020</a:t>
            </a:r>
          </a:p>
          <a:p>
            <a:pPr marL="171450" indent="-171450">
              <a:buFontTx/>
              <a:buChar char="-"/>
            </a:pPr>
            <a:r>
              <a:rPr lang="sv-SE" sz="1100" dirty="0">
                <a:latin typeface="Comic Sans MS" panose="030F0702030302020204" pitchFamily="66" charset="0"/>
              </a:rPr>
              <a:t>Barns lika värde</a:t>
            </a:r>
          </a:p>
          <a:p>
            <a:pPr marL="171450" indent="-171450">
              <a:buFontTx/>
              <a:buChar char="-"/>
            </a:pPr>
            <a:r>
              <a:rPr lang="sv-SE" sz="1100" dirty="0">
                <a:latin typeface="Comic Sans MS" panose="030F0702030302020204" pitchFamily="66" charset="0"/>
              </a:rPr>
              <a:t>Barnens bästa ska styra våra beslut</a:t>
            </a:r>
          </a:p>
          <a:p>
            <a:pPr marL="171450" indent="-171450">
              <a:buFontTx/>
              <a:buChar char="-"/>
            </a:pPr>
            <a:r>
              <a:rPr lang="sv-SE" sz="1100" dirty="0">
                <a:latin typeface="Comic Sans MS" panose="030F0702030302020204" pitchFamily="66" charset="0"/>
              </a:rPr>
              <a:t>Barnens rätt till liv och utveckling</a:t>
            </a:r>
          </a:p>
          <a:p>
            <a:pPr marL="171450" indent="-171450">
              <a:buFontTx/>
              <a:buChar char="-"/>
            </a:pPr>
            <a:r>
              <a:rPr lang="sv-SE" sz="1100" dirty="0">
                <a:latin typeface="Comic Sans MS" panose="030F0702030302020204" pitchFamily="66" charset="0"/>
              </a:rPr>
              <a:t>Barns rätt att göra sin röst hörd i takt med barns ålder och mognad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36278" y="3335092"/>
            <a:ext cx="3873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Comic Sans MS" panose="030F0702030302020204" pitchFamily="66" charset="0"/>
              </a:rPr>
              <a:t>Föreningsfostran</a:t>
            </a:r>
          </a:p>
          <a:p>
            <a:pPr marL="285750" indent="-285750">
              <a:buFontTx/>
              <a:buChar char="-"/>
            </a:pPr>
            <a:r>
              <a:rPr lang="sv-SE" dirty="0">
                <a:latin typeface="Comic Sans MS" panose="030F0702030302020204" pitchFamily="66" charset="0"/>
              </a:rPr>
              <a:t>Utveckla färdigheter i förhållande till egna förutsättningar</a:t>
            </a:r>
          </a:p>
          <a:p>
            <a:pPr marL="285750" indent="-285750">
              <a:buFontTx/>
              <a:buChar char="-"/>
            </a:pPr>
            <a:r>
              <a:rPr lang="sv-SE" dirty="0">
                <a:latin typeface="Comic Sans MS" panose="030F0702030302020204" pitchFamily="66" charset="0"/>
              </a:rPr>
              <a:t>BREDD med individen i centrum</a:t>
            </a:r>
          </a:p>
          <a:p>
            <a:pPr marL="285750" indent="-285750">
              <a:buFontTx/>
              <a:buChar char="-"/>
            </a:pPr>
            <a:endParaRPr lang="sv-SE" sz="2000" dirty="0">
              <a:latin typeface="Comic Sans MS" panose="030F0702030302020204" pitchFamily="66" charset="0"/>
            </a:endParaRPr>
          </a:p>
        </p:txBody>
      </p:sp>
      <p:grpSp>
        <p:nvGrpSpPr>
          <p:cNvPr id="12" name="Grupp 11"/>
          <p:cNvGrpSpPr/>
          <p:nvPr/>
        </p:nvGrpSpPr>
        <p:grpSpPr>
          <a:xfrm>
            <a:off x="8622131" y="3443160"/>
            <a:ext cx="3091019" cy="1353897"/>
            <a:chOff x="8703923" y="3112780"/>
            <a:chExt cx="3091019" cy="1353897"/>
          </a:xfrm>
        </p:grpSpPr>
        <p:sp>
          <p:nvSpPr>
            <p:cNvPr id="10" name="textruta 9"/>
            <p:cNvSpPr txBox="1"/>
            <p:nvPr/>
          </p:nvSpPr>
          <p:spPr>
            <a:xfrm>
              <a:off x="8923448" y="3112780"/>
              <a:ext cx="2175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>
                  <a:latin typeface="Comic Sans MS" panose="030F0702030302020204" pitchFamily="66" charset="0"/>
                </a:rPr>
                <a:t>Värdegrund</a:t>
              </a: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8703923" y="3543347"/>
              <a:ext cx="3091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sv-SE" dirty="0">
                  <a:latin typeface="Comic Sans MS" panose="030F0702030302020204" pitchFamily="66" charset="0"/>
                </a:rPr>
                <a:t>Glädje och gemenskap</a:t>
              </a:r>
            </a:p>
            <a:p>
              <a:pPr marL="285750" indent="-285750">
                <a:buFontTx/>
                <a:buChar char="-"/>
              </a:pPr>
              <a:r>
                <a:rPr lang="sv-SE" dirty="0">
                  <a:latin typeface="Comic Sans MS" panose="030F0702030302020204" pitchFamily="66" charset="0"/>
                </a:rPr>
                <a:t>Öppenhet</a:t>
              </a:r>
            </a:p>
            <a:p>
              <a:pPr marL="285750" indent="-285750">
                <a:buFontTx/>
                <a:buChar char="-"/>
              </a:pPr>
              <a:r>
                <a:rPr lang="sv-SE" dirty="0">
                  <a:latin typeface="Comic Sans MS" panose="030F0702030302020204" pitchFamily="66" charset="0"/>
                </a:rPr>
                <a:t>Respekt och tillit</a:t>
              </a: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3" y="293246"/>
            <a:ext cx="1564884" cy="157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81" y="2590163"/>
            <a:ext cx="3871456" cy="2657862"/>
          </a:xfrm>
          <a:prstGeom prst="rect">
            <a:avLst/>
          </a:prstGeom>
        </p:spPr>
      </p:pic>
      <p:sp>
        <p:nvSpPr>
          <p:cNvPr id="17" name="Rubrik 16"/>
          <p:cNvSpPr txBox="1">
            <a:spLocks noGrp="1"/>
          </p:cNvSpPr>
          <p:nvPr>
            <p:ph type="title"/>
          </p:nvPr>
        </p:nvSpPr>
        <p:spPr>
          <a:xfrm>
            <a:off x="2199998" y="123639"/>
            <a:ext cx="8642873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Comic Sans MS" panose="030F0702030302020204" pitchFamily="66" charset="0"/>
              </a:rPr>
              <a:t>         </a:t>
            </a:r>
            <a:r>
              <a:rPr lang="sv-SE" sz="3200" dirty="0">
                <a:latin typeface="Comic Sans MS" panose="030F0702030302020204" pitchFamily="66" charset="0"/>
              </a:rPr>
              <a:t>Hedens IF vision och </a:t>
            </a:r>
            <a:r>
              <a:rPr lang="sv-SE" sz="3200" dirty="0" err="1">
                <a:latin typeface="Comic Sans MS" panose="030F0702030302020204" pitchFamily="66" charset="0"/>
              </a:rPr>
              <a:t>verksamhetside</a:t>
            </a:r>
            <a:r>
              <a:rPr lang="sv-SE" sz="3200" dirty="0">
                <a:latin typeface="Comic Sans MS" panose="030F0702030302020204" pitchFamily="66" charset="0"/>
              </a:rPr>
              <a:t>’</a:t>
            </a:r>
          </a:p>
          <a:p>
            <a:br>
              <a:rPr lang="sv-SE" sz="2400" dirty="0">
                <a:latin typeface="Comic Sans MS" panose="030F0702030302020204" pitchFamily="66" charset="0"/>
              </a:rPr>
            </a:br>
            <a:r>
              <a:rPr lang="sv-SE" sz="2400" dirty="0">
                <a:latin typeface="Comic Sans MS" panose="030F0702030302020204" pitchFamily="66" charset="0"/>
              </a:rPr>
              <a:t>        </a:t>
            </a:r>
            <a:r>
              <a:rPr lang="sv-SE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En öppen förening som skapar glädje och långvarigt </a:t>
            </a:r>
          </a:p>
          <a:p>
            <a:r>
              <a:rPr lang="sv-SE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idrottsintresse för bygdens barn och ungdomar 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1358117" y="6447147"/>
            <a:ext cx="71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Rev A</a:t>
            </a:r>
          </a:p>
        </p:txBody>
      </p:sp>
    </p:spTree>
    <p:extLst>
      <p:ext uri="{BB962C8B-B14F-4D97-AF65-F5344CB8AC3E}">
        <p14:creationId xmlns:p14="http://schemas.microsoft.com/office/powerpoint/2010/main" val="210670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3" y="293246"/>
            <a:ext cx="1288717" cy="12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735148" y="1593096"/>
            <a:ext cx="10515600" cy="50109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v-SE" sz="1600" dirty="0">
              <a:latin typeface="Comic Sans MS" panose="030F0702030302020204" pitchFamily="66" charset="0"/>
            </a:endParaRPr>
          </a:p>
          <a:p>
            <a:r>
              <a:rPr lang="sv-SE" sz="1600" dirty="0">
                <a:latin typeface="Comic Sans MS" panose="030F0702030302020204" pitchFamily="66" charset="0"/>
              </a:rPr>
              <a:t>Uppnå 300 000 + kr i direkta sponsorintäkter</a:t>
            </a:r>
          </a:p>
          <a:p>
            <a:r>
              <a:rPr lang="sv-SE" sz="1600" dirty="0">
                <a:latin typeface="Comic Sans MS" panose="030F0702030302020204" pitchFamily="66" charset="0"/>
              </a:rPr>
              <a:t>Uppnå 100 000 + kr i värde för tjänster</a:t>
            </a:r>
          </a:p>
          <a:p>
            <a:pPr marL="0" indent="0">
              <a:buNone/>
            </a:pPr>
            <a:endParaRPr lang="sv-SE" sz="1600" dirty="0">
              <a:latin typeface="Comic Sans MS" panose="030F0702030302020204" pitchFamily="66" charset="0"/>
            </a:endParaRPr>
          </a:p>
          <a:p>
            <a:r>
              <a:rPr lang="sv-SE" sz="1600" dirty="0">
                <a:latin typeface="Comic Sans MS" panose="030F0702030302020204" pitchFamily="66" charset="0"/>
              </a:rPr>
              <a:t>Utveckla sponsorträffen</a:t>
            </a:r>
          </a:p>
          <a:p>
            <a:endParaRPr lang="sv-SE" sz="1600" dirty="0">
              <a:latin typeface="Comic Sans MS" panose="030F0702030302020204" pitchFamily="66" charset="0"/>
            </a:endParaRPr>
          </a:p>
          <a:p>
            <a:r>
              <a:rPr lang="sv-SE" sz="1600" dirty="0">
                <a:latin typeface="Comic Sans MS" panose="030F0702030302020204" pitchFamily="66" charset="0"/>
              </a:rPr>
              <a:t>Förstärka Hedens IF varumärke genom en aktiv marknadsföring via sociala medier.</a:t>
            </a:r>
          </a:p>
          <a:p>
            <a:pPr lvl="1"/>
            <a:r>
              <a:rPr lang="sv-SE" sz="1600" dirty="0">
                <a:latin typeface="Comic Sans MS" panose="030F0702030302020204" pitchFamily="66" charset="0"/>
              </a:rPr>
              <a:t>Marknadsföring direkt för representationslaget och </a:t>
            </a:r>
            <a:r>
              <a:rPr lang="sv-SE" sz="1600" dirty="0" err="1">
                <a:latin typeface="Comic Sans MS" panose="030F0702030302020204" pitchFamily="66" charset="0"/>
              </a:rPr>
              <a:t>utvecklingslaget</a:t>
            </a:r>
            <a:endParaRPr lang="sv-SE" sz="1600" dirty="0">
              <a:latin typeface="Comic Sans MS" panose="030F0702030302020204" pitchFamily="66" charset="0"/>
            </a:endParaRPr>
          </a:p>
          <a:p>
            <a:pPr lvl="1"/>
            <a:r>
              <a:rPr lang="sv-SE" sz="1600" dirty="0">
                <a:latin typeface="Comic Sans MS" panose="030F0702030302020204" pitchFamily="66" charset="0"/>
              </a:rPr>
              <a:t>Marknadsföring direkt för juniorlag (P10)</a:t>
            </a:r>
          </a:p>
          <a:p>
            <a:pPr lvl="1"/>
            <a:r>
              <a:rPr lang="sv-SE" sz="1600" dirty="0">
                <a:latin typeface="Comic Sans MS" panose="030F0702030302020204" pitchFamily="66" charset="0"/>
              </a:rPr>
              <a:t>Föreningsevent såsom senior - och ungdomsmatcher, Bilbingo, Familjedag/1:a advent och bilbingo</a:t>
            </a:r>
          </a:p>
          <a:p>
            <a:pPr lvl="1"/>
            <a:endParaRPr lang="sv-SE" sz="1800" dirty="0">
              <a:latin typeface="Comic Sans MS" panose="030F0702030302020204" pitchFamily="66" charset="0"/>
            </a:endParaRPr>
          </a:p>
          <a:p>
            <a:r>
              <a:rPr lang="sv-SE" sz="1800" dirty="0">
                <a:latin typeface="Comic Sans MS" panose="030F0702030302020204" pitchFamily="66" charset="0"/>
              </a:rPr>
              <a:t>Etablera en ny hemsida där laget.se integreras</a:t>
            </a:r>
          </a:p>
          <a:p>
            <a:pPr lvl="1"/>
            <a:endParaRPr lang="sv-SE" sz="1800" dirty="0">
              <a:latin typeface="Comic Sans MS" panose="030F0702030302020204" pitchFamily="66" charset="0"/>
            </a:endParaRPr>
          </a:p>
          <a:p>
            <a:r>
              <a:rPr lang="sv-SE" sz="1800" dirty="0">
                <a:latin typeface="Comic Sans MS" panose="030F0702030302020204" pitchFamily="66" charset="0"/>
              </a:rPr>
              <a:t>Lägga upp kommunikationsstrategier med syfte att förbättra ungdomslagens kommunikation </a:t>
            </a:r>
          </a:p>
          <a:p>
            <a:endParaRPr lang="sv-SE" sz="1600" dirty="0">
              <a:latin typeface="Comic Sans MS" panose="030F0702030302020204" pitchFamily="66" charset="0"/>
            </a:endParaRPr>
          </a:p>
          <a:p>
            <a:endParaRPr lang="sv-SE" sz="1600" dirty="0">
              <a:latin typeface="Comic Sans MS" panose="030F0702030302020204" pitchFamily="66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2217057" y="457376"/>
            <a:ext cx="9733643" cy="106611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Comic Sans MS" panose="030F0702030302020204" pitchFamily="66" charset="0"/>
              </a:rPr>
              <a:t>Målsättningar HIF sponsor- och marknadsgrupp 2025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1358117" y="6447147"/>
            <a:ext cx="71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Rev A</a:t>
            </a:r>
          </a:p>
        </p:txBody>
      </p:sp>
    </p:spTree>
    <p:extLst>
      <p:ext uri="{BB962C8B-B14F-4D97-AF65-F5344CB8AC3E}">
        <p14:creationId xmlns:p14="http://schemas.microsoft.com/office/powerpoint/2010/main" val="325116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" y="88147"/>
            <a:ext cx="1288717" cy="12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994890" y="205017"/>
            <a:ext cx="8275246" cy="1066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>
                <a:latin typeface="Comic Sans MS" panose="030F0702030302020204" pitchFamily="66" charset="0"/>
              </a:rPr>
              <a:t>Målsättningar för HIF </a:t>
            </a:r>
            <a:r>
              <a:rPr lang="sv-SE" sz="2800" dirty="0">
                <a:latin typeface="Comic Sans MS" panose="030F0702030302020204" pitchFamily="66" charset="0"/>
              </a:rPr>
              <a:t>bingosektion</a:t>
            </a:r>
            <a:r>
              <a:rPr lang="sv-SE" sz="3200" dirty="0">
                <a:latin typeface="Comic Sans MS" panose="030F0702030302020204" pitchFamily="66" charset="0"/>
              </a:rPr>
              <a:t> 2025</a:t>
            </a:r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8DE13CFF-74FF-8443-6F12-945752184801}"/>
              </a:ext>
            </a:extLst>
          </p:cNvPr>
          <p:cNvSpPr txBox="1">
            <a:spLocks/>
          </p:cNvSpPr>
          <p:nvPr/>
        </p:nvSpPr>
        <p:spPr bwMode="auto">
          <a:xfrm>
            <a:off x="1344862" y="1271128"/>
            <a:ext cx="10074541" cy="49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Ekonomiska mål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sv-SE" altLang="sv-SE" sz="1800" noProof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	</a:t>
            </a:r>
            <a:r>
              <a:rPr lang="sv-SE" altLang="sv-SE" sz="1600" noProof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 </a:t>
            </a:r>
            <a:r>
              <a:rPr lang="sv-SE" altLang="sv-SE" sz="16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200 000 kr , 95 000 kr försäljning, 20 000 kr lotterier, tillbehör 4300 kr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sv-SE" altLang="sv-SE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Organisatoriska mål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Två till ordinarie personal i bingokassan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sv-SE" altLang="sv-SE" sz="1600" noProof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Rekrytera och utbilda utropare</a:t>
            </a:r>
            <a:endParaRPr kumimoji="0" lang="sv-SE" altLang="sv-SE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Utvecklingsmål </a:t>
            </a:r>
          </a:p>
          <a:p>
            <a:pPr lvl="1"/>
            <a:r>
              <a:rPr lang="sv-SE" altLang="sv-SE" sz="1600" dirty="0">
                <a:latin typeface="Comic Sans MS" panose="030F0702030302020204" pitchFamily="66" charset="0"/>
              </a:rPr>
              <a:t>vinterbingo tillsammans med Bodens skoterförening (Emil BJ och Jahn </a:t>
            </a:r>
            <a:r>
              <a:rPr lang="sv-SE" altLang="sv-SE" sz="1600" dirty="0" err="1">
                <a:latin typeface="Comic Sans MS" panose="030F0702030302020204" pitchFamily="66" charset="0"/>
              </a:rPr>
              <a:t>Wirkola</a:t>
            </a:r>
            <a:r>
              <a:rPr lang="sv-SE" altLang="sv-SE" sz="1600" dirty="0">
                <a:latin typeface="Comic Sans MS" panose="030F0702030302020204" pitchFamily="66" charset="0"/>
              </a:rPr>
              <a:t>)</a:t>
            </a:r>
          </a:p>
          <a:p>
            <a:pPr lvl="1"/>
            <a:r>
              <a:rPr lang="sv-SE" altLang="sv-SE" sz="1600" dirty="0">
                <a:latin typeface="Comic Sans MS" panose="030F0702030302020204" pitchFamily="66" charset="0"/>
              </a:rPr>
              <a:t>Utöka antalet säljaktiviteter ex:</a:t>
            </a:r>
          </a:p>
          <a:p>
            <a:pPr lvl="2"/>
            <a:r>
              <a:rPr lang="sv-SE" altLang="sv-SE" sz="1600" dirty="0">
                <a:latin typeface="Comic Sans MS" panose="030F0702030302020204" pitchFamily="66" charset="0"/>
              </a:rPr>
              <a:t>Halvtidsfinal med högre vinstplan</a:t>
            </a:r>
          </a:p>
          <a:p>
            <a:pPr lvl="2"/>
            <a:r>
              <a:rPr lang="sv-SE" altLang="sv-SE" sz="1600" dirty="0" err="1">
                <a:latin typeface="Comic Sans MS" panose="030F0702030302020204" pitchFamily="66" charset="0"/>
              </a:rPr>
              <a:t>Sidovinster</a:t>
            </a:r>
            <a:endParaRPr lang="sv-SE" altLang="sv-SE" sz="1600" dirty="0">
              <a:latin typeface="Comic Sans MS" panose="030F0702030302020204" pitchFamily="66" charset="0"/>
            </a:endParaRPr>
          </a:p>
          <a:p>
            <a:pPr lvl="2"/>
            <a:r>
              <a:rPr lang="sv-SE" altLang="sv-SE" sz="1600" dirty="0">
                <a:latin typeface="Comic Sans MS" panose="030F0702030302020204" pitchFamily="66" charset="0"/>
              </a:rPr>
              <a:t>Dela ut T-shirt/kepsar/kaffemugg mm till vinnare</a:t>
            </a:r>
          </a:p>
          <a:p>
            <a:pPr lvl="2"/>
            <a:r>
              <a:rPr lang="sv-SE" altLang="sv-SE" sz="1600" dirty="0">
                <a:latin typeface="Comic Sans MS" panose="030F0702030302020204" pitchFamily="66" charset="0"/>
              </a:rPr>
              <a:t>Fler lotterier (50/50, charklotterier, utlottning på bilnummer mm</a:t>
            </a:r>
          </a:p>
          <a:p>
            <a:pPr marL="914400" lvl="2" indent="0">
              <a:buNone/>
            </a:pPr>
            <a:endParaRPr lang="sv-SE" altLang="sv-SE" sz="1200" dirty="0">
              <a:latin typeface="Comic Sans MS" panose="030F0702030302020204" pitchFamily="66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1358117" y="6447147"/>
            <a:ext cx="71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Rev A</a:t>
            </a:r>
          </a:p>
        </p:txBody>
      </p:sp>
    </p:spTree>
    <p:extLst>
      <p:ext uri="{BB962C8B-B14F-4D97-AF65-F5344CB8AC3E}">
        <p14:creationId xmlns:p14="http://schemas.microsoft.com/office/powerpoint/2010/main" val="3009404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19200" y="185828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>
                <a:latin typeface="Comic Sans MS" pitchFamily="66" charset="0"/>
              </a:rPr>
              <a:t>Ekonomiskt stabil förening </a:t>
            </a:r>
          </a:p>
          <a:p>
            <a:pPr marL="457200" lvl="1" indent="0">
              <a:buNone/>
            </a:pPr>
            <a:r>
              <a:rPr lang="sv-SE" sz="1900" dirty="0">
                <a:latin typeface="Comic Sans MS" pitchFamily="66" charset="0"/>
              </a:rPr>
              <a:t>– förstärka gruppen med 2 personer. Bilbingo och övrig fotbollsverksamhet alt    </a:t>
            </a:r>
          </a:p>
          <a:p>
            <a:pPr marL="457200" lvl="1" indent="0">
              <a:buNone/>
            </a:pPr>
            <a:r>
              <a:rPr lang="sv-SE" sz="1900" dirty="0">
                <a:latin typeface="Comic Sans MS" pitchFamily="66" charset="0"/>
              </a:rPr>
              <a:t>   utbetalningar.</a:t>
            </a:r>
          </a:p>
          <a:p>
            <a:pPr marL="457200" lvl="1" indent="0">
              <a:buNone/>
            </a:pPr>
            <a:endParaRPr lang="sv-SE" sz="1900" dirty="0">
              <a:latin typeface="Comic Sans MS" pitchFamily="66" charset="0"/>
            </a:endParaRPr>
          </a:p>
          <a:p>
            <a:pPr lvl="1"/>
            <a:r>
              <a:rPr lang="sv-SE" sz="1900" dirty="0">
                <a:latin typeface="Comic Sans MS" pitchFamily="66" charset="0"/>
              </a:rPr>
              <a:t>Genomföra verksamhetsplan</a:t>
            </a:r>
          </a:p>
          <a:p>
            <a:pPr lvl="1"/>
            <a:r>
              <a:rPr lang="sv-SE" sz="1900" dirty="0">
                <a:latin typeface="Comic Sans MS" pitchFamily="66" charset="0"/>
              </a:rPr>
              <a:t>Budgetuppföljning</a:t>
            </a:r>
          </a:p>
          <a:p>
            <a:pPr lvl="1"/>
            <a:r>
              <a:rPr lang="sv-SE" sz="1900" dirty="0">
                <a:latin typeface="Comic Sans MS" pitchFamily="66" charset="0"/>
              </a:rPr>
              <a:t>Periodisk prognos</a:t>
            </a:r>
          </a:p>
          <a:p>
            <a:pPr lvl="1"/>
            <a:endParaRPr lang="sv-SE" dirty="0">
              <a:latin typeface="Comic Sans MS" pitchFamily="66" charset="0"/>
            </a:endParaRPr>
          </a:p>
          <a:p>
            <a:r>
              <a:rPr lang="sv-SE" sz="2400" dirty="0">
                <a:latin typeface="Comic Sans MS" pitchFamily="66" charset="0"/>
              </a:rPr>
              <a:t>Fortsatt digitalisering</a:t>
            </a:r>
          </a:p>
          <a:p>
            <a:pPr marL="0" indent="0">
              <a:buNone/>
            </a:pPr>
            <a:r>
              <a:rPr lang="sv-SE" sz="2400" dirty="0">
                <a:latin typeface="Comic Sans MS" pitchFamily="66" charset="0"/>
              </a:rPr>
              <a:t>	- </a:t>
            </a:r>
            <a:r>
              <a:rPr lang="sv-SE" sz="2400" dirty="0" err="1">
                <a:latin typeface="Comic Sans MS" pitchFamily="66" charset="0"/>
              </a:rPr>
              <a:t>Swish</a:t>
            </a:r>
            <a:r>
              <a:rPr lang="sv-SE" sz="2400" dirty="0">
                <a:latin typeface="Comic Sans MS" pitchFamily="66" charset="0"/>
              </a:rPr>
              <a:t> Utbetalning – föreningsdomare</a:t>
            </a:r>
          </a:p>
          <a:p>
            <a:endParaRPr lang="sv-SE" sz="2400" dirty="0">
              <a:latin typeface="Comic Sans MS" pitchFamily="66" charset="0"/>
            </a:endParaRPr>
          </a:p>
          <a:p>
            <a:r>
              <a:rPr lang="sv-SE" sz="2400" dirty="0">
                <a:latin typeface="Comic Sans MS" pitchFamily="66" charset="0"/>
              </a:rPr>
              <a:t>Lagkonton i föreningens kontroll</a:t>
            </a:r>
          </a:p>
          <a:p>
            <a:pPr lvl="1"/>
            <a:r>
              <a:rPr lang="sv-SE" dirty="0">
                <a:latin typeface="Comic Sans MS" pitchFamily="66" charset="0"/>
              </a:rPr>
              <a:t>Enskilda lagkonton med Swish-nummer</a:t>
            </a:r>
          </a:p>
          <a:p>
            <a:endParaRPr lang="sv-SE" sz="2400" dirty="0">
              <a:latin typeface="Comic Sans MS" pitchFamily="66" charset="0"/>
            </a:endParaRPr>
          </a:p>
          <a:p>
            <a:endParaRPr lang="sv-SE" sz="2400" dirty="0">
              <a:latin typeface="Comic Sans MS" pitchFamily="66" charset="0"/>
            </a:endParaRPr>
          </a:p>
          <a:p>
            <a:pPr marL="457200" lvl="1" indent="0">
              <a:buNone/>
            </a:pPr>
            <a:endParaRPr lang="sv-SE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3" y="293246"/>
            <a:ext cx="1288717" cy="12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2217057" y="457376"/>
            <a:ext cx="10515600" cy="1066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>
                <a:latin typeface="Comic Sans MS" panose="030F0702030302020204" pitchFamily="66" charset="0"/>
              </a:rPr>
              <a:t>Målsättningar för HIF </a:t>
            </a:r>
            <a:r>
              <a:rPr lang="sv-SE" sz="2800" dirty="0">
                <a:latin typeface="Comic Sans MS" panose="030F0702030302020204" pitchFamily="66" charset="0"/>
              </a:rPr>
              <a:t>ekonomigrupp</a:t>
            </a:r>
            <a:r>
              <a:rPr lang="sv-SE" sz="3200" dirty="0">
                <a:latin typeface="Comic Sans MS" panose="030F0702030302020204" pitchFamily="66" charset="0"/>
              </a:rPr>
              <a:t> 2025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1358117" y="6447147"/>
            <a:ext cx="71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Rev A</a:t>
            </a:r>
          </a:p>
        </p:txBody>
      </p:sp>
    </p:spTree>
    <p:extLst>
      <p:ext uri="{BB962C8B-B14F-4D97-AF65-F5344CB8AC3E}">
        <p14:creationId xmlns:p14="http://schemas.microsoft.com/office/powerpoint/2010/main" val="24696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11696" y="2024408"/>
            <a:ext cx="10515600" cy="4351338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Comic Sans MS" panose="030F0702030302020204" pitchFamily="66" charset="0"/>
              </a:rPr>
              <a:t>Bemanna gruppen med en försäljningsansvarig</a:t>
            </a:r>
          </a:p>
          <a:p>
            <a:r>
              <a:rPr lang="sv-SE" sz="2000" dirty="0">
                <a:latin typeface="Comic Sans MS" panose="030F0702030302020204" pitchFamily="66" charset="0"/>
              </a:rPr>
              <a:t>Bemanna beställare och mottagare i kiosken</a:t>
            </a:r>
          </a:p>
          <a:p>
            <a:r>
              <a:rPr lang="sv-SE" sz="2000" dirty="0">
                <a:latin typeface="Comic Sans MS" panose="030F0702030302020204" pitchFamily="66" charset="0"/>
              </a:rPr>
              <a:t>Bemanna personer för instruktioner, utbildning och ordning och reda i kiosken</a:t>
            </a:r>
          </a:p>
          <a:p>
            <a:pPr marL="0" indent="0">
              <a:buNone/>
            </a:pPr>
            <a:endParaRPr lang="sv-SE" sz="2000" dirty="0">
              <a:latin typeface="Comic Sans MS" panose="030F0702030302020204" pitchFamily="66" charset="0"/>
            </a:endParaRPr>
          </a:p>
          <a:p>
            <a:r>
              <a:rPr lang="sv-SE" sz="2000" dirty="0">
                <a:latin typeface="Comic Sans MS" panose="030F0702030302020204" pitchFamily="66" charset="0"/>
              </a:rPr>
              <a:t>Uppnå försäljning för event till 150 000 kr</a:t>
            </a:r>
          </a:p>
          <a:p>
            <a:endParaRPr lang="sv-SE" sz="2000" dirty="0">
              <a:latin typeface="Comic Sans MS" panose="030F0702030302020204" pitchFamily="66" charset="0"/>
            </a:endParaRPr>
          </a:p>
          <a:p>
            <a:endParaRPr lang="sv-SE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v-SE" sz="2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3" y="293246"/>
            <a:ext cx="1288717" cy="12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2217057" y="457376"/>
            <a:ext cx="8901517" cy="1066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>
                <a:latin typeface="Comic Sans MS" panose="030F0702030302020204" pitchFamily="66" charset="0"/>
              </a:rPr>
              <a:t>Målsättning för HIF </a:t>
            </a:r>
            <a:r>
              <a:rPr lang="sv-SE" sz="2800" dirty="0">
                <a:latin typeface="Comic Sans MS" panose="030F0702030302020204" pitchFamily="66" charset="0"/>
              </a:rPr>
              <a:t>försäljningsgrupp</a:t>
            </a:r>
            <a:r>
              <a:rPr lang="sv-SE" sz="3200" dirty="0">
                <a:latin typeface="Comic Sans MS" panose="030F0702030302020204" pitchFamily="66" charset="0"/>
              </a:rPr>
              <a:t> 2025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1358117" y="6447147"/>
            <a:ext cx="71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Rev A</a:t>
            </a:r>
          </a:p>
        </p:txBody>
      </p:sp>
    </p:spTree>
    <p:extLst>
      <p:ext uri="{BB962C8B-B14F-4D97-AF65-F5344CB8AC3E}">
        <p14:creationId xmlns:p14="http://schemas.microsoft.com/office/powerpoint/2010/main" val="215734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1740" y="441706"/>
            <a:ext cx="7428260" cy="1325563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Comic Sans MS" panose="030F0702030302020204" pitchFamily="66" charset="0"/>
              </a:rPr>
              <a:t> Målsättning HIF anläggningsgrupp 2025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2765" y="2046669"/>
            <a:ext cx="10515600" cy="3376231"/>
          </a:xfrm>
        </p:spPr>
        <p:txBody>
          <a:bodyPr>
            <a:noAutofit/>
          </a:bodyPr>
          <a:lstStyle/>
          <a:p>
            <a:r>
              <a:rPr lang="sv-SE" sz="2000" dirty="0">
                <a:latin typeface="Comic Sans MS" panose="030F0702030302020204" pitchFamily="66" charset="0"/>
              </a:rPr>
              <a:t>Enligt underhålls – och miljöplan 2025 och särskilda projekt enligt nedan ;</a:t>
            </a:r>
          </a:p>
          <a:p>
            <a:pPr marL="0" indent="0">
              <a:buNone/>
            </a:pPr>
            <a:endParaRPr lang="sv-SE" sz="2000" dirty="0">
              <a:latin typeface="Comic Sans MS" panose="030F0702030302020204" pitchFamily="66" charset="0"/>
            </a:endParaRPr>
          </a:p>
          <a:p>
            <a:r>
              <a:rPr lang="sv-SE" sz="1600" dirty="0">
                <a:latin typeface="Comic Sans MS" panose="030F0702030302020204" pitchFamily="66" charset="0"/>
              </a:rPr>
              <a:t>Ta fram en skötselplan för Naturgräsplanerna (vertikalskärning, gödsling mm)</a:t>
            </a:r>
          </a:p>
          <a:p>
            <a:r>
              <a:rPr lang="sv-SE" sz="1600" dirty="0">
                <a:latin typeface="Comic Sans MS" panose="030F0702030302020204" pitchFamily="66" charset="0"/>
              </a:rPr>
              <a:t>Uppsättning och installation av kameraövervakning</a:t>
            </a:r>
          </a:p>
          <a:p>
            <a:r>
              <a:rPr lang="sv-SE" sz="1600" dirty="0">
                <a:latin typeface="Comic Sans MS" panose="030F0702030302020204" pitchFamily="66" charset="0"/>
              </a:rPr>
              <a:t>Sarg/avskärmning 3 mot 3 och 5 mot 5</a:t>
            </a:r>
          </a:p>
          <a:p>
            <a:r>
              <a:rPr lang="sv-SE" sz="1600" dirty="0">
                <a:latin typeface="Comic Sans MS" panose="030F0702030302020204" pitchFamily="66" charset="0"/>
              </a:rPr>
              <a:t>Utläggning av bambunät i sandslänten konstgräs samt gräsplantering</a:t>
            </a:r>
          </a:p>
          <a:p>
            <a:r>
              <a:rPr lang="sv-SE" sz="1600" dirty="0">
                <a:latin typeface="Comic Sans MS" panose="030F0702030302020204" pitchFamily="66" charset="0"/>
              </a:rPr>
              <a:t>Projektera etappbyggen av staket runt konstgräsplanen</a:t>
            </a:r>
          </a:p>
          <a:p>
            <a:r>
              <a:rPr lang="sv-SE" sz="1600" dirty="0">
                <a:latin typeface="Comic Sans MS" panose="030F0702030302020204" pitchFamily="66" charset="0"/>
              </a:rPr>
              <a:t>Skärmtak logen för pubkvällar/bilbingo sommar, förvaring mål vinter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3" y="293246"/>
            <a:ext cx="1288717" cy="12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1358117" y="6447147"/>
            <a:ext cx="71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Rev A</a:t>
            </a:r>
          </a:p>
        </p:txBody>
      </p:sp>
    </p:spTree>
    <p:extLst>
      <p:ext uri="{BB962C8B-B14F-4D97-AF65-F5344CB8AC3E}">
        <p14:creationId xmlns:p14="http://schemas.microsoft.com/office/powerpoint/2010/main" val="33520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 med rundade hörn 38"/>
          <p:cNvSpPr/>
          <p:nvPr/>
        </p:nvSpPr>
        <p:spPr>
          <a:xfrm>
            <a:off x="283269" y="1669773"/>
            <a:ext cx="3954603" cy="49753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3" y="293246"/>
            <a:ext cx="1018194" cy="93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4449" y="3947759"/>
            <a:ext cx="1931479" cy="1286540"/>
          </a:xfrm>
          <a:prstGeom prst="rect">
            <a:avLst/>
          </a:prstGeom>
        </p:spPr>
      </p:pic>
      <p:sp>
        <p:nvSpPr>
          <p:cNvPr id="6" name="Rubrik 16"/>
          <p:cNvSpPr txBox="1">
            <a:spLocks noGrp="1"/>
          </p:cNvSpPr>
          <p:nvPr>
            <p:ph type="title"/>
          </p:nvPr>
        </p:nvSpPr>
        <p:spPr>
          <a:xfrm>
            <a:off x="1456677" y="308805"/>
            <a:ext cx="9943154" cy="1255728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Comic Sans MS" panose="030F0702030302020204" pitchFamily="66" charset="0"/>
              </a:rPr>
              <a:t>         Hedens IF krav på dig som ledare – gula tråden</a:t>
            </a:r>
          </a:p>
          <a:p>
            <a:br>
              <a:rPr lang="sv-SE" sz="2800" dirty="0">
                <a:latin typeface="Comic Sans MS" panose="030F0702030302020204" pitchFamily="66" charset="0"/>
              </a:rPr>
            </a:br>
            <a:endParaRPr lang="sv-SE" sz="2800" dirty="0">
              <a:latin typeface="Comic Sans MS" panose="030F0702030302020204" pitchFamily="66" charset="0"/>
            </a:endParaRPr>
          </a:p>
        </p:txBody>
      </p:sp>
      <p:sp>
        <p:nvSpPr>
          <p:cNvPr id="16" name="Ellips 15"/>
          <p:cNvSpPr/>
          <p:nvPr/>
        </p:nvSpPr>
        <p:spPr>
          <a:xfrm>
            <a:off x="7613374" y="3180522"/>
            <a:ext cx="2832652" cy="1580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Rätt utbildning </a:t>
            </a:r>
            <a:r>
              <a:rPr lang="sv-SE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mht</a:t>
            </a:r>
            <a:r>
              <a:rPr lang="sv-SE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roll som tränare eller ledare föreningen</a:t>
            </a:r>
          </a:p>
        </p:txBody>
      </p:sp>
      <p:cxnSp>
        <p:nvCxnSpPr>
          <p:cNvPr id="18" name="Rak pil 17"/>
          <p:cNvCxnSpPr/>
          <p:nvPr/>
        </p:nvCxnSpPr>
        <p:spPr>
          <a:xfrm flipV="1">
            <a:off x="9690652" y="2583569"/>
            <a:ext cx="1035415" cy="513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flipV="1">
            <a:off x="10376452" y="2982066"/>
            <a:ext cx="795131" cy="417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>
            <a:off x="10634870" y="3970683"/>
            <a:ext cx="487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>
            <a:off x="10287000" y="4581940"/>
            <a:ext cx="695739" cy="576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ruta 24"/>
          <p:cNvSpPr txBox="1"/>
          <p:nvPr/>
        </p:nvSpPr>
        <p:spPr>
          <a:xfrm>
            <a:off x="10700601" y="2085252"/>
            <a:ext cx="86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UEFA-C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11171582" y="2687604"/>
            <a:ext cx="91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UEFA_B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11171581" y="3763139"/>
            <a:ext cx="79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SvFF D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0726067" y="5187436"/>
            <a:ext cx="124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UEFA-MV C</a:t>
            </a:r>
          </a:p>
        </p:txBody>
      </p:sp>
      <p:cxnSp>
        <p:nvCxnSpPr>
          <p:cNvPr id="30" name="Rak pil 29"/>
          <p:cNvCxnSpPr/>
          <p:nvPr/>
        </p:nvCxnSpPr>
        <p:spPr>
          <a:xfrm>
            <a:off x="9475155" y="4839795"/>
            <a:ext cx="332961" cy="62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9543339" y="553909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Övr</a:t>
            </a:r>
            <a:r>
              <a:rPr lang="sv-SE" dirty="0"/>
              <a:t> </a:t>
            </a:r>
            <a:r>
              <a:rPr lang="sv-SE" dirty="0" err="1"/>
              <a:t>utb</a:t>
            </a:r>
            <a:endParaRPr lang="sv-SE" dirty="0"/>
          </a:p>
        </p:txBody>
      </p:sp>
      <p:sp>
        <p:nvSpPr>
          <p:cNvPr id="32" name="Rubrik 16"/>
          <p:cNvSpPr txBox="1">
            <a:spLocks/>
          </p:cNvSpPr>
          <p:nvPr/>
        </p:nvSpPr>
        <p:spPr>
          <a:xfrm>
            <a:off x="699911" y="1917451"/>
            <a:ext cx="3395012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000">
                <a:latin typeface="Comic Sans MS" panose="030F0702030302020204" pitchFamily="66" charset="0"/>
              </a:rPr>
              <a:t>         Hedens IF verksamhetside’</a:t>
            </a:r>
          </a:p>
          <a:p>
            <a:br>
              <a:rPr lang="sv-SE" sz="1000">
                <a:latin typeface="Comic Sans MS" panose="030F0702030302020204" pitchFamily="66" charset="0"/>
              </a:rPr>
            </a:br>
            <a:r>
              <a:rPr lang="sv-SE" sz="1000">
                <a:latin typeface="Comic Sans MS" panose="030F0702030302020204" pitchFamily="66" charset="0"/>
              </a:rPr>
              <a:t>En öppen förening som skapar glädje och långvarigt </a:t>
            </a:r>
          </a:p>
          <a:p>
            <a:r>
              <a:rPr lang="sv-SE" sz="1000">
                <a:latin typeface="Comic Sans MS" panose="030F0702030302020204" pitchFamily="66" charset="0"/>
              </a:rPr>
              <a:t>idrottsintresse för bygdens barn och ungdomar </a:t>
            </a:r>
            <a:endParaRPr lang="sv-SE" sz="1000" dirty="0">
              <a:latin typeface="Comic Sans MS" panose="030F0702030302020204" pitchFamily="66" charset="0"/>
            </a:endParaRPr>
          </a:p>
        </p:txBody>
      </p:sp>
      <p:sp>
        <p:nvSpPr>
          <p:cNvPr id="33" name="textruta 32"/>
          <p:cNvSpPr txBox="1"/>
          <p:nvPr/>
        </p:nvSpPr>
        <p:spPr>
          <a:xfrm>
            <a:off x="725661" y="2901365"/>
            <a:ext cx="38732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Föreningsfostran</a:t>
            </a:r>
          </a:p>
          <a:p>
            <a:pPr marL="285750" indent="-285750">
              <a:buFontTx/>
              <a:buChar char="-"/>
            </a:pPr>
            <a:r>
              <a:rPr lang="sv-SE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Utveckla färdigheter i förhållande till egna förutsättningar</a:t>
            </a:r>
          </a:p>
          <a:p>
            <a:pPr marL="285750" indent="-285750">
              <a:buFontTx/>
              <a:buChar char="-"/>
            </a:pPr>
            <a:r>
              <a:rPr lang="sv-SE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Bredd med individen i centrum</a:t>
            </a:r>
          </a:p>
          <a:p>
            <a:pPr marL="285750" indent="-285750">
              <a:buFontTx/>
              <a:buChar char="-"/>
            </a:pPr>
            <a:endParaRPr lang="sv-SE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4" name="Grupp 33"/>
          <p:cNvGrpSpPr/>
          <p:nvPr/>
        </p:nvGrpSpPr>
        <p:grpSpPr>
          <a:xfrm>
            <a:off x="629815" y="3896853"/>
            <a:ext cx="3124024" cy="998331"/>
            <a:chOff x="8923448" y="3112780"/>
            <a:chExt cx="3124024" cy="998331"/>
          </a:xfrm>
        </p:grpSpPr>
        <p:sp>
          <p:nvSpPr>
            <p:cNvPr id="35" name="textruta 34"/>
            <p:cNvSpPr txBox="1"/>
            <p:nvPr/>
          </p:nvSpPr>
          <p:spPr>
            <a:xfrm>
              <a:off x="8923448" y="3112780"/>
              <a:ext cx="2175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latin typeface="Comic Sans MS" panose="030F0702030302020204" pitchFamily="66" charset="0"/>
                </a:rPr>
                <a:t>Värdegrund</a:t>
              </a:r>
            </a:p>
          </p:txBody>
        </p:sp>
        <p:sp>
          <p:nvSpPr>
            <p:cNvPr id="36" name="textruta 35"/>
            <p:cNvSpPr txBox="1"/>
            <p:nvPr/>
          </p:nvSpPr>
          <p:spPr>
            <a:xfrm>
              <a:off x="8956453" y="3372447"/>
              <a:ext cx="30910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sv-SE" sz="1400" dirty="0">
                  <a:latin typeface="Comic Sans MS" panose="030F0702030302020204" pitchFamily="66" charset="0"/>
                </a:rPr>
                <a:t>Glädje och gemenskap</a:t>
              </a:r>
            </a:p>
            <a:p>
              <a:pPr marL="285750" indent="-285750">
                <a:buFontTx/>
                <a:buChar char="-"/>
              </a:pPr>
              <a:r>
                <a:rPr lang="sv-SE" sz="1400" dirty="0">
                  <a:latin typeface="Comic Sans MS" panose="030F0702030302020204" pitchFamily="66" charset="0"/>
                </a:rPr>
                <a:t>Öppenhet</a:t>
              </a:r>
            </a:p>
            <a:p>
              <a:pPr marL="285750" indent="-285750">
                <a:buFontTx/>
                <a:buChar char="-"/>
              </a:pPr>
              <a:r>
                <a:rPr lang="sv-SE" sz="1400" dirty="0">
                  <a:latin typeface="Comic Sans MS" panose="030F0702030302020204" pitchFamily="66" charset="0"/>
                </a:rPr>
                <a:t>Respekt och tillit</a:t>
              </a:r>
            </a:p>
          </p:txBody>
        </p:sp>
      </p:grpSp>
      <p:sp>
        <p:nvSpPr>
          <p:cNvPr id="37" name="textruta 36"/>
          <p:cNvSpPr txBox="1"/>
          <p:nvPr/>
        </p:nvSpPr>
        <p:spPr>
          <a:xfrm>
            <a:off x="522178" y="5247383"/>
            <a:ext cx="375047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>
                <a:solidFill>
                  <a:srgbClr val="00B0F0"/>
                </a:solidFill>
                <a:latin typeface="Comic Sans MS" panose="030F0702030302020204" pitchFamily="66" charset="0"/>
              </a:rPr>
              <a:t>Individens roll (jaget) i laget</a:t>
            </a:r>
          </a:p>
          <a:p>
            <a:r>
              <a:rPr lang="sv-SE" sz="1050" dirty="0">
                <a:latin typeface="Comic Sans MS" panose="030F0702030302020204" pitchFamily="66" charset="0"/>
              </a:rPr>
              <a:t>Barnkonventionen 2020</a:t>
            </a:r>
          </a:p>
          <a:p>
            <a:pPr marL="171450" indent="-171450">
              <a:buFontTx/>
              <a:buChar char="-"/>
            </a:pPr>
            <a:r>
              <a:rPr lang="sv-SE" sz="1050" dirty="0">
                <a:latin typeface="Comic Sans MS" panose="030F0702030302020204" pitchFamily="66" charset="0"/>
              </a:rPr>
              <a:t>Barns lika värde</a:t>
            </a:r>
          </a:p>
          <a:p>
            <a:pPr marL="171450" indent="-171450">
              <a:buFontTx/>
              <a:buChar char="-"/>
            </a:pPr>
            <a:r>
              <a:rPr lang="sv-SE" sz="1050" dirty="0">
                <a:latin typeface="Comic Sans MS" panose="030F0702030302020204" pitchFamily="66" charset="0"/>
              </a:rPr>
              <a:t>Barnens bästa ska styra våra beslut</a:t>
            </a:r>
          </a:p>
          <a:p>
            <a:pPr marL="171450" indent="-171450">
              <a:buFontTx/>
              <a:buChar char="-"/>
            </a:pPr>
            <a:r>
              <a:rPr lang="sv-SE" sz="1050" dirty="0">
                <a:latin typeface="Comic Sans MS" panose="030F0702030302020204" pitchFamily="66" charset="0"/>
              </a:rPr>
              <a:t>Barnens rätt till liv och utveckling</a:t>
            </a:r>
          </a:p>
          <a:p>
            <a:pPr marL="171450" indent="-171450">
              <a:buFontTx/>
              <a:buChar char="-"/>
            </a:pPr>
            <a:r>
              <a:rPr lang="sv-SE" sz="1050" dirty="0">
                <a:latin typeface="Comic Sans MS" panose="030F0702030302020204" pitchFamily="66" charset="0"/>
              </a:rPr>
              <a:t>Barns rätt att göra sin röst hörd i takt med barns ålder och mognad</a:t>
            </a:r>
          </a:p>
        </p:txBody>
      </p:sp>
      <p:sp>
        <p:nvSpPr>
          <p:cNvPr id="40" name="Ellips 39"/>
          <p:cNvSpPr/>
          <p:nvPr/>
        </p:nvSpPr>
        <p:spPr>
          <a:xfrm>
            <a:off x="5341115" y="1718811"/>
            <a:ext cx="3103923" cy="104360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Comic Sans MS" panose="030F0702030302020204" pitchFamily="66" charset="0"/>
              </a:rPr>
              <a:t>Spelformsinriktad</a:t>
            </a:r>
          </a:p>
          <a:p>
            <a:pPr algn="ctr"/>
            <a:r>
              <a:rPr lang="sv-SE" dirty="0">
                <a:solidFill>
                  <a:schemeClr val="tx1"/>
                </a:solidFill>
                <a:latin typeface="Comic Sans MS" panose="030F0702030302020204" pitchFamily="66" charset="0"/>
              </a:rPr>
              <a:t>SPELIDE’</a:t>
            </a:r>
          </a:p>
        </p:txBody>
      </p:sp>
      <p:cxnSp>
        <p:nvCxnSpPr>
          <p:cNvPr id="42" name="Rak pil 41"/>
          <p:cNvCxnSpPr/>
          <p:nvPr/>
        </p:nvCxnSpPr>
        <p:spPr>
          <a:xfrm flipV="1">
            <a:off x="6655276" y="1292260"/>
            <a:ext cx="291280" cy="340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pil 43"/>
          <p:cNvCxnSpPr/>
          <p:nvPr/>
        </p:nvCxnSpPr>
        <p:spPr>
          <a:xfrm flipV="1">
            <a:off x="7353480" y="1198706"/>
            <a:ext cx="576470" cy="471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pil 45"/>
          <p:cNvCxnSpPr/>
          <p:nvPr/>
        </p:nvCxnSpPr>
        <p:spPr>
          <a:xfrm flipV="1">
            <a:off x="7985338" y="1419224"/>
            <a:ext cx="530870" cy="387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ruta 46"/>
          <p:cNvSpPr txBox="1"/>
          <p:nvPr/>
        </p:nvSpPr>
        <p:spPr>
          <a:xfrm>
            <a:off x="6740617" y="965002"/>
            <a:ext cx="82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försvar</a:t>
            </a:r>
          </a:p>
        </p:txBody>
      </p:sp>
      <p:sp>
        <p:nvSpPr>
          <p:cNvPr id="48" name="textruta 47"/>
          <p:cNvSpPr txBox="1"/>
          <p:nvPr/>
        </p:nvSpPr>
        <p:spPr>
          <a:xfrm>
            <a:off x="7578164" y="854697"/>
            <a:ext cx="127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omställning</a:t>
            </a:r>
          </a:p>
        </p:txBody>
      </p:sp>
      <p:sp>
        <p:nvSpPr>
          <p:cNvPr id="49" name="textruta 48"/>
          <p:cNvSpPr txBox="1"/>
          <p:nvPr/>
        </p:nvSpPr>
        <p:spPr>
          <a:xfrm>
            <a:off x="8516208" y="1243820"/>
            <a:ext cx="69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anfall</a:t>
            </a:r>
          </a:p>
        </p:txBody>
      </p:sp>
      <p:cxnSp>
        <p:nvCxnSpPr>
          <p:cNvPr id="53" name="Rak pil 52"/>
          <p:cNvCxnSpPr/>
          <p:nvPr/>
        </p:nvCxnSpPr>
        <p:spPr>
          <a:xfrm>
            <a:off x="4340234" y="4456561"/>
            <a:ext cx="9308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pil 54"/>
          <p:cNvCxnSpPr/>
          <p:nvPr/>
        </p:nvCxnSpPr>
        <p:spPr>
          <a:xfrm flipH="1">
            <a:off x="6040189" y="2901365"/>
            <a:ext cx="361522" cy="638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pil 56"/>
          <p:cNvCxnSpPr/>
          <p:nvPr/>
        </p:nvCxnSpPr>
        <p:spPr>
          <a:xfrm flipH="1">
            <a:off x="6783501" y="4157461"/>
            <a:ext cx="740421" cy="2346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ruta 37"/>
          <p:cNvSpPr txBox="1"/>
          <p:nvPr/>
        </p:nvSpPr>
        <p:spPr>
          <a:xfrm>
            <a:off x="11358117" y="6447147"/>
            <a:ext cx="71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Rev A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9102467" y="1482204"/>
            <a:ext cx="1203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fasta</a:t>
            </a:r>
          </a:p>
          <a:p>
            <a:r>
              <a:rPr lang="sv-SE" dirty="0"/>
              <a:t>situationer</a:t>
            </a:r>
          </a:p>
        </p:txBody>
      </p:sp>
      <p:cxnSp>
        <p:nvCxnSpPr>
          <p:cNvPr id="41" name="Rak pil 40"/>
          <p:cNvCxnSpPr/>
          <p:nvPr/>
        </p:nvCxnSpPr>
        <p:spPr>
          <a:xfrm flipV="1">
            <a:off x="8463640" y="1788284"/>
            <a:ext cx="643362" cy="30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4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5" y="180657"/>
            <a:ext cx="805567" cy="80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52" y="3846287"/>
            <a:ext cx="4663462" cy="247758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68" y="3846287"/>
            <a:ext cx="4404601" cy="247758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947968" y="3028458"/>
            <a:ext cx="455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prstClr val="black"/>
                </a:solidFill>
                <a:latin typeface="Comic Sans MS" panose="030F0702030302020204" pitchFamily="66" charset="0"/>
              </a:rPr>
              <a:t>Bilbingosektion där bilbingoeventen </a:t>
            </a:r>
          </a:p>
          <a:p>
            <a:r>
              <a:rPr lang="sv-SE" dirty="0">
                <a:solidFill>
                  <a:prstClr val="black"/>
                </a:solidFill>
                <a:latin typeface="Comic Sans MS" panose="030F0702030302020204" pitchFamily="66" charset="0"/>
              </a:rPr>
              <a:t>genomförs av lagen med föräldraledare</a:t>
            </a:r>
          </a:p>
        </p:txBody>
      </p:sp>
      <p:sp>
        <p:nvSpPr>
          <p:cNvPr id="6" name="Rektangel 5"/>
          <p:cNvSpPr/>
          <p:nvPr/>
        </p:nvSpPr>
        <p:spPr>
          <a:xfrm>
            <a:off x="939052" y="3351623"/>
            <a:ext cx="507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prstClr val="black"/>
                </a:solidFill>
                <a:latin typeface="Comic Sans MS" panose="030F0702030302020204" pitchFamily="66" charset="0"/>
              </a:rPr>
              <a:t>Anläggningsgrupp med en medelålder på 72 år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97" y="262916"/>
            <a:ext cx="3051876" cy="198133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36" y="355470"/>
            <a:ext cx="2694335" cy="1796223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4376478" y="321564"/>
            <a:ext cx="389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prstClr val="black"/>
                </a:solidFill>
                <a:latin typeface="Comic Sans MS" panose="030F0702030302020204" pitchFamily="66" charset="0"/>
              </a:rPr>
              <a:t>Vad finns mer än A-lag och U-lag ?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1770793" y="2330072"/>
            <a:ext cx="1219150" cy="398891"/>
            <a:chOff x="1770793" y="2330072"/>
            <a:chExt cx="1219150" cy="398891"/>
          </a:xfrm>
        </p:grpSpPr>
        <p:sp>
          <p:nvSpPr>
            <p:cNvPr id="10" name="Rektangel med rundade hörn 9"/>
            <p:cNvSpPr/>
            <p:nvPr/>
          </p:nvSpPr>
          <p:spPr>
            <a:xfrm>
              <a:off x="1770793" y="2359631"/>
              <a:ext cx="1219150" cy="3693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1838990" y="2330072"/>
              <a:ext cx="1150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prstClr val="black"/>
                  </a:solidFill>
                </a:rPr>
                <a:t>A-sektion</a:t>
              </a:r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5296657" y="1607676"/>
            <a:ext cx="2202542" cy="369332"/>
            <a:chOff x="5031660" y="2388711"/>
            <a:chExt cx="2202542" cy="369332"/>
          </a:xfrm>
        </p:grpSpPr>
        <p:sp>
          <p:nvSpPr>
            <p:cNvPr id="13" name="Rektangel med rundade hörn 12"/>
            <p:cNvSpPr/>
            <p:nvPr/>
          </p:nvSpPr>
          <p:spPr>
            <a:xfrm>
              <a:off x="5031660" y="2409680"/>
              <a:ext cx="1863048" cy="34197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5265179" y="2388711"/>
              <a:ext cx="1969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prstClr val="black"/>
                  </a:solidFill>
                </a:rPr>
                <a:t>Sponsorgrupp</a:t>
              </a:r>
            </a:p>
          </p:txBody>
        </p:sp>
      </p:grpSp>
      <p:grpSp>
        <p:nvGrpSpPr>
          <p:cNvPr id="17" name="Grupp 16"/>
          <p:cNvGrpSpPr/>
          <p:nvPr/>
        </p:nvGrpSpPr>
        <p:grpSpPr>
          <a:xfrm>
            <a:off x="5296657" y="2166571"/>
            <a:ext cx="2202542" cy="369332"/>
            <a:chOff x="5031660" y="2388711"/>
            <a:chExt cx="2202542" cy="369332"/>
          </a:xfrm>
        </p:grpSpPr>
        <p:sp>
          <p:nvSpPr>
            <p:cNvPr id="18" name="Rektangel med rundade hörn 17"/>
            <p:cNvSpPr/>
            <p:nvPr/>
          </p:nvSpPr>
          <p:spPr>
            <a:xfrm>
              <a:off x="5031660" y="2409680"/>
              <a:ext cx="1863048" cy="34197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19" name="textruta 18"/>
            <p:cNvSpPr txBox="1"/>
            <p:nvPr/>
          </p:nvSpPr>
          <p:spPr>
            <a:xfrm>
              <a:off x="5265179" y="2388711"/>
              <a:ext cx="1969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prstClr val="black"/>
                  </a:solidFill>
                </a:rPr>
                <a:t>Ekonomigrupp</a:t>
              </a:r>
            </a:p>
          </p:txBody>
        </p:sp>
      </p:grpSp>
      <p:grpSp>
        <p:nvGrpSpPr>
          <p:cNvPr id="20" name="Grupp 19"/>
          <p:cNvGrpSpPr/>
          <p:nvPr/>
        </p:nvGrpSpPr>
        <p:grpSpPr>
          <a:xfrm>
            <a:off x="5267578" y="1033806"/>
            <a:ext cx="2037220" cy="398891"/>
            <a:chOff x="4978400" y="1857545"/>
            <a:chExt cx="2037220" cy="398891"/>
          </a:xfrm>
        </p:grpSpPr>
        <p:sp>
          <p:nvSpPr>
            <p:cNvPr id="21" name="Rektangel med rundade hörn 20"/>
            <p:cNvSpPr/>
            <p:nvPr/>
          </p:nvSpPr>
          <p:spPr>
            <a:xfrm>
              <a:off x="4978400" y="1887104"/>
              <a:ext cx="1969568" cy="3693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5046597" y="1857545"/>
              <a:ext cx="1969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prstClr val="black"/>
                  </a:solidFill>
                </a:rPr>
                <a:t>Försäljningsgrupp</a:t>
              </a:r>
            </a:p>
          </p:txBody>
        </p:sp>
      </p:grpSp>
      <p:grpSp>
        <p:nvGrpSpPr>
          <p:cNvPr id="24" name="Grupp 23"/>
          <p:cNvGrpSpPr/>
          <p:nvPr/>
        </p:nvGrpSpPr>
        <p:grpSpPr>
          <a:xfrm>
            <a:off x="9112260" y="2330072"/>
            <a:ext cx="1219150" cy="398891"/>
            <a:chOff x="1770793" y="2330072"/>
            <a:chExt cx="1219150" cy="398891"/>
          </a:xfrm>
        </p:grpSpPr>
        <p:sp>
          <p:nvSpPr>
            <p:cNvPr id="25" name="Rektangel med rundade hörn 24"/>
            <p:cNvSpPr/>
            <p:nvPr/>
          </p:nvSpPr>
          <p:spPr>
            <a:xfrm>
              <a:off x="1770793" y="2359631"/>
              <a:ext cx="1219150" cy="3693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838990" y="2330072"/>
              <a:ext cx="1150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prstClr val="black"/>
                  </a:solidFill>
                </a:rPr>
                <a:t>U-sektion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07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25536" y="85794"/>
            <a:ext cx="5320146" cy="1325563"/>
          </a:xfrm>
        </p:spPr>
        <p:txBody>
          <a:bodyPr/>
          <a:lstStyle/>
          <a:p>
            <a:r>
              <a:rPr lang="sv-SE" dirty="0">
                <a:latin typeface="Comic Sans MS" panose="030F0702030302020204" pitchFamily="66" charset="0"/>
              </a:rPr>
              <a:t>Hedens IF 2025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6494" y="1655095"/>
            <a:ext cx="11141047" cy="4999705"/>
          </a:xfrm>
        </p:spPr>
        <p:txBody>
          <a:bodyPr>
            <a:normAutofit lnSpcReduction="10000"/>
          </a:bodyPr>
          <a:lstStyle/>
          <a:p>
            <a:r>
              <a:rPr lang="sv-SE" sz="2000" dirty="0">
                <a:latin typeface="Comic Sans MS" panose="030F0702030302020204" pitchFamily="66" charset="0"/>
              </a:rPr>
              <a:t>570 medlemmar och 210 aktiva ungdomar (&lt;20 år) i 17 lag och 60 ledare – inga anställda</a:t>
            </a:r>
          </a:p>
          <a:p>
            <a:endParaRPr lang="sv-SE" sz="2000" dirty="0">
              <a:latin typeface="Comic Sans MS" panose="030F0702030302020204" pitchFamily="66" charset="0"/>
            </a:endParaRPr>
          </a:p>
          <a:p>
            <a:r>
              <a:rPr lang="sv-SE" sz="2000" dirty="0">
                <a:latin typeface="Comic Sans MS" panose="030F0702030302020204" pitchFamily="66" charset="0"/>
              </a:rPr>
              <a:t>Ungdomsspelare i landslag och </a:t>
            </a:r>
            <a:r>
              <a:rPr lang="sv-SE" sz="2000" dirty="0" err="1">
                <a:latin typeface="Comic Sans MS" panose="030F0702030302020204" pitchFamily="66" charset="0"/>
              </a:rPr>
              <a:t>länslag</a:t>
            </a:r>
            <a:endParaRPr lang="sv-SE" sz="2000" dirty="0">
              <a:latin typeface="Comic Sans MS" panose="030F0702030302020204" pitchFamily="66" charset="0"/>
            </a:endParaRPr>
          </a:p>
          <a:p>
            <a:endParaRPr lang="sv-SE" sz="2000" dirty="0">
              <a:latin typeface="Comic Sans MS" panose="030F0702030302020204" pitchFamily="66" charset="0"/>
            </a:endParaRPr>
          </a:p>
          <a:p>
            <a:r>
              <a:rPr lang="sv-SE" sz="2000" dirty="0">
                <a:latin typeface="Comic Sans MS" panose="030F0702030302020204" pitchFamily="66" charset="0"/>
              </a:rPr>
              <a:t>Samverkan sker med Trångfors IF</a:t>
            </a:r>
          </a:p>
          <a:p>
            <a:endParaRPr lang="sv-SE" sz="1600" dirty="0">
              <a:latin typeface="Comic Sans MS" panose="030F0702030302020204" pitchFamily="66" charset="0"/>
            </a:endParaRPr>
          </a:p>
          <a:p>
            <a:r>
              <a:rPr lang="sv-SE" sz="2000" dirty="0">
                <a:latin typeface="Comic Sans MS" panose="030F0702030302020204" pitchFamily="66" charset="0"/>
              </a:rPr>
              <a:t>Egen anläggning (konstgräs, naturgräs 2 större planer, naturgräs 4 </a:t>
            </a:r>
            <a:r>
              <a:rPr lang="sv-SE" sz="2000" dirty="0" err="1">
                <a:latin typeface="Comic Sans MS" panose="030F0702030302020204" pitchFamily="66" charset="0"/>
              </a:rPr>
              <a:t>st</a:t>
            </a:r>
            <a:r>
              <a:rPr lang="sv-SE" sz="2000" dirty="0">
                <a:latin typeface="Comic Sans MS" panose="030F0702030302020204" pitchFamily="66" charset="0"/>
              </a:rPr>
              <a:t> 5 mot 5</a:t>
            </a:r>
          </a:p>
          <a:p>
            <a:pPr marL="0" indent="0">
              <a:buNone/>
            </a:pPr>
            <a:endParaRPr lang="sv-SE" sz="2000" dirty="0">
              <a:latin typeface="Comic Sans MS" panose="030F0702030302020204" pitchFamily="66" charset="0"/>
            </a:endParaRPr>
          </a:p>
          <a:p>
            <a:r>
              <a:rPr lang="sv-SE" sz="2000" dirty="0">
                <a:latin typeface="Comic Sans MS" panose="030F0702030302020204" pitchFamily="66" charset="0"/>
              </a:rPr>
              <a:t>Inga deltagaravgifter (endast familjemedlemskap a 150 kr)</a:t>
            </a:r>
          </a:p>
          <a:p>
            <a:endParaRPr lang="sv-SE" sz="2000" dirty="0">
              <a:latin typeface="Comic Sans MS" panose="030F0702030302020204" pitchFamily="66" charset="0"/>
            </a:endParaRPr>
          </a:p>
          <a:p>
            <a:r>
              <a:rPr lang="sv-SE" sz="2000" dirty="0">
                <a:latin typeface="Comic Sans MS" panose="030F0702030302020204" pitchFamily="66" charset="0"/>
              </a:rPr>
              <a:t>HIF står för alla kostnader för anläggningsunderhåll och materiel samt materiel till lagen och cuper. Vid större cuper (ex Gothia) erhålls en grundplåt från HIF</a:t>
            </a:r>
          </a:p>
          <a:p>
            <a:endParaRPr lang="sv-SE" sz="2000" dirty="0">
              <a:latin typeface="Comic Sans MS" panose="030F0702030302020204" pitchFamily="66" charset="0"/>
            </a:endParaRPr>
          </a:p>
          <a:p>
            <a:r>
              <a:rPr lang="sv-SE" sz="2000" dirty="0">
                <a:latin typeface="Comic Sans MS" panose="030F0702030302020204" pitchFamily="66" charset="0"/>
              </a:rPr>
              <a:t>All utbildning står HIF för </a:t>
            </a:r>
          </a:p>
          <a:p>
            <a:pPr marL="0" indent="0">
              <a:buNone/>
            </a:pPr>
            <a:endParaRPr lang="sv-SE" sz="2000" dirty="0">
              <a:latin typeface="Comic Sans MS" panose="030F0702030302020204" pitchFamily="66" charset="0"/>
            </a:endParaRPr>
          </a:p>
          <a:p>
            <a:endParaRPr lang="sv-SE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3" y="293246"/>
            <a:ext cx="1018194" cy="96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6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88024" y="37717"/>
            <a:ext cx="9144000" cy="580558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Comic Sans MS" panose="030F0702030302020204" pitchFamily="66" charset="0"/>
              </a:rPr>
              <a:t>Hedens IF utveckling 2013 - 2024</a:t>
            </a:r>
          </a:p>
        </p:txBody>
      </p:sp>
      <p:cxnSp>
        <p:nvCxnSpPr>
          <p:cNvPr id="5" name="Rak pil 4"/>
          <p:cNvCxnSpPr/>
          <p:nvPr/>
        </p:nvCxnSpPr>
        <p:spPr>
          <a:xfrm flipV="1">
            <a:off x="976184" y="5684109"/>
            <a:ext cx="1048470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976184" y="5684109"/>
            <a:ext cx="1048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2013	2014	2015	2016	2017	2018	2019	2020	2021	2022	     2023</a:t>
            </a:r>
          </a:p>
        </p:txBody>
      </p:sp>
      <p:sp>
        <p:nvSpPr>
          <p:cNvPr id="9" name="Rektangel 8"/>
          <p:cNvSpPr/>
          <p:nvPr/>
        </p:nvSpPr>
        <p:spPr>
          <a:xfrm>
            <a:off x="1081215" y="5418438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P08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081214" y="5126337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P07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081213" y="4843504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P06</a:t>
            </a:r>
          </a:p>
        </p:txBody>
      </p:sp>
      <p:sp>
        <p:nvSpPr>
          <p:cNvPr id="13" name="Rektangel 12"/>
          <p:cNvSpPr/>
          <p:nvPr/>
        </p:nvSpPr>
        <p:spPr>
          <a:xfrm>
            <a:off x="1081213" y="4556036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P05</a:t>
            </a:r>
          </a:p>
        </p:txBody>
      </p:sp>
      <p:sp>
        <p:nvSpPr>
          <p:cNvPr id="14" name="Rektangel 13"/>
          <p:cNvSpPr/>
          <p:nvPr/>
        </p:nvSpPr>
        <p:spPr>
          <a:xfrm>
            <a:off x="1081212" y="4263935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P04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081212" y="3971834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P03</a:t>
            </a:r>
          </a:p>
        </p:txBody>
      </p:sp>
      <p:sp>
        <p:nvSpPr>
          <p:cNvPr id="16" name="Rektangel med rundade hörn 15"/>
          <p:cNvSpPr/>
          <p:nvPr/>
        </p:nvSpPr>
        <p:spPr>
          <a:xfrm>
            <a:off x="880695" y="879930"/>
            <a:ext cx="747588" cy="4880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DIV 3</a:t>
            </a:r>
          </a:p>
        </p:txBody>
      </p:sp>
      <p:sp>
        <p:nvSpPr>
          <p:cNvPr id="21" name="Rektangel med rundade hörn 20"/>
          <p:cNvSpPr/>
          <p:nvPr/>
        </p:nvSpPr>
        <p:spPr>
          <a:xfrm>
            <a:off x="3627917" y="890678"/>
            <a:ext cx="747588" cy="4880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DIV 3</a:t>
            </a:r>
          </a:p>
        </p:txBody>
      </p:sp>
      <p:sp>
        <p:nvSpPr>
          <p:cNvPr id="22" name="Rektangel 21"/>
          <p:cNvSpPr/>
          <p:nvPr/>
        </p:nvSpPr>
        <p:spPr>
          <a:xfrm>
            <a:off x="1974998" y="5128140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P08</a:t>
            </a:r>
          </a:p>
        </p:txBody>
      </p:sp>
      <p:sp>
        <p:nvSpPr>
          <p:cNvPr id="23" name="Rektangel 22"/>
          <p:cNvSpPr/>
          <p:nvPr/>
        </p:nvSpPr>
        <p:spPr>
          <a:xfrm>
            <a:off x="1974997" y="4836039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P07</a:t>
            </a:r>
          </a:p>
        </p:txBody>
      </p:sp>
      <p:sp>
        <p:nvSpPr>
          <p:cNvPr id="24" name="Rektangel 23"/>
          <p:cNvSpPr/>
          <p:nvPr/>
        </p:nvSpPr>
        <p:spPr>
          <a:xfrm>
            <a:off x="1974996" y="4553206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P06</a:t>
            </a:r>
          </a:p>
        </p:txBody>
      </p:sp>
      <p:sp>
        <p:nvSpPr>
          <p:cNvPr id="25" name="Rektangel 24"/>
          <p:cNvSpPr/>
          <p:nvPr/>
        </p:nvSpPr>
        <p:spPr>
          <a:xfrm>
            <a:off x="1974996" y="4265738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P05</a:t>
            </a:r>
          </a:p>
        </p:txBody>
      </p:sp>
      <p:sp>
        <p:nvSpPr>
          <p:cNvPr id="26" name="Rektangel 25"/>
          <p:cNvSpPr/>
          <p:nvPr/>
        </p:nvSpPr>
        <p:spPr>
          <a:xfrm>
            <a:off x="1974995" y="3973637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P04</a:t>
            </a:r>
          </a:p>
        </p:txBody>
      </p:sp>
      <p:sp>
        <p:nvSpPr>
          <p:cNvPr id="28" name="Rektangel 27"/>
          <p:cNvSpPr/>
          <p:nvPr/>
        </p:nvSpPr>
        <p:spPr>
          <a:xfrm>
            <a:off x="6561952" y="3687316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P08</a:t>
            </a:r>
          </a:p>
        </p:txBody>
      </p:sp>
      <p:sp>
        <p:nvSpPr>
          <p:cNvPr id="29" name="Rektangel 28"/>
          <p:cNvSpPr/>
          <p:nvPr/>
        </p:nvSpPr>
        <p:spPr>
          <a:xfrm>
            <a:off x="6561952" y="3401422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P07</a:t>
            </a:r>
          </a:p>
        </p:txBody>
      </p:sp>
      <p:sp>
        <p:nvSpPr>
          <p:cNvPr id="30" name="Rektangel 29"/>
          <p:cNvSpPr/>
          <p:nvPr/>
        </p:nvSpPr>
        <p:spPr>
          <a:xfrm>
            <a:off x="6561952" y="3119090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P06</a:t>
            </a:r>
          </a:p>
        </p:txBody>
      </p:sp>
      <p:sp>
        <p:nvSpPr>
          <p:cNvPr id="34" name="Rektangel 33"/>
          <p:cNvSpPr/>
          <p:nvPr/>
        </p:nvSpPr>
        <p:spPr>
          <a:xfrm>
            <a:off x="6561954" y="3967845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P09</a:t>
            </a:r>
          </a:p>
        </p:txBody>
      </p:sp>
      <p:sp>
        <p:nvSpPr>
          <p:cNvPr id="35" name="Rektangel 34"/>
          <p:cNvSpPr/>
          <p:nvPr/>
        </p:nvSpPr>
        <p:spPr>
          <a:xfrm>
            <a:off x="6561954" y="4255180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P10</a:t>
            </a:r>
          </a:p>
        </p:txBody>
      </p:sp>
      <p:sp>
        <p:nvSpPr>
          <p:cNvPr id="36" name="Rektangel 35"/>
          <p:cNvSpPr/>
          <p:nvPr/>
        </p:nvSpPr>
        <p:spPr>
          <a:xfrm>
            <a:off x="6561953" y="4538013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P11</a:t>
            </a:r>
          </a:p>
        </p:txBody>
      </p:sp>
      <p:sp>
        <p:nvSpPr>
          <p:cNvPr id="37" name="Rektangel 36"/>
          <p:cNvSpPr/>
          <p:nvPr/>
        </p:nvSpPr>
        <p:spPr>
          <a:xfrm>
            <a:off x="6561953" y="4823100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P12</a:t>
            </a:r>
          </a:p>
        </p:txBody>
      </p:sp>
      <p:sp>
        <p:nvSpPr>
          <p:cNvPr id="38" name="Rektangel 37"/>
          <p:cNvSpPr/>
          <p:nvPr/>
        </p:nvSpPr>
        <p:spPr>
          <a:xfrm>
            <a:off x="6561952" y="5105556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P13</a:t>
            </a:r>
          </a:p>
        </p:txBody>
      </p:sp>
      <p:sp>
        <p:nvSpPr>
          <p:cNvPr id="39" name="Rektangel 38"/>
          <p:cNvSpPr/>
          <p:nvPr/>
        </p:nvSpPr>
        <p:spPr>
          <a:xfrm>
            <a:off x="6561952" y="5388012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P14</a:t>
            </a:r>
          </a:p>
        </p:txBody>
      </p:sp>
      <p:sp>
        <p:nvSpPr>
          <p:cNvPr id="44" name="Rektangel 43"/>
          <p:cNvSpPr/>
          <p:nvPr/>
        </p:nvSpPr>
        <p:spPr>
          <a:xfrm>
            <a:off x="5633042" y="2819674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>
                <a:solidFill>
                  <a:prstClr val="white"/>
                </a:solidFill>
              </a:rPr>
              <a:t>P04/05</a:t>
            </a:r>
          </a:p>
        </p:txBody>
      </p:sp>
      <p:sp>
        <p:nvSpPr>
          <p:cNvPr id="50" name="Rektangel 49"/>
          <p:cNvSpPr/>
          <p:nvPr/>
        </p:nvSpPr>
        <p:spPr>
          <a:xfrm>
            <a:off x="4720282" y="4252661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P08</a:t>
            </a:r>
          </a:p>
        </p:txBody>
      </p:sp>
      <p:sp>
        <p:nvSpPr>
          <p:cNvPr id="51" name="Rektangel 50"/>
          <p:cNvSpPr/>
          <p:nvPr/>
        </p:nvSpPr>
        <p:spPr>
          <a:xfrm>
            <a:off x="4720281" y="3960560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P07</a:t>
            </a:r>
          </a:p>
        </p:txBody>
      </p:sp>
      <p:sp>
        <p:nvSpPr>
          <p:cNvPr id="52" name="Rektangel 51"/>
          <p:cNvSpPr/>
          <p:nvPr/>
        </p:nvSpPr>
        <p:spPr>
          <a:xfrm>
            <a:off x="4720280" y="3677727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P06</a:t>
            </a:r>
          </a:p>
        </p:txBody>
      </p:sp>
      <p:sp>
        <p:nvSpPr>
          <p:cNvPr id="53" name="Rektangel 52"/>
          <p:cNvSpPr/>
          <p:nvPr/>
        </p:nvSpPr>
        <p:spPr>
          <a:xfrm>
            <a:off x="4720280" y="3390259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P05</a:t>
            </a:r>
          </a:p>
        </p:txBody>
      </p:sp>
      <p:sp>
        <p:nvSpPr>
          <p:cNvPr id="54" name="Rektangel 53"/>
          <p:cNvSpPr/>
          <p:nvPr/>
        </p:nvSpPr>
        <p:spPr>
          <a:xfrm>
            <a:off x="4720276" y="3085358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P04</a:t>
            </a:r>
          </a:p>
        </p:txBody>
      </p:sp>
      <p:sp>
        <p:nvSpPr>
          <p:cNvPr id="55" name="Rektangel 54"/>
          <p:cNvSpPr/>
          <p:nvPr/>
        </p:nvSpPr>
        <p:spPr>
          <a:xfrm>
            <a:off x="4720278" y="4544895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P09</a:t>
            </a:r>
          </a:p>
        </p:txBody>
      </p:sp>
      <p:sp>
        <p:nvSpPr>
          <p:cNvPr id="56" name="Rektangel 55"/>
          <p:cNvSpPr/>
          <p:nvPr/>
        </p:nvSpPr>
        <p:spPr>
          <a:xfrm>
            <a:off x="4720278" y="4832230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P10</a:t>
            </a:r>
          </a:p>
        </p:txBody>
      </p:sp>
      <p:sp>
        <p:nvSpPr>
          <p:cNvPr id="57" name="Rektangel 56"/>
          <p:cNvSpPr/>
          <p:nvPr/>
        </p:nvSpPr>
        <p:spPr>
          <a:xfrm>
            <a:off x="4720277" y="5115063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P11</a:t>
            </a:r>
          </a:p>
        </p:txBody>
      </p:sp>
      <p:sp>
        <p:nvSpPr>
          <p:cNvPr id="58" name="Rektangel 57"/>
          <p:cNvSpPr/>
          <p:nvPr/>
        </p:nvSpPr>
        <p:spPr>
          <a:xfrm>
            <a:off x="4720277" y="5400150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P12</a:t>
            </a:r>
          </a:p>
        </p:txBody>
      </p:sp>
      <p:sp>
        <p:nvSpPr>
          <p:cNvPr id="60" name="Rektangel 59"/>
          <p:cNvSpPr/>
          <p:nvPr/>
        </p:nvSpPr>
        <p:spPr>
          <a:xfrm>
            <a:off x="3806897" y="4541818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P08</a:t>
            </a:r>
          </a:p>
        </p:txBody>
      </p:sp>
      <p:sp>
        <p:nvSpPr>
          <p:cNvPr id="61" name="Rektangel 60"/>
          <p:cNvSpPr/>
          <p:nvPr/>
        </p:nvSpPr>
        <p:spPr>
          <a:xfrm>
            <a:off x="3806896" y="4249717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P07</a:t>
            </a:r>
          </a:p>
        </p:txBody>
      </p:sp>
      <p:sp>
        <p:nvSpPr>
          <p:cNvPr id="62" name="Rektangel 61"/>
          <p:cNvSpPr/>
          <p:nvPr/>
        </p:nvSpPr>
        <p:spPr>
          <a:xfrm>
            <a:off x="3806895" y="3966884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P06</a:t>
            </a:r>
          </a:p>
        </p:txBody>
      </p:sp>
      <p:sp>
        <p:nvSpPr>
          <p:cNvPr id="63" name="Rektangel 62"/>
          <p:cNvSpPr/>
          <p:nvPr/>
        </p:nvSpPr>
        <p:spPr>
          <a:xfrm>
            <a:off x="3806895" y="3679416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P05</a:t>
            </a:r>
          </a:p>
        </p:txBody>
      </p:sp>
      <p:sp>
        <p:nvSpPr>
          <p:cNvPr id="64" name="Rektangel 63"/>
          <p:cNvSpPr/>
          <p:nvPr/>
        </p:nvSpPr>
        <p:spPr>
          <a:xfrm>
            <a:off x="3808138" y="3393819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P04</a:t>
            </a:r>
          </a:p>
        </p:txBody>
      </p:sp>
      <p:sp>
        <p:nvSpPr>
          <p:cNvPr id="65" name="Rektangel 64"/>
          <p:cNvSpPr/>
          <p:nvPr/>
        </p:nvSpPr>
        <p:spPr>
          <a:xfrm>
            <a:off x="3806893" y="4834052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P09</a:t>
            </a:r>
          </a:p>
        </p:txBody>
      </p:sp>
      <p:sp>
        <p:nvSpPr>
          <p:cNvPr id="66" name="Rektangel 65"/>
          <p:cNvSpPr/>
          <p:nvPr/>
        </p:nvSpPr>
        <p:spPr>
          <a:xfrm>
            <a:off x="3806893" y="5121387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P10</a:t>
            </a:r>
          </a:p>
        </p:txBody>
      </p:sp>
      <p:sp>
        <p:nvSpPr>
          <p:cNvPr id="67" name="Rektangel 66"/>
          <p:cNvSpPr/>
          <p:nvPr/>
        </p:nvSpPr>
        <p:spPr>
          <a:xfrm>
            <a:off x="3806892" y="5404220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P11</a:t>
            </a:r>
          </a:p>
        </p:txBody>
      </p:sp>
      <p:sp>
        <p:nvSpPr>
          <p:cNvPr id="69" name="Rektangel 68"/>
          <p:cNvSpPr/>
          <p:nvPr/>
        </p:nvSpPr>
        <p:spPr>
          <a:xfrm>
            <a:off x="2913084" y="4826761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P08</a:t>
            </a:r>
          </a:p>
        </p:txBody>
      </p:sp>
      <p:sp>
        <p:nvSpPr>
          <p:cNvPr id="70" name="Rektangel 69"/>
          <p:cNvSpPr/>
          <p:nvPr/>
        </p:nvSpPr>
        <p:spPr>
          <a:xfrm>
            <a:off x="2913083" y="4534660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P07</a:t>
            </a:r>
          </a:p>
        </p:txBody>
      </p:sp>
      <p:sp>
        <p:nvSpPr>
          <p:cNvPr id="71" name="Rektangel 70"/>
          <p:cNvSpPr/>
          <p:nvPr/>
        </p:nvSpPr>
        <p:spPr>
          <a:xfrm>
            <a:off x="2913082" y="4251827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P06</a:t>
            </a:r>
          </a:p>
        </p:txBody>
      </p:sp>
      <p:sp>
        <p:nvSpPr>
          <p:cNvPr id="72" name="Rektangel 71"/>
          <p:cNvSpPr/>
          <p:nvPr/>
        </p:nvSpPr>
        <p:spPr>
          <a:xfrm>
            <a:off x="2913082" y="3964359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P05</a:t>
            </a:r>
          </a:p>
        </p:txBody>
      </p:sp>
      <p:sp>
        <p:nvSpPr>
          <p:cNvPr id="73" name="Rektangel 72"/>
          <p:cNvSpPr/>
          <p:nvPr/>
        </p:nvSpPr>
        <p:spPr>
          <a:xfrm>
            <a:off x="2913080" y="3678506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P04</a:t>
            </a:r>
          </a:p>
        </p:txBody>
      </p:sp>
      <p:sp>
        <p:nvSpPr>
          <p:cNvPr id="74" name="Rektangel 73"/>
          <p:cNvSpPr/>
          <p:nvPr/>
        </p:nvSpPr>
        <p:spPr>
          <a:xfrm>
            <a:off x="2913080" y="5118995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P09</a:t>
            </a:r>
          </a:p>
        </p:txBody>
      </p:sp>
      <p:sp>
        <p:nvSpPr>
          <p:cNvPr id="75" name="Rektangel 74"/>
          <p:cNvSpPr/>
          <p:nvPr/>
        </p:nvSpPr>
        <p:spPr>
          <a:xfrm>
            <a:off x="2913080" y="5406330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P10</a:t>
            </a:r>
          </a:p>
        </p:txBody>
      </p:sp>
      <p:sp>
        <p:nvSpPr>
          <p:cNvPr id="77" name="Rektangel 76"/>
          <p:cNvSpPr/>
          <p:nvPr/>
        </p:nvSpPr>
        <p:spPr>
          <a:xfrm>
            <a:off x="1974995" y="5413631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P09</a:t>
            </a:r>
          </a:p>
        </p:txBody>
      </p:sp>
      <p:cxnSp>
        <p:nvCxnSpPr>
          <p:cNvPr id="79" name="Rak pil 78"/>
          <p:cNvCxnSpPr/>
          <p:nvPr/>
        </p:nvCxnSpPr>
        <p:spPr>
          <a:xfrm flipV="1">
            <a:off x="358346" y="1180358"/>
            <a:ext cx="0" cy="4494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ruta 79"/>
          <p:cNvSpPr txBox="1"/>
          <p:nvPr/>
        </p:nvSpPr>
        <p:spPr>
          <a:xfrm>
            <a:off x="307137" y="5155341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3-manna</a:t>
            </a:r>
          </a:p>
        </p:txBody>
      </p:sp>
      <p:sp>
        <p:nvSpPr>
          <p:cNvPr id="81" name="textruta 80"/>
          <p:cNvSpPr txBox="1"/>
          <p:nvPr/>
        </p:nvSpPr>
        <p:spPr>
          <a:xfrm>
            <a:off x="314828" y="4605013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5-manna</a:t>
            </a:r>
          </a:p>
        </p:txBody>
      </p:sp>
      <p:sp>
        <p:nvSpPr>
          <p:cNvPr id="82" name="textruta 81"/>
          <p:cNvSpPr txBox="1"/>
          <p:nvPr/>
        </p:nvSpPr>
        <p:spPr>
          <a:xfrm>
            <a:off x="314828" y="3960562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7-manna</a:t>
            </a:r>
          </a:p>
        </p:txBody>
      </p:sp>
      <p:sp>
        <p:nvSpPr>
          <p:cNvPr id="83" name="textruta 82"/>
          <p:cNvSpPr txBox="1"/>
          <p:nvPr/>
        </p:nvSpPr>
        <p:spPr>
          <a:xfrm>
            <a:off x="300229" y="331988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9-manna</a:t>
            </a:r>
          </a:p>
        </p:txBody>
      </p:sp>
      <p:sp>
        <p:nvSpPr>
          <p:cNvPr id="84" name="textruta 83"/>
          <p:cNvSpPr txBox="1"/>
          <p:nvPr/>
        </p:nvSpPr>
        <p:spPr>
          <a:xfrm>
            <a:off x="307137" y="2736965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11-manna</a:t>
            </a:r>
          </a:p>
        </p:txBody>
      </p:sp>
      <p:sp>
        <p:nvSpPr>
          <p:cNvPr id="85" name="Rektangel med rundade hörn 84"/>
          <p:cNvSpPr/>
          <p:nvPr/>
        </p:nvSpPr>
        <p:spPr>
          <a:xfrm>
            <a:off x="4510208" y="896073"/>
            <a:ext cx="747588" cy="4880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DIV 3</a:t>
            </a:r>
          </a:p>
        </p:txBody>
      </p:sp>
      <p:sp>
        <p:nvSpPr>
          <p:cNvPr id="86" name="Rektangel med rundade hörn 85"/>
          <p:cNvSpPr/>
          <p:nvPr/>
        </p:nvSpPr>
        <p:spPr>
          <a:xfrm>
            <a:off x="5463384" y="1262682"/>
            <a:ext cx="747588" cy="48809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DIV 4</a:t>
            </a:r>
          </a:p>
        </p:txBody>
      </p:sp>
      <p:sp>
        <p:nvSpPr>
          <p:cNvPr id="87" name="Rektangel med rundade hörn 86"/>
          <p:cNvSpPr/>
          <p:nvPr/>
        </p:nvSpPr>
        <p:spPr>
          <a:xfrm>
            <a:off x="6383004" y="1262682"/>
            <a:ext cx="872574" cy="4880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prstClr val="black"/>
                </a:solidFill>
              </a:rPr>
              <a:t>DIV 5 M </a:t>
            </a:r>
          </a:p>
        </p:txBody>
      </p:sp>
      <p:sp>
        <p:nvSpPr>
          <p:cNvPr id="88" name="Rektangel med rundade hörn 87"/>
          <p:cNvSpPr/>
          <p:nvPr/>
        </p:nvSpPr>
        <p:spPr>
          <a:xfrm>
            <a:off x="1803870" y="882759"/>
            <a:ext cx="747588" cy="4880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DIV 3</a:t>
            </a:r>
          </a:p>
        </p:txBody>
      </p:sp>
      <p:sp>
        <p:nvSpPr>
          <p:cNvPr id="89" name="Rektangel med rundade hörn 88"/>
          <p:cNvSpPr/>
          <p:nvPr/>
        </p:nvSpPr>
        <p:spPr>
          <a:xfrm>
            <a:off x="2739321" y="889682"/>
            <a:ext cx="747588" cy="4880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DIV 3</a:t>
            </a:r>
          </a:p>
        </p:txBody>
      </p:sp>
      <p:sp>
        <p:nvSpPr>
          <p:cNvPr id="102" name="Rektangel med rundade hörn 101"/>
          <p:cNvSpPr/>
          <p:nvPr/>
        </p:nvSpPr>
        <p:spPr>
          <a:xfrm>
            <a:off x="7360033" y="1256335"/>
            <a:ext cx="791192" cy="48809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DIV 4</a:t>
            </a:r>
          </a:p>
        </p:txBody>
      </p:sp>
      <p:sp>
        <p:nvSpPr>
          <p:cNvPr id="103" name="textruta 102"/>
          <p:cNvSpPr txBox="1"/>
          <p:nvPr/>
        </p:nvSpPr>
        <p:spPr>
          <a:xfrm>
            <a:off x="-34405" y="1739119"/>
            <a:ext cx="41870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18</a:t>
            </a:r>
          </a:p>
          <a:p>
            <a:r>
              <a:rPr lang="sv-SE" dirty="0">
                <a:solidFill>
                  <a:prstClr val="black"/>
                </a:solidFill>
              </a:rPr>
              <a:t>17</a:t>
            </a:r>
          </a:p>
          <a:p>
            <a:r>
              <a:rPr lang="sv-SE" dirty="0">
                <a:solidFill>
                  <a:prstClr val="black"/>
                </a:solidFill>
              </a:rPr>
              <a:t>16</a:t>
            </a:r>
          </a:p>
          <a:p>
            <a:r>
              <a:rPr lang="sv-SE" dirty="0">
                <a:solidFill>
                  <a:prstClr val="black"/>
                </a:solidFill>
              </a:rPr>
              <a:t>15</a:t>
            </a:r>
          </a:p>
          <a:p>
            <a:r>
              <a:rPr lang="sv-SE" dirty="0">
                <a:solidFill>
                  <a:prstClr val="black"/>
                </a:solidFill>
              </a:rPr>
              <a:t>14</a:t>
            </a:r>
          </a:p>
          <a:p>
            <a:r>
              <a:rPr lang="sv-SE" dirty="0">
                <a:solidFill>
                  <a:prstClr val="black"/>
                </a:solidFill>
              </a:rPr>
              <a:t>13</a:t>
            </a:r>
          </a:p>
          <a:p>
            <a:r>
              <a:rPr lang="sv-SE" dirty="0">
                <a:solidFill>
                  <a:prstClr val="black"/>
                </a:solidFill>
              </a:rPr>
              <a:t>12</a:t>
            </a:r>
          </a:p>
          <a:p>
            <a:r>
              <a:rPr lang="sv-SE" dirty="0">
                <a:solidFill>
                  <a:prstClr val="black"/>
                </a:solidFill>
              </a:rPr>
              <a:t>11</a:t>
            </a:r>
          </a:p>
          <a:p>
            <a:r>
              <a:rPr lang="sv-SE" dirty="0">
                <a:solidFill>
                  <a:prstClr val="black"/>
                </a:solidFill>
              </a:rPr>
              <a:t>10</a:t>
            </a:r>
          </a:p>
          <a:p>
            <a:r>
              <a:rPr lang="sv-SE" dirty="0">
                <a:solidFill>
                  <a:prstClr val="black"/>
                </a:solidFill>
              </a:rPr>
              <a:t> 9</a:t>
            </a:r>
          </a:p>
          <a:p>
            <a:r>
              <a:rPr lang="sv-SE" dirty="0">
                <a:solidFill>
                  <a:prstClr val="black"/>
                </a:solidFill>
              </a:rPr>
              <a:t> 8</a:t>
            </a:r>
          </a:p>
          <a:p>
            <a:r>
              <a:rPr lang="sv-SE" dirty="0">
                <a:solidFill>
                  <a:prstClr val="black"/>
                </a:solidFill>
              </a:rPr>
              <a:t> 7</a:t>
            </a:r>
          </a:p>
          <a:p>
            <a:r>
              <a:rPr lang="sv-SE" dirty="0">
                <a:solidFill>
                  <a:prstClr val="black"/>
                </a:solidFill>
              </a:rPr>
              <a:t> 6</a:t>
            </a:r>
          </a:p>
          <a:p>
            <a:r>
              <a:rPr lang="sv-SE" dirty="0">
                <a:solidFill>
                  <a:prstClr val="black"/>
                </a:solidFill>
              </a:rPr>
              <a:t> 5</a:t>
            </a:r>
          </a:p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10456478" y="2428433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P08</a:t>
            </a:r>
          </a:p>
        </p:txBody>
      </p:sp>
      <p:sp>
        <p:nvSpPr>
          <p:cNvPr id="131" name="Rektangel 130"/>
          <p:cNvSpPr/>
          <p:nvPr/>
        </p:nvSpPr>
        <p:spPr>
          <a:xfrm>
            <a:off x="10451292" y="2732201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P09</a:t>
            </a:r>
          </a:p>
        </p:txBody>
      </p:sp>
      <p:sp>
        <p:nvSpPr>
          <p:cNvPr id="132" name="Rektangel 131"/>
          <p:cNvSpPr/>
          <p:nvPr/>
        </p:nvSpPr>
        <p:spPr>
          <a:xfrm>
            <a:off x="10456698" y="3032483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P10</a:t>
            </a:r>
          </a:p>
        </p:txBody>
      </p:sp>
      <p:sp>
        <p:nvSpPr>
          <p:cNvPr id="133" name="Rektangel 132"/>
          <p:cNvSpPr/>
          <p:nvPr/>
        </p:nvSpPr>
        <p:spPr>
          <a:xfrm>
            <a:off x="10456697" y="3329789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P11</a:t>
            </a:r>
          </a:p>
        </p:txBody>
      </p:sp>
      <p:sp>
        <p:nvSpPr>
          <p:cNvPr id="134" name="Rektangel 133"/>
          <p:cNvSpPr/>
          <p:nvPr/>
        </p:nvSpPr>
        <p:spPr>
          <a:xfrm>
            <a:off x="10451293" y="3624500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P12</a:t>
            </a:r>
          </a:p>
        </p:txBody>
      </p:sp>
      <p:sp>
        <p:nvSpPr>
          <p:cNvPr id="135" name="Rektangel 134"/>
          <p:cNvSpPr/>
          <p:nvPr/>
        </p:nvSpPr>
        <p:spPr>
          <a:xfrm>
            <a:off x="10462340" y="3918418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P13</a:t>
            </a:r>
          </a:p>
        </p:txBody>
      </p:sp>
      <p:sp>
        <p:nvSpPr>
          <p:cNvPr id="136" name="Rektangel 135"/>
          <p:cNvSpPr/>
          <p:nvPr/>
        </p:nvSpPr>
        <p:spPr>
          <a:xfrm>
            <a:off x="10458250" y="4208155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P14</a:t>
            </a:r>
          </a:p>
        </p:txBody>
      </p:sp>
      <p:sp>
        <p:nvSpPr>
          <p:cNvPr id="137" name="Rektangel 136"/>
          <p:cNvSpPr/>
          <p:nvPr/>
        </p:nvSpPr>
        <p:spPr>
          <a:xfrm>
            <a:off x="10458249" y="4500256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P15</a:t>
            </a:r>
          </a:p>
        </p:txBody>
      </p:sp>
      <p:sp>
        <p:nvSpPr>
          <p:cNvPr id="138" name="Rektangel 137"/>
          <p:cNvSpPr/>
          <p:nvPr/>
        </p:nvSpPr>
        <p:spPr>
          <a:xfrm>
            <a:off x="10458248" y="4789304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P16</a:t>
            </a:r>
          </a:p>
        </p:txBody>
      </p:sp>
      <p:sp>
        <p:nvSpPr>
          <p:cNvPr id="139" name="Rektangel 138"/>
          <p:cNvSpPr/>
          <p:nvPr/>
        </p:nvSpPr>
        <p:spPr>
          <a:xfrm>
            <a:off x="10456699" y="5102767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P17</a:t>
            </a:r>
          </a:p>
        </p:txBody>
      </p:sp>
      <p:sp>
        <p:nvSpPr>
          <p:cNvPr id="140" name="Rektangel 139"/>
          <p:cNvSpPr/>
          <p:nvPr/>
        </p:nvSpPr>
        <p:spPr>
          <a:xfrm>
            <a:off x="10456698" y="5392191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P18</a:t>
            </a:r>
          </a:p>
        </p:txBody>
      </p:sp>
      <p:sp>
        <p:nvSpPr>
          <p:cNvPr id="147" name="Rektangel 146"/>
          <p:cNvSpPr/>
          <p:nvPr/>
        </p:nvSpPr>
        <p:spPr>
          <a:xfrm>
            <a:off x="9318914" y="2748532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P08</a:t>
            </a:r>
          </a:p>
        </p:txBody>
      </p:sp>
      <p:sp>
        <p:nvSpPr>
          <p:cNvPr id="148" name="Rektangel 147"/>
          <p:cNvSpPr/>
          <p:nvPr/>
        </p:nvSpPr>
        <p:spPr>
          <a:xfrm>
            <a:off x="9318914" y="2451940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P07</a:t>
            </a:r>
          </a:p>
        </p:txBody>
      </p:sp>
      <p:sp>
        <p:nvSpPr>
          <p:cNvPr id="150" name="Rektangel 149"/>
          <p:cNvSpPr/>
          <p:nvPr/>
        </p:nvSpPr>
        <p:spPr>
          <a:xfrm>
            <a:off x="9314091" y="3050256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P09</a:t>
            </a:r>
          </a:p>
        </p:txBody>
      </p:sp>
      <p:sp>
        <p:nvSpPr>
          <p:cNvPr id="151" name="Rektangel 150"/>
          <p:cNvSpPr/>
          <p:nvPr/>
        </p:nvSpPr>
        <p:spPr>
          <a:xfrm>
            <a:off x="9312478" y="3346848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P10</a:t>
            </a:r>
          </a:p>
        </p:txBody>
      </p:sp>
      <p:sp>
        <p:nvSpPr>
          <p:cNvPr id="152" name="Rektangel 151"/>
          <p:cNvSpPr/>
          <p:nvPr/>
        </p:nvSpPr>
        <p:spPr>
          <a:xfrm>
            <a:off x="9319099" y="3639937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P11</a:t>
            </a:r>
          </a:p>
        </p:txBody>
      </p:sp>
      <p:sp>
        <p:nvSpPr>
          <p:cNvPr id="153" name="Rektangel 152"/>
          <p:cNvSpPr/>
          <p:nvPr/>
        </p:nvSpPr>
        <p:spPr>
          <a:xfrm>
            <a:off x="9306880" y="3943239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P12</a:t>
            </a:r>
          </a:p>
        </p:txBody>
      </p:sp>
      <p:sp>
        <p:nvSpPr>
          <p:cNvPr id="154" name="Rektangel 153"/>
          <p:cNvSpPr/>
          <p:nvPr/>
        </p:nvSpPr>
        <p:spPr>
          <a:xfrm>
            <a:off x="9309487" y="4229823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P13</a:t>
            </a:r>
          </a:p>
        </p:txBody>
      </p:sp>
      <p:sp>
        <p:nvSpPr>
          <p:cNvPr id="155" name="Rektangel 154"/>
          <p:cNvSpPr/>
          <p:nvPr/>
        </p:nvSpPr>
        <p:spPr>
          <a:xfrm>
            <a:off x="9312477" y="4523676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P14</a:t>
            </a:r>
          </a:p>
        </p:txBody>
      </p:sp>
      <p:sp>
        <p:nvSpPr>
          <p:cNvPr id="156" name="Rektangel 155"/>
          <p:cNvSpPr/>
          <p:nvPr/>
        </p:nvSpPr>
        <p:spPr>
          <a:xfrm>
            <a:off x="9304240" y="4816831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P15</a:t>
            </a:r>
          </a:p>
        </p:txBody>
      </p:sp>
      <p:sp>
        <p:nvSpPr>
          <p:cNvPr id="157" name="Rektangel 156"/>
          <p:cNvSpPr/>
          <p:nvPr/>
        </p:nvSpPr>
        <p:spPr>
          <a:xfrm>
            <a:off x="9304239" y="5105879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P16</a:t>
            </a:r>
          </a:p>
        </p:txBody>
      </p:sp>
      <p:sp>
        <p:nvSpPr>
          <p:cNvPr id="158" name="Rektangel 157"/>
          <p:cNvSpPr/>
          <p:nvPr/>
        </p:nvSpPr>
        <p:spPr>
          <a:xfrm>
            <a:off x="9304238" y="5395276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P17</a:t>
            </a:r>
          </a:p>
        </p:txBody>
      </p:sp>
      <p:sp>
        <p:nvSpPr>
          <p:cNvPr id="159" name="Rektangel 158"/>
          <p:cNvSpPr/>
          <p:nvPr/>
        </p:nvSpPr>
        <p:spPr>
          <a:xfrm>
            <a:off x="8361870" y="3070920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P08</a:t>
            </a:r>
          </a:p>
        </p:txBody>
      </p:sp>
      <p:sp>
        <p:nvSpPr>
          <p:cNvPr id="160" name="Rektangel 159"/>
          <p:cNvSpPr/>
          <p:nvPr/>
        </p:nvSpPr>
        <p:spPr>
          <a:xfrm>
            <a:off x="8359175" y="2776574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P07</a:t>
            </a:r>
          </a:p>
        </p:txBody>
      </p:sp>
      <p:sp>
        <p:nvSpPr>
          <p:cNvPr id="161" name="Rektangel 160"/>
          <p:cNvSpPr/>
          <p:nvPr/>
        </p:nvSpPr>
        <p:spPr>
          <a:xfrm>
            <a:off x="8353878" y="2474751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P06</a:t>
            </a:r>
          </a:p>
        </p:txBody>
      </p:sp>
      <p:sp>
        <p:nvSpPr>
          <p:cNvPr id="162" name="Rektangel 161"/>
          <p:cNvSpPr/>
          <p:nvPr/>
        </p:nvSpPr>
        <p:spPr>
          <a:xfrm>
            <a:off x="8360311" y="3356321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P09</a:t>
            </a:r>
          </a:p>
        </p:txBody>
      </p:sp>
      <p:sp>
        <p:nvSpPr>
          <p:cNvPr id="163" name="Rektangel 162"/>
          <p:cNvSpPr/>
          <p:nvPr/>
        </p:nvSpPr>
        <p:spPr>
          <a:xfrm>
            <a:off x="8368821" y="3651065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P10</a:t>
            </a:r>
          </a:p>
        </p:txBody>
      </p:sp>
      <p:sp>
        <p:nvSpPr>
          <p:cNvPr id="164" name="Rektangel 163"/>
          <p:cNvSpPr/>
          <p:nvPr/>
        </p:nvSpPr>
        <p:spPr>
          <a:xfrm>
            <a:off x="8368821" y="3938789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P11</a:t>
            </a:r>
          </a:p>
        </p:txBody>
      </p:sp>
      <p:sp>
        <p:nvSpPr>
          <p:cNvPr id="165" name="Rektangel 164"/>
          <p:cNvSpPr/>
          <p:nvPr/>
        </p:nvSpPr>
        <p:spPr>
          <a:xfrm>
            <a:off x="8361867" y="4231906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P12</a:t>
            </a:r>
          </a:p>
        </p:txBody>
      </p:sp>
      <p:sp>
        <p:nvSpPr>
          <p:cNvPr id="166" name="Rektangel 165"/>
          <p:cNvSpPr/>
          <p:nvPr/>
        </p:nvSpPr>
        <p:spPr>
          <a:xfrm>
            <a:off x="8361866" y="4526426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P13</a:t>
            </a:r>
          </a:p>
        </p:txBody>
      </p:sp>
      <p:sp>
        <p:nvSpPr>
          <p:cNvPr id="167" name="Rektangel 166"/>
          <p:cNvSpPr/>
          <p:nvPr/>
        </p:nvSpPr>
        <p:spPr>
          <a:xfrm>
            <a:off x="8357776" y="4816163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P14</a:t>
            </a:r>
          </a:p>
        </p:txBody>
      </p:sp>
      <p:sp>
        <p:nvSpPr>
          <p:cNvPr id="168" name="Rektangel 167"/>
          <p:cNvSpPr/>
          <p:nvPr/>
        </p:nvSpPr>
        <p:spPr>
          <a:xfrm>
            <a:off x="8357775" y="5108264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P15</a:t>
            </a:r>
          </a:p>
        </p:txBody>
      </p:sp>
      <p:sp>
        <p:nvSpPr>
          <p:cNvPr id="169" name="Rektangel 168"/>
          <p:cNvSpPr/>
          <p:nvPr/>
        </p:nvSpPr>
        <p:spPr>
          <a:xfrm>
            <a:off x="8357774" y="5397312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P16</a:t>
            </a:r>
          </a:p>
        </p:txBody>
      </p:sp>
      <p:sp>
        <p:nvSpPr>
          <p:cNvPr id="170" name="Rektangel 169"/>
          <p:cNvSpPr/>
          <p:nvPr/>
        </p:nvSpPr>
        <p:spPr>
          <a:xfrm>
            <a:off x="7494283" y="3363209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P08</a:t>
            </a:r>
          </a:p>
        </p:txBody>
      </p:sp>
      <p:sp>
        <p:nvSpPr>
          <p:cNvPr id="171" name="Rektangel 170"/>
          <p:cNvSpPr/>
          <p:nvPr/>
        </p:nvSpPr>
        <p:spPr>
          <a:xfrm>
            <a:off x="7491762" y="3061017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P07</a:t>
            </a:r>
          </a:p>
        </p:txBody>
      </p:sp>
      <p:sp>
        <p:nvSpPr>
          <p:cNvPr id="172" name="Rektangel 171"/>
          <p:cNvSpPr/>
          <p:nvPr/>
        </p:nvSpPr>
        <p:spPr>
          <a:xfrm>
            <a:off x="7493570" y="2761798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P06</a:t>
            </a:r>
          </a:p>
        </p:txBody>
      </p:sp>
      <p:sp>
        <p:nvSpPr>
          <p:cNvPr id="173" name="Rektangel 172"/>
          <p:cNvSpPr/>
          <p:nvPr/>
        </p:nvSpPr>
        <p:spPr>
          <a:xfrm>
            <a:off x="7494282" y="3655561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P09</a:t>
            </a:r>
          </a:p>
        </p:txBody>
      </p:sp>
      <p:sp>
        <p:nvSpPr>
          <p:cNvPr id="174" name="Rektangel 173"/>
          <p:cNvSpPr/>
          <p:nvPr/>
        </p:nvSpPr>
        <p:spPr>
          <a:xfrm>
            <a:off x="7501234" y="3943354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P10</a:t>
            </a:r>
          </a:p>
        </p:txBody>
      </p:sp>
      <p:sp>
        <p:nvSpPr>
          <p:cNvPr id="175" name="Rektangel 174"/>
          <p:cNvSpPr/>
          <p:nvPr/>
        </p:nvSpPr>
        <p:spPr>
          <a:xfrm>
            <a:off x="7501234" y="4231078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P11</a:t>
            </a:r>
          </a:p>
        </p:txBody>
      </p:sp>
      <p:sp>
        <p:nvSpPr>
          <p:cNvPr id="176" name="Rektangel 175"/>
          <p:cNvSpPr/>
          <p:nvPr/>
        </p:nvSpPr>
        <p:spPr>
          <a:xfrm>
            <a:off x="7494280" y="4524195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P12</a:t>
            </a:r>
          </a:p>
        </p:txBody>
      </p:sp>
      <p:sp>
        <p:nvSpPr>
          <p:cNvPr id="177" name="Rektangel 176"/>
          <p:cNvSpPr/>
          <p:nvPr/>
        </p:nvSpPr>
        <p:spPr>
          <a:xfrm>
            <a:off x="7494279" y="4818715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P13</a:t>
            </a:r>
          </a:p>
        </p:txBody>
      </p:sp>
      <p:sp>
        <p:nvSpPr>
          <p:cNvPr id="178" name="Rektangel 177"/>
          <p:cNvSpPr/>
          <p:nvPr/>
        </p:nvSpPr>
        <p:spPr>
          <a:xfrm>
            <a:off x="7490189" y="5108452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P14</a:t>
            </a:r>
          </a:p>
        </p:txBody>
      </p:sp>
      <p:sp>
        <p:nvSpPr>
          <p:cNvPr id="179" name="Rektangel 178"/>
          <p:cNvSpPr/>
          <p:nvPr/>
        </p:nvSpPr>
        <p:spPr>
          <a:xfrm>
            <a:off x="7490188" y="5400553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P15</a:t>
            </a:r>
          </a:p>
        </p:txBody>
      </p:sp>
      <p:sp>
        <p:nvSpPr>
          <p:cNvPr id="180" name="Rektangel 179"/>
          <p:cNvSpPr/>
          <p:nvPr/>
        </p:nvSpPr>
        <p:spPr>
          <a:xfrm>
            <a:off x="5633047" y="3940982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P08</a:t>
            </a:r>
          </a:p>
        </p:txBody>
      </p:sp>
      <p:sp>
        <p:nvSpPr>
          <p:cNvPr id="181" name="Rektangel 180"/>
          <p:cNvSpPr/>
          <p:nvPr/>
        </p:nvSpPr>
        <p:spPr>
          <a:xfrm>
            <a:off x="5639999" y="3655895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P07</a:t>
            </a:r>
          </a:p>
        </p:txBody>
      </p:sp>
      <p:sp>
        <p:nvSpPr>
          <p:cNvPr id="182" name="Rektangel 181"/>
          <p:cNvSpPr/>
          <p:nvPr/>
        </p:nvSpPr>
        <p:spPr>
          <a:xfrm>
            <a:off x="5639998" y="3376294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P06</a:t>
            </a:r>
          </a:p>
        </p:txBody>
      </p:sp>
      <p:sp>
        <p:nvSpPr>
          <p:cNvPr id="183" name="Rektangel 182"/>
          <p:cNvSpPr/>
          <p:nvPr/>
        </p:nvSpPr>
        <p:spPr>
          <a:xfrm>
            <a:off x="5633046" y="4233334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P09</a:t>
            </a:r>
          </a:p>
        </p:txBody>
      </p:sp>
      <p:sp>
        <p:nvSpPr>
          <p:cNvPr id="184" name="Rektangel 183"/>
          <p:cNvSpPr/>
          <p:nvPr/>
        </p:nvSpPr>
        <p:spPr>
          <a:xfrm>
            <a:off x="5639998" y="4521127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P10</a:t>
            </a:r>
          </a:p>
        </p:txBody>
      </p:sp>
      <p:sp>
        <p:nvSpPr>
          <p:cNvPr id="185" name="Rektangel 184"/>
          <p:cNvSpPr/>
          <p:nvPr/>
        </p:nvSpPr>
        <p:spPr>
          <a:xfrm>
            <a:off x="5639998" y="4808851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P11</a:t>
            </a:r>
          </a:p>
        </p:txBody>
      </p:sp>
      <p:sp>
        <p:nvSpPr>
          <p:cNvPr id="186" name="Rektangel 185"/>
          <p:cNvSpPr/>
          <p:nvPr/>
        </p:nvSpPr>
        <p:spPr>
          <a:xfrm>
            <a:off x="5633044" y="5101968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P12</a:t>
            </a:r>
          </a:p>
        </p:txBody>
      </p:sp>
      <p:sp>
        <p:nvSpPr>
          <p:cNvPr id="187" name="Rektangel 186"/>
          <p:cNvSpPr/>
          <p:nvPr/>
        </p:nvSpPr>
        <p:spPr>
          <a:xfrm>
            <a:off x="5633043" y="5396488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P13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962325" y="2269766"/>
            <a:ext cx="137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prstClr val="black"/>
                </a:solidFill>
              </a:rPr>
              <a:t>”Fixa gapet” </a:t>
            </a:r>
          </a:p>
        </p:txBody>
      </p:sp>
      <p:sp>
        <p:nvSpPr>
          <p:cNvPr id="188" name="Rektangel 187"/>
          <p:cNvSpPr/>
          <p:nvPr/>
        </p:nvSpPr>
        <p:spPr>
          <a:xfrm>
            <a:off x="6548053" y="2540678"/>
            <a:ext cx="537519" cy="26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>
                <a:solidFill>
                  <a:prstClr val="white"/>
                </a:solidFill>
              </a:rPr>
              <a:t>P04/05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-43392" y="947568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</a:rPr>
              <a:t>Ålder</a:t>
            </a:r>
          </a:p>
        </p:txBody>
      </p:sp>
      <p:sp>
        <p:nvSpPr>
          <p:cNvPr id="190" name="Rektangel med rundade hörn 189"/>
          <p:cNvSpPr/>
          <p:nvPr/>
        </p:nvSpPr>
        <p:spPr>
          <a:xfrm>
            <a:off x="7348589" y="2024613"/>
            <a:ext cx="793239" cy="48809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prstClr val="white"/>
                </a:solidFill>
              </a:rPr>
              <a:t>P16/17   f.03/04</a:t>
            </a:r>
          </a:p>
        </p:txBody>
      </p:sp>
      <p:sp>
        <p:nvSpPr>
          <p:cNvPr id="193" name="Rektangel med rundade hörn 192"/>
          <p:cNvSpPr/>
          <p:nvPr/>
        </p:nvSpPr>
        <p:spPr>
          <a:xfrm>
            <a:off x="9153821" y="1268472"/>
            <a:ext cx="825046" cy="48809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DIV 4</a:t>
            </a:r>
          </a:p>
        </p:txBody>
      </p:sp>
      <p:sp>
        <p:nvSpPr>
          <p:cNvPr id="141" name="Rektangel med rundade hörn 140"/>
          <p:cNvSpPr/>
          <p:nvPr/>
        </p:nvSpPr>
        <p:spPr>
          <a:xfrm>
            <a:off x="9200091" y="1897868"/>
            <a:ext cx="804267" cy="452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prstClr val="white"/>
                </a:solidFill>
              </a:rPr>
              <a:t>P16 </a:t>
            </a:r>
            <a:r>
              <a:rPr lang="sv-SE" sz="1400" dirty="0" err="1">
                <a:solidFill>
                  <a:prstClr val="white"/>
                </a:solidFill>
              </a:rPr>
              <a:t>nat</a:t>
            </a:r>
            <a:r>
              <a:rPr lang="sv-SE" sz="1400" dirty="0">
                <a:solidFill>
                  <a:prstClr val="white"/>
                </a:solidFill>
              </a:rPr>
              <a:t> serie</a:t>
            </a:r>
          </a:p>
        </p:txBody>
      </p:sp>
      <p:sp>
        <p:nvSpPr>
          <p:cNvPr id="191" name="Rektangel med rundade hörn 190"/>
          <p:cNvSpPr/>
          <p:nvPr/>
        </p:nvSpPr>
        <p:spPr>
          <a:xfrm>
            <a:off x="10321038" y="1406876"/>
            <a:ext cx="962671" cy="45320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>
                <a:solidFill>
                  <a:prstClr val="white"/>
                </a:solidFill>
              </a:rPr>
              <a:t>Div</a:t>
            </a:r>
            <a:r>
              <a:rPr lang="sv-SE" sz="1400" dirty="0">
                <a:solidFill>
                  <a:prstClr val="white"/>
                </a:solidFill>
              </a:rPr>
              <a:t> 5, </a:t>
            </a:r>
          </a:p>
          <a:p>
            <a:pPr algn="ctr"/>
            <a:r>
              <a:rPr lang="sv-SE" sz="1400" dirty="0">
                <a:solidFill>
                  <a:prstClr val="white"/>
                </a:solidFill>
              </a:rPr>
              <a:t>J 16-19 </a:t>
            </a:r>
          </a:p>
        </p:txBody>
      </p:sp>
      <p:sp>
        <p:nvSpPr>
          <p:cNvPr id="194" name="Rektangel med rundade hörn 193"/>
          <p:cNvSpPr/>
          <p:nvPr/>
        </p:nvSpPr>
        <p:spPr>
          <a:xfrm>
            <a:off x="8256666" y="1871429"/>
            <a:ext cx="763728" cy="478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black"/>
                </a:solidFill>
              </a:rPr>
              <a:t>DIV 5</a:t>
            </a:r>
          </a:p>
        </p:txBody>
      </p:sp>
      <p:sp>
        <p:nvSpPr>
          <p:cNvPr id="195" name="Rektangel med rundade hörn 194"/>
          <p:cNvSpPr/>
          <p:nvPr/>
        </p:nvSpPr>
        <p:spPr>
          <a:xfrm>
            <a:off x="8266858" y="1280580"/>
            <a:ext cx="768567" cy="48809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DIV 4</a:t>
            </a:r>
          </a:p>
        </p:txBody>
      </p:sp>
      <p:sp>
        <p:nvSpPr>
          <p:cNvPr id="197" name="Rektangel med rundade hörn 196"/>
          <p:cNvSpPr/>
          <p:nvPr/>
        </p:nvSpPr>
        <p:spPr>
          <a:xfrm>
            <a:off x="4475461" y="1851986"/>
            <a:ext cx="862845" cy="4880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prstClr val="black"/>
                </a:solidFill>
              </a:rPr>
              <a:t>DIV 5 Boden U </a:t>
            </a:r>
          </a:p>
        </p:txBody>
      </p:sp>
      <p:sp>
        <p:nvSpPr>
          <p:cNvPr id="198" name="Rektangel med rundade hörn 197"/>
          <p:cNvSpPr/>
          <p:nvPr/>
        </p:nvSpPr>
        <p:spPr>
          <a:xfrm>
            <a:off x="5417453" y="1846626"/>
            <a:ext cx="862845" cy="4880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prstClr val="black"/>
                </a:solidFill>
              </a:rPr>
              <a:t>DIV 5 Heden U </a:t>
            </a:r>
          </a:p>
        </p:txBody>
      </p:sp>
      <p:sp>
        <p:nvSpPr>
          <p:cNvPr id="199" name="Rektangel med rundade hörn 198"/>
          <p:cNvSpPr/>
          <p:nvPr/>
        </p:nvSpPr>
        <p:spPr>
          <a:xfrm>
            <a:off x="6387869" y="1821521"/>
            <a:ext cx="862845" cy="4880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prstClr val="black"/>
                </a:solidFill>
              </a:rPr>
              <a:t>DIV 5 Heden U </a:t>
            </a:r>
          </a:p>
        </p:txBody>
      </p:sp>
      <p:sp>
        <p:nvSpPr>
          <p:cNvPr id="142" name="Rektangel med rundade hörn 141"/>
          <p:cNvSpPr/>
          <p:nvPr/>
        </p:nvSpPr>
        <p:spPr>
          <a:xfrm>
            <a:off x="10324873" y="1915784"/>
            <a:ext cx="988579" cy="452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prstClr val="white"/>
                </a:solidFill>
              </a:rPr>
              <a:t>P16 år nat. serie</a:t>
            </a:r>
          </a:p>
        </p:txBody>
      </p:sp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6" y="180657"/>
            <a:ext cx="571833" cy="62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Rektangel med rundade hörn 148"/>
          <p:cNvSpPr/>
          <p:nvPr/>
        </p:nvSpPr>
        <p:spPr>
          <a:xfrm>
            <a:off x="10307527" y="850389"/>
            <a:ext cx="976181" cy="48809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DIV 4</a:t>
            </a:r>
          </a:p>
        </p:txBody>
      </p:sp>
    </p:spTree>
    <p:extLst>
      <p:ext uri="{BB962C8B-B14F-4D97-AF65-F5344CB8AC3E}">
        <p14:creationId xmlns:p14="http://schemas.microsoft.com/office/powerpoint/2010/main" val="286012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/>
        </p:nvSpPr>
        <p:spPr>
          <a:xfrm>
            <a:off x="1527353" y="-27535"/>
            <a:ext cx="9144000" cy="5805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Mål 2025 – 2027 - 2030</a:t>
            </a:r>
          </a:p>
        </p:txBody>
      </p:sp>
      <p:cxnSp>
        <p:nvCxnSpPr>
          <p:cNvPr id="4" name="Rak pil 3"/>
          <p:cNvCxnSpPr/>
          <p:nvPr/>
        </p:nvCxnSpPr>
        <p:spPr>
          <a:xfrm flipV="1">
            <a:off x="1383587" y="6029161"/>
            <a:ext cx="1048470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6"/>
          <p:cNvSpPr txBox="1"/>
          <p:nvPr/>
        </p:nvSpPr>
        <p:spPr>
          <a:xfrm>
            <a:off x="2357341" y="6094288"/>
            <a:ext cx="925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prstClr val="black"/>
                </a:solidFill>
              </a:rPr>
              <a:t>2024	               2025                       2026                      2027                                              2030                        	</a:t>
            </a:r>
          </a:p>
        </p:txBody>
      </p:sp>
      <p:cxnSp>
        <p:nvCxnSpPr>
          <p:cNvPr id="6" name="Rak pil 5"/>
          <p:cNvCxnSpPr/>
          <p:nvPr/>
        </p:nvCxnSpPr>
        <p:spPr>
          <a:xfrm flipV="1">
            <a:off x="746466" y="1500992"/>
            <a:ext cx="0" cy="4494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79"/>
          <p:cNvSpPr txBox="1"/>
          <p:nvPr/>
        </p:nvSpPr>
        <p:spPr>
          <a:xfrm>
            <a:off x="723570" y="5334743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3-manna</a:t>
            </a:r>
          </a:p>
        </p:txBody>
      </p:sp>
      <p:sp>
        <p:nvSpPr>
          <p:cNvPr id="8" name="textruta 80"/>
          <p:cNvSpPr txBox="1"/>
          <p:nvPr/>
        </p:nvSpPr>
        <p:spPr>
          <a:xfrm>
            <a:off x="760984" y="4752971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5-manna</a:t>
            </a:r>
          </a:p>
        </p:txBody>
      </p:sp>
      <p:sp>
        <p:nvSpPr>
          <p:cNvPr id="9" name="textruta 81"/>
          <p:cNvSpPr txBox="1"/>
          <p:nvPr/>
        </p:nvSpPr>
        <p:spPr>
          <a:xfrm>
            <a:off x="731949" y="422505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7-manna</a:t>
            </a:r>
          </a:p>
        </p:txBody>
      </p:sp>
      <p:sp>
        <p:nvSpPr>
          <p:cNvPr id="10" name="textruta 82"/>
          <p:cNvSpPr txBox="1"/>
          <p:nvPr/>
        </p:nvSpPr>
        <p:spPr>
          <a:xfrm>
            <a:off x="746370" y="3394128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9-manna</a:t>
            </a:r>
          </a:p>
        </p:txBody>
      </p:sp>
      <p:sp>
        <p:nvSpPr>
          <p:cNvPr id="11" name="textruta 83"/>
          <p:cNvSpPr txBox="1"/>
          <p:nvPr/>
        </p:nvSpPr>
        <p:spPr>
          <a:xfrm>
            <a:off x="741090" y="2838342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11-manna</a:t>
            </a:r>
          </a:p>
        </p:txBody>
      </p:sp>
      <p:sp>
        <p:nvSpPr>
          <p:cNvPr id="12" name="textruta 102"/>
          <p:cNvSpPr txBox="1"/>
          <p:nvPr/>
        </p:nvSpPr>
        <p:spPr>
          <a:xfrm>
            <a:off x="342988" y="1977614"/>
            <a:ext cx="41870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prstClr val="black"/>
                </a:solidFill>
              </a:rPr>
              <a:t>18</a:t>
            </a:r>
          </a:p>
          <a:p>
            <a:r>
              <a:rPr lang="sv-SE" dirty="0">
                <a:solidFill>
                  <a:prstClr val="black"/>
                </a:solidFill>
              </a:rPr>
              <a:t>17</a:t>
            </a:r>
          </a:p>
          <a:p>
            <a:r>
              <a:rPr lang="sv-SE" dirty="0">
                <a:solidFill>
                  <a:prstClr val="black"/>
                </a:solidFill>
              </a:rPr>
              <a:t>16</a:t>
            </a:r>
          </a:p>
          <a:p>
            <a:r>
              <a:rPr lang="sv-SE" dirty="0">
                <a:solidFill>
                  <a:prstClr val="black"/>
                </a:solidFill>
              </a:rPr>
              <a:t>15</a:t>
            </a:r>
          </a:p>
          <a:p>
            <a:r>
              <a:rPr lang="sv-SE" dirty="0">
                <a:solidFill>
                  <a:prstClr val="black"/>
                </a:solidFill>
              </a:rPr>
              <a:t>14</a:t>
            </a:r>
          </a:p>
          <a:p>
            <a:r>
              <a:rPr lang="sv-SE" dirty="0">
                <a:solidFill>
                  <a:prstClr val="black"/>
                </a:solidFill>
              </a:rPr>
              <a:t>13</a:t>
            </a:r>
          </a:p>
          <a:p>
            <a:r>
              <a:rPr lang="sv-SE" dirty="0">
                <a:solidFill>
                  <a:prstClr val="black"/>
                </a:solidFill>
              </a:rPr>
              <a:t>12</a:t>
            </a:r>
          </a:p>
          <a:p>
            <a:r>
              <a:rPr lang="sv-SE" dirty="0">
                <a:solidFill>
                  <a:prstClr val="black"/>
                </a:solidFill>
              </a:rPr>
              <a:t>11</a:t>
            </a:r>
          </a:p>
          <a:p>
            <a:r>
              <a:rPr lang="sv-SE" dirty="0">
                <a:solidFill>
                  <a:prstClr val="black"/>
                </a:solidFill>
              </a:rPr>
              <a:t>10</a:t>
            </a:r>
          </a:p>
          <a:p>
            <a:r>
              <a:rPr lang="sv-SE" dirty="0">
                <a:solidFill>
                  <a:prstClr val="black"/>
                </a:solidFill>
              </a:rPr>
              <a:t> 9</a:t>
            </a:r>
          </a:p>
          <a:p>
            <a:r>
              <a:rPr lang="sv-SE" dirty="0">
                <a:solidFill>
                  <a:prstClr val="black"/>
                </a:solidFill>
              </a:rPr>
              <a:t> 8</a:t>
            </a:r>
          </a:p>
          <a:p>
            <a:r>
              <a:rPr lang="sv-SE" dirty="0">
                <a:solidFill>
                  <a:prstClr val="black"/>
                </a:solidFill>
              </a:rPr>
              <a:t> 7</a:t>
            </a:r>
          </a:p>
          <a:p>
            <a:r>
              <a:rPr lang="sv-SE" dirty="0">
                <a:solidFill>
                  <a:prstClr val="black"/>
                </a:solidFill>
              </a:rPr>
              <a:t> 6</a:t>
            </a:r>
          </a:p>
          <a:p>
            <a:r>
              <a:rPr lang="sv-SE" dirty="0">
                <a:solidFill>
                  <a:prstClr val="black"/>
                </a:solidFill>
              </a:rPr>
              <a:t> 5</a:t>
            </a:r>
          </a:p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25" name="textruta 3"/>
          <p:cNvSpPr txBox="1"/>
          <p:nvPr/>
        </p:nvSpPr>
        <p:spPr>
          <a:xfrm>
            <a:off x="344728" y="1268202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>
                <a:solidFill>
                  <a:prstClr val="black"/>
                </a:solidFill>
              </a:rPr>
              <a:t>Ålder</a:t>
            </a:r>
          </a:p>
        </p:txBody>
      </p:sp>
      <p:sp>
        <p:nvSpPr>
          <p:cNvPr id="57" name="Rektangel med rundade hörn 56"/>
          <p:cNvSpPr/>
          <p:nvPr/>
        </p:nvSpPr>
        <p:spPr>
          <a:xfrm>
            <a:off x="7090243" y="726814"/>
            <a:ext cx="1303607" cy="6523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solidFill>
                  <a:prstClr val="black"/>
                </a:solidFill>
              </a:rPr>
              <a:t>DIV 2</a:t>
            </a:r>
          </a:p>
        </p:txBody>
      </p:sp>
      <p:sp>
        <p:nvSpPr>
          <p:cNvPr id="61" name="Rektangel med rundade hörn 60"/>
          <p:cNvSpPr/>
          <p:nvPr/>
        </p:nvSpPr>
        <p:spPr>
          <a:xfrm>
            <a:off x="7090244" y="2030165"/>
            <a:ext cx="1293770" cy="5287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dirty="0">
                <a:solidFill>
                  <a:prstClr val="black"/>
                </a:solidFill>
              </a:rPr>
              <a:t>J 17 nat.</a:t>
            </a:r>
          </a:p>
          <a:p>
            <a:pPr algn="ctr"/>
            <a:r>
              <a:rPr lang="sv-SE" sz="1400" dirty="0">
                <a:solidFill>
                  <a:prstClr val="black"/>
                </a:solidFill>
              </a:rPr>
              <a:t>Serie P10</a:t>
            </a: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5" y="180657"/>
            <a:ext cx="805567" cy="80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med rundade hörn 37"/>
          <p:cNvSpPr/>
          <p:nvPr/>
        </p:nvSpPr>
        <p:spPr>
          <a:xfrm>
            <a:off x="7088501" y="3191050"/>
            <a:ext cx="1295513" cy="27664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9" name="textruta 214"/>
          <p:cNvSpPr txBox="1"/>
          <p:nvPr/>
        </p:nvSpPr>
        <p:spPr>
          <a:xfrm>
            <a:off x="7249736" y="3191051"/>
            <a:ext cx="1029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solidFill>
                  <a:prstClr val="black"/>
                </a:solidFill>
              </a:rPr>
              <a:t>9 mot 9</a:t>
            </a:r>
          </a:p>
          <a:p>
            <a:r>
              <a:rPr lang="sv-SE" sz="1400" dirty="0">
                <a:solidFill>
                  <a:prstClr val="black"/>
                </a:solidFill>
              </a:rPr>
              <a:t>P13/14, P15</a:t>
            </a:r>
          </a:p>
          <a:p>
            <a:endParaRPr lang="sv-SE" sz="1400" dirty="0">
              <a:solidFill>
                <a:prstClr val="black"/>
              </a:solidFill>
            </a:endParaRPr>
          </a:p>
          <a:p>
            <a:r>
              <a:rPr lang="sv-SE" sz="1400" dirty="0">
                <a:solidFill>
                  <a:prstClr val="black"/>
                </a:solidFill>
              </a:rPr>
              <a:t>7 mot 7 </a:t>
            </a:r>
          </a:p>
          <a:p>
            <a:r>
              <a:rPr lang="sv-SE" sz="1400" dirty="0">
                <a:solidFill>
                  <a:prstClr val="black"/>
                </a:solidFill>
              </a:rPr>
              <a:t>P16, 17, 18    </a:t>
            </a:r>
          </a:p>
          <a:p>
            <a:r>
              <a:rPr lang="sv-SE" sz="1400" dirty="0">
                <a:solidFill>
                  <a:prstClr val="black"/>
                </a:solidFill>
              </a:rPr>
              <a:t>  </a:t>
            </a:r>
          </a:p>
          <a:p>
            <a:r>
              <a:rPr lang="sv-SE" sz="1400" dirty="0">
                <a:solidFill>
                  <a:prstClr val="black"/>
                </a:solidFill>
              </a:rPr>
              <a:t>5 mot 5</a:t>
            </a:r>
          </a:p>
          <a:p>
            <a:r>
              <a:rPr lang="sv-SE" sz="1400" dirty="0">
                <a:solidFill>
                  <a:prstClr val="black"/>
                </a:solidFill>
              </a:rPr>
              <a:t>P19, P20</a:t>
            </a:r>
          </a:p>
          <a:p>
            <a:endParaRPr lang="sv-SE" sz="1400" dirty="0">
              <a:solidFill>
                <a:prstClr val="black"/>
              </a:solidFill>
            </a:endParaRPr>
          </a:p>
          <a:p>
            <a:r>
              <a:rPr lang="sv-SE" sz="1400" dirty="0">
                <a:solidFill>
                  <a:prstClr val="black"/>
                </a:solidFill>
              </a:rPr>
              <a:t>3 mot 3</a:t>
            </a:r>
          </a:p>
          <a:p>
            <a:r>
              <a:rPr lang="sv-SE" sz="1400" dirty="0">
                <a:solidFill>
                  <a:prstClr val="black"/>
                </a:solidFill>
              </a:rPr>
              <a:t>P21, 22</a:t>
            </a:r>
          </a:p>
        </p:txBody>
      </p:sp>
      <p:sp>
        <p:nvSpPr>
          <p:cNvPr id="40" name="Rektangel med rundade hörn 39"/>
          <p:cNvSpPr/>
          <p:nvPr/>
        </p:nvSpPr>
        <p:spPr>
          <a:xfrm>
            <a:off x="3847144" y="2606471"/>
            <a:ext cx="1144416" cy="32458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1" name="textruta 214"/>
          <p:cNvSpPr txBox="1"/>
          <p:nvPr/>
        </p:nvSpPr>
        <p:spPr>
          <a:xfrm>
            <a:off x="3933717" y="2680913"/>
            <a:ext cx="10200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solidFill>
                  <a:prstClr val="black"/>
                </a:solidFill>
              </a:rPr>
              <a:t>11 mot 11 P10</a:t>
            </a:r>
          </a:p>
          <a:p>
            <a:endParaRPr lang="sv-SE" sz="1400" dirty="0">
              <a:solidFill>
                <a:prstClr val="black"/>
              </a:solidFill>
            </a:endParaRPr>
          </a:p>
          <a:p>
            <a:r>
              <a:rPr lang="sv-SE" sz="1400" dirty="0">
                <a:solidFill>
                  <a:prstClr val="black"/>
                </a:solidFill>
              </a:rPr>
              <a:t>9 mot 9 P11/12</a:t>
            </a:r>
          </a:p>
          <a:p>
            <a:endParaRPr lang="sv-SE" sz="1400" dirty="0">
              <a:solidFill>
                <a:prstClr val="black"/>
              </a:solidFill>
            </a:endParaRPr>
          </a:p>
          <a:p>
            <a:r>
              <a:rPr lang="sv-SE" sz="1400" dirty="0">
                <a:solidFill>
                  <a:prstClr val="black"/>
                </a:solidFill>
              </a:rPr>
              <a:t>7 mot 7 P13/14, 15 </a:t>
            </a:r>
          </a:p>
          <a:p>
            <a:endParaRPr lang="sv-SE" sz="1400" dirty="0">
              <a:solidFill>
                <a:prstClr val="black"/>
              </a:solidFill>
            </a:endParaRPr>
          </a:p>
          <a:p>
            <a:r>
              <a:rPr lang="sv-SE" sz="1400" dirty="0">
                <a:solidFill>
                  <a:prstClr val="black"/>
                </a:solidFill>
              </a:rPr>
              <a:t>5 mot 5 </a:t>
            </a:r>
          </a:p>
          <a:p>
            <a:r>
              <a:rPr lang="sv-SE" sz="1400" dirty="0">
                <a:solidFill>
                  <a:prstClr val="black"/>
                </a:solidFill>
              </a:rPr>
              <a:t>P 16, 17</a:t>
            </a:r>
          </a:p>
          <a:p>
            <a:endParaRPr lang="sv-SE" sz="1400" dirty="0">
              <a:solidFill>
                <a:prstClr val="black"/>
              </a:solidFill>
            </a:endParaRPr>
          </a:p>
          <a:p>
            <a:r>
              <a:rPr lang="sv-SE" sz="1400" dirty="0">
                <a:solidFill>
                  <a:prstClr val="black"/>
                </a:solidFill>
              </a:rPr>
              <a:t>3 mot 3 </a:t>
            </a:r>
          </a:p>
          <a:p>
            <a:r>
              <a:rPr lang="sv-SE" sz="1400" dirty="0">
                <a:solidFill>
                  <a:prstClr val="black"/>
                </a:solidFill>
              </a:rPr>
              <a:t>P18, 19, 20</a:t>
            </a:r>
          </a:p>
        </p:txBody>
      </p:sp>
      <p:sp>
        <p:nvSpPr>
          <p:cNvPr id="42" name="Rektangel med rundade hörn 41"/>
          <p:cNvSpPr/>
          <p:nvPr/>
        </p:nvSpPr>
        <p:spPr>
          <a:xfrm>
            <a:off x="3830760" y="798429"/>
            <a:ext cx="1138094" cy="5950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solidFill>
                  <a:srgbClr val="FF0000"/>
                </a:solidFill>
              </a:rPr>
              <a:t>DIV 3</a:t>
            </a:r>
          </a:p>
        </p:txBody>
      </p:sp>
      <p:sp>
        <p:nvSpPr>
          <p:cNvPr id="43" name="Rektangel med rundade hörn 42"/>
          <p:cNvSpPr/>
          <p:nvPr/>
        </p:nvSpPr>
        <p:spPr>
          <a:xfrm>
            <a:off x="3846772" y="1454978"/>
            <a:ext cx="1144788" cy="5602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dirty="0" err="1">
                <a:solidFill>
                  <a:prstClr val="black"/>
                </a:solidFill>
              </a:rPr>
              <a:t>Utv.lag</a:t>
            </a:r>
            <a:r>
              <a:rPr lang="sv-SE" sz="1400" dirty="0">
                <a:solidFill>
                  <a:prstClr val="black"/>
                </a:solidFill>
              </a:rPr>
              <a:t> </a:t>
            </a:r>
            <a:r>
              <a:rPr lang="sv-SE" sz="1400" dirty="0" err="1">
                <a:solidFill>
                  <a:prstClr val="black"/>
                </a:solidFill>
              </a:rPr>
              <a:t>Div</a:t>
            </a:r>
            <a:r>
              <a:rPr lang="sv-SE" sz="1400" dirty="0">
                <a:solidFill>
                  <a:prstClr val="black"/>
                </a:solidFill>
              </a:rPr>
              <a:t> 4 och div 5 </a:t>
            </a:r>
          </a:p>
        </p:txBody>
      </p:sp>
      <p:sp>
        <p:nvSpPr>
          <p:cNvPr id="48" name="Rektangel med rundade hörn 47"/>
          <p:cNvSpPr/>
          <p:nvPr/>
        </p:nvSpPr>
        <p:spPr>
          <a:xfrm>
            <a:off x="5510855" y="2083280"/>
            <a:ext cx="1115086" cy="4727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dirty="0">
                <a:solidFill>
                  <a:prstClr val="black"/>
                </a:solidFill>
              </a:rPr>
              <a:t>J16 nat. serie 2010</a:t>
            </a:r>
          </a:p>
        </p:txBody>
      </p:sp>
      <p:sp>
        <p:nvSpPr>
          <p:cNvPr id="52" name="Rektangel med rundade hörn 51"/>
          <p:cNvSpPr/>
          <p:nvPr/>
        </p:nvSpPr>
        <p:spPr>
          <a:xfrm>
            <a:off x="5492842" y="2589054"/>
            <a:ext cx="1133099" cy="33512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4" name="textruta 214"/>
          <p:cNvSpPr txBox="1"/>
          <p:nvPr/>
        </p:nvSpPr>
        <p:spPr>
          <a:xfrm>
            <a:off x="5594639" y="2621193"/>
            <a:ext cx="10313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solidFill>
                  <a:prstClr val="black"/>
                </a:solidFill>
              </a:rPr>
              <a:t>11 mot 11</a:t>
            </a:r>
          </a:p>
          <a:p>
            <a:r>
              <a:rPr lang="sv-SE" sz="1400" dirty="0">
                <a:solidFill>
                  <a:prstClr val="black"/>
                </a:solidFill>
              </a:rPr>
              <a:t>P10 </a:t>
            </a:r>
          </a:p>
          <a:p>
            <a:endParaRPr lang="sv-SE" sz="1400" dirty="0">
              <a:solidFill>
                <a:prstClr val="black"/>
              </a:solidFill>
            </a:endParaRPr>
          </a:p>
          <a:p>
            <a:r>
              <a:rPr lang="sv-SE" sz="1400" dirty="0">
                <a:solidFill>
                  <a:prstClr val="black"/>
                </a:solidFill>
              </a:rPr>
              <a:t>9 mot 9</a:t>
            </a:r>
          </a:p>
          <a:p>
            <a:r>
              <a:rPr lang="sv-SE" sz="1400" dirty="0">
                <a:solidFill>
                  <a:prstClr val="black"/>
                </a:solidFill>
              </a:rPr>
              <a:t>P11/12,</a:t>
            </a:r>
          </a:p>
          <a:p>
            <a:r>
              <a:rPr lang="sv-SE" sz="1400" dirty="0">
                <a:solidFill>
                  <a:prstClr val="black"/>
                </a:solidFill>
              </a:rPr>
              <a:t>P13/14</a:t>
            </a:r>
          </a:p>
          <a:p>
            <a:endParaRPr lang="sv-SE" sz="1400" dirty="0">
              <a:solidFill>
                <a:prstClr val="black"/>
              </a:solidFill>
            </a:endParaRPr>
          </a:p>
          <a:p>
            <a:r>
              <a:rPr lang="sv-SE" sz="1400" dirty="0">
                <a:solidFill>
                  <a:prstClr val="black"/>
                </a:solidFill>
              </a:rPr>
              <a:t>7 mot 7 </a:t>
            </a:r>
          </a:p>
          <a:p>
            <a:r>
              <a:rPr lang="sv-SE" sz="1400" dirty="0">
                <a:solidFill>
                  <a:prstClr val="black"/>
                </a:solidFill>
              </a:rPr>
              <a:t>P15, 16, 17 </a:t>
            </a:r>
          </a:p>
          <a:p>
            <a:endParaRPr lang="sv-SE" sz="1400" dirty="0">
              <a:solidFill>
                <a:prstClr val="black"/>
              </a:solidFill>
            </a:endParaRPr>
          </a:p>
          <a:p>
            <a:r>
              <a:rPr lang="sv-SE" sz="1400" dirty="0">
                <a:solidFill>
                  <a:prstClr val="black"/>
                </a:solidFill>
              </a:rPr>
              <a:t>5 mot 5</a:t>
            </a:r>
          </a:p>
          <a:p>
            <a:r>
              <a:rPr lang="sv-SE" sz="1400" dirty="0">
                <a:solidFill>
                  <a:prstClr val="black"/>
                </a:solidFill>
              </a:rPr>
              <a:t>P18, P19 </a:t>
            </a:r>
          </a:p>
          <a:p>
            <a:r>
              <a:rPr lang="sv-SE" sz="1400" dirty="0">
                <a:solidFill>
                  <a:prstClr val="black"/>
                </a:solidFill>
              </a:rPr>
              <a:t>    </a:t>
            </a:r>
          </a:p>
          <a:p>
            <a:r>
              <a:rPr lang="sv-SE" sz="1400" dirty="0">
                <a:solidFill>
                  <a:prstClr val="black"/>
                </a:solidFill>
              </a:rPr>
              <a:t>3 mot 3</a:t>
            </a:r>
          </a:p>
          <a:p>
            <a:r>
              <a:rPr lang="sv-SE" sz="1400" dirty="0">
                <a:solidFill>
                  <a:prstClr val="black"/>
                </a:solidFill>
              </a:rPr>
              <a:t>P19, 20, 21</a:t>
            </a:r>
          </a:p>
        </p:txBody>
      </p:sp>
      <p:sp>
        <p:nvSpPr>
          <p:cNvPr id="55" name="Rektangel med rundade hörn 54"/>
          <p:cNvSpPr/>
          <p:nvPr/>
        </p:nvSpPr>
        <p:spPr>
          <a:xfrm>
            <a:off x="5505313" y="767913"/>
            <a:ext cx="1125711" cy="6255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solidFill>
                  <a:prstClr val="black"/>
                </a:solidFill>
              </a:rPr>
              <a:t>DIV 2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1358117" y="6447147"/>
            <a:ext cx="71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Rev A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2181097" y="2015582"/>
            <a:ext cx="1093878" cy="7014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dirty="0">
                <a:solidFill>
                  <a:prstClr val="black"/>
                </a:solidFill>
              </a:rPr>
              <a:t>J-lag P16 nat. serie 2008</a:t>
            </a:r>
          </a:p>
        </p:txBody>
      </p:sp>
      <p:sp>
        <p:nvSpPr>
          <p:cNvPr id="30" name="Rektangel med rundade hörn 29"/>
          <p:cNvSpPr/>
          <p:nvPr/>
        </p:nvSpPr>
        <p:spPr>
          <a:xfrm>
            <a:off x="2116612" y="2813691"/>
            <a:ext cx="1265475" cy="30331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1" name="textruta 214"/>
          <p:cNvSpPr txBox="1"/>
          <p:nvPr/>
        </p:nvSpPr>
        <p:spPr>
          <a:xfrm>
            <a:off x="2121413" y="3348601"/>
            <a:ext cx="14231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solidFill>
                  <a:prstClr val="black"/>
                </a:solidFill>
              </a:rPr>
              <a:t>9 mot 9 </a:t>
            </a:r>
          </a:p>
          <a:p>
            <a:r>
              <a:rPr lang="sv-SE" sz="1400" dirty="0">
                <a:solidFill>
                  <a:prstClr val="black"/>
                </a:solidFill>
              </a:rPr>
              <a:t>P10</a:t>
            </a:r>
          </a:p>
          <a:p>
            <a:endParaRPr lang="sv-SE" sz="1400" dirty="0">
              <a:solidFill>
                <a:prstClr val="black"/>
              </a:solidFill>
            </a:endParaRPr>
          </a:p>
          <a:p>
            <a:r>
              <a:rPr lang="sv-SE" sz="1400" dirty="0">
                <a:solidFill>
                  <a:prstClr val="black"/>
                </a:solidFill>
              </a:rPr>
              <a:t>7 mot 7 P11/12, P13/14</a:t>
            </a:r>
          </a:p>
          <a:p>
            <a:endParaRPr lang="sv-SE" sz="1400" dirty="0">
              <a:solidFill>
                <a:prstClr val="black"/>
              </a:solidFill>
            </a:endParaRPr>
          </a:p>
          <a:p>
            <a:r>
              <a:rPr lang="sv-SE" sz="1400" dirty="0">
                <a:solidFill>
                  <a:prstClr val="black"/>
                </a:solidFill>
              </a:rPr>
              <a:t>5 mot 5 </a:t>
            </a:r>
          </a:p>
          <a:p>
            <a:r>
              <a:rPr lang="sv-SE" sz="1400" dirty="0">
                <a:solidFill>
                  <a:prstClr val="black"/>
                </a:solidFill>
              </a:rPr>
              <a:t>P15, P16</a:t>
            </a:r>
          </a:p>
          <a:p>
            <a:r>
              <a:rPr lang="sv-SE" sz="1400" dirty="0">
                <a:solidFill>
                  <a:prstClr val="black"/>
                </a:solidFill>
              </a:rPr>
              <a:t>  </a:t>
            </a:r>
          </a:p>
          <a:p>
            <a:r>
              <a:rPr lang="sv-SE" sz="1400" dirty="0">
                <a:solidFill>
                  <a:prstClr val="black"/>
                </a:solidFill>
              </a:rPr>
              <a:t>3 mot 3</a:t>
            </a:r>
          </a:p>
          <a:p>
            <a:r>
              <a:rPr lang="sv-SE" sz="1400" dirty="0">
                <a:solidFill>
                  <a:prstClr val="black"/>
                </a:solidFill>
              </a:rPr>
              <a:t>P17, 18, 19</a:t>
            </a:r>
          </a:p>
        </p:txBody>
      </p:sp>
      <p:sp>
        <p:nvSpPr>
          <p:cNvPr id="32" name="Rektangel med rundade hörn 31"/>
          <p:cNvSpPr/>
          <p:nvPr/>
        </p:nvSpPr>
        <p:spPr>
          <a:xfrm>
            <a:off x="2175372" y="1474954"/>
            <a:ext cx="1093878" cy="452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dirty="0">
                <a:solidFill>
                  <a:prstClr val="black"/>
                </a:solidFill>
              </a:rPr>
              <a:t> J 16 vinter serie 2008</a:t>
            </a:r>
          </a:p>
        </p:txBody>
      </p:sp>
      <p:sp>
        <p:nvSpPr>
          <p:cNvPr id="34" name="Rektangel med rundade hörn 33"/>
          <p:cNvSpPr/>
          <p:nvPr/>
        </p:nvSpPr>
        <p:spPr>
          <a:xfrm>
            <a:off x="2168755" y="925319"/>
            <a:ext cx="1097653" cy="4880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solidFill>
                  <a:prstClr val="black"/>
                </a:solidFill>
              </a:rPr>
              <a:t>DIV 4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1998855" y="546735"/>
            <a:ext cx="150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Segrare i div 4</a:t>
            </a:r>
          </a:p>
        </p:txBody>
      </p:sp>
      <p:sp>
        <p:nvSpPr>
          <p:cNvPr id="36" name="Rektangel med rundade hörn 35"/>
          <p:cNvSpPr/>
          <p:nvPr/>
        </p:nvSpPr>
        <p:spPr>
          <a:xfrm>
            <a:off x="3877533" y="2089641"/>
            <a:ext cx="1093878" cy="452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dirty="0">
                <a:solidFill>
                  <a:prstClr val="black"/>
                </a:solidFill>
              </a:rPr>
              <a:t> J 15 2010</a:t>
            </a:r>
          </a:p>
        </p:txBody>
      </p:sp>
      <p:sp>
        <p:nvSpPr>
          <p:cNvPr id="37" name="Rektangel med rundade hörn 36"/>
          <p:cNvSpPr/>
          <p:nvPr/>
        </p:nvSpPr>
        <p:spPr>
          <a:xfrm>
            <a:off x="5481290" y="1459166"/>
            <a:ext cx="1144788" cy="58788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dirty="0" err="1">
                <a:solidFill>
                  <a:prstClr val="black"/>
                </a:solidFill>
              </a:rPr>
              <a:t>Utv.lag</a:t>
            </a:r>
            <a:r>
              <a:rPr lang="sv-SE" sz="1400" dirty="0">
                <a:solidFill>
                  <a:prstClr val="black"/>
                </a:solidFill>
              </a:rPr>
              <a:t> </a:t>
            </a:r>
            <a:r>
              <a:rPr lang="sv-SE" sz="1400" dirty="0" err="1">
                <a:solidFill>
                  <a:prstClr val="black"/>
                </a:solidFill>
              </a:rPr>
              <a:t>Div</a:t>
            </a:r>
            <a:r>
              <a:rPr lang="sv-SE" sz="1400" dirty="0">
                <a:solidFill>
                  <a:prstClr val="black"/>
                </a:solidFill>
              </a:rPr>
              <a:t> 4 </a:t>
            </a:r>
          </a:p>
        </p:txBody>
      </p:sp>
      <p:sp>
        <p:nvSpPr>
          <p:cNvPr id="44" name="Rektangel med rundade hörn 43"/>
          <p:cNvSpPr/>
          <p:nvPr/>
        </p:nvSpPr>
        <p:spPr>
          <a:xfrm>
            <a:off x="7088500" y="1418218"/>
            <a:ext cx="1295513" cy="5602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dirty="0" err="1">
                <a:solidFill>
                  <a:prstClr val="black"/>
                </a:solidFill>
              </a:rPr>
              <a:t>Utv.lag</a:t>
            </a:r>
            <a:r>
              <a:rPr lang="sv-SE" sz="1400" dirty="0">
                <a:solidFill>
                  <a:prstClr val="black"/>
                </a:solidFill>
              </a:rPr>
              <a:t> </a:t>
            </a:r>
            <a:r>
              <a:rPr lang="sv-SE" sz="1400" dirty="0" err="1">
                <a:solidFill>
                  <a:prstClr val="black"/>
                </a:solidFill>
              </a:rPr>
              <a:t>Div</a:t>
            </a:r>
            <a:r>
              <a:rPr lang="sv-SE" sz="1400" dirty="0">
                <a:solidFill>
                  <a:prstClr val="black"/>
                </a:solidFill>
              </a:rPr>
              <a:t> 4 </a:t>
            </a:r>
          </a:p>
        </p:txBody>
      </p:sp>
      <p:sp>
        <p:nvSpPr>
          <p:cNvPr id="45" name="Rektangel med rundade hörn 44"/>
          <p:cNvSpPr/>
          <p:nvPr/>
        </p:nvSpPr>
        <p:spPr>
          <a:xfrm>
            <a:off x="9823701" y="647312"/>
            <a:ext cx="1457820" cy="4880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solidFill>
                  <a:prstClr val="black"/>
                </a:solidFill>
              </a:rPr>
              <a:t>DIV 2</a:t>
            </a:r>
          </a:p>
        </p:txBody>
      </p:sp>
      <p:sp>
        <p:nvSpPr>
          <p:cNvPr id="46" name="Rektangel med rundade hörn 45"/>
          <p:cNvSpPr/>
          <p:nvPr/>
        </p:nvSpPr>
        <p:spPr>
          <a:xfrm>
            <a:off x="9813865" y="2369295"/>
            <a:ext cx="1445866" cy="4690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dirty="0">
                <a:solidFill>
                  <a:prstClr val="black"/>
                </a:solidFill>
              </a:rPr>
              <a:t>J 17 nat.</a:t>
            </a:r>
          </a:p>
          <a:p>
            <a:pPr algn="ctr"/>
            <a:r>
              <a:rPr lang="sv-SE" sz="1400" dirty="0">
                <a:solidFill>
                  <a:prstClr val="black"/>
                </a:solidFill>
              </a:rPr>
              <a:t>Serie 2013/14 </a:t>
            </a:r>
          </a:p>
        </p:txBody>
      </p:sp>
      <p:sp>
        <p:nvSpPr>
          <p:cNvPr id="47" name="Rektangel med rundade hörn 46"/>
          <p:cNvSpPr/>
          <p:nvPr/>
        </p:nvSpPr>
        <p:spPr>
          <a:xfrm>
            <a:off x="9833538" y="1208276"/>
            <a:ext cx="1426193" cy="4864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dirty="0">
                <a:solidFill>
                  <a:prstClr val="black"/>
                </a:solidFill>
              </a:rPr>
              <a:t>DIV 4 </a:t>
            </a:r>
          </a:p>
        </p:txBody>
      </p:sp>
      <p:sp>
        <p:nvSpPr>
          <p:cNvPr id="49" name="Rektangel med rundade hörn 48"/>
          <p:cNvSpPr/>
          <p:nvPr/>
        </p:nvSpPr>
        <p:spPr>
          <a:xfrm>
            <a:off x="9823701" y="1767634"/>
            <a:ext cx="1436030" cy="5287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dirty="0">
                <a:solidFill>
                  <a:prstClr val="black"/>
                </a:solidFill>
              </a:rPr>
              <a:t>J 19 nat.</a:t>
            </a:r>
          </a:p>
          <a:p>
            <a:pPr algn="ctr"/>
            <a:r>
              <a:rPr lang="sv-SE" sz="1400" dirty="0">
                <a:solidFill>
                  <a:prstClr val="black"/>
                </a:solidFill>
              </a:rPr>
              <a:t>Serie 2011/12</a:t>
            </a:r>
          </a:p>
        </p:txBody>
      </p:sp>
      <p:sp>
        <p:nvSpPr>
          <p:cNvPr id="50" name="Rektangel med rundade hörn 49"/>
          <p:cNvSpPr/>
          <p:nvPr/>
        </p:nvSpPr>
        <p:spPr>
          <a:xfrm>
            <a:off x="9813865" y="2913626"/>
            <a:ext cx="1445866" cy="31099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1" name="textruta 214"/>
          <p:cNvSpPr txBox="1"/>
          <p:nvPr/>
        </p:nvSpPr>
        <p:spPr>
          <a:xfrm>
            <a:off x="9823701" y="2903879"/>
            <a:ext cx="1480383" cy="319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prstClr val="black"/>
                </a:solidFill>
              </a:rPr>
              <a:t>11-11    2015</a:t>
            </a:r>
          </a:p>
          <a:p>
            <a:r>
              <a:rPr lang="sv-SE" dirty="0">
                <a:solidFill>
                  <a:prstClr val="black"/>
                </a:solidFill>
              </a:rPr>
              <a:t>              2016</a:t>
            </a:r>
          </a:p>
          <a:p>
            <a:r>
              <a:rPr lang="sv-SE" dirty="0">
                <a:solidFill>
                  <a:prstClr val="black"/>
                </a:solidFill>
              </a:rPr>
              <a:t>9-9        2017</a:t>
            </a:r>
          </a:p>
          <a:p>
            <a:r>
              <a:rPr lang="sv-SE" dirty="0">
                <a:solidFill>
                  <a:prstClr val="black"/>
                </a:solidFill>
              </a:rPr>
              <a:t>              2018</a:t>
            </a:r>
          </a:p>
          <a:p>
            <a:r>
              <a:rPr lang="sv-SE" dirty="0">
                <a:solidFill>
                  <a:prstClr val="black"/>
                </a:solidFill>
              </a:rPr>
              <a:t>7-7        2019</a:t>
            </a:r>
          </a:p>
          <a:p>
            <a:r>
              <a:rPr lang="sv-SE" dirty="0">
                <a:solidFill>
                  <a:prstClr val="black"/>
                </a:solidFill>
              </a:rPr>
              <a:t>              2020</a:t>
            </a:r>
          </a:p>
          <a:p>
            <a:r>
              <a:rPr lang="sv-SE" dirty="0">
                <a:solidFill>
                  <a:prstClr val="black"/>
                </a:solidFill>
              </a:rPr>
              <a:t>              2021</a:t>
            </a:r>
          </a:p>
          <a:p>
            <a:r>
              <a:rPr lang="sv-SE" dirty="0">
                <a:solidFill>
                  <a:prstClr val="black"/>
                </a:solidFill>
              </a:rPr>
              <a:t>5-5        2022</a:t>
            </a:r>
          </a:p>
          <a:p>
            <a:r>
              <a:rPr lang="sv-SE" dirty="0">
                <a:solidFill>
                  <a:prstClr val="black"/>
                </a:solidFill>
              </a:rPr>
              <a:t>              2023</a:t>
            </a:r>
          </a:p>
          <a:p>
            <a:r>
              <a:rPr lang="sv-SE" dirty="0">
                <a:solidFill>
                  <a:prstClr val="black"/>
                </a:solidFill>
              </a:rPr>
              <a:t>3-3        2024</a:t>
            </a:r>
          </a:p>
          <a:p>
            <a:r>
              <a:rPr lang="sv-SE" dirty="0">
                <a:solidFill>
                  <a:prstClr val="black"/>
                </a:solidFill>
              </a:rPr>
              <a:t>              2025</a:t>
            </a:r>
          </a:p>
        </p:txBody>
      </p:sp>
      <p:sp>
        <p:nvSpPr>
          <p:cNvPr id="53" name="Rektangel med rundade hörn 52"/>
          <p:cNvSpPr/>
          <p:nvPr/>
        </p:nvSpPr>
        <p:spPr>
          <a:xfrm>
            <a:off x="7087786" y="2603211"/>
            <a:ext cx="1293770" cy="5287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dirty="0">
                <a:solidFill>
                  <a:prstClr val="black"/>
                </a:solidFill>
              </a:rPr>
              <a:t>J 15</a:t>
            </a:r>
          </a:p>
          <a:p>
            <a:pPr algn="ctr"/>
            <a:r>
              <a:rPr lang="sv-SE" sz="1400" dirty="0">
                <a:solidFill>
                  <a:prstClr val="black"/>
                </a:solidFill>
              </a:rPr>
              <a:t>Serie P11/12</a:t>
            </a:r>
          </a:p>
        </p:txBody>
      </p:sp>
    </p:spTree>
    <p:extLst>
      <p:ext uri="{BB962C8B-B14F-4D97-AF65-F5344CB8AC3E}">
        <p14:creationId xmlns:p14="http://schemas.microsoft.com/office/powerpoint/2010/main" val="406015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88028" y="391138"/>
            <a:ext cx="9672668" cy="1104066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Comic Sans MS" panose="030F0702030302020204" pitchFamily="66" charset="0"/>
              </a:rPr>
              <a:t>Målsättningar för HIF styrelse 2025 (målbild 2027_30)</a:t>
            </a:r>
            <a:br>
              <a:rPr lang="sv-SE" sz="2800" dirty="0">
                <a:latin typeface="Comic Sans MS" panose="030F0702030302020204" pitchFamily="66" charset="0"/>
              </a:rPr>
            </a:br>
            <a:r>
              <a:rPr lang="sv-SE" sz="1600" dirty="0">
                <a:latin typeface="Comic Sans MS" panose="030F0702030302020204" pitchFamily="66" charset="0"/>
              </a:rPr>
              <a:t>Alla mål ska syfta till att ekonomiskt och organisatoriskt stödja målbilderna 2027 och 2030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0993" y="1996245"/>
            <a:ext cx="11129403" cy="4720949"/>
          </a:xfrm>
        </p:spPr>
        <p:txBody>
          <a:bodyPr>
            <a:normAutofit fontScale="70000" lnSpcReduction="20000"/>
          </a:bodyPr>
          <a:lstStyle/>
          <a:p>
            <a:r>
              <a:rPr lang="sv-SE" sz="1800" dirty="0">
                <a:latin typeface="Comic Sans MS" panose="030F0702030302020204" pitchFamily="66" charset="0"/>
              </a:rPr>
              <a:t>Full bemanning i styrelsen med 6 ordinarie ledamöter och 3 suppleanter. </a:t>
            </a:r>
            <a:r>
              <a:rPr lang="sv-SE" sz="1300" dirty="0">
                <a:latin typeface="Comic Sans MS" panose="030F0702030302020204" pitchFamily="66" charset="0"/>
              </a:rPr>
              <a:t>Syftar till att få 2 </a:t>
            </a:r>
            <a:r>
              <a:rPr lang="sv-SE" sz="1300" dirty="0" err="1">
                <a:latin typeface="Comic Sans MS" panose="030F0702030302020204" pitchFamily="66" charset="0"/>
              </a:rPr>
              <a:t>st</a:t>
            </a:r>
            <a:r>
              <a:rPr lang="sv-SE" sz="1300" dirty="0">
                <a:latin typeface="Comic Sans MS" panose="030F0702030302020204" pitchFamily="66" charset="0"/>
              </a:rPr>
              <a:t> ledamöter från A-sektionen, 2 </a:t>
            </a:r>
            <a:r>
              <a:rPr lang="sv-SE" sz="1300" dirty="0" err="1">
                <a:latin typeface="Comic Sans MS" panose="030F0702030302020204" pitchFamily="66" charset="0"/>
              </a:rPr>
              <a:t>st</a:t>
            </a:r>
            <a:r>
              <a:rPr lang="sv-SE" sz="1300" dirty="0">
                <a:latin typeface="Comic Sans MS" panose="030F0702030302020204" pitchFamily="66" charset="0"/>
              </a:rPr>
              <a:t> från U-sektionen, 2 </a:t>
            </a:r>
            <a:r>
              <a:rPr lang="sv-SE" sz="1300" dirty="0" err="1">
                <a:latin typeface="Comic Sans MS" panose="030F0702030302020204" pitchFamily="66" charset="0"/>
              </a:rPr>
              <a:t>st</a:t>
            </a:r>
            <a:r>
              <a:rPr lang="sv-SE" sz="1300" dirty="0">
                <a:latin typeface="Comic Sans MS" panose="030F0702030302020204" pitchFamily="66" charset="0"/>
              </a:rPr>
              <a:t> från </a:t>
            </a:r>
            <a:r>
              <a:rPr lang="sv-SE" sz="1300" dirty="0" err="1">
                <a:latin typeface="Comic Sans MS" panose="030F0702030302020204" pitchFamily="66" charset="0"/>
              </a:rPr>
              <a:t>bilbingot</a:t>
            </a:r>
            <a:r>
              <a:rPr lang="sv-SE" sz="1300" dirty="0">
                <a:latin typeface="Comic Sans MS" panose="030F0702030302020204" pitchFamily="66" charset="0"/>
              </a:rPr>
              <a:t>, 1 från sponsorgruppen, 1 från ekonomi, och 1 från anläggningsgruppen.</a:t>
            </a:r>
          </a:p>
          <a:p>
            <a:pPr marL="0" indent="0">
              <a:buNone/>
            </a:pPr>
            <a:endParaRPr lang="sv-SE" sz="1800" dirty="0">
              <a:latin typeface="Comic Sans MS" panose="030F0702030302020204" pitchFamily="66" charset="0"/>
            </a:endParaRPr>
          </a:p>
          <a:p>
            <a:r>
              <a:rPr lang="sv-SE" sz="1800" dirty="0">
                <a:latin typeface="Comic Sans MS" panose="030F0702030302020204" pitchFamily="66" charset="0"/>
              </a:rPr>
              <a:t>Valberedning med </a:t>
            </a:r>
            <a:r>
              <a:rPr lang="sv-SE" sz="1800" dirty="0" err="1">
                <a:latin typeface="Comic Sans MS" panose="030F0702030302020204" pitchFamily="66" charset="0"/>
              </a:rPr>
              <a:t>ordf</a:t>
            </a:r>
            <a:r>
              <a:rPr lang="sv-SE" sz="1800" dirty="0">
                <a:latin typeface="Comic Sans MS" panose="030F0702030302020204" pitchFamily="66" charset="0"/>
              </a:rPr>
              <a:t> + 2 ledamöter samt spelformsrelaterade remissmottagare (lagledare)</a:t>
            </a:r>
          </a:p>
          <a:p>
            <a:pPr marL="0" indent="0">
              <a:buNone/>
            </a:pPr>
            <a:r>
              <a:rPr lang="sv-SE" sz="1800" dirty="0">
                <a:latin typeface="Comic Sans MS" panose="030F0702030302020204" pitchFamily="66" charset="0"/>
              </a:rPr>
              <a:t>	</a:t>
            </a:r>
          </a:p>
          <a:p>
            <a:r>
              <a:rPr lang="sv-SE" sz="1800" dirty="0">
                <a:latin typeface="Comic Sans MS" panose="030F0702030302020204" pitchFamily="66" charset="0"/>
              </a:rPr>
              <a:t>Förstärka organisationen i ungdomssektionen i syfte att</a:t>
            </a:r>
          </a:p>
          <a:p>
            <a:pPr marL="0" indent="0">
              <a:buNone/>
            </a:pPr>
            <a:r>
              <a:rPr lang="sv-SE" sz="1800" dirty="0">
                <a:latin typeface="Comic Sans MS" panose="030F0702030302020204" pitchFamily="66" charset="0"/>
              </a:rPr>
              <a:t>	- ge erforderlig utbildningen av tränare/ledare (gula tråden med spelformsindelad </a:t>
            </a:r>
            <a:r>
              <a:rPr lang="sv-SE" sz="1800" dirty="0" err="1">
                <a:latin typeface="Comic Sans MS" panose="030F0702030302020204" pitchFamily="66" charset="0"/>
              </a:rPr>
              <a:t>spelide</a:t>
            </a:r>
            <a:r>
              <a:rPr lang="sv-SE" sz="1800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sv-SE" sz="1800" dirty="0">
                <a:latin typeface="Comic Sans MS" panose="030F0702030302020204" pitchFamily="66" charset="0"/>
              </a:rPr>
              <a:t>	- stärka </a:t>
            </a:r>
            <a:r>
              <a:rPr lang="sv-SE" sz="1800" dirty="0" err="1">
                <a:latin typeface="Comic Sans MS" panose="030F0702030302020204" pitchFamily="66" charset="0"/>
              </a:rPr>
              <a:t>fotbollskunnandet</a:t>
            </a:r>
            <a:r>
              <a:rPr lang="sv-SE" sz="1800" dirty="0">
                <a:latin typeface="Comic Sans MS" panose="030F0702030302020204" pitchFamily="66" charset="0"/>
              </a:rPr>
              <a:t> för våra ungdomar</a:t>
            </a:r>
          </a:p>
          <a:p>
            <a:pPr marL="0" indent="0">
              <a:buNone/>
            </a:pPr>
            <a:r>
              <a:rPr lang="sv-SE" sz="1800" dirty="0">
                <a:latin typeface="Comic Sans MS" panose="030F0702030302020204" pitchFamily="66" charset="0"/>
              </a:rPr>
              <a:t>	- få bättre kontroll på materiel och materielbehov</a:t>
            </a:r>
          </a:p>
          <a:p>
            <a:pPr marL="0" indent="0">
              <a:buNone/>
            </a:pPr>
            <a:r>
              <a:rPr lang="sv-SE" sz="1800" dirty="0">
                <a:latin typeface="Comic Sans MS" panose="030F0702030302020204" pitchFamily="66" charset="0"/>
              </a:rPr>
              <a:t>	- utbilda fler domare</a:t>
            </a:r>
          </a:p>
          <a:p>
            <a:endParaRPr lang="sv-SE" sz="1800" dirty="0">
              <a:latin typeface="Comic Sans MS" panose="030F0702030302020204" pitchFamily="66" charset="0"/>
            </a:endParaRPr>
          </a:p>
          <a:p>
            <a:r>
              <a:rPr lang="sv-SE" sz="1800" dirty="0">
                <a:latin typeface="Comic Sans MS" panose="030F0702030302020204" pitchFamily="66" charset="0"/>
              </a:rPr>
              <a:t>Förstärka organisationen i ekonomigruppen</a:t>
            </a:r>
          </a:p>
          <a:p>
            <a:endParaRPr lang="sv-SE" sz="1800" dirty="0">
              <a:latin typeface="Comic Sans MS" panose="030F0702030302020204" pitchFamily="66" charset="0"/>
            </a:endParaRPr>
          </a:p>
          <a:p>
            <a:r>
              <a:rPr lang="sv-SE" sz="1800" dirty="0">
                <a:latin typeface="Comic Sans MS" panose="030F0702030302020204" pitchFamily="66" charset="0"/>
              </a:rPr>
              <a:t>Förstärka organisationen i försäljningsgruppen</a:t>
            </a:r>
          </a:p>
          <a:p>
            <a:endParaRPr lang="sv-SE" sz="1800" dirty="0">
              <a:latin typeface="Comic Sans MS" panose="030F0702030302020204" pitchFamily="66" charset="0"/>
            </a:endParaRPr>
          </a:p>
          <a:p>
            <a:r>
              <a:rPr lang="sv-SE" sz="1800" dirty="0">
                <a:latin typeface="Comic Sans MS" panose="030F0702030302020204" pitchFamily="66" charset="0"/>
              </a:rPr>
              <a:t>Erbjuda egen anläggning för UEFA-C och SvFF-D utbildning och delmål enligt utbildningsplanen !</a:t>
            </a:r>
          </a:p>
          <a:p>
            <a:pPr marL="0" indent="0">
              <a:buNone/>
            </a:pPr>
            <a:endParaRPr lang="sv-SE" sz="1800" dirty="0">
              <a:latin typeface="Comic Sans MS" panose="030F0702030302020204" pitchFamily="66" charset="0"/>
            </a:endParaRPr>
          </a:p>
          <a:p>
            <a:r>
              <a:rPr lang="sv-SE" sz="1800" dirty="0">
                <a:latin typeface="Comic Sans MS" panose="030F0702030302020204" pitchFamily="66" charset="0"/>
              </a:rPr>
              <a:t>Bibehålla status för diplomerad förening</a:t>
            </a:r>
          </a:p>
          <a:p>
            <a:pPr marL="914400" lvl="2" indent="0">
              <a:buNone/>
            </a:pPr>
            <a:endParaRPr lang="sv-SE" sz="1800" dirty="0">
              <a:latin typeface="Comic Sans MS" panose="030F0702030302020204" pitchFamily="66" charset="0"/>
            </a:endParaRPr>
          </a:p>
          <a:p>
            <a:pPr lvl="2">
              <a:buFontTx/>
              <a:buChar char="-"/>
            </a:pPr>
            <a:endParaRPr lang="sv-SE" sz="1800" dirty="0">
              <a:latin typeface="Comic Sans MS" panose="030F0702030302020204" pitchFamily="66" charset="0"/>
            </a:endParaRPr>
          </a:p>
          <a:p>
            <a:pPr lvl="2"/>
            <a:endParaRPr lang="sv-SE" sz="1800" dirty="0">
              <a:latin typeface="Comic Sans MS" panose="030F0702030302020204" pitchFamily="66" charset="0"/>
            </a:endParaRPr>
          </a:p>
          <a:p>
            <a:pPr lvl="1"/>
            <a:endParaRPr lang="sv-SE" sz="1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3" y="293246"/>
            <a:ext cx="1288717" cy="12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1358117" y="6447147"/>
            <a:ext cx="71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Rev A</a:t>
            </a:r>
          </a:p>
        </p:txBody>
      </p:sp>
    </p:spTree>
    <p:extLst>
      <p:ext uri="{BB962C8B-B14F-4D97-AF65-F5344CB8AC3E}">
        <p14:creationId xmlns:p14="http://schemas.microsoft.com/office/powerpoint/2010/main" val="230860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20284" y="1692996"/>
            <a:ext cx="106244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effectLst/>
                <a:latin typeface="Comic Sans MS" panose="030F0702030302020204" pitchFamily="66" charset="0"/>
              </a:rPr>
              <a:t>A-laget</a:t>
            </a:r>
          </a:p>
          <a:p>
            <a:endParaRPr lang="sv-SE" sz="1600" dirty="0">
              <a:effectLst/>
              <a:latin typeface="Comic Sans MS" panose="030F0702030302020204" pitchFamily="66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Att vara ett topplag i division 3 som siktar på avancemang</a:t>
            </a:r>
          </a:p>
          <a:p>
            <a:pPr fontAlgn="base"/>
            <a:endParaRPr lang="sv-SE" sz="1600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Att fortsätta att aktivt, medvetet och utbildande, slussa in fler unga spelare i seniorfotbollen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sv-SE" sz="1600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Att individen känner ett mervärde att tillhöra laget och känna ett starkt engagemang för föreningen</a:t>
            </a:r>
            <a:endParaRPr lang="sv-SE" sz="1600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fontAlgn="base"/>
            <a:endParaRPr lang="sv-SE" sz="2000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fontAlgn="base"/>
            <a:r>
              <a:rPr lang="sv-SE" sz="2000" b="0" i="0" u="none" strike="noStrike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Utvecklingslaget</a:t>
            </a:r>
            <a:endParaRPr lang="sv-SE" sz="2000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fontAlgn="base"/>
            <a:endParaRPr lang="sv-SE" sz="2000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Att utveckla individens funktionella förmåga, för att kunna konkurrera om en eventuell plats i A-lagstruppen</a:t>
            </a:r>
          </a:p>
          <a:p>
            <a:pPr fontAlgn="base"/>
            <a:endParaRPr lang="sv-SE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Att uppnå ett resultat på topp </a:t>
            </a:r>
            <a:r>
              <a:rPr lang="sv-S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3 i div 5.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sv-SE" sz="1600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Att utveckla juniorspelare till seniorspelare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sv-SE" sz="1600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Att utveckla teamandan så att yngre spelare känner en stark tillhörighet till laget och föreningen</a:t>
            </a:r>
          </a:p>
          <a:p>
            <a:pPr fontAlgn="base"/>
            <a:endParaRPr lang="sv-SE" sz="1600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3" y="293247"/>
            <a:ext cx="1288717" cy="123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958495" y="419951"/>
            <a:ext cx="6604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Målsättningar HIF A-sektionen 2025</a:t>
            </a:r>
            <a:endParaRPr lang="sv-SE" dirty="0">
              <a:latin typeface="Comic Sans MS" panose="030F0702030302020204" pitchFamily="66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1358117" y="6447147"/>
            <a:ext cx="71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Rev A</a:t>
            </a:r>
          </a:p>
        </p:txBody>
      </p:sp>
    </p:spTree>
    <p:extLst>
      <p:ext uri="{BB962C8B-B14F-4D97-AF65-F5344CB8AC3E}">
        <p14:creationId xmlns:p14="http://schemas.microsoft.com/office/powerpoint/2010/main" val="28323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0722" y="189719"/>
            <a:ext cx="10515600" cy="1325563"/>
          </a:xfrm>
        </p:spPr>
        <p:txBody>
          <a:bodyPr>
            <a:normAutofit/>
          </a:bodyPr>
          <a:lstStyle/>
          <a:p>
            <a:r>
              <a:rPr lang="sv-SE" sz="240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              </a:t>
            </a:r>
            <a:br>
              <a:rPr lang="sv-SE" sz="240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sv-SE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r>
              <a:rPr lang="sv-SE" sz="2800" i="0" u="none" strike="noStrike" dirty="0">
                <a:effectLst/>
                <a:latin typeface="Comic Sans MS" panose="030F0702030302020204" pitchFamily="66" charset="0"/>
              </a:rPr>
              <a:t>Målsättningar HIF U-sektion 2025</a:t>
            </a:r>
            <a:br>
              <a:rPr lang="sv-SE" sz="2800" dirty="0">
                <a:effectLst/>
                <a:latin typeface="Comic Sans MS" panose="030F0702030302020204" pitchFamily="66" charset="0"/>
              </a:rPr>
            </a:br>
            <a:endParaRPr lang="sv-SE" sz="2800" dirty="0">
              <a:latin typeface="Comic Sans MS" panose="030F0702030302020204" pitchFamily="66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44600" y="1588405"/>
            <a:ext cx="10515600" cy="530152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sv-SE" sz="1600" dirty="0">
                <a:latin typeface="Comic Sans MS" panose="030F0702030302020204" pitchFamily="66" charset="0"/>
              </a:rPr>
              <a:t>Förstärka och bredda organisationen med syfte att utöka stödfunktioner för lagens ledare</a:t>
            </a:r>
          </a:p>
          <a:p>
            <a:pPr lvl="1">
              <a:spcAft>
                <a:spcPts val="600"/>
              </a:spcAft>
            </a:pPr>
            <a:r>
              <a:rPr lang="sv-SE" sz="1600" dirty="0">
                <a:latin typeface="Comic Sans MS" panose="030F0702030302020204" pitchFamily="66" charset="0"/>
              </a:rPr>
              <a:t>Komplettera organisationen med </a:t>
            </a:r>
            <a:r>
              <a:rPr lang="sv-SE" sz="1600" dirty="0" err="1">
                <a:latin typeface="Comic Sans MS" panose="030F0702030302020204" pitchFamily="66" charset="0"/>
              </a:rPr>
              <a:t>ordf</a:t>
            </a:r>
            <a:r>
              <a:rPr lang="sv-SE" sz="1600" dirty="0">
                <a:latin typeface="Comic Sans MS" panose="030F0702030302020204" pitchFamily="66" charset="0"/>
              </a:rPr>
              <a:t> U-sektionen, plan/</a:t>
            </a:r>
            <a:r>
              <a:rPr lang="sv-SE" sz="1600" dirty="0" err="1">
                <a:latin typeface="Comic Sans MS" panose="030F0702030302020204" pitchFamily="66" charset="0"/>
              </a:rPr>
              <a:t>bokningsansv</a:t>
            </a:r>
            <a:r>
              <a:rPr lang="sv-SE" sz="1600" dirty="0">
                <a:latin typeface="Comic Sans MS" panose="030F0702030302020204" pitchFamily="66" charset="0"/>
              </a:rPr>
              <a:t>, </a:t>
            </a:r>
            <a:r>
              <a:rPr lang="sv-SE" sz="1600" dirty="0" err="1">
                <a:latin typeface="Comic Sans MS" panose="030F0702030302020204" pitchFamily="66" charset="0"/>
              </a:rPr>
              <a:t>utbildningsansv</a:t>
            </a:r>
            <a:r>
              <a:rPr lang="sv-SE" sz="1600" dirty="0">
                <a:latin typeface="Comic Sans MS" panose="030F0702030302020204" pitchFamily="66" charset="0"/>
              </a:rPr>
              <a:t>, </a:t>
            </a:r>
            <a:r>
              <a:rPr lang="sv-SE" sz="1600" dirty="0" err="1">
                <a:latin typeface="Comic Sans MS" panose="030F0702030302020204" pitchFamily="66" charset="0"/>
              </a:rPr>
              <a:t>matriellansv</a:t>
            </a:r>
            <a:r>
              <a:rPr lang="sv-SE" sz="1600" dirty="0">
                <a:latin typeface="Comic Sans MS" panose="030F0702030302020204" pitchFamily="66" charset="0"/>
              </a:rPr>
              <a:t>, fotboll/spelformsutvecklare och domaransvarig</a:t>
            </a:r>
          </a:p>
          <a:p>
            <a:pPr lvl="1">
              <a:spcAft>
                <a:spcPts val="600"/>
              </a:spcAft>
            </a:pPr>
            <a:r>
              <a:rPr lang="sv-SE" sz="1600" dirty="0">
                <a:latin typeface="Comic Sans MS" panose="030F0702030302020204" pitchFamily="66" charset="0"/>
              </a:rPr>
              <a:t>Utveckla spelformsrelaterade utbildning med ledargrupperna av gula tråden med stöd av värdegrund, </a:t>
            </a:r>
            <a:r>
              <a:rPr lang="sv-SE" sz="1600" dirty="0" err="1">
                <a:latin typeface="Comic Sans MS" panose="030F0702030302020204" pitchFamily="66" charset="0"/>
              </a:rPr>
              <a:t>verksamhetside</a:t>
            </a:r>
            <a:r>
              <a:rPr lang="sv-SE" sz="1600" dirty="0">
                <a:latin typeface="Comic Sans MS" panose="030F0702030302020204" pitchFamily="66" charset="0"/>
              </a:rPr>
              <a:t>’ och spelarutvecklingsplanen.</a:t>
            </a:r>
          </a:p>
          <a:p>
            <a:pPr lvl="1">
              <a:spcAft>
                <a:spcPts val="600"/>
              </a:spcAft>
            </a:pPr>
            <a:r>
              <a:rPr lang="sv-SE" sz="1600" dirty="0">
                <a:latin typeface="Comic Sans MS" panose="030F0702030302020204" pitchFamily="66" charset="0"/>
              </a:rPr>
              <a:t>Fullfölja spelformscoachutbildning för lagens huvudtränare (äldsta lag </a:t>
            </a:r>
            <a:r>
              <a:rPr lang="sv-SE" sz="1600" dirty="0" err="1">
                <a:latin typeface="Comic Sans MS" panose="030F0702030302020204" pitchFamily="66" charset="0"/>
              </a:rPr>
              <a:t>ansv</a:t>
            </a:r>
            <a:r>
              <a:rPr lang="sv-SE" sz="1600" dirty="0">
                <a:latin typeface="Comic Sans MS" panose="030F0702030302020204" pitchFamily="66" charset="0"/>
              </a:rPr>
              <a:t> för yngre lag) </a:t>
            </a:r>
          </a:p>
          <a:p>
            <a:pPr lvl="1">
              <a:spcAft>
                <a:spcPts val="600"/>
              </a:spcAft>
            </a:pPr>
            <a:r>
              <a:rPr lang="sv-SE" sz="1600" dirty="0">
                <a:latin typeface="Comic Sans MS" panose="030F0702030302020204" pitchFamily="66" charset="0"/>
              </a:rPr>
              <a:t>Utveckla individuella utvecklingssamtal (ha enkäten som utgångspunkt)</a:t>
            </a:r>
          </a:p>
          <a:p>
            <a:pPr lvl="1">
              <a:spcAft>
                <a:spcPts val="600"/>
              </a:spcAft>
            </a:pPr>
            <a:r>
              <a:rPr lang="sv-SE" sz="1600" dirty="0">
                <a:latin typeface="Comic Sans MS" panose="030F0702030302020204" pitchFamily="66" charset="0"/>
              </a:rPr>
              <a:t>Domaransvarig mer synlig</a:t>
            </a:r>
          </a:p>
          <a:p>
            <a:pPr>
              <a:spcAft>
                <a:spcPts val="600"/>
              </a:spcAft>
            </a:pPr>
            <a:r>
              <a:rPr lang="sv-SE" sz="1600" dirty="0">
                <a:latin typeface="Comic Sans MS" panose="030F0702030302020204" pitchFamily="66" charset="0"/>
              </a:rPr>
              <a:t>Öka antalet ungdomar genom tillförande av ytterligare åldersgrupp (P20)</a:t>
            </a:r>
          </a:p>
          <a:p>
            <a:pPr>
              <a:spcAft>
                <a:spcPts val="600"/>
              </a:spcAft>
            </a:pPr>
            <a:r>
              <a:rPr lang="sv-SE" sz="1600" dirty="0">
                <a:latin typeface="Comic Sans MS" panose="030F0702030302020204" pitchFamily="66" charset="0"/>
              </a:rPr>
              <a:t>Öka antalet ledare i ungdomslagen. </a:t>
            </a:r>
            <a:r>
              <a:rPr lang="sv-SE" sz="1600" dirty="0" err="1">
                <a:latin typeface="Comic Sans MS" panose="030F0702030302020204" pitchFamily="66" charset="0"/>
              </a:rPr>
              <a:t>Mht</a:t>
            </a:r>
            <a:r>
              <a:rPr lang="sv-SE" sz="1600" dirty="0">
                <a:latin typeface="Comic Sans MS" panose="030F0702030302020204" pitchFamily="66" charset="0"/>
              </a:rPr>
              <a:t> enkäten – föreningsutbildning nya ledare</a:t>
            </a:r>
          </a:p>
          <a:p>
            <a:pPr>
              <a:spcAft>
                <a:spcPts val="600"/>
              </a:spcAft>
            </a:pPr>
            <a:r>
              <a:rPr lang="sv-SE" sz="1600" dirty="0">
                <a:latin typeface="Comic Sans MS" panose="030F0702030302020204" pitchFamily="66" charset="0"/>
              </a:rPr>
              <a:t>Utbildning på </a:t>
            </a:r>
            <a:r>
              <a:rPr lang="sv-SE" sz="1600" dirty="0" err="1">
                <a:latin typeface="Comic Sans MS" panose="030F0702030302020204" pitchFamily="66" charset="0"/>
              </a:rPr>
              <a:t>Spideosystemet</a:t>
            </a:r>
            <a:endParaRPr lang="sv-SE" sz="1600" dirty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sv-SE" sz="1600" dirty="0">
                <a:latin typeface="Comic Sans MS" panose="030F0702030302020204" pitchFamily="66" charset="0"/>
              </a:rPr>
              <a:t>Fortsatt samverkan Heden Skola</a:t>
            </a:r>
          </a:p>
          <a:p>
            <a:pPr>
              <a:spcAft>
                <a:spcPts val="600"/>
              </a:spcAft>
            </a:pPr>
            <a:r>
              <a:rPr lang="sv-SE" sz="1600" dirty="0">
                <a:latin typeface="Comic Sans MS" panose="030F0702030302020204" pitchFamily="66" charset="0"/>
              </a:rPr>
              <a:t>Säkerställa att egna ungdomar spelar i A-laget/</a:t>
            </a:r>
            <a:r>
              <a:rPr lang="sv-SE" sz="1600" dirty="0" err="1">
                <a:latin typeface="Comic Sans MS" panose="030F0702030302020204" pitchFamily="66" charset="0"/>
              </a:rPr>
              <a:t>Utvecklingslaget</a:t>
            </a:r>
            <a:endParaRPr lang="sv-SE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3" y="168790"/>
            <a:ext cx="1288717" cy="122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1358117" y="6447147"/>
            <a:ext cx="71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Rev A</a:t>
            </a:r>
          </a:p>
        </p:txBody>
      </p:sp>
    </p:spTree>
    <p:extLst>
      <p:ext uri="{BB962C8B-B14F-4D97-AF65-F5344CB8AC3E}">
        <p14:creationId xmlns:p14="http://schemas.microsoft.com/office/powerpoint/2010/main" val="2838997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1494</Words>
  <Application>Microsoft Office PowerPoint</Application>
  <PresentationFormat>Bredbild</PresentationFormat>
  <Paragraphs>438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Office-tema</vt:lpstr>
      <vt:lpstr>         Hedens IF vision och verksamhetside’          En öppen förening som skapar glädje och långvarigt          idrottsintresse för bygdens barn och ungdomar </vt:lpstr>
      <vt:lpstr>         Hedens IF krav på dig som ledare – gula tråden  </vt:lpstr>
      <vt:lpstr>PowerPoint-presentation</vt:lpstr>
      <vt:lpstr>Hedens IF 2025</vt:lpstr>
      <vt:lpstr>Hedens IF utveckling 2013 - 2024</vt:lpstr>
      <vt:lpstr>PowerPoint-presentation</vt:lpstr>
      <vt:lpstr>Målsättningar för HIF styrelse 2025 (målbild 2027_30) Alla mål ska syfta till att ekonomiskt och organisatoriskt stödja målbilderna 2027 och 2030</vt:lpstr>
      <vt:lpstr>PowerPoint-presentation</vt:lpstr>
      <vt:lpstr>                  Målsättningar HIF U-sektion 2025 </vt:lpstr>
      <vt:lpstr>Målsättningar HIF sponsor- och marknadsgrupp 2025</vt:lpstr>
      <vt:lpstr>PowerPoint-presentation</vt:lpstr>
      <vt:lpstr>PowerPoint-presentation</vt:lpstr>
      <vt:lpstr>PowerPoint-presentation</vt:lpstr>
      <vt:lpstr> Målsättning HIF anläggningsgrupp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User</dc:creator>
  <cp:lastModifiedBy>Torbjorn Burstrom</cp:lastModifiedBy>
  <cp:revision>134</cp:revision>
  <cp:lastPrinted>2024-12-04T09:56:58Z</cp:lastPrinted>
  <dcterms:created xsi:type="dcterms:W3CDTF">2023-11-24T15:39:37Z</dcterms:created>
  <dcterms:modified xsi:type="dcterms:W3CDTF">2025-10-14T15:13:18Z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0afd86-dcf7-4483-b9eb-5af1dcd104e1_Enabled">
    <vt:lpwstr>true</vt:lpwstr>
  </property>
  <property fmtid="{D5CDD505-2E9C-101B-9397-08002B2CF9AE}" pid="3" name="MSIP_Label_680afd86-dcf7-4483-b9eb-5af1dcd104e1_SetDate">
    <vt:lpwstr>2024-01-09T20:20:41Z</vt:lpwstr>
  </property>
  <property fmtid="{D5CDD505-2E9C-101B-9397-08002B2CF9AE}" pid="4" name="MSIP_Label_680afd86-dcf7-4483-b9eb-5af1dcd104e1_Method">
    <vt:lpwstr>Standard</vt:lpwstr>
  </property>
  <property fmtid="{D5CDD505-2E9C-101B-9397-08002B2CF9AE}" pid="5" name="MSIP_Label_680afd86-dcf7-4483-b9eb-5af1dcd104e1_Name">
    <vt:lpwstr>K2 Intern</vt:lpwstr>
  </property>
  <property fmtid="{D5CDD505-2E9C-101B-9397-08002B2CF9AE}" pid="6" name="MSIP_Label_680afd86-dcf7-4483-b9eb-5af1dcd104e1_SiteId">
    <vt:lpwstr>5a9809cf-0bcb-413a-838a-09ecc40cc9e8</vt:lpwstr>
  </property>
  <property fmtid="{D5CDD505-2E9C-101B-9397-08002B2CF9AE}" pid="7" name="MSIP_Label_680afd86-dcf7-4483-b9eb-5af1dcd104e1_ActionId">
    <vt:lpwstr>8ff222a4-555f-4a2f-b134-470f3014090a</vt:lpwstr>
  </property>
  <property fmtid="{D5CDD505-2E9C-101B-9397-08002B2CF9AE}" pid="8" name="MSIP_Label_680afd86-dcf7-4483-b9eb-5af1dcd104e1_ContentBits">
    <vt:lpwstr>0</vt:lpwstr>
  </property>
</Properties>
</file>