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7" r:id="rId2"/>
    <p:sldId id="268" r:id="rId3"/>
    <p:sldId id="266" r:id="rId4"/>
    <p:sldId id="270" r:id="rId5"/>
    <p:sldId id="261" r:id="rId6"/>
    <p:sldId id="256" r:id="rId7"/>
    <p:sldId id="257" r:id="rId8"/>
    <p:sldId id="258" r:id="rId9"/>
    <p:sldId id="259" r:id="rId10"/>
    <p:sldId id="263" r:id="rId11"/>
    <p:sldId id="264" r:id="rId12"/>
    <p:sldId id="265" r:id="rId13"/>
    <p:sldId id="260" r:id="rId14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43" autoAdjust="0"/>
    <p:restoredTop sz="94660"/>
  </p:normalViewPr>
  <p:slideViewPr>
    <p:cSldViewPr snapToGrid="0">
      <p:cViewPr varScale="1">
        <p:scale>
          <a:sx n="66" d="100"/>
          <a:sy n="66" d="100"/>
        </p:scale>
        <p:origin x="90" y="35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format på underrubrik i bakgrunden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C99FE-E365-4A5A-A777-B3186D965168}" type="datetimeFigureOut">
              <a:rPr lang="sv-SE" smtClean="0"/>
              <a:pPr/>
              <a:t>2024-04-20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669EE-EBB9-408F-ADE4-3BF08E7F76F4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845161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C99FE-E365-4A5A-A777-B3186D965168}" type="datetimeFigureOut">
              <a:rPr lang="sv-SE" smtClean="0"/>
              <a:pPr/>
              <a:t>2024-04-20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669EE-EBB9-408F-ADE4-3BF08E7F76F4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924654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C99FE-E365-4A5A-A777-B3186D965168}" type="datetimeFigureOut">
              <a:rPr lang="sv-SE" smtClean="0"/>
              <a:pPr/>
              <a:t>2024-04-20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669EE-EBB9-408F-ADE4-3BF08E7F76F4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669947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C99FE-E365-4A5A-A777-B3186D965168}" type="datetimeFigureOut">
              <a:rPr lang="sv-SE" smtClean="0"/>
              <a:pPr/>
              <a:t>2024-04-20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669EE-EBB9-408F-ADE4-3BF08E7F76F4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747855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C99FE-E365-4A5A-A777-B3186D965168}" type="datetimeFigureOut">
              <a:rPr lang="sv-SE" smtClean="0"/>
              <a:pPr/>
              <a:t>2024-04-20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669EE-EBB9-408F-ADE4-3BF08E7F76F4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396119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C99FE-E365-4A5A-A777-B3186D965168}" type="datetimeFigureOut">
              <a:rPr lang="sv-SE" smtClean="0"/>
              <a:pPr/>
              <a:t>2024-04-20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669EE-EBB9-408F-ADE4-3BF08E7F76F4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379832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C99FE-E365-4A5A-A777-B3186D965168}" type="datetimeFigureOut">
              <a:rPr lang="sv-SE" smtClean="0"/>
              <a:pPr/>
              <a:t>2024-04-20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669EE-EBB9-408F-ADE4-3BF08E7F76F4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646295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C99FE-E365-4A5A-A777-B3186D965168}" type="datetimeFigureOut">
              <a:rPr lang="sv-SE" smtClean="0"/>
              <a:pPr/>
              <a:t>2024-04-20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669EE-EBB9-408F-ADE4-3BF08E7F76F4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976341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C99FE-E365-4A5A-A777-B3186D965168}" type="datetimeFigureOut">
              <a:rPr lang="sv-SE" smtClean="0"/>
              <a:pPr/>
              <a:t>2024-04-20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669EE-EBB9-408F-ADE4-3BF08E7F76F4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499693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C99FE-E365-4A5A-A777-B3186D965168}" type="datetimeFigureOut">
              <a:rPr lang="sv-SE" smtClean="0"/>
              <a:pPr/>
              <a:t>2024-04-20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669EE-EBB9-408F-ADE4-3BF08E7F76F4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342056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C99FE-E365-4A5A-A777-B3186D965168}" type="datetimeFigureOut">
              <a:rPr lang="sv-SE" smtClean="0"/>
              <a:pPr/>
              <a:t>2024-04-20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669EE-EBB9-408F-ADE4-3BF08E7F76F4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943241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1C99FE-E365-4A5A-A777-B3186D965168}" type="datetimeFigureOut">
              <a:rPr lang="sv-SE" smtClean="0"/>
              <a:pPr/>
              <a:t>2024-04-20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5669EE-EBB9-408F-ADE4-3BF08E7F76F4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694085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llips 5"/>
          <p:cNvSpPr/>
          <p:nvPr/>
        </p:nvSpPr>
        <p:spPr>
          <a:xfrm>
            <a:off x="0" y="1871650"/>
            <a:ext cx="11713150" cy="4927483"/>
          </a:xfrm>
          <a:prstGeom prst="ellipse">
            <a:avLst/>
          </a:prstGeom>
          <a:solidFill>
            <a:srgbClr val="FFFF00">
              <a:alpha val="22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4" name="textruta 3"/>
          <p:cNvSpPr txBox="1"/>
          <p:nvPr/>
        </p:nvSpPr>
        <p:spPr>
          <a:xfrm>
            <a:off x="4262089" y="2076477"/>
            <a:ext cx="401424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400" dirty="0">
                <a:latin typeface="Comic Sans MS" panose="030F0702030302020204" pitchFamily="66" charset="0"/>
              </a:rPr>
              <a:t>Delaktighet och inflytande</a:t>
            </a:r>
          </a:p>
        </p:txBody>
      </p:sp>
      <p:sp>
        <p:nvSpPr>
          <p:cNvPr id="5" name="textruta 4"/>
          <p:cNvSpPr txBox="1"/>
          <p:nvPr/>
        </p:nvSpPr>
        <p:spPr>
          <a:xfrm>
            <a:off x="4525852" y="5299851"/>
            <a:ext cx="3750477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>
                <a:latin typeface="Comic Sans MS" panose="030F0702030302020204" pitchFamily="66" charset="0"/>
              </a:rPr>
              <a:t>Individens roll (jaget) i laget</a:t>
            </a:r>
          </a:p>
          <a:p>
            <a:r>
              <a:rPr lang="sv-SE" sz="1100" dirty="0">
                <a:latin typeface="Comic Sans MS" panose="030F0702030302020204" pitchFamily="66" charset="0"/>
              </a:rPr>
              <a:t>Barnkonventionen 2020</a:t>
            </a:r>
          </a:p>
          <a:p>
            <a:pPr marL="171450" indent="-171450">
              <a:buFontTx/>
              <a:buChar char="-"/>
            </a:pPr>
            <a:r>
              <a:rPr lang="sv-SE" sz="1100" dirty="0">
                <a:latin typeface="Comic Sans MS" panose="030F0702030302020204" pitchFamily="66" charset="0"/>
              </a:rPr>
              <a:t>Barns lika värde</a:t>
            </a:r>
          </a:p>
          <a:p>
            <a:pPr marL="171450" indent="-171450">
              <a:buFontTx/>
              <a:buChar char="-"/>
            </a:pPr>
            <a:r>
              <a:rPr lang="sv-SE" sz="1100" dirty="0">
                <a:latin typeface="Comic Sans MS" panose="030F0702030302020204" pitchFamily="66" charset="0"/>
              </a:rPr>
              <a:t>Barnens bästa ska styra våra beslut</a:t>
            </a:r>
          </a:p>
          <a:p>
            <a:pPr marL="171450" indent="-171450">
              <a:buFontTx/>
              <a:buChar char="-"/>
            </a:pPr>
            <a:r>
              <a:rPr lang="sv-SE" sz="1100" dirty="0">
                <a:latin typeface="Comic Sans MS" panose="030F0702030302020204" pitchFamily="66" charset="0"/>
              </a:rPr>
              <a:t>Barnens rätt till liv och utveckling</a:t>
            </a:r>
          </a:p>
          <a:p>
            <a:pPr marL="171450" indent="-171450">
              <a:buFontTx/>
              <a:buChar char="-"/>
            </a:pPr>
            <a:r>
              <a:rPr lang="sv-SE" sz="1100" dirty="0">
                <a:latin typeface="Comic Sans MS" panose="030F0702030302020204" pitchFamily="66" charset="0"/>
              </a:rPr>
              <a:t>Barns rätt att göra sin röst hörd i takt med barns ålder och mognad</a:t>
            </a:r>
          </a:p>
        </p:txBody>
      </p:sp>
      <p:sp>
        <p:nvSpPr>
          <p:cNvPr id="8" name="textruta 7"/>
          <p:cNvSpPr txBox="1"/>
          <p:nvPr/>
        </p:nvSpPr>
        <p:spPr>
          <a:xfrm>
            <a:off x="436278" y="3335092"/>
            <a:ext cx="387324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800" dirty="0">
                <a:latin typeface="Comic Sans MS" panose="030F0702030302020204" pitchFamily="66" charset="0"/>
              </a:rPr>
              <a:t>Föreningsfostran</a:t>
            </a:r>
          </a:p>
          <a:p>
            <a:pPr marL="285750" indent="-285750">
              <a:buFontTx/>
              <a:buChar char="-"/>
            </a:pPr>
            <a:r>
              <a:rPr lang="sv-SE" dirty="0">
                <a:latin typeface="Comic Sans MS" panose="030F0702030302020204" pitchFamily="66" charset="0"/>
              </a:rPr>
              <a:t>Utveckla färdigheter i förhållande till egna förutsättningar</a:t>
            </a:r>
          </a:p>
          <a:p>
            <a:pPr marL="285750" indent="-285750">
              <a:buFontTx/>
              <a:buChar char="-"/>
            </a:pPr>
            <a:r>
              <a:rPr lang="sv-SE" dirty="0">
                <a:latin typeface="Comic Sans MS" panose="030F0702030302020204" pitchFamily="66" charset="0"/>
              </a:rPr>
              <a:t>BREDD med individen i centrum</a:t>
            </a:r>
          </a:p>
          <a:p>
            <a:pPr marL="285750" indent="-285750">
              <a:buFontTx/>
              <a:buChar char="-"/>
            </a:pPr>
            <a:endParaRPr lang="sv-SE" sz="2000" dirty="0">
              <a:latin typeface="Comic Sans MS" panose="030F0702030302020204" pitchFamily="66" charset="0"/>
            </a:endParaRPr>
          </a:p>
        </p:txBody>
      </p:sp>
      <p:grpSp>
        <p:nvGrpSpPr>
          <p:cNvPr id="12" name="Grupp 11"/>
          <p:cNvGrpSpPr/>
          <p:nvPr/>
        </p:nvGrpSpPr>
        <p:grpSpPr>
          <a:xfrm>
            <a:off x="8622131" y="3443160"/>
            <a:ext cx="3091019" cy="1353897"/>
            <a:chOff x="8703923" y="3112780"/>
            <a:chExt cx="3091019" cy="1353897"/>
          </a:xfrm>
        </p:grpSpPr>
        <p:sp>
          <p:nvSpPr>
            <p:cNvPr id="10" name="textruta 9"/>
            <p:cNvSpPr txBox="1"/>
            <p:nvPr/>
          </p:nvSpPr>
          <p:spPr>
            <a:xfrm>
              <a:off x="8923448" y="3112780"/>
              <a:ext cx="2175581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sz="2800" dirty="0">
                  <a:latin typeface="Comic Sans MS" panose="030F0702030302020204" pitchFamily="66" charset="0"/>
                </a:rPr>
                <a:t>Värdegrund</a:t>
              </a:r>
            </a:p>
          </p:txBody>
        </p:sp>
        <p:sp>
          <p:nvSpPr>
            <p:cNvPr id="11" name="textruta 10"/>
            <p:cNvSpPr txBox="1"/>
            <p:nvPr/>
          </p:nvSpPr>
          <p:spPr>
            <a:xfrm>
              <a:off x="8703923" y="3543347"/>
              <a:ext cx="3091019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285750" indent="-285750">
                <a:buFontTx/>
                <a:buChar char="-"/>
              </a:pPr>
              <a:r>
                <a:rPr lang="sv-SE" dirty="0">
                  <a:latin typeface="Comic Sans MS" panose="030F0702030302020204" pitchFamily="66" charset="0"/>
                </a:rPr>
                <a:t>Glädje och gemenskap</a:t>
              </a:r>
            </a:p>
            <a:p>
              <a:pPr marL="285750" indent="-285750">
                <a:buFontTx/>
                <a:buChar char="-"/>
              </a:pPr>
              <a:r>
                <a:rPr lang="sv-SE" dirty="0">
                  <a:latin typeface="Comic Sans MS" panose="030F0702030302020204" pitchFamily="66" charset="0"/>
                </a:rPr>
                <a:t>Öppenhet</a:t>
              </a:r>
            </a:p>
            <a:p>
              <a:pPr marL="285750" indent="-285750">
                <a:buFontTx/>
                <a:buChar char="-"/>
              </a:pPr>
              <a:r>
                <a:rPr lang="sv-SE" dirty="0">
                  <a:latin typeface="Comic Sans MS" panose="030F0702030302020204" pitchFamily="66" charset="0"/>
                </a:rPr>
                <a:t>Respekt och tillit</a:t>
              </a:r>
            </a:p>
          </p:txBody>
        </p:sp>
      </p:grpSp>
      <p:pic>
        <p:nvPicPr>
          <p:cNvPr id="13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8483" y="293246"/>
            <a:ext cx="1564884" cy="15784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Bildobjekt 1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33481" y="2590163"/>
            <a:ext cx="3871456" cy="2657862"/>
          </a:xfrm>
          <a:prstGeom prst="rect">
            <a:avLst/>
          </a:prstGeom>
        </p:spPr>
      </p:pic>
      <p:sp>
        <p:nvSpPr>
          <p:cNvPr id="17" name="Rubrik 16"/>
          <p:cNvSpPr txBox="1">
            <a:spLocks noGrp="1"/>
          </p:cNvSpPr>
          <p:nvPr>
            <p:ph type="title"/>
          </p:nvPr>
        </p:nvSpPr>
        <p:spPr>
          <a:xfrm>
            <a:off x="2199998" y="123639"/>
            <a:ext cx="8642873" cy="15327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400" dirty="0">
                <a:latin typeface="Comic Sans MS" panose="030F0702030302020204" pitchFamily="66" charset="0"/>
              </a:rPr>
              <a:t>         </a:t>
            </a:r>
            <a:r>
              <a:rPr lang="sv-SE" sz="3200" dirty="0">
                <a:latin typeface="Comic Sans MS" panose="030F0702030302020204" pitchFamily="66" charset="0"/>
              </a:rPr>
              <a:t>Hedens IF vision och </a:t>
            </a:r>
            <a:r>
              <a:rPr lang="sv-SE" sz="3200" dirty="0" err="1">
                <a:latin typeface="Comic Sans MS" panose="030F0702030302020204" pitchFamily="66" charset="0"/>
              </a:rPr>
              <a:t>verksamhetside</a:t>
            </a:r>
            <a:r>
              <a:rPr lang="sv-SE" sz="3200" dirty="0">
                <a:latin typeface="Comic Sans MS" panose="030F0702030302020204" pitchFamily="66" charset="0"/>
              </a:rPr>
              <a:t>’</a:t>
            </a:r>
          </a:p>
          <a:p>
            <a:r>
              <a:rPr lang="sv-SE" sz="2400" dirty="0">
                <a:latin typeface="Comic Sans MS" panose="030F0702030302020204" pitchFamily="66" charset="0"/>
              </a:rPr>
              <a:t/>
            </a:r>
            <a:br>
              <a:rPr lang="sv-SE" sz="2400" dirty="0">
                <a:latin typeface="Comic Sans MS" panose="030F0702030302020204" pitchFamily="66" charset="0"/>
              </a:rPr>
            </a:br>
            <a:r>
              <a:rPr lang="sv-SE" sz="2400" dirty="0">
                <a:latin typeface="Comic Sans MS" panose="030F0702030302020204" pitchFamily="66" charset="0"/>
              </a:rPr>
              <a:t>        </a:t>
            </a:r>
            <a:r>
              <a:rPr lang="sv-SE" sz="2400" dirty="0">
                <a:solidFill>
                  <a:srgbClr val="0070C0"/>
                </a:solidFill>
                <a:latin typeface="Comic Sans MS" panose="030F0702030302020204" pitchFamily="66" charset="0"/>
              </a:rPr>
              <a:t>En öppen förening som skapar glädje och långvarigt </a:t>
            </a:r>
          </a:p>
          <a:p>
            <a:r>
              <a:rPr lang="sv-SE" sz="2400" dirty="0">
                <a:solidFill>
                  <a:srgbClr val="0070C0"/>
                </a:solidFill>
                <a:latin typeface="Comic Sans MS" panose="030F0702030302020204" pitchFamily="66" charset="0"/>
              </a:rPr>
              <a:t>        idrottsintresse för bygdens barn och ungdomar </a:t>
            </a:r>
          </a:p>
        </p:txBody>
      </p:sp>
    </p:spTree>
    <p:extLst>
      <p:ext uri="{BB962C8B-B14F-4D97-AF65-F5344CB8AC3E}">
        <p14:creationId xmlns:p14="http://schemas.microsoft.com/office/powerpoint/2010/main" val="21067087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45" y="88147"/>
            <a:ext cx="1288717" cy="12998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ubrik 1"/>
          <p:cNvSpPr txBox="1">
            <a:spLocks/>
          </p:cNvSpPr>
          <p:nvPr/>
        </p:nvSpPr>
        <p:spPr>
          <a:xfrm>
            <a:off x="3180154" y="0"/>
            <a:ext cx="6858577" cy="106611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v-SE" sz="3200" dirty="0">
                <a:latin typeface="Comic Sans MS" panose="030F0702030302020204" pitchFamily="66" charset="0"/>
              </a:rPr>
              <a:t>HIF Mål </a:t>
            </a:r>
            <a:r>
              <a:rPr lang="sv-SE" sz="2800" dirty="0">
                <a:latin typeface="Comic Sans MS" panose="030F0702030302020204" pitchFamily="66" charset="0"/>
              </a:rPr>
              <a:t>Bingosektionen</a:t>
            </a:r>
            <a:r>
              <a:rPr lang="sv-SE" sz="3200" dirty="0">
                <a:latin typeface="Comic Sans MS" panose="030F0702030302020204" pitchFamily="66" charset="0"/>
              </a:rPr>
              <a:t> 2024</a:t>
            </a:r>
          </a:p>
        </p:txBody>
      </p:sp>
      <p:sp>
        <p:nvSpPr>
          <p:cNvPr id="2" name="Platshållare för innehåll 2">
            <a:extLst>
              <a:ext uri="{FF2B5EF4-FFF2-40B4-BE49-F238E27FC236}">
                <a16:creationId xmlns:a16="http://schemas.microsoft.com/office/drawing/2014/main" xmlns="" id="{8DE13CFF-74FF-8443-6F12-945752184801}"/>
              </a:ext>
            </a:extLst>
          </p:cNvPr>
          <p:cNvSpPr txBox="1">
            <a:spLocks/>
          </p:cNvSpPr>
          <p:nvPr/>
        </p:nvSpPr>
        <p:spPr bwMode="auto">
          <a:xfrm>
            <a:off x="1752566" y="1039655"/>
            <a:ext cx="10074541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v-SE" altLang="sv-SE" sz="18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anose="030F0702030302020204" pitchFamily="66" charset="0"/>
              </a:rPr>
              <a:t>Ekonomiska mål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–"/>
              <a:tabLst/>
              <a:defRPr/>
            </a:pPr>
            <a:r>
              <a:rPr kumimoji="0" lang="sv-SE" altLang="sv-SE" sz="18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anose="030F0702030302020204" pitchFamily="66" charset="0"/>
              </a:rPr>
              <a:t>Öka vinst med 10% jmf med 2023 (&gt;300kkr</a:t>
            </a:r>
            <a:r>
              <a:rPr kumimoji="0" lang="sv-SE" altLang="sv-SE" sz="18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anose="030F0702030302020204" pitchFamily="66" charset="0"/>
              </a:rPr>
              <a:t>)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None/>
              <a:tabLst/>
              <a:defRPr/>
            </a:pPr>
            <a:endParaRPr kumimoji="0" lang="sv-SE" altLang="sv-SE" sz="18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omic Sans MS" panose="030F0702030302020204" pitchFamily="66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v-SE" altLang="sv-SE" sz="18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anose="030F0702030302020204" pitchFamily="66" charset="0"/>
              </a:rPr>
              <a:t>Organisatoriska mål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–"/>
              <a:tabLst/>
              <a:defRPr/>
            </a:pPr>
            <a:r>
              <a:rPr kumimoji="0" lang="sv-SE" altLang="sv-SE" sz="18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anose="030F0702030302020204" pitchFamily="66" charset="0"/>
              </a:rPr>
              <a:t>Två till ordinarie personal i bingokassan, arvodera </a:t>
            </a:r>
            <a:r>
              <a:rPr kumimoji="0" lang="sv-SE" altLang="sv-SE" sz="18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anose="030F0702030302020204" pitchFamily="66" charset="0"/>
              </a:rPr>
              <a:t>Karin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–"/>
              <a:tabLst/>
              <a:defRPr/>
            </a:pPr>
            <a:endParaRPr kumimoji="0" lang="sv-SE" altLang="sv-SE" sz="18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omic Sans MS" panose="030F0702030302020204" pitchFamily="66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v-SE" altLang="sv-SE" sz="18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anose="030F0702030302020204" pitchFamily="66" charset="0"/>
              </a:rPr>
              <a:t>Utvecklingsmål 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–"/>
              <a:tabLst/>
              <a:defRPr/>
            </a:pPr>
            <a:r>
              <a:rPr kumimoji="0" lang="sv-SE" altLang="sv-SE" sz="18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anose="030F0702030302020204" pitchFamily="66" charset="0"/>
              </a:rPr>
              <a:t>Locka fler (yngre) spelare, tex </a:t>
            </a:r>
            <a:r>
              <a:rPr kumimoji="0" lang="sv-SE" altLang="sv-SE" sz="1800" b="0" i="0" u="none" strike="noStrike" kern="120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anose="030F0702030302020204" pitchFamily="66" charset="0"/>
              </a:rPr>
              <a:t>Nocco</a:t>
            </a:r>
            <a:r>
              <a:rPr kumimoji="0" lang="sv-SE" altLang="sv-SE" sz="18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anose="030F0702030302020204" pitchFamily="66" charset="0"/>
              </a:rPr>
              <a:t>-flak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–"/>
              <a:tabLst/>
              <a:defRPr/>
            </a:pPr>
            <a:r>
              <a:rPr kumimoji="0" lang="sv-SE" altLang="sv-SE" sz="18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anose="030F0702030302020204" pitchFamily="66" charset="0"/>
              </a:rPr>
              <a:t>Foto på vinnaren av högvinsten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–"/>
              <a:tabLst/>
              <a:defRPr/>
            </a:pPr>
            <a:r>
              <a:rPr kumimoji="0" lang="sv-SE" altLang="sv-SE" sz="18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anose="030F0702030302020204" pitchFamily="66" charset="0"/>
              </a:rPr>
              <a:t>Fler vinster, tex två sidovinster om ensam vinnare sista omgångarna</a:t>
            </a:r>
          </a:p>
          <a:p>
            <a:pPr marL="1143000" marR="0" lvl="2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v-SE" altLang="sv-SE" sz="18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anose="030F0702030302020204" pitchFamily="66" charset="0"/>
              </a:rPr>
              <a:t>2x100kr ggr 10spel =&gt; 2000kr extra i vinster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–"/>
              <a:tabLst/>
              <a:defRPr/>
            </a:pPr>
            <a:r>
              <a:rPr kumimoji="0" lang="sv-SE" altLang="sv-SE" sz="18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anose="030F0702030302020204" pitchFamily="66" charset="0"/>
              </a:rPr>
              <a:t>T-shirt, keps, kaffemugg el </a:t>
            </a:r>
            <a:r>
              <a:rPr kumimoji="0" lang="sv-SE" altLang="sv-SE" sz="1800" b="0" i="0" u="none" strike="noStrike" kern="120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anose="030F0702030302020204" pitchFamily="66" charset="0"/>
              </a:rPr>
              <a:t>dyl</a:t>
            </a:r>
            <a:r>
              <a:rPr kumimoji="0" lang="sv-SE" altLang="sv-SE" sz="18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anose="030F0702030302020204" pitchFamily="66" charset="0"/>
              </a:rPr>
              <a:t> till vinnaren av högvinsten (&amp; </a:t>
            </a:r>
            <a:r>
              <a:rPr kumimoji="0" lang="sv-SE" altLang="sv-SE" sz="1800" b="0" i="0" u="none" strike="noStrike" kern="120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anose="030F0702030302020204" pitchFamily="66" charset="0"/>
              </a:rPr>
              <a:t>ev</a:t>
            </a:r>
            <a:r>
              <a:rPr kumimoji="0" lang="sv-SE" altLang="sv-SE" sz="18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anose="030F0702030302020204" pitchFamily="66" charset="0"/>
              </a:rPr>
              <a:t> flera)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–"/>
              <a:tabLst/>
              <a:defRPr/>
            </a:pPr>
            <a:r>
              <a:rPr kumimoji="0" lang="sv-SE" altLang="sv-SE" sz="18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anose="030F0702030302020204" pitchFamily="66" charset="0"/>
              </a:rPr>
              <a:t>Utlottning på </a:t>
            </a:r>
            <a:r>
              <a:rPr kumimoji="0" lang="sv-SE" altLang="sv-SE" sz="1800" b="0" i="0" u="none" strike="noStrike" kern="120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anose="030F0702030302020204" pitchFamily="66" charset="0"/>
              </a:rPr>
              <a:t>regnummer</a:t>
            </a:r>
            <a:endParaRPr kumimoji="0" lang="sv-SE" altLang="sv-SE" sz="18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omic Sans MS" panose="030F0702030302020204" pitchFamily="66" charset="0"/>
            </a:endParaRPr>
          </a:p>
          <a:p>
            <a:pPr marL="1143000" marR="0" lvl="2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v-SE" altLang="sv-SE" sz="18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anose="030F0702030302020204" pitchFamily="66" charset="0"/>
              </a:rPr>
              <a:t>Köpa en lott (skriver sitt </a:t>
            </a:r>
            <a:r>
              <a:rPr kumimoji="0" lang="sv-SE" altLang="sv-SE" sz="1800" b="0" i="0" u="none" strike="noStrike" kern="120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anose="030F0702030302020204" pitchFamily="66" charset="0"/>
              </a:rPr>
              <a:t>regnummer</a:t>
            </a:r>
            <a:r>
              <a:rPr kumimoji="0" lang="sv-SE" altLang="sv-SE" sz="18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anose="030F0702030302020204" pitchFamily="66" charset="0"/>
              </a:rPr>
              <a:t> på en lapp) för tex 20kr och lämna i en låda, </a:t>
            </a:r>
            <a:br>
              <a:rPr kumimoji="0" lang="sv-SE" altLang="sv-SE" sz="18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anose="030F0702030302020204" pitchFamily="66" charset="0"/>
              </a:rPr>
            </a:br>
            <a:r>
              <a:rPr kumimoji="0" lang="sv-SE" altLang="sv-SE" sz="18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anose="030F0702030302020204" pitchFamily="66" charset="0"/>
              </a:rPr>
              <a:t>en vinner hälften av insatsen eller sponsrade </a:t>
            </a:r>
            <a:r>
              <a:rPr kumimoji="0" lang="sv-SE" altLang="sv-SE" sz="18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anose="030F0702030302020204" pitchFamily="66" charset="0"/>
              </a:rPr>
              <a:t>priser</a:t>
            </a:r>
          </a:p>
          <a:p>
            <a:pPr marL="1143000" marR="0" lvl="2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sv-SE" altLang="sv-SE" sz="18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omic Sans MS" panose="030F0702030302020204" pitchFamily="66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v-SE" altLang="sv-SE" sz="1800" b="1" i="1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anose="030F0702030302020204" pitchFamily="66" charset="0"/>
              </a:rPr>
              <a:t>Totalt sett tror jag att fler som vinner lockar </a:t>
            </a:r>
            <a:r>
              <a:rPr kumimoji="0" lang="sv-SE" altLang="sv-SE" sz="1800" b="0" i="1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anose="030F0702030302020204" pitchFamily="66" charset="0"/>
              </a:rPr>
              <a:t>//Kenneth</a:t>
            </a:r>
          </a:p>
        </p:txBody>
      </p:sp>
    </p:spTree>
    <p:extLst>
      <p:ext uri="{BB962C8B-B14F-4D97-AF65-F5344CB8AC3E}">
        <p14:creationId xmlns:p14="http://schemas.microsoft.com/office/powerpoint/2010/main" val="30094048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1346200" y="2086882"/>
            <a:ext cx="10515600" cy="4351338"/>
          </a:xfrm>
        </p:spPr>
        <p:txBody>
          <a:bodyPr>
            <a:normAutofit/>
          </a:bodyPr>
          <a:lstStyle/>
          <a:p>
            <a:r>
              <a:rPr lang="sv-SE" sz="2400" dirty="0">
                <a:latin typeface="Comic Sans MS" pitchFamily="66" charset="0"/>
              </a:rPr>
              <a:t>Ekonomiskt stabil förening </a:t>
            </a:r>
          </a:p>
          <a:p>
            <a:pPr lvl="1"/>
            <a:r>
              <a:rPr lang="sv-SE" dirty="0">
                <a:latin typeface="Comic Sans MS" pitchFamily="66" charset="0"/>
              </a:rPr>
              <a:t>Genomföra verksamhetsplan</a:t>
            </a:r>
          </a:p>
          <a:p>
            <a:pPr lvl="1"/>
            <a:r>
              <a:rPr lang="sv-SE" dirty="0" smtClean="0">
                <a:latin typeface="Comic Sans MS" pitchFamily="66" charset="0"/>
              </a:rPr>
              <a:t>Budgetuppföljning</a:t>
            </a:r>
          </a:p>
          <a:p>
            <a:pPr lvl="1"/>
            <a:endParaRPr lang="sv-SE" dirty="0">
              <a:latin typeface="Comic Sans MS" pitchFamily="66" charset="0"/>
            </a:endParaRPr>
          </a:p>
          <a:p>
            <a:r>
              <a:rPr lang="sv-SE" sz="2400" dirty="0">
                <a:latin typeface="Comic Sans MS" pitchFamily="66" charset="0"/>
              </a:rPr>
              <a:t>Fortsatt </a:t>
            </a:r>
            <a:r>
              <a:rPr lang="sv-SE" sz="2400" dirty="0" smtClean="0">
                <a:latin typeface="Comic Sans MS" pitchFamily="66" charset="0"/>
              </a:rPr>
              <a:t>digitalisering</a:t>
            </a:r>
          </a:p>
          <a:p>
            <a:endParaRPr lang="sv-SE" sz="2400" dirty="0">
              <a:latin typeface="Comic Sans MS" pitchFamily="66" charset="0"/>
            </a:endParaRPr>
          </a:p>
          <a:p>
            <a:r>
              <a:rPr lang="sv-SE" sz="2400" dirty="0">
                <a:latin typeface="Comic Sans MS" pitchFamily="66" charset="0"/>
              </a:rPr>
              <a:t>Swish Utbetalning – föreningsdomare och </a:t>
            </a:r>
            <a:r>
              <a:rPr lang="sv-SE" sz="2400" dirty="0" smtClean="0">
                <a:latin typeface="Comic Sans MS" pitchFamily="66" charset="0"/>
              </a:rPr>
              <a:t>bilbingovinster</a:t>
            </a:r>
          </a:p>
          <a:p>
            <a:endParaRPr lang="sv-SE" sz="2400" dirty="0">
              <a:latin typeface="Comic Sans MS" pitchFamily="66" charset="0"/>
            </a:endParaRPr>
          </a:p>
          <a:p>
            <a:r>
              <a:rPr lang="sv-SE" sz="2400" dirty="0">
                <a:latin typeface="Comic Sans MS" pitchFamily="66" charset="0"/>
              </a:rPr>
              <a:t>Lagkonton i föreningens kontroll</a:t>
            </a:r>
          </a:p>
          <a:p>
            <a:pPr lvl="1"/>
            <a:r>
              <a:rPr lang="sv-SE" dirty="0">
                <a:latin typeface="Comic Sans MS" pitchFamily="66" charset="0"/>
              </a:rPr>
              <a:t>Enskilda lagkonton med Swish-nummer</a:t>
            </a:r>
          </a:p>
          <a:p>
            <a:endParaRPr lang="sv-SE" sz="2400" dirty="0">
              <a:latin typeface="Comic Sans MS" pitchFamily="66" charset="0"/>
            </a:endParaRPr>
          </a:p>
          <a:p>
            <a:endParaRPr lang="sv-SE" sz="2400" dirty="0">
              <a:latin typeface="Comic Sans MS" pitchFamily="66" charset="0"/>
            </a:endParaRPr>
          </a:p>
          <a:p>
            <a:pPr marL="457200" lvl="1" indent="0">
              <a:buNone/>
            </a:pPr>
            <a:endParaRPr lang="sv-SE" dirty="0">
              <a:latin typeface="Comic Sans MS" pitchFamily="66" charset="0"/>
            </a:endParaRP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8483" y="293246"/>
            <a:ext cx="1288717" cy="12998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ubrik 1"/>
          <p:cNvSpPr txBox="1">
            <a:spLocks/>
          </p:cNvSpPr>
          <p:nvPr/>
        </p:nvSpPr>
        <p:spPr>
          <a:xfrm>
            <a:off x="2217057" y="457376"/>
            <a:ext cx="10515600" cy="106611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v-SE" sz="3200" dirty="0">
                <a:latin typeface="Comic Sans MS" panose="030F0702030302020204" pitchFamily="66" charset="0"/>
              </a:rPr>
              <a:t>HIF Mål </a:t>
            </a:r>
            <a:r>
              <a:rPr lang="sv-SE" sz="2800" dirty="0">
                <a:latin typeface="Comic Sans MS" panose="030F0702030302020204" pitchFamily="66" charset="0"/>
              </a:rPr>
              <a:t>ekonomigruppen</a:t>
            </a:r>
            <a:r>
              <a:rPr lang="sv-SE" sz="3200" dirty="0">
                <a:latin typeface="Comic Sans MS" panose="030F0702030302020204" pitchFamily="66" charset="0"/>
              </a:rPr>
              <a:t> 2024</a:t>
            </a:r>
          </a:p>
        </p:txBody>
      </p:sp>
    </p:spTree>
    <p:extLst>
      <p:ext uri="{BB962C8B-B14F-4D97-AF65-F5344CB8AC3E}">
        <p14:creationId xmlns:p14="http://schemas.microsoft.com/office/powerpoint/2010/main" val="2469622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811696" y="2024408"/>
            <a:ext cx="10515600" cy="4351338"/>
          </a:xfrm>
        </p:spPr>
        <p:txBody>
          <a:bodyPr>
            <a:normAutofit/>
          </a:bodyPr>
          <a:lstStyle/>
          <a:p>
            <a:r>
              <a:rPr lang="sv-SE" sz="2000" dirty="0">
                <a:latin typeface="Comic Sans MS" panose="030F0702030302020204" pitchFamily="66" charset="0"/>
              </a:rPr>
              <a:t>Utökad bemanning i försäljningsgruppen</a:t>
            </a:r>
          </a:p>
          <a:p>
            <a:pPr marL="0" indent="0">
              <a:buNone/>
            </a:pPr>
            <a:endParaRPr lang="sv-SE" sz="2000" dirty="0">
              <a:latin typeface="Comic Sans MS" panose="030F0702030302020204" pitchFamily="66" charset="0"/>
            </a:endParaRPr>
          </a:p>
          <a:p>
            <a:r>
              <a:rPr lang="sv-SE" sz="2000" dirty="0">
                <a:latin typeface="Comic Sans MS" panose="030F0702030302020204" pitchFamily="66" charset="0"/>
              </a:rPr>
              <a:t>Uppnå försäljning för event och bilbingo till 225 000 kr</a:t>
            </a:r>
          </a:p>
          <a:p>
            <a:endParaRPr lang="sv-SE" sz="2000" dirty="0">
              <a:latin typeface="Comic Sans MS" panose="030F0702030302020204" pitchFamily="66" charset="0"/>
            </a:endParaRPr>
          </a:p>
          <a:p>
            <a:endParaRPr lang="sv-SE" sz="2000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sv-SE" sz="2000" dirty="0">
                <a:latin typeface="Comic Sans MS" panose="030F0702030302020204" pitchFamily="66" charset="0"/>
              </a:rPr>
              <a:t> 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8483" y="293246"/>
            <a:ext cx="1288717" cy="12998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ubrik 1"/>
          <p:cNvSpPr txBox="1">
            <a:spLocks/>
          </p:cNvSpPr>
          <p:nvPr/>
        </p:nvSpPr>
        <p:spPr>
          <a:xfrm>
            <a:off x="2217057" y="457376"/>
            <a:ext cx="8901517" cy="106611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v-SE" sz="3200" dirty="0">
                <a:latin typeface="Comic Sans MS" panose="030F0702030302020204" pitchFamily="66" charset="0"/>
              </a:rPr>
              <a:t>HIF Mål </a:t>
            </a:r>
            <a:r>
              <a:rPr lang="sv-SE" sz="2800" dirty="0">
                <a:latin typeface="Comic Sans MS" panose="030F0702030302020204" pitchFamily="66" charset="0"/>
              </a:rPr>
              <a:t>försäljningsgruppen</a:t>
            </a:r>
            <a:r>
              <a:rPr lang="sv-SE" sz="3200" dirty="0">
                <a:latin typeface="Comic Sans MS" panose="030F0702030302020204" pitchFamily="66" charset="0"/>
              </a:rPr>
              <a:t> 2024</a:t>
            </a:r>
          </a:p>
        </p:txBody>
      </p:sp>
    </p:spTree>
    <p:extLst>
      <p:ext uri="{BB962C8B-B14F-4D97-AF65-F5344CB8AC3E}">
        <p14:creationId xmlns:p14="http://schemas.microsoft.com/office/powerpoint/2010/main" val="21573426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2731740" y="441706"/>
            <a:ext cx="7428260" cy="1325563"/>
          </a:xfrm>
        </p:spPr>
        <p:txBody>
          <a:bodyPr>
            <a:normAutofit/>
          </a:bodyPr>
          <a:lstStyle/>
          <a:p>
            <a:r>
              <a:rPr lang="sv-SE" sz="2800" dirty="0">
                <a:latin typeface="Comic Sans MS" panose="030F0702030302020204" pitchFamily="66" charset="0"/>
              </a:rPr>
              <a:t> Målsättning HIF anläggningsgrupp 2024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1572465" y="1767269"/>
            <a:ext cx="10515600" cy="4612894"/>
          </a:xfrm>
        </p:spPr>
        <p:txBody>
          <a:bodyPr>
            <a:noAutofit/>
          </a:bodyPr>
          <a:lstStyle/>
          <a:p>
            <a:r>
              <a:rPr lang="sv-SE" sz="2000" dirty="0" err="1">
                <a:latin typeface="Comic Sans MS" panose="030F0702030302020204" pitchFamily="66" charset="0"/>
              </a:rPr>
              <a:t>Enl</a:t>
            </a:r>
            <a:r>
              <a:rPr lang="sv-SE" sz="2000" dirty="0">
                <a:latin typeface="Comic Sans MS" panose="030F0702030302020204" pitchFamily="66" charset="0"/>
              </a:rPr>
              <a:t> underhållsplan 2023 kvarvarande punkter och enligt nedan:</a:t>
            </a:r>
          </a:p>
          <a:p>
            <a:pPr marL="0" indent="0">
              <a:buNone/>
            </a:pPr>
            <a:endParaRPr lang="sv-SE" sz="2000" dirty="0">
              <a:latin typeface="Comic Sans MS" panose="030F0702030302020204" pitchFamily="66" charset="0"/>
            </a:endParaRPr>
          </a:p>
          <a:p>
            <a:r>
              <a:rPr lang="sv-SE" sz="2000" dirty="0">
                <a:latin typeface="Comic Sans MS" panose="030F0702030302020204" pitchFamily="66" charset="0"/>
              </a:rPr>
              <a:t>Ta fram en skötselplan för Naturgräsplanerna</a:t>
            </a:r>
          </a:p>
          <a:p>
            <a:r>
              <a:rPr lang="sv-SE" sz="2000" dirty="0">
                <a:latin typeface="Comic Sans MS" panose="030F0702030302020204" pitchFamily="66" charset="0"/>
              </a:rPr>
              <a:t>Sarg/avskärmning 3 mot 3 och 5 mot 5</a:t>
            </a:r>
          </a:p>
          <a:p>
            <a:r>
              <a:rPr lang="sv-SE" sz="2000" dirty="0">
                <a:latin typeface="Comic Sans MS" panose="030F0702030302020204" pitchFamily="66" charset="0"/>
              </a:rPr>
              <a:t>Projektera gräsplantering på sandslänterna</a:t>
            </a:r>
          </a:p>
          <a:p>
            <a:r>
              <a:rPr lang="sv-SE" sz="2000" dirty="0">
                <a:latin typeface="Comic Sans MS" panose="030F0702030302020204" pitchFamily="66" charset="0"/>
              </a:rPr>
              <a:t>Bygga 3 </a:t>
            </a:r>
            <a:r>
              <a:rPr lang="sv-SE" sz="2000" dirty="0" err="1">
                <a:latin typeface="Comic Sans MS" panose="030F0702030302020204" pitchFamily="66" charset="0"/>
              </a:rPr>
              <a:t>st</a:t>
            </a:r>
            <a:r>
              <a:rPr lang="sv-SE" sz="2000" dirty="0">
                <a:latin typeface="Comic Sans MS" panose="030F0702030302020204" pitchFamily="66" charset="0"/>
              </a:rPr>
              <a:t> trappor upp efter sandslänterna</a:t>
            </a:r>
          </a:p>
          <a:p>
            <a:r>
              <a:rPr lang="sv-SE" sz="2000" dirty="0">
                <a:latin typeface="Comic Sans MS" panose="030F0702030302020204" pitchFamily="66" charset="0"/>
              </a:rPr>
              <a:t>Projektera etappbyggen av staket runt konstgräsplanen</a:t>
            </a:r>
          </a:p>
          <a:p>
            <a:r>
              <a:rPr lang="sv-SE" sz="2000" dirty="0">
                <a:latin typeface="Comic Sans MS" panose="030F0702030302020204" pitchFamily="66" charset="0"/>
              </a:rPr>
              <a:t>Kablage dragning ljudsystem bilbingo och fotbollsplaner</a:t>
            </a:r>
          </a:p>
          <a:p>
            <a:r>
              <a:rPr lang="sv-SE" sz="2000" dirty="0">
                <a:latin typeface="Comic Sans MS" panose="030F0702030302020204" pitchFamily="66" charset="0"/>
              </a:rPr>
              <a:t>Extra högtalare mot avbytarbås</a:t>
            </a:r>
          </a:p>
          <a:p>
            <a:r>
              <a:rPr lang="sv-SE" sz="2000" dirty="0">
                <a:latin typeface="Comic Sans MS" panose="030F0702030302020204" pitchFamily="66" charset="0"/>
              </a:rPr>
              <a:t>Skärmtak 11 mot 11 mål</a:t>
            </a:r>
          </a:p>
          <a:p>
            <a:r>
              <a:rPr lang="sv-SE" sz="2000" dirty="0">
                <a:latin typeface="Comic Sans MS" panose="030F0702030302020204" pitchFamily="66" charset="0"/>
              </a:rPr>
              <a:t>Paxfläkt omklädningsrum</a:t>
            </a:r>
          </a:p>
          <a:p>
            <a:r>
              <a:rPr lang="sv-SE" sz="2000" dirty="0">
                <a:latin typeface="Comic Sans MS" panose="030F0702030302020204" pitchFamily="66" charset="0"/>
              </a:rPr>
              <a:t>Lufta radiatorledningarna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8483" y="293246"/>
            <a:ext cx="1288717" cy="12998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52073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688024" y="37717"/>
            <a:ext cx="9144000" cy="580558"/>
          </a:xfrm>
        </p:spPr>
        <p:txBody>
          <a:bodyPr>
            <a:normAutofit/>
          </a:bodyPr>
          <a:lstStyle/>
          <a:p>
            <a:r>
              <a:rPr lang="sv-SE" sz="2800" dirty="0">
                <a:latin typeface="Comic Sans MS" panose="030F0702030302020204" pitchFamily="66" charset="0"/>
              </a:rPr>
              <a:t>Historik och Målbild 2023</a:t>
            </a:r>
          </a:p>
        </p:txBody>
      </p:sp>
      <p:cxnSp>
        <p:nvCxnSpPr>
          <p:cNvPr id="5" name="Rak pil 4"/>
          <p:cNvCxnSpPr/>
          <p:nvPr/>
        </p:nvCxnSpPr>
        <p:spPr>
          <a:xfrm flipV="1">
            <a:off x="976184" y="5684109"/>
            <a:ext cx="10484708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ruta 6"/>
          <p:cNvSpPr txBox="1"/>
          <p:nvPr/>
        </p:nvSpPr>
        <p:spPr>
          <a:xfrm>
            <a:off x="976184" y="5684109"/>
            <a:ext cx="104847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2013	2014	2015	2016	2017	2018	2019	2020	2021	2022	     2023</a:t>
            </a:r>
          </a:p>
        </p:txBody>
      </p:sp>
      <p:sp>
        <p:nvSpPr>
          <p:cNvPr id="9" name="Rektangel 8"/>
          <p:cNvSpPr/>
          <p:nvPr/>
        </p:nvSpPr>
        <p:spPr>
          <a:xfrm>
            <a:off x="1081215" y="5418438"/>
            <a:ext cx="537519" cy="26567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/>
              <a:t>P08</a:t>
            </a:r>
          </a:p>
        </p:txBody>
      </p:sp>
      <p:sp>
        <p:nvSpPr>
          <p:cNvPr id="11" name="Rektangel 10"/>
          <p:cNvSpPr/>
          <p:nvPr/>
        </p:nvSpPr>
        <p:spPr>
          <a:xfrm>
            <a:off x="1081214" y="5126337"/>
            <a:ext cx="537519" cy="26567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/>
              <a:t>P07</a:t>
            </a:r>
          </a:p>
        </p:txBody>
      </p:sp>
      <p:sp>
        <p:nvSpPr>
          <p:cNvPr id="12" name="Rektangel 11"/>
          <p:cNvSpPr/>
          <p:nvPr/>
        </p:nvSpPr>
        <p:spPr>
          <a:xfrm>
            <a:off x="1081213" y="4843504"/>
            <a:ext cx="537519" cy="26567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/>
              <a:t>P06</a:t>
            </a:r>
          </a:p>
        </p:txBody>
      </p:sp>
      <p:sp>
        <p:nvSpPr>
          <p:cNvPr id="13" name="Rektangel 12"/>
          <p:cNvSpPr/>
          <p:nvPr/>
        </p:nvSpPr>
        <p:spPr>
          <a:xfrm>
            <a:off x="1081213" y="4556036"/>
            <a:ext cx="537519" cy="26567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/>
              <a:t>P05</a:t>
            </a:r>
          </a:p>
        </p:txBody>
      </p:sp>
      <p:sp>
        <p:nvSpPr>
          <p:cNvPr id="14" name="Rektangel 13"/>
          <p:cNvSpPr/>
          <p:nvPr/>
        </p:nvSpPr>
        <p:spPr>
          <a:xfrm>
            <a:off x="1081212" y="4263935"/>
            <a:ext cx="537519" cy="26567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/>
              <a:t>P04</a:t>
            </a:r>
          </a:p>
        </p:txBody>
      </p:sp>
      <p:sp>
        <p:nvSpPr>
          <p:cNvPr id="15" name="Rektangel 14"/>
          <p:cNvSpPr/>
          <p:nvPr/>
        </p:nvSpPr>
        <p:spPr>
          <a:xfrm>
            <a:off x="1081212" y="3971834"/>
            <a:ext cx="537519" cy="26567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/>
              <a:t>P03</a:t>
            </a:r>
          </a:p>
        </p:txBody>
      </p:sp>
      <p:sp>
        <p:nvSpPr>
          <p:cNvPr id="16" name="Rektangel med rundade hörn 15"/>
          <p:cNvSpPr/>
          <p:nvPr/>
        </p:nvSpPr>
        <p:spPr>
          <a:xfrm>
            <a:off x="880695" y="879930"/>
            <a:ext cx="747588" cy="488092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/>
              <a:t>DIV 3</a:t>
            </a:r>
          </a:p>
        </p:txBody>
      </p:sp>
      <p:sp>
        <p:nvSpPr>
          <p:cNvPr id="21" name="Rektangel med rundade hörn 20"/>
          <p:cNvSpPr/>
          <p:nvPr/>
        </p:nvSpPr>
        <p:spPr>
          <a:xfrm>
            <a:off x="3627917" y="890678"/>
            <a:ext cx="747588" cy="488092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/>
              <a:t>DIV 3</a:t>
            </a:r>
          </a:p>
        </p:txBody>
      </p:sp>
      <p:sp>
        <p:nvSpPr>
          <p:cNvPr id="22" name="Rektangel 21"/>
          <p:cNvSpPr/>
          <p:nvPr/>
        </p:nvSpPr>
        <p:spPr>
          <a:xfrm>
            <a:off x="1974998" y="5128140"/>
            <a:ext cx="537519" cy="26567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/>
              <a:t>P08</a:t>
            </a:r>
          </a:p>
        </p:txBody>
      </p:sp>
      <p:sp>
        <p:nvSpPr>
          <p:cNvPr id="23" name="Rektangel 22"/>
          <p:cNvSpPr/>
          <p:nvPr/>
        </p:nvSpPr>
        <p:spPr>
          <a:xfrm>
            <a:off x="1974997" y="4836039"/>
            <a:ext cx="537519" cy="26567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/>
              <a:t>P07</a:t>
            </a:r>
          </a:p>
        </p:txBody>
      </p:sp>
      <p:sp>
        <p:nvSpPr>
          <p:cNvPr id="24" name="Rektangel 23"/>
          <p:cNvSpPr/>
          <p:nvPr/>
        </p:nvSpPr>
        <p:spPr>
          <a:xfrm>
            <a:off x="1974996" y="4553206"/>
            <a:ext cx="537519" cy="26567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/>
              <a:t>P06</a:t>
            </a:r>
          </a:p>
        </p:txBody>
      </p:sp>
      <p:sp>
        <p:nvSpPr>
          <p:cNvPr id="25" name="Rektangel 24"/>
          <p:cNvSpPr/>
          <p:nvPr/>
        </p:nvSpPr>
        <p:spPr>
          <a:xfrm>
            <a:off x="1974996" y="4265738"/>
            <a:ext cx="537519" cy="26567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/>
              <a:t>P05</a:t>
            </a:r>
          </a:p>
        </p:txBody>
      </p:sp>
      <p:sp>
        <p:nvSpPr>
          <p:cNvPr id="26" name="Rektangel 25"/>
          <p:cNvSpPr/>
          <p:nvPr/>
        </p:nvSpPr>
        <p:spPr>
          <a:xfrm>
            <a:off x="1974995" y="3973637"/>
            <a:ext cx="537519" cy="26567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/>
              <a:t>P04</a:t>
            </a:r>
          </a:p>
        </p:txBody>
      </p:sp>
      <p:sp>
        <p:nvSpPr>
          <p:cNvPr id="28" name="Rektangel 27"/>
          <p:cNvSpPr/>
          <p:nvPr/>
        </p:nvSpPr>
        <p:spPr>
          <a:xfrm>
            <a:off x="6532600" y="3715111"/>
            <a:ext cx="537519" cy="26567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/>
              <a:t>P08</a:t>
            </a:r>
          </a:p>
        </p:txBody>
      </p:sp>
      <p:sp>
        <p:nvSpPr>
          <p:cNvPr id="29" name="Rektangel 28"/>
          <p:cNvSpPr/>
          <p:nvPr/>
        </p:nvSpPr>
        <p:spPr>
          <a:xfrm>
            <a:off x="6532600" y="3429217"/>
            <a:ext cx="537519" cy="26567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/>
              <a:t>P07</a:t>
            </a:r>
          </a:p>
        </p:txBody>
      </p:sp>
      <p:sp>
        <p:nvSpPr>
          <p:cNvPr id="30" name="Rektangel 29"/>
          <p:cNvSpPr/>
          <p:nvPr/>
        </p:nvSpPr>
        <p:spPr>
          <a:xfrm>
            <a:off x="6532600" y="3146885"/>
            <a:ext cx="537519" cy="26567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/>
              <a:t>P06</a:t>
            </a:r>
          </a:p>
        </p:txBody>
      </p:sp>
      <p:sp>
        <p:nvSpPr>
          <p:cNvPr id="34" name="Rektangel 33"/>
          <p:cNvSpPr/>
          <p:nvPr/>
        </p:nvSpPr>
        <p:spPr>
          <a:xfrm>
            <a:off x="6532602" y="3995640"/>
            <a:ext cx="537519" cy="26567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/>
              <a:t>P09</a:t>
            </a:r>
          </a:p>
        </p:txBody>
      </p:sp>
      <p:sp>
        <p:nvSpPr>
          <p:cNvPr id="35" name="Rektangel 34"/>
          <p:cNvSpPr/>
          <p:nvPr/>
        </p:nvSpPr>
        <p:spPr>
          <a:xfrm>
            <a:off x="6532602" y="4282975"/>
            <a:ext cx="537519" cy="26567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/>
              <a:t>P10</a:t>
            </a:r>
          </a:p>
        </p:txBody>
      </p:sp>
      <p:sp>
        <p:nvSpPr>
          <p:cNvPr id="36" name="Rektangel 35"/>
          <p:cNvSpPr/>
          <p:nvPr/>
        </p:nvSpPr>
        <p:spPr>
          <a:xfrm>
            <a:off x="6532601" y="4565808"/>
            <a:ext cx="537519" cy="26567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/>
              <a:t>P11</a:t>
            </a:r>
          </a:p>
        </p:txBody>
      </p:sp>
      <p:sp>
        <p:nvSpPr>
          <p:cNvPr id="37" name="Rektangel 36"/>
          <p:cNvSpPr/>
          <p:nvPr/>
        </p:nvSpPr>
        <p:spPr>
          <a:xfrm>
            <a:off x="6532601" y="4850895"/>
            <a:ext cx="537519" cy="26567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/>
              <a:t>P12</a:t>
            </a:r>
          </a:p>
        </p:txBody>
      </p:sp>
      <p:sp>
        <p:nvSpPr>
          <p:cNvPr id="38" name="Rektangel 37"/>
          <p:cNvSpPr/>
          <p:nvPr/>
        </p:nvSpPr>
        <p:spPr>
          <a:xfrm>
            <a:off x="6532600" y="5133351"/>
            <a:ext cx="537519" cy="26567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/>
              <a:t>P13</a:t>
            </a:r>
          </a:p>
        </p:txBody>
      </p:sp>
      <p:sp>
        <p:nvSpPr>
          <p:cNvPr id="39" name="Rektangel 38"/>
          <p:cNvSpPr/>
          <p:nvPr/>
        </p:nvSpPr>
        <p:spPr>
          <a:xfrm>
            <a:off x="6532600" y="5415807"/>
            <a:ext cx="537519" cy="26567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/>
              <a:t>P14</a:t>
            </a:r>
          </a:p>
        </p:txBody>
      </p:sp>
      <p:sp>
        <p:nvSpPr>
          <p:cNvPr id="44" name="Rektangel 43"/>
          <p:cNvSpPr/>
          <p:nvPr/>
        </p:nvSpPr>
        <p:spPr>
          <a:xfrm>
            <a:off x="5633042" y="2819674"/>
            <a:ext cx="537519" cy="26567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900" dirty="0"/>
              <a:t>P04/05</a:t>
            </a:r>
          </a:p>
        </p:txBody>
      </p:sp>
      <p:sp>
        <p:nvSpPr>
          <p:cNvPr id="50" name="Rektangel 49"/>
          <p:cNvSpPr/>
          <p:nvPr/>
        </p:nvSpPr>
        <p:spPr>
          <a:xfrm>
            <a:off x="4720282" y="4252661"/>
            <a:ext cx="537519" cy="26567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/>
              <a:t>P08</a:t>
            </a:r>
          </a:p>
        </p:txBody>
      </p:sp>
      <p:sp>
        <p:nvSpPr>
          <p:cNvPr id="51" name="Rektangel 50"/>
          <p:cNvSpPr/>
          <p:nvPr/>
        </p:nvSpPr>
        <p:spPr>
          <a:xfrm>
            <a:off x="4720281" y="3960560"/>
            <a:ext cx="537519" cy="26567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/>
              <a:t>P07</a:t>
            </a:r>
          </a:p>
        </p:txBody>
      </p:sp>
      <p:sp>
        <p:nvSpPr>
          <p:cNvPr id="52" name="Rektangel 51"/>
          <p:cNvSpPr/>
          <p:nvPr/>
        </p:nvSpPr>
        <p:spPr>
          <a:xfrm>
            <a:off x="4720280" y="3677727"/>
            <a:ext cx="537519" cy="26567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/>
              <a:t>P06</a:t>
            </a:r>
          </a:p>
        </p:txBody>
      </p:sp>
      <p:sp>
        <p:nvSpPr>
          <p:cNvPr id="53" name="Rektangel 52"/>
          <p:cNvSpPr/>
          <p:nvPr/>
        </p:nvSpPr>
        <p:spPr>
          <a:xfrm>
            <a:off x="4720275" y="3375656"/>
            <a:ext cx="537519" cy="26567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/>
              <a:t>P05</a:t>
            </a:r>
          </a:p>
        </p:txBody>
      </p:sp>
      <p:sp>
        <p:nvSpPr>
          <p:cNvPr id="54" name="Rektangel 53"/>
          <p:cNvSpPr/>
          <p:nvPr/>
        </p:nvSpPr>
        <p:spPr>
          <a:xfrm>
            <a:off x="4720276" y="3085358"/>
            <a:ext cx="537519" cy="26567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/>
              <a:t>P04</a:t>
            </a:r>
          </a:p>
        </p:txBody>
      </p:sp>
      <p:sp>
        <p:nvSpPr>
          <p:cNvPr id="55" name="Rektangel 54"/>
          <p:cNvSpPr/>
          <p:nvPr/>
        </p:nvSpPr>
        <p:spPr>
          <a:xfrm>
            <a:off x="4720278" y="4544895"/>
            <a:ext cx="537519" cy="26567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/>
              <a:t>P09</a:t>
            </a:r>
          </a:p>
        </p:txBody>
      </p:sp>
      <p:sp>
        <p:nvSpPr>
          <p:cNvPr id="56" name="Rektangel 55"/>
          <p:cNvSpPr/>
          <p:nvPr/>
        </p:nvSpPr>
        <p:spPr>
          <a:xfrm>
            <a:off x="4720278" y="4832230"/>
            <a:ext cx="537519" cy="26567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/>
              <a:t>P10</a:t>
            </a:r>
          </a:p>
        </p:txBody>
      </p:sp>
      <p:sp>
        <p:nvSpPr>
          <p:cNvPr id="57" name="Rektangel 56"/>
          <p:cNvSpPr/>
          <p:nvPr/>
        </p:nvSpPr>
        <p:spPr>
          <a:xfrm>
            <a:off x="4720277" y="5115063"/>
            <a:ext cx="537519" cy="26567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/>
              <a:t>P11</a:t>
            </a:r>
          </a:p>
        </p:txBody>
      </p:sp>
      <p:sp>
        <p:nvSpPr>
          <p:cNvPr id="58" name="Rektangel 57"/>
          <p:cNvSpPr/>
          <p:nvPr/>
        </p:nvSpPr>
        <p:spPr>
          <a:xfrm>
            <a:off x="4720277" y="5400150"/>
            <a:ext cx="537519" cy="26567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/>
              <a:t>P12</a:t>
            </a:r>
          </a:p>
        </p:txBody>
      </p:sp>
      <p:sp>
        <p:nvSpPr>
          <p:cNvPr id="60" name="Rektangel 59"/>
          <p:cNvSpPr/>
          <p:nvPr/>
        </p:nvSpPr>
        <p:spPr>
          <a:xfrm>
            <a:off x="3806897" y="4541818"/>
            <a:ext cx="537519" cy="26567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/>
              <a:t>P08</a:t>
            </a:r>
          </a:p>
        </p:txBody>
      </p:sp>
      <p:sp>
        <p:nvSpPr>
          <p:cNvPr id="61" name="Rektangel 60"/>
          <p:cNvSpPr/>
          <p:nvPr/>
        </p:nvSpPr>
        <p:spPr>
          <a:xfrm>
            <a:off x="3806896" y="4249717"/>
            <a:ext cx="537519" cy="26567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/>
              <a:t>P07</a:t>
            </a:r>
          </a:p>
        </p:txBody>
      </p:sp>
      <p:sp>
        <p:nvSpPr>
          <p:cNvPr id="62" name="Rektangel 61"/>
          <p:cNvSpPr/>
          <p:nvPr/>
        </p:nvSpPr>
        <p:spPr>
          <a:xfrm>
            <a:off x="3806895" y="3966884"/>
            <a:ext cx="537519" cy="26567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/>
              <a:t>P06</a:t>
            </a:r>
          </a:p>
        </p:txBody>
      </p:sp>
      <p:sp>
        <p:nvSpPr>
          <p:cNvPr id="63" name="Rektangel 62"/>
          <p:cNvSpPr/>
          <p:nvPr/>
        </p:nvSpPr>
        <p:spPr>
          <a:xfrm>
            <a:off x="3806895" y="3679416"/>
            <a:ext cx="537519" cy="26567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/>
              <a:t>P05</a:t>
            </a:r>
          </a:p>
        </p:txBody>
      </p:sp>
      <p:sp>
        <p:nvSpPr>
          <p:cNvPr id="64" name="Rektangel 63"/>
          <p:cNvSpPr/>
          <p:nvPr/>
        </p:nvSpPr>
        <p:spPr>
          <a:xfrm>
            <a:off x="3808138" y="3393819"/>
            <a:ext cx="537519" cy="26567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/>
              <a:t>P04</a:t>
            </a:r>
          </a:p>
        </p:txBody>
      </p:sp>
      <p:sp>
        <p:nvSpPr>
          <p:cNvPr id="65" name="Rektangel 64"/>
          <p:cNvSpPr/>
          <p:nvPr/>
        </p:nvSpPr>
        <p:spPr>
          <a:xfrm>
            <a:off x="3806893" y="4834052"/>
            <a:ext cx="537519" cy="26567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/>
              <a:t>P09</a:t>
            </a:r>
          </a:p>
        </p:txBody>
      </p:sp>
      <p:sp>
        <p:nvSpPr>
          <p:cNvPr id="66" name="Rektangel 65"/>
          <p:cNvSpPr/>
          <p:nvPr/>
        </p:nvSpPr>
        <p:spPr>
          <a:xfrm>
            <a:off x="3806893" y="5121387"/>
            <a:ext cx="537519" cy="26567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/>
              <a:t>P10</a:t>
            </a:r>
          </a:p>
        </p:txBody>
      </p:sp>
      <p:sp>
        <p:nvSpPr>
          <p:cNvPr id="67" name="Rektangel 66"/>
          <p:cNvSpPr/>
          <p:nvPr/>
        </p:nvSpPr>
        <p:spPr>
          <a:xfrm>
            <a:off x="3806892" y="5404220"/>
            <a:ext cx="537519" cy="26567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/>
              <a:t>P11</a:t>
            </a:r>
          </a:p>
        </p:txBody>
      </p:sp>
      <p:sp>
        <p:nvSpPr>
          <p:cNvPr id="69" name="Rektangel 68"/>
          <p:cNvSpPr/>
          <p:nvPr/>
        </p:nvSpPr>
        <p:spPr>
          <a:xfrm>
            <a:off x="2913084" y="4826761"/>
            <a:ext cx="537519" cy="26567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/>
              <a:t>P08</a:t>
            </a:r>
          </a:p>
        </p:txBody>
      </p:sp>
      <p:sp>
        <p:nvSpPr>
          <p:cNvPr id="70" name="Rektangel 69"/>
          <p:cNvSpPr/>
          <p:nvPr/>
        </p:nvSpPr>
        <p:spPr>
          <a:xfrm>
            <a:off x="2913083" y="4534660"/>
            <a:ext cx="537519" cy="26567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/>
              <a:t>P07</a:t>
            </a:r>
          </a:p>
        </p:txBody>
      </p:sp>
      <p:sp>
        <p:nvSpPr>
          <p:cNvPr id="71" name="Rektangel 70"/>
          <p:cNvSpPr/>
          <p:nvPr/>
        </p:nvSpPr>
        <p:spPr>
          <a:xfrm>
            <a:off x="2913082" y="4251827"/>
            <a:ext cx="537519" cy="26567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/>
              <a:t>P06</a:t>
            </a:r>
          </a:p>
        </p:txBody>
      </p:sp>
      <p:sp>
        <p:nvSpPr>
          <p:cNvPr id="72" name="Rektangel 71"/>
          <p:cNvSpPr/>
          <p:nvPr/>
        </p:nvSpPr>
        <p:spPr>
          <a:xfrm>
            <a:off x="2913082" y="3964359"/>
            <a:ext cx="537519" cy="26567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/>
              <a:t>P05</a:t>
            </a:r>
          </a:p>
        </p:txBody>
      </p:sp>
      <p:sp>
        <p:nvSpPr>
          <p:cNvPr id="73" name="Rektangel 72"/>
          <p:cNvSpPr/>
          <p:nvPr/>
        </p:nvSpPr>
        <p:spPr>
          <a:xfrm>
            <a:off x="2913080" y="3678506"/>
            <a:ext cx="537519" cy="26567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/>
              <a:t>P04</a:t>
            </a:r>
          </a:p>
        </p:txBody>
      </p:sp>
      <p:sp>
        <p:nvSpPr>
          <p:cNvPr id="74" name="Rektangel 73"/>
          <p:cNvSpPr/>
          <p:nvPr/>
        </p:nvSpPr>
        <p:spPr>
          <a:xfrm>
            <a:off x="2913080" y="5118995"/>
            <a:ext cx="537519" cy="26567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/>
              <a:t>P09</a:t>
            </a:r>
          </a:p>
        </p:txBody>
      </p:sp>
      <p:sp>
        <p:nvSpPr>
          <p:cNvPr id="75" name="Rektangel 74"/>
          <p:cNvSpPr/>
          <p:nvPr/>
        </p:nvSpPr>
        <p:spPr>
          <a:xfrm>
            <a:off x="2913080" y="5406330"/>
            <a:ext cx="537519" cy="26567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/>
              <a:t>P10</a:t>
            </a:r>
          </a:p>
        </p:txBody>
      </p:sp>
      <p:sp>
        <p:nvSpPr>
          <p:cNvPr id="77" name="Rektangel 76"/>
          <p:cNvSpPr/>
          <p:nvPr/>
        </p:nvSpPr>
        <p:spPr>
          <a:xfrm>
            <a:off x="1974995" y="5413631"/>
            <a:ext cx="537519" cy="26567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/>
              <a:t>P09</a:t>
            </a:r>
          </a:p>
        </p:txBody>
      </p:sp>
      <p:cxnSp>
        <p:nvCxnSpPr>
          <p:cNvPr id="79" name="Rak pil 78"/>
          <p:cNvCxnSpPr/>
          <p:nvPr/>
        </p:nvCxnSpPr>
        <p:spPr>
          <a:xfrm flipV="1">
            <a:off x="358346" y="1180358"/>
            <a:ext cx="0" cy="449416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textruta 79"/>
          <p:cNvSpPr txBox="1"/>
          <p:nvPr/>
        </p:nvSpPr>
        <p:spPr>
          <a:xfrm>
            <a:off x="307137" y="5155341"/>
            <a:ext cx="78098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200" dirty="0">
                <a:latin typeface="Comic Sans MS" panose="030F0702030302020204" pitchFamily="66" charset="0"/>
              </a:rPr>
              <a:t>3-manna</a:t>
            </a:r>
          </a:p>
        </p:txBody>
      </p:sp>
      <p:sp>
        <p:nvSpPr>
          <p:cNvPr id="81" name="textruta 80"/>
          <p:cNvSpPr txBox="1"/>
          <p:nvPr/>
        </p:nvSpPr>
        <p:spPr>
          <a:xfrm>
            <a:off x="314828" y="4605013"/>
            <a:ext cx="78098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200" dirty="0">
                <a:latin typeface="Comic Sans MS" panose="030F0702030302020204" pitchFamily="66" charset="0"/>
              </a:rPr>
              <a:t>5-manna</a:t>
            </a:r>
          </a:p>
        </p:txBody>
      </p:sp>
      <p:sp>
        <p:nvSpPr>
          <p:cNvPr id="82" name="textruta 81"/>
          <p:cNvSpPr txBox="1"/>
          <p:nvPr/>
        </p:nvSpPr>
        <p:spPr>
          <a:xfrm>
            <a:off x="314828" y="3960562"/>
            <a:ext cx="78098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200" dirty="0">
                <a:latin typeface="Comic Sans MS" panose="030F0702030302020204" pitchFamily="66" charset="0"/>
              </a:rPr>
              <a:t>7-manna</a:t>
            </a:r>
          </a:p>
        </p:txBody>
      </p:sp>
      <p:sp>
        <p:nvSpPr>
          <p:cNvPr id="83" name="textruta 82"/>
          <p:cNvSpPr txBox="1"/>
          <p:nvPr/>
        </p:nvSpPr>
        <p:spPr>
          <a:xfrm>
            <a:off x="300229" y="3319880"/>
            <a:ext cx="78098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200" dirty="0">
                <a:latin typeface="Comic Sans MS" panose="030F0702030302020204" pitchFamily="66" charset="0"/>
              </a:rPr>
              <a:t>9-manna</a:t>
            </a:r>
          </a:p>
        </p:txBody>
      </p:sp>
      <p:sp>
        <p:nvSpPr>
          <p:cNvPr id="84" name="textruta 83"/>
          <p:cNvSpPr txBox="1"/>
          <p:nvPr/>
        </p:nvSpPr>
        <p:spPr>
          <a:xfrm>
            <a:off x="307137" y="2736965"/>
            <a:ext cx="82426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200" dirty="0">
                <a:latin typeface="Comic Sans MS" panose="030F0702030302020204" pitchFamily="66" charset="0"/>
              </a:rPr>
              <a:t>11-manna</a:t>
            </a:r>
          </a:p>
        </p:txBody>
      </p:sp>
      <p:sp>
        <p:nvSpPr>
          <p:cNvPr id="85" name="Rektangel med rundade hörn 84"/>
          <p:cNvSpPr/>
          <p:nvPr/>
        </p:nvSpPr>
        <p:spPr>
          <a:xfrm>
            <a:off x="4510208" y="896073"/>
            <a:ext cx="747588" cy="488092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/>
              <a:t>DIV 3</a:t>
            </a:r>
          </a:p>
        </p:txBody>
      </p:sp>
      <p:sp>
        <p:nvSpPr>
          <p:cNvPr id="86" name="Rektangel med rundade hörn 85"/>
          <p:cNvSpPr/>
          <p:nvPr/>
        </p:nvSpPr>
        <p:spPr>
          <a:xfrm>
            <a:off x="5491972" y="1219338"/>
            <a:ext cx="747588" cy="488092"/>
          </a:xfrm>
          <a:prstGeom prst="round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/>
              <a:t>DIV 4</a:t>
            </a:r>
          </a:p>
        </p:txBody>
      </p:sp>
      <p:sp>
        <p:nvSpPr>
          <p:cNvPr id="87" name="Rektangel med rundade hörn 86"/>
          <p:cNvSpPr/>
          <p:nvPr/>
        </p:nvSpPr>
        <p:spPr>
          <a:xfrm>
            <a:off x="6353652" y="1290477"/>
            <a:ext cx="872574" cy="488092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400" dirty="0">
                <a:solidFill>
                  <a:schemeClr val="tx1"/>
                </a:solidFill>
              </a:rPr>
              <a:t>DIV 5 M </a:t>
            </a:r>
          </a:p>
        </p:txBody>
      </p:sp>
      <p:sp>
        <p:nvSpPr>
          <p:cNvPr id="88" name="Rektangel med rundade hörn 87"/>
          <p:cNvSpPr/>
          <p:nvPr/>
        </p:nvSpPr>
        <p:spPr>
          <a:xfrm>
            <a:off x="1803870" y="882759"/>
            <a:ext cx="747588" cy="488092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/>
              <a:t>DIV 3</a:t>
            </a:r>
          </a:p>
        </p:txBody>
      </p:sp>
      <p:sp>
        <p:nvSpPr>
          <p:cNvPr id="89" name="Rektangel med rundade hörn 88"/>
          <p:cNvSpPr/>
          <p:nvPr/>
        </p:nvSpPr>
        <p:spPr>
          <a:xfrm>
            <a:off x="2739321" y="889682"/>
            <a:ext cx="747588" cy="488092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/>
              <a:t>DIV 3</a:t>
            </a:r>
          </a:p>
        </p:txBody>
      </p:sp>
      <p:sp>
        <p:nvSpPr>
          <p:cNvPr id="102" name="Rektangel med rundade hörn 101"/>
          <p:cNvSpPr/>
          <p:nvPr/>
        </p:nvSpPr>
        <p:spPr>
          <a:xfrm>
            <a:off x="7329165" y="1212267"/>
            <a:ext cx="803750" cy="512456"/>
          </a:xfrm>
          <a:prstGeom prst="round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/>
              <a:t>DIV 4</a:t>
            </a:r>
          </a:p>
        </p:txBody>
      </p:sp>
      <p:sp>
        <p:nvSpPr>
          <p:cNvPr id="103" name="textruta 102"/>
          <p:cNvSpPr txBox="1"/>
          <p:nvPr/>
        </p:nvSpPr>
        <p:spPr>
          <a:xfrm>
            <a:off x="-34405" y="1739119"/>
            <a:ext cx="418704" cy="42473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/>
              <a:t>18</a:t>
            </a:r>
          </a:p>
          <a:p>
            <a:r>
              <a:rPr lang="sv-SE" dirty="0"/>
              <a:t>17</a:t>
            </a:r>
          </a:p>
          <a:p>
            <a:r>
              <a:rPr lang="sv-SE" dirty="0"/>
              <a:t>16</a:t>
            </a:r>
          </a:p>
          <a:p>
            <a:r>
              <a:rPr lang="sv-SE" dirty="0"/>
              <a:t>15</a:t>
            </a:r>
          </a:p>
          <a:p>
            <a:r>
              <a:rPr lang="sv-SE" dirty="0"/>
              <a:t>14</a:t>
            </a:r>
          </a:p>
          <a:p>
            <a:r>
              <a:rPr lang="sv-SE" dirty="0"/>
              <a:t>13</a:t>
            </a:r>
          </a:p>
          <a:p>
            <a:r>
              <a:rPr lang="sv-SE" dirty="0"/>
              <a:t>12</a:t>
            </a:r>
          </a:p>
          <a:p>
            <a:r>
              <a:rPr lang="sv-SE" dirty="0"/>
              <a:t>11</a:t>
            </a:r>
          </a:p>
          <a:p>
            <a:r>
              <a:rPr lang="sv-SE" dirty="0"/>
              <a:t>10</a:t>
            </a:r>
          </a:p>
          <a:p>
            <a:r>
              <a:rPr lang="sv-SE" dirty="0"/>
              <a:t> 9</a:t>
            </a:r>
          </a:p>
          <a:p>
            <a:r>
              <a:rPr lang="sv-SE" dirty="0"/>
              <a:t> 8</a:t>
            </a:r>
          </a:p>
          <a:p>
            <a:r>
              <a:rPr lang="sv-SE" dirty="0"/>
              <a:t> 7</a:t>
            </a:r>
          </a:p>
          <a:p>
            <a:r>
              <a:rPr lang="sv-SE" dirty="0"/>
              <a:t> 6</a:t>
            </a:r>
          </a:p>
          <a:p>
            <a:r>
              <a:rPr lang="sv-SE" dirty="0"/>
              <a:t> 5</a:t>
            </a:r>
          </a:p>
          <a:p>
            <a:endParaRPr lang="sv-SE" dirty="0"/>
          </a:p>
        </p:txBody>
      </p:sp>
      <p:sp>
        <p:nvSpPr>
          <p:cNvPr id="131" name="Rektangel 130"/>
          <p:cNvSpPr/>
          <p:nvPr/>
        </p:nvSpPr>
        <p:spPr>
          <a:xfrm>
            <a:off x="10288985" y="3657543"/>
            <a:ext cx="537519" cy="26567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/>
              <a:t>P09</a:t>
            </a:r>
          </a:p>
        </p:txBody>
      </p:sp>
      <p:sp>
        <p:nvSpPr>
          <p:cNvPr id="132" name="Rektangel 131"/>
          <p:cNvSpPr/>
          <p:nvPr/>
        </p:nvSpPr>
        <p:spPr>
          <a:xfrm>
            <a:off x="10287435" y="3958318"/>
            <a:ext cx="537519" cy="26567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/>
              <a:t>P10</a:t>
            </a:r>
          </a:p>
        </p:txBody>
      </p:sp>
      <p:sp>
        <p:nvSpPr>
          <p:cNvPr id="133" name="Rektangel 132"/>
          <p:cNvSpPr/>
          <p:nvPr/>
        </p:nvSpPr>
        <p:spPr>
          <a:xfrm>
            <a:off x="10287434" y="4255624"/>
            <a:ext cx="537519" cy="26567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/>
              <a:t>P11</a:t>
            </a:r>
          </a:p>
        </p:txBody>
      </p:sp>
      <p:sp>
        <p:nvSpPr>
          <p:cNvPr id="134" name="Rektangel 133"/>
          <p:cNvSpPr/>
          <p:nvPr/>
        </p:nvSpPr>
        <p:spPr>
          <a:xfrm>
            <a:off x="10282030" y="4550335"/>
            <a:ext cx="537519" cy="26567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/>
              <a:t>P12</a:t>
            </a:r>
          </a:p>
        </p:txBody>
      </p:sp>
      <p:sp>
        <p:nvSpPr>
          <p:cNvPr id="146" name="Rektangel 145"/>
          <p:cNvSpPr/>
          <p:nvPr/>
        </p:nvSpPr>
        <p:spPr>
          <a:xfrm>
            <a:off x="10113716" y="772297"/>
            <a:ext cx="1745962" cy="5351891"/>
          </a:xfrm>
          <a:prstGeom prst="rect">
            <a:avLst/>
          </a:prstGeom>
          <a:noFill/>
          <a:ln w="57150"/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47" name="Rektangel 146"/>
          <p:cNvSpPr/>
          <p:nvPr/>
        </p:nvSpPr>
        <p:spPr>
          <a:xfrm>
            <a:off x="9318914" y="2748532"/>
            <a:ext cx="537519" cy="26567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/>
              <a:t>P08</a:t>
            </a:r>
          </a:p>
        </p:txBody>
      </p:sp>
      <p:sp>
        <p:nvSpPr>
          <p:cNvPr id="148" name="Rektangel 147"/>
          <p:cNvSpPr/>
          <p:nvPr/>
        </p:nvSpPr>
        <p:spPr>
          <a:xfrm>
            <a:off x="9318914" y="2451940"/>
            <a:ext cx="537519" cy="26567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/>
              <a:t>P07</a:t>
            </a:r>
          </a:p>
        </p:txBody>
      </p:sp>
      <p:sp>
        <p:nvSpPr>
          <p:cNvPr id="150" name="Rektangel 149"/>
          <p:cNvSpPr/>
          <p:nvPr/>
        </p:nvSpPr>
        <p:spPr>
          <a:xfrm>
            <a:off x="9314091" y="3050256"/>
            <a:ext cx="537519" cy="26567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/>
              <a:t>P09</a:t>
            </a:r>
          </a:p>
        </p:txBody>
      </p:sp>
      <p:sp>
        <p:nvSpPr>
          <p:cNvPr id="151" name="Rektangel 150"/>
          <p:cNvSpPr/>
          <p:nvPr/>
        </p:nvSpPr>
        <p:spPr>
          <a:xfrm>
            <a:off x="9312478" y="3346848"/>
            <a:ext cx="537519" cy="26567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/>
              <a:t>P10</a:t>
            </a:r>
          </a:p>
        </p:txBody>
      </p:sp>
      <p:sp>
        <p:nvSpPr>
          <p:cNvPr id="152" name="Rektangel 151"/>
          <p:cNvSpPr/>
          <p:nvPr/>
        </p:nvSpPr>
        <p:spPr>
          <a:xfrm>
            <a:off x="9319099" y="3639937"/>
            <a:ext cx="537519" cy="26567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/>
              <a:t>P11</a:t>
            </a:r>
          </a:p>
        </p:txBody>
      </p:sp>
      <p:sp>
        <p:nvSpPr>
          <p:cNvPr id="153" name="Rektangel 152"/>
          <p:cNvSpPr/>
          <p:nvPr/>
        </p:nvSpPr>
        <p:spPr>
          <a:xfrm>
            <a:off x="9306880" y="3943239"/>
            <a:ext cx="537519" cy="26567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/>
              <a:t>P12</a:t>
            </a:r>
          </a:p>
        </p:txBody>
      </p:sp>
      <p:sp>
        <p:nvSpPr>
          <p:cNvPr id="154" name="Rektangel 153"/>
          <p:cNvSpPr/>
          <p:nvPr/>
        </p:nvSpPr>
        <p:spPr>
          <a:xfrm>
            <a:off x="9309487" y="4229823"/>
            <a:ext cx="537519" cy="26567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/>
              <a:t>P13</a:t>
            </a:r>
          </a:p>
        </p:txBody>
      </p:sp>
      <p:sp>
        <p:nvSpPr>
          <p:cNvPr id="155" name="Rektangel 154"/>
          <p:cNvSpPr/>
          <p:nvPr/>
        </p:nvSpPr>
        <p:spPr>
          <a:xfrm>
            <a:off x="9312477" y="4523676"/>
            <a:ext cx="537519" cy="26567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/>
              <a:t>P14</a:t>
            </a:r>
          </a:p>
        </p:txBody>
      </p:sp>
      <p:sp>
        <p:nvSpPr>
          <p:cNvPr id="156" name="Rektangel 155"/>
          <p:cNvSpPr/>
          <p:nvPr/>
        </p:nvSpPr>
        <p:spPr>
          <a:xfrm>
            <a:off x="9304240" y="4816831"/>
            <a:ext cx="537519" cy="26567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/>
              <a:t>P15</a:t>
            </a:r>
          </a:p>
        </p:txBody>
      </p:sp>
      <p:sp>
        <p:nvSpPr>
          <p:cNvPr id="157" name="Rektangel 156"/>
          <p:cNvSpPr/>
          <p:nvPr/>
        </p:nvSpPr>
        <p:spPr>
          <a:xfrm>
            <a:off x="9304239" y="5105879"/>
            <a:ext cx="537519" cy="26567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/>
              <a:t>P16</a:t>
            </a:r>
          </a:p>
        </p:txBody>
      </p:sp>
      <p:sp>
        <p:nvSpPr>
          <p:cNvPr id="158" name="Rektangel 157"/>
          <p:cNvSpPr/>
          <p:nvPr/>
        </p:nvSpPr>
        <p:spPr>
          <a:xfrm>
            <a:off x="9304238" y="5395276"/>
            <a:ext cx="537519" cy="26567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/>
              <a:t>P17</a:t>
            </a:r>
          </a:p>
        </p:txBody>
      </p:sp>
      <p:sp>
        <p:nvSpPr>
          <p:cNvPr id="159" name="Rektangel 158"/>
          <p:cNvSpPr/>
          <p:nvPr/>
        </p:nvSpPr>
        <p:spPr>
          <a:xfrm>
            <a:off x="8361870" y="3070920"/>
            <a:ext cx="537519" cy="26567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/>
              <a:t>P08</a:t>
            </a:r>
          </a:p>
        </p:txBody>
      </p:sp>
      <p:sp>
        <p:nvSpPr>
          <p:cNvPr id="160" name="Rektangel 159"/>
          <p:cNvSpPr/>
          <p:nvPr/>
        </p:nvSpPr>
        <p:spPr>
          <a:xfrm>
            <a:off x="8359175" y="2776574"/>
            <a:ext cx="537519" cy="26567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/>
              <a:t>P07</a:t>
            </a:r>
          </a:p>
        </p:txBody>
      </p:sp>
      <p:sp>
        <p:nvSpPr>
          <p:cNvPr id="161" name="Rektangel 160"/>
          <p:cNvSpPr/>
          <p:nvPr/>
        </p:nvSpPr>
        <p:spPr>
          <a:xfrm>
            <a:off x="8353878" y="2474751"/>
            <a:ext cx="537519" cy="26567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/>
              <a:t>P06</a:t>
            </a:r>
          </a:p>
        </p:txBody>
      </p:sp>
      <p:sp>
        <p:nvSpPr>
          <p:cNvPr id="162" name="Rektangel 161"/>
          <p:cNvSpPr/>
          <p:nvPr/>
        </p:nvSpPr>
        <p:spPr>
          <a:xfrm>
            <a:off x="8360311" y="3356321"/>
            <a:ext cx="537519" cy="26567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/>
              <a:t>P09</a:t>
            </a:r>
          </a:p>
        </p:txBody>
      </p:sp>
      <p:sp>
        <p:nvSpPr>
          <p:cNvPr id="163" name="Rektangel 162"/>
          <p:cNvSpPr/>
          <p:nvPr/>
        </p:nvSpPr>
        <p:spPr>
          <a:xfrm>
            <a:off x="8368821" y="3651065"/>
            <a:ext cx="537519" cy="26567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/>
              <a:t>P10</a:t>
            </a:r>
          </a:p>
        </p:txBody>
      </p:sp>
      <p:sp>
        <p:nvSpPr>
          <p:cNvPr id="164" name="Rektangel 163"/>
          <p:cNvSpPr/>
          <p:nvPr/>
        </p:nvSpPr>
        <p:spPr>
          <a:xfrm>
            <a:off x="8368821" y="3938789"/>
            <a:ext cx="537519" cy="26567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/>
              <a:t>P11</a:t>
            </a:r>
          </a:p>
        </p:txBody>
      </p:sp>
      <p:sp>
        <p:nvSpPr>
          <p:cNvPr id="165" name="Rektangel 164"/>
          <p:cNvSpPr/>
          <p:nvPr/>
        </p:nvSpPr>
        <p:spPr>
          <a:xfrm>
            <a:off x="8361867" y="4231906"/>
            <a:ext cx="537519" cy="26567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/>
              <a:t>P12</a:t>
            </a:r>
          </a:p>
        </p:txBody>
      </p:sp>
      <p:sp>
        <p:nvSpPr>
          <p:cNvPr id="166" name="Rektangel 165"/>
          <p:cNvSpPr/>
          <p:nvPr/>
        </p:nvSpPr>
        <p:spPr>
          <a:xfrm>
            <a:off x="8361866" y="4526426"/>
            <a:ext cx="537519" cy="26567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/>
              <a:t>P13</a:t>
            </a:r>
          </a:p>
        </p:txBody>
      </p:sp>
      <p:sp>
        <p:nvSpPr>
          <p:cNvPr id="167" name="Rektangel 166"/>
          <p:cNvSpPr/>
          <p:nvPr/>
        </p:nvSpPr>
        <p:spPr>
          <a:xfrm>
            <a:off x="8357776" y="4816163"/>
            <a:ext cx="537519" cy="26567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/>
              <a:t>P14</a:t>
            </a:r>
          </a:p>
        </p:txBody>
      </p:sp>
      <p:sp>
        <p:nvSpPr>
          <p:cNvPr id="168" name="Rektangel 167"/>
          <p:cNvSpPr/>
          <p:nvPr/>
        </p:nvSpPr>
        <p:spPr>
          <a:xfrm>
            <a:off x="8357775" y="5108264"/>
            <a:ext cx="537519" cy="26567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/>
              <a:t>P15</a:t>
            </a:r>
          </a:p>
        </p:txBody>
      </p:sp>
      <p:sp>
        <p:nvSpPr>
          <p:cNvPr id="169" name="Rektangel 168"/>
          <p:cNvSpPr/>
          <p:nvPr/>
        </p:nvSpPr>
        <p:spPr>
          <a:xfrm>
            <a:off x="8357774" y="5397312"/>
            <a:ext cx="537519" cy="26567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/>
              <a:t>P16</a:t>
            </a:r>
          </a:p>
        </p:txBody>
      </p:sp>
      <p:sp>
        <p:nvSpPr>
          <p:cNvPr id="170" name="Rektangel 169"/>
          <p:cNvSpPr/>
          <p:nvPr/>
        </p:nvSpPr>
        <p:spPr>
          <a:xfrm>
            <a:off x="7449051" y="3348131"/>
            <a:ext cx="537519" cy="26567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/>
              <a:t>P08</a:t>
            </a:r>
          </a:p>
        </p:txBody>
      </p:sp>
      <p:sp>
        <p:nvSpPr>
          <p:cNvPr id="171" name="Rektangel 170"/>
          <p:cNvSpPr/>
          <p:nvPr/>
        </p:nvSpPr>
        <p:spPr>
          <a:xfrm>
            <a:off x="7446530" y="3045939"/>
            <a:ext cx="537519" cy="26567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/>
              <a:t>P07</a:t>
            </a:r>
          </a:p>
        </p:txBody>
      </p:sp>
      <p:sp>
        <p:nvSpPr>
          <p:cNvPr id="172" name="Rektangel 171"/>
          <p:cNvSpPr/>
          <p:nvPr/>
        </p:nvSpPr>
        <p:spPr>
          <a:xfrm>
            <a:off x="7448338" y="2746720"/>
            <a:ext cx="537519" cy="26567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/>
              <a:t>P06</a:t>
            </a:r>
          </a:p>
        </p:txBody>
      </p:sp>
      <p:sp>
        <p:nvSpPr>
          <p:cNvPr id="173" name="Rektangel 172"/>
          <p:cNvSpPr/>
          <p:nvPr/>
        </p:nvSpPr>
        <p:spPr>
          <a:xfrm>
            <a:off x="7449050" y="3640483"/>
            <a:ext cx="537519" cy="26567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/>
              <a:t>P09</a:t>
            </a:r>
          </a:p>
        </p:txBody>
      </p:sp>
      <p:sp>
        <p:nvSpPr>
          <p:cNvPr id="174" name="Rektangel 173"/>
          <p:cNvSpPr/>
          <p:nvPr/>
        </p:nvSpPr>
        <p:spPr>
          <a:xfrm>
            <a:off x="7456002" y="3928276"/>
            <a:ext cx="537519" cy="26567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/>
              <a:t>P10</a:t>
            </a:r>
          </a:p>
        </p:txBody>
      </p:sp>
      <p:sp>
        <p:nvSpPr>
          <p:cNvPr id="175" name="Rektangel 174"/>
          <p:cNvSpPr/>
          <p:nvPr/>
        </p:nvSpPr>
        <p:spPr>
          <a:xfrm>
            <a:off x="7456002" y="4216000"/>
            <a:ext cx="537519" cy="26567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/>
              <a:t>P11</a:t>
            </a:r>
          </a:p>
        </p:txBody>
      </p:sp>
      <p:sp>
        <p:nvSpPr>
          <p:cNvPr id="176" name="Rektangel 175"/>
          <p:cNvSpPr/>
          <p:nvPr/>
        </p:nvSpPr>
        <p:spPr>
          <a:xfrm>
            <a:off x="7449048" y="4509117"/>
            <a:ext cx="537519" cy="26567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/>
              <a:t>P12</a:t>
            </a:r>
          </a:p>
        </p:txBody>
      </p:sp>
      <p:sp>
        <p:nvSpPr>
          <p:cNvPr id="177" name="Rektangel 176"/>
          <p:cNvSpPr/>
          <p:nvPr/>
        </p:nvSpPr>
        <p:spPr>
          <a:xfrm>
            <a:off x="7449047" y="4803637"/>
            <a:ext cx="537519" cy="26567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/>
              <a:t>P13</a:t>
            </a:r>
          </a:p>
        </p:txBody>
      </p:sp>
      <p:sp>
        <p:nvSpPr>
          <p:cNvPr id="178" name="Rektangel 177"/>
          <p:cNvSpPr/>
          <p:nvPr/>
        </p:nvSpPr>
        <p:spPr>
          <a:xfrm>
            <a:off x="7444957" y="5093374"/>
            <a:ext cx="537519" cy="26567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/>
              <a:t>P14</a:t>
            </a:r>
          </a:p>
        </p:txBody>
      </p:sp>
      <p:sp>
        <p:nvSpPr>
          <p:cNvPr id="179" name="Rektangel 178"/>
          <p:cNvSpPr/>
          <p:nvPr/>
        </p:nvSpPr>
        <p:spPr>
          <a:xfrm>
            <a:off x="7444956" y="5385475"/>
            <a:ext cx="537519" cy="26567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/>
              <a:t>P15</a:t>
            </a:r>
          </a:p>
        </p:txBody>
      </p:sp>
      <p:sp>
        <p:nvSpPr>
          <p:cNvPr id="180" name="Rektangel 179"/>
          <p:cNvSpPr/>
          <p:nvPr/>
        </p:nvSpPr>
        <p:spPr>
          <a:xfrm>
            <a:off x="5633047" y="3940982"/>
            <a:ext cx="537519" cy="26567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/>
              <a:t>P08</a:t>
            </a:r>
          </a:p>
        </p:txBody>
      </p:sp>
      <p:sp>
        <p:nvSpPr>
          <p:cNvPr id="181" name="Rektangel 180"/>
          <p:cNvSpPr/>
          <p:nvPr/>
        </p:nvSpPr>
        <p:spPr>
          <a:xfrm>
            <a:off x="5639999" y="3655895"/>
            <a:ext cx="537519" cy="26567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/>
              <a:t>P07</a:t>
            </a:r>
          </a:p>
        </p:txBody>
      </p:sp>
      <p:sp>
        <p:nvSpPr>
          <p:cNvPr id="182" name="Rektangel 181"/>
          <p:cNvSpPr/>
          <p:nvPr/>
        </p:nvSpPr>
        <p:spPr>
          <a:xfrm>
            <a:off x="5639998" y="3376294"/>
            <a:ext cx="537519" cy="26567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/>
              <a:t>P06</a:t>
            </a:r>
          </a:p>
        </p:txBody>
      </p:sp>
      <p:sp>
        <p:nvSpPr>
          <p:cNvPr id="183" name="Rektangel 182"/>
          <p:cNvSpPr/>
          <p:nvPr/>
        </p:nvSpPr>
        <p:spPr>
          <a:xfrm>
            <a:off x="5633046" y="4233334"/>
            <a:ext cx="537519" cy="26567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/>
              <a:t>P09</a:t>
            </a:r>
          </a:p>
        </p:txBody>
      </p:sp>
      <p:sp>
        <p:nvSpPr>
          <p:cNvPr id="184" name="Rektangel 183"/>
          <p:cNvSpPr/>
          <p:nvPr/>
        </p:nvSpPr>
        <p:spPr>
          <a:xfrm>
            <a:off x="5639998" y="4521127"/>
            <a:ext cx="537519" cy="26567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/>
              <a:t>P10</a:t>
            </a:r>
          </a:p>
        </p:txBody>
      </p:sp>
      <p:sp>
        <p:nvSpPr>
          <p:cNvPr id="185" name="Rektangel 184"/>
          <p:cNvSpPr/>
          <p:nvPr/>
        </p:nvSpPr>
        <p:spPr>
          <a:xfrm>
            <a:off x="5639998" y="4808851"/>
            <a:ext cx="537519" cy="26567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/>
              <a:t>P11</a:t>
            </a:r>
          </a:p>
        </p:txBody>
      </p:sp>
      <p:sp>
        <p:nvSpPr>
          <p:cNvPr id="186" name="Rektangel 185"/>
          <p:cNvSpPr/>
          <p:nvPr/>
        </p:nvSpPr>
        <p:spPr>
          <a:xfrm>
            <a:off x="5633044" y="5101968"/>
            <a:ext cx="537519" cy="26567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/>
              <a:t>P12</a:t>
            </a:r>
          </a:p>
        </p:txBody>
      </p:sp>
      <p:sp>
        <p:nvSpPr>
          <p:cNvPr id="187" name="Rektangel 186"/>
          <p:cNvSpPr/>
          <p:nvPr/>
        </p:nvSpPr>
        <p:spPr>
          <a:xfrm>
            <a:off x="5633043" y="5396488"/>
            <a:ext cx="537519" cy="26567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/>
              <a:t>P13</a:t>
            </a:r>
          </a:p>
        </p:txBody>
      </p:sp>
      <p:sp>
        <p:nvSpPr>
          <p:cNvPr id="3" name="textruta 2"/>
          <p:cNvSpPr txBox="1"/>
          <p:nvPr/>
        </p:nvSpPr>
        <p:spPr>
          <a:xfrm>
            <a:off x="1990098" y="2342456"/>
            <a:ext cx="17789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400" dirty="0"/>
              <a:t>”Fixa gapet” </a:t>
            </a:r>
          </a:p>
        </p:txBody>
      </p:sp>
      <p:sp>
        <p:nvSpPr>
          <p:cNvPr id="188" name="Rektangel 187"/>
          <p:cNvSpPr/>
          <p:nvPr/>
        </p:nvSpPr>
        <p:spPr>
          <a:xfrm>
            <a:off x="6518701" y="2568473"/>
            <a:ext cx="537519" cy="26567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900" dirty="0"/>
              <a:t>P04/05</a:t>
            </a:r>
          </a:p>
        </p:txBody>
      </p:sp>
      <p:sp>
        <p:nvSpPr>
          <p:cNvPr id="4" name="textruta 3"/>
          <p:cNvSpPr txBox="1"/>
          <p:nvPr/>
        </p:nvSpPr>
        <p:spPr>
          <a:xfrm>
            <a:off x="-43392" y="947568"/>
            <a:ext cx="5196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200" dirty="0"/>
              <a:t>Ålder</a:t>
            </a:r>
          </a:p>
        </p:txBody>
      </p:sp>
      <p:sp>
        <p:nvSpPr>
          <p:cNvPr id="190" name="Rektangel med rundade hörn 189"/>
          <p:cNvSpPr/>
          <p:nvPr/>
        </p:nvSpPr>
        <p:spPr>
          <a:xfrm>
            <a:off x="7303357" y="2009535"/>
            <a:ext cx="793239" cy="488092"/>
          </a:xfrm>
          <a:prstGeom prst="round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400" dirty="0"/>
              <a:t>P16/17   f.03/04</a:t>
            </a:r>
          </a:p>
        </p:txBody>
      </p:sp>
      <p:sp>
        <p:nvSpPr>
          <p:cNvPr id="193" name="Rektangel med rundade hörn 192"/>
          <p:cNvSpPr/>
          <p:nvPr/>
        </p:nvSpPr>
        <p:spPr>
          <a:xfrm>
            <a:off x="9200091" y="1240302"/>
            <a:ext cx="825046" cy="488092"/>
          </a:xfrm>
          <a:prstGeom prst="round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/>
              <a:t>DIV 4</a:t>
            </a:r>
          </a:p>
        </p:txBody>
      </p:sp>
      <p:sp>
        <p:nvSpPr>
          <p:cNvPr id="144" name="Rektangel med rundade hörn 143"/>
          <p:cNvSpPr/>
          <p:nvPr/>
        </p:nvSpPr>
        <p:spPr>
          <a:xfrm>
            <a:off x="10189056" y="917718"/>
            <a:ext cx="1574357" cy="488092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>
                <a:solidFill>
                  <a:schemeClr val="tx1"/>
                </a:solidFill>
              </a:rPr>
              <a:t>DIV 3</a:t>
            </a:r>
          </a:p>
        </p:txBody>
      </p:sp>
      <p:sp>
        <p:nvSpPr>
          <p:cNvPr id="141" name="Rektangel med rundade hörn 140"/>
          <p:cNvSpPr/>
          <p:nvPr/>
        </p:nvSpPr>
        <p:spPr>
          <a:xfrm>
            <a:off x="9200091" y="1897868"/>
            <a:ext cx="804267" cy="452065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400" dirty="0"/>
              <a:t>P16 </a:t>
            </a:r>
            <a:r>
              <a:rPr lang="sv-SE" sz="1400" dirty="0" err="1"/>
              <a:t>nat</a:t>
            </a:r>
            <a:r>
              <a:rPr lang="sv-SE" sz="1400" dirty="0"/>
              <a:t> serie</a:t>
            </a:r>
          </a:p>
        </p:txBody>
      </p:sp>
      <p:sp>
        <p:nvSpPr>
          <p:cNvPr id="191" name="Rektangel med rundade hörn 190"/>
          <p:cNvSpPr/>
          <p:nvPr/>
        </p:nvSpPr>
        <p:spPr>
          <a:xfrm>
            <a:off x="10189056" y="1472767"/>
            <a:ext cx="1587281" cy="453201"/>
          </a:xfrm>
          <a:prstGeom prst="round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400" dirty="0" err="1">
                <a:solidFill>
                  <a:schemeClr val="tx1"/>
                </a:solidFill>
              </a:rPr>
              <a:t>Div</a:t>
            </a:r>
            <a:r>
              <a:rPr lang="sv-SE" sz="1400" dirty="0">
                <a:solidFill>
                  <a:schemeClr val="tx1"/>
                </a:solidFill>
              </a:rPr>
              <a:t> 5/</a:t>
            </a:r>
            <a:r>
              <a:rPr lang="sv-SE" sz="1400" dirty="0" err="1">
                <a:solidFill>
                  <a:schemeClr val="tx1"/>
                </a:solidFill>
              </a:rPr>
              <a:t>samv</a:t>
            </a:r>
            <a:r>
              <a:rPr lang="sv-SE" sz="1400" dirty="0">
                <a:solidFill>
                  <a:schemeClr val="tx1"/>
                </a:solidFill>
              </a:rPr>
              <a:t> WIK</a:t>
            </a:r>
          </a:p>
          <a:p>
            <a:pPr algn="ctr"/>
            <a:r>
              <a:rPr lang="sv-SE" sz="1400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194" name="Rektangel med rundade hörn 193"/>
          <p:cNvSpPr/>
          <p:nvPr/>
        </p:nvSpPr>
        <p:spPr>
          <a:xfrm>
            <a:off x="8256666" y="1900472"/>
            <a:ext cx="763728" cy="488092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>
                <a:solidFill>
                  <a:schemeClr val="tx1"/>
                </a:solidFill>
              </a:rPr>
              <a:t>DIV 5</a:t>
            </a:r>
          </a:p>
        </p:txBody>
      </p:sp>
      <p:sp>
        <p:nvSpPr>
          <p:cNvPr id="195" name="Rektangel med rundade hörn 194"/>
          <p:cNvSpPr/>
          <p:nvPr/>
        </p:nvSpPr>
        <p:spPr>
          <a:xfrm>
            <a:off x="8251827" y="1236631"/>
            <a:ext cx="768567" cy="488092"/>
          </a:xfrm>
          <a:prstGeom prst="round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/>
              <a:t>DIV 4</a:t>
            </a:r>
          </a:p>
        </p:txBody>
      </p:sp>
      <p:sp>
        <p:nvSpPr>
          <p:cNvPr id="197" name="Rektangel med rundade hörn 196"/>
          <p:cNvSpPr/>
          <p:nvPr/>
        </p:nvSpPr>
        <p:spPr>
          <a:xfrm>
            <a:off x="4475461" y="1851986"/>
            <a:ext cx="862845" cy="488092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400" dirty="0">
                <a:solidFill>
                  <a:schemeClr val="tx1"/>
                </a:solidFill>
              </a:rPr>
              <a:t>DIV 5 Boden U </a:t>
            </a:r>
          </a:p>
        </p:txBody>
      </p:sp>
      <p:sp>
        <p:nvSpPr>
          <p:cNvPr id="198" name="Rektangel med rundade hörn 197"/>
          <p:cNvSpPr/>
          <p:nvPr/>
        </p:nvSpPr>
        <p:spPr>
          <a:xfrm>
            <a:off x="5417453" y="1846626"/>
            <a:ext cx="862845" cy="488092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400" dirty="0">
                <a:solidFill>
                  <a:schemeClr val="tx1"/>
                </a:solidFill>
              </a:rPr>
              <a:t>DIV 5 Heden U </a:t>
            </a:r>
          </a:p>
        </p:txBody>
      </p:sp>
      <p:sp>
        <p:nvSpPr>
          <p:cNvPr id="199" name="Rektangel med rundade hörn 198"/>
          <p:cNvSpPr/>
          <p:nvPr/>
        </p:nvSpPr>
        <p:spPr>
          <a:xfrm>
            <a:off x="6358517" y="1849316"/>
            <a:ext cx="862845" cy="488092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400" dirty="0">
                <a:solidFill>
                  <a:schemeClr val="tx1"/>
                </a:solidFill>
              </a:rPr>
              <a:t>DIV 5 Heden U </a:t>
            </a:r>
          </a:p>
        </p:txBody>
      </p:sp>
      <p:sp>
        <p:nvSpPr>
          <p:cNvPr id="142" name="Rektangel med rundade hörn 141"/>
          <p:cNvSpPr/>
          <p:nvPr/>
        </p:nvSpPr>
        <p:spPr>
          <a:xfrm>
            <a:off x="10189056" y="1981675"/>
            <a:ext cx="1587281" cy="452065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400" dirty="0">
                <a:solidFill>
                  <a:schemeClr val="tx1"/>
                </a:solidFill>
              </a:rPr>
              <a:t>P16 -19 år     </a:t>
            </a:r>
            <a:r>
              <a:rPr lang="sv-SE" sz="1400" dirty="0" err="1">
                <a:solidFill>
                  <a:schemeClr val="tx1"/>
                </a:solidFill>
              </a:rPr>
              <a:t>samv</a:t>
            </a:r>
            <a:r>
              <a:rPr lang="sv-SE" sz="1400" dirty="0">
                <a:solidFill>
                  <a:schemeClr val="tx1"/>
                </a:solidFill>
              </a:rPr>
              <a:t>. SAIF/SIF</a:t>
            </a:r>
          </a:p>
        </p:txBody>
      </p:sp>
      <p:pic>
        <p:nvPicPr>
          <p:cNvPr id="143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486" y="180657"/>
            <a:ext cx="635140" cy="6279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2" name="Rektangel 191"/>
          <p:cNvSpPr/>
          <p:nvPr/>
        </p:nvSpPr>
        <p:spPr>
          <a:xfrm>
            <a:off x="11015000" y="3939173"/>
            <a:ext cx="537519" cy="26567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/>
              <a:t>P15</a:t>
            </a:r>
          </a:p>
        </p:txBody>
      </p:sp>
      <p:sp>
        <p:nvSpPr>
          <p:cNvPr id="196" name="Rektangel 195"/>
          <p:cNvSpPr/>
          <p:nvPr/>
        </p:nvSpPr>
        <p:spPr>
          <a:xfrm>
            <a:off x="11015000" y="4244176"/>
            <a:ext cx="537519" cy="26567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/>
              <a:t>P16</a:t>
            </a:r>
          </a:p>
        </p:txBody>
      </p:sp>
      <p:sp>
        <p:nvSpPr>
          <p:cNvPr id="200" name="Rektangel 199"/>
          <p:cNvSpPr/>
          <p:nvPr/>
        </p:nvSpPr>
        <p:spPr>
          <a:xfrm>
            <a:off x="11013451" y="4557639"/>
            <a:ext cx="537519" cy="26567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/>
              <a:t>P17</a:t>
            </a:r>
          </a:p>
        </p:txBody>
      </p:sp>
      <p:sp>
        <p:nvSpPr>
          <p:cNvPr id="201" name="Rektangel 200"/>
          <p:cNvSpPr/>
          <p:nvPr/>
        </p:nvSpPr>
        <p:spPr>
          <a:xfrm>
            <a:off x="11013450" y="4847063"/>
            <a:ext cx="537519" cy="26567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/>
              <a:t>P18</a:t>
            </a:r>
          </a:p>
        </p:txBody>
      </p:sp>
      <p:sp>
        <p:nvSpPr>
          <p:cNvPr id="202" name="Rektangel med rundade hörn 201"/>
          <p:cNvSpPr/>
          <p:nvPr/>
        </p:nvSpPr>
        <p:spPr>
          <a:xfrm>
            <a:off x="10189056" y="2502542"/>
            <a:ext cx="1587282" cy="452065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400" dirty="0">
                <a:solidFill>
                  <a:schemeClr val="tx1"/>
                </a:solidFill>
              </a:rPr>
              <a:t>P16 år /nat. serie. </a:t>
            </a:r>
            <a:r>
              <a:rPr lang="sv-SE" sz="1400" dirty="0" err="1">
                <a:solidFill>
                  <a:schemeClr val="tx1"/>
                </a:solidFill>
              </a:rPr>
              <a:t>Samv</a:t>
            </a:r>
            <a:r>
              <a:rPr lang="sv-SE" sz="1400" dirty="0">
                <a:solidFill>
                  <a:schemeClr val="tx1"/>
                </a:solidFill>
              </a:rPr>
              <a:t> SAIF/SIF</a:t>
            </a:r>
          </a:p>
        </p:txBody>
      </p:sp>
      <p:sp>
        <p:nvSpPr>
          <p:cNvPr id="203" name="Rektangel med rundade hörn 202"/>
          <p:cNvSpPr/>
          <p:nvPr/>
        </p:nvSpPr>
        <p:spPr>
          <a:xfrm>
            <a:off x="10186887" y="3025755"/>
            <a:ext cx="1576528" cy="452065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400" dirty="0">
                <a:solidFill>
                  <a:schemeClr val="tx1"/>
                </a:solidFill>
              </a:rPr>
              <a:t>P15 år (P08) </a:t>
            </a:r>
            <a:r>
              <a:rPr lang="sv-SE" sz="1400" dirty="0" err="1">
                <a:solidFill>
                  <a:schemeClr val="tx1"/>
                </a:solidFill>
              </a:rPr>
              <a:t>samv.SIF</a:t>
            </a:r>
            <a:endParaRPr lang="sv-SE" sz="1400" dirty="0">
              <a:solidFill>
                <a:schemeClr val="tx1"/>
              </a:solidFill>
            </a:endParaRPr>
          </a:p>
        </p:txBody>
      </p:sp>
      <p:sp>
        <p:nvSpPr>
          <p:cNvPr id="204" name="Rektangel 203"/>
          <p:cNvSpPr/>
          <p:nvPr/>
        </p:nvSpPr>
        <p:spPr>
          <a:xfrm>
            <a:off x="10293075" y="4845157"/>
            <a:ext cx="537519" cy="26567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/>
              <a:t>P13</a:t>
            </a:r>
          </a:p>
        </p:txBody>
      </p:sp>
      <p:sp>
        <p:nvSpPr>
          <p:cNvPr id="205" name="Rektangel 204"/>
          <p:cNvSpPr/>
          <p:nvPr/>
        </p:nvSpPr>
        <p:spPr>
          <a:xfrm>
            <a:off x="10288985" y="5134894"/>
            <a:ext cx="537519" cy="26567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/>
              <a:t>P14</a:t>
            </a:r>
          </a:p>
        </p:txBody>
      </p:sp>
    </p:spTree>
    <p:extLst>
      <p:ext uri="{BB962C8B-B14F-4D97-AF65-F5344CB8AC3E}">
        <p14:creationId xmlns:p14="http://schemas.microsoft.com/office/powerpoint/2010/main" val="14690807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ubrik 1"/>
          <p:cNvSpPr>
            <a:spLocks noGrp="1"/>
          </p:cNvSpPr>
          <p:nvPr/>
        </p:nvSpPr>
        <p:spPr>
          <a:xfrm>
            <a:off x="1565355" y="162427"/>
            <a:ext cx="9144000" cy="58055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v-SE" sz="2800" dirty="0">
                <a:solidFill>
                  <a:prstClr val="black"/>
                </a:solidFill>
                <a:latin typeface="Comic Sans MS" panose="030F0702030302020204" pitchFamily="66" charset="0"/>
              </a:rPr>
              <a:t>Målbild 2027</a:t>
            </a:r>
          </a:p>
        </p:txBody>
      </p:sp>
      <p:cxnSp>
        <p:nvCxnSpPr>
          <p:cNvPr id="4" name="Rak pil 3"/>
          <p:cNvCxnSpPr/>
          <p:nvPr/>
        </p:nvCxnSpPr>
        <p:spPr>
          <a:xfrm flipV="1">
            <a:off x="1364304" y="6004743"/>
            <a:ext cx="10484708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ruta 6"/>
          <p:cNvSpPr txBox="1"/>
          <p:nvPr/>
        </p:nvSpPr>
        <p:spPr>
          <a:xfrm>
            <a:off x="1364303" y="6012297"/>
            <a:ext cx="103487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sv-S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v-SE" dirty="0">
                <a:solidFill>
                  <a:prstClr val="black"/>
                </a:solidFill>
              </a:rPr>
              <a:t>	2023		       2024		             2025                            2026                          2027                        	</a:t>
            </a:r>
          </a:p>
        </p:txBody>
      </p:sp>
      <p:cxnSp>
        <p:nvCxnSpPr>
          <p:cNvPr id="6" name="Rak pil 5"/>
          <p:cNvCxnSpPr/>
          <p:nvPr/>
        </p:nvCxnSpPr>
        <p:spPr>
          <a:xfrm flipV="1">
            <a:off x="746466" y="1500992"/>
            <a:ext cx="0" cy="449416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ruta 79"/>
          <p:cNvSpPr txBox="1"/>
          <p:nvPr/>
        </p:nvSpPr>
        <p:spPr>
          <a:xfrm>
            <a:off x="723570" y="5334743"/>
            <a:ext cx="78098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sv-S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v-SE" sz="1200" dirty="0">
                <a:solidFill>
                  <a:prstClr val="black"/>
                </a:solidFill>
                <a:latin typeface="Comic Sans MS" panose="030F0702030302020204" pitchFamily="66" charset="0"/>
              </a:rPr>
              <a:t>3-manna</a:t>
            </a:r>
          </a:p>
        </p:txBody>
      </p:sp>
      <p:sp>
        <p:nvSpPr>
          <p:cNvPr id="8" name="textruta 80"/>
          <p:cNvSpPr txBox="1"/>
          <p:nvPr/>
        </p:nvSpPr>
        <p:spPr>
          <a:xfrm>
            <a:off x="760984" y="4752971"/>
            <a:ext cx="78098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sv-S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v-SE" sz="1200" dirty="0">
                <a:solidFill>
                  <a:prstClr val="black"/>
                </a:solidFill>
                <a:latin typeface="Comic Sans MS" panose="030F0702030302020204" pitchFamily="66" charset="0"/>
              </a:rPr>
              <a:t>5-manna</a:t>
            </a:r>
          </a:p>
        </p:txBody>
      </p:sp>
      <p:sp>
        <p:nvSpPr>
          <p:cNvPr id="9" name="textruta 81"/>
          <p:cNvSpPr txBox="1"/>
          <p:nvPr/>
        </p:nvSpPr>
        <p:spPr>
          <a:xfrm>
            <a:off x="731949" y="4225050"/>
            <a:ext cx="78098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sv-S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v-SE" sz="1200" dirty="0">
                <a:solidFill>
                  <a:prstClr val="black"/>
                </a:solidFill>
                <a:latin typeface="Comic Sans MS" panose="030F0702030302020204" pitchFamily="66" charset="0"/>
              </a:rPr>
              <a:t>7-manna</a:t>
            </a:r>
          </a:p>
        </p:txBody>
      </p:sp>
      <p:sp>
        <p:nvSpPr>
          <p:cNvPr id="10" name="textruta 82"/>
          <p:cNvSpPr txBox="1"/>
          <p:nvPr/>
        </p:nvSpPr>
        <p:spPr>
          <a:xfrm>
            <a:off x="746370" y="3394128"/>
            <a:ext cx="78098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sv-S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v-SE" sz="1200" dirty="0">
                <a:solidFill>
                  <a:prstClr val="black"/>
                </a:solidFill>
                <a:latin typeface="Comic Sans MS" panose="030F0702030302020204" pitchFamily="66" charset="0"/>
              </a:rPr>
              <a:t>9-manna</a:t>
            </a:r>
          </a:p>
        </p:txBody>
      </p:sp>
      <p:sp>
        <p:nvSpPr>
          <p:cNvPr id="11" name="textruta 83"/>
          <p:cNvSpPr txBox="1"/>
          <p:nvPr/>
        </p:nvSpPr>
        <p:spPr>
          <a:xfrm>
            <a:off x="741090" y="2838342"/>
            <a:ext cx="82426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sv-S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v-SE" sz="1200" dirty="0">
                <a:solidFill>
                  <a:prstClr val="black"/>
                </a:solidFill>
                <a:latin typeface="Comic Sans MS" panose="030F0702030302020204" pitchFamily="66" charset="0"/>
              </a:rPr>
              <a:t>11-manna</a:t>
            </a:r>
          </a:p>
        </p:txBody>
      </p:sp>
      <p:sp>
        <p:nvSpPr>
          <p:cNvPr id="12" name="textruta 102"/>
          <p:cNvSpPr txBox="1"/>
          <p:nvPr/>
        </p:nvSpPr>
        <p:spPr>
          <a:xfrm>
            <a:off x="342988" y="1977614"/>
            <a:ext cx="418704" cy="42473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sv-S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v-SE" dirty="0">
                <a:solidFill>
                  <a:prstClr val="black"/>
                </a:solidFill>
              </a:rPr>
              <a:t>18</a:t>
            </a:r>
          </a:p>
          <a:p>
            <a:r>
              <a:rPr lang="sv-SE" dirty="0">
                <a:solidFill>
                  <a:prstClr val="black"/>
                </a:solidFill>
              </a:rPr>
              <a:t>17</a:t>
            </a:r>
          </a:p>
          <a:p>
            <a:r>
              <a:rPr lang="sv-SE" dirty="0">
                <a:solidFill>
                  <a:prstClr val="black"/>
                </a:solidFill>
              </a:rPr>
              <a:t>16</a:t>
            </a:r>
          </a:p>
          <a:p>
            <a:r>
              <a:rPr lang="sv-SE" dirty="0">
                <a:solidFill>
                  <a:prstClr val="black"/>
                </a:solidFill>
              </a:rPr>
              <a:t>15</a:t>
            </a:r>
          </a:p>
          <a:p>
            <a:r>
              <a:rPr lang="sv-SE" dirty="0">
                <a:solidFill>
                  <a:prstClr val="black"/>
                </a:solidFill>
              </a:rPr>
              <a:t>14</a:t>
            </a:r>
          </a:p>
          <a:p>
            <a:r>
              <a:rPr lang="sv-SE" dirty="0">
                <a:solidFill>
                  <a:prstClr val="black"/>
                </a:solidFill>
              </a:rPr>
              <a:t>13</a:t>
            </a:r>
          </a:p>
          <a:p>
            <a:r>
              <a:rPr lang="sv-SE" dirty="0">
                <a:solidFill>
                  <a:prstClr val="black"/>
                </a:solidFill>
              </a:rPr>
              <a:t>12</a:t>
            </a:r>
          </a:p>
          <a:p>
            <a:r>
              <a:rPr lang="sv-SE" dirty="0">
                <a:solidFill>
                  <a:prstClr val="black"/>
                </a:solidFill>
              </a:rPr>
              <a:t>11</a:t>
            </a:r>
          </a:p>
          <a:p>
            <a:r>
              <a:rPr lang="sv-SE" dirty="0">
                <a:solidFill>
                  <a:prstClr val="black"/>
                </a:solidFill>
              </a:rPr>
              <a:t>10</a:t>
            </a:r>
          </a:p>
          <a:p>
            <a:r>
              <a:rPr lang="sv-SE" dirty="0">
                <a:solidFill>
                  <a:prstClr val="black"/>
                </a:solidFill>
              </a:rPr>
              <a:t> 9</a:t>
            </a:r>
          </a:p>
          <a:p>
            <a:r>
              <a:rPr lang="sv-SE" dirty="0">
                <a:solidFill>
                  <a:prstClr val="black"/>
                </a:solidFill>
              </a:rPr>
              <a:t> 8</a:t>
            </a:r>
          </a:p>
          <a:p>
            <a:r>
              <a:rPr lang="sv-SE" dirty="0">
                <a:solidFill>
                  <a:prstClr val="black"/>
                </a:solidFill>
              </a:rPr>
              <a:t> 7</a:t>
            </a:r>
          </a:p>
          <a:p>
            <a:r>
              <a:rPr lang="sv-SE" dirty="0">
                <a:solidFill>
                  <a:prstClr val="black"/>
                </a:solidFill>
              </a:rPr>
              <a:t> 6</a:t>
            </a:r>
          </a:p>
          <a:p>
            <a:r>
              <a:rPr lang="sv-SE" dirty="0">
                <a:solidFill>
                  <a:prstClr val="black"/>
                </a:solidFill>
              </a:rPr>
              <a:t> 5</a:t>
            </a:r>
          </a:p>
          <a:p>
            <a:endParaRPr lang="sv-SE" dirty="0">
              <a:solidFill>
                <a:prstClr val="black"/>
              </a:solidFill>
            </a:endParaRPr>
          </a:p>
        </p:txBody>
      </p:sp>
      <p:sp>
        <p:nvSpPr>
          <p:cNvPr id="25" name="textruta 3"/>
          <p:cNvSpPr txBox="1"/>
          <p:nvPr/>
        </p:nvSpPr>
        <p:spPr>
          <a:xfrm>
            <a:off x="344728" y="1268202"/>
            <a:ext cx="5196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sv-S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v-SE" sz="1200" dirty="0">
                <a:solidFill>
                  <a:prstClr val="black"/>
                </a:solidFill>
              </a:rPr>
              <a:t>Ålder</a:t>
            </a:r>
          </a:p>
        </p:txBody>
      </p:sp>
      <p:sp>
        <p:nvSpPr>
          <p:cNvPr id="27" name="Rektangel med rundade hörn 26"/>
          <p:cNvSpPr/>
          <p:nvPr/>
        </p:nvSpPr>
        <p:spPr>
          <a:xfrm>
            <a:off x="2178733" y="1081508"/>
            <a:ext cx="1097653" cy="488092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sv-S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sv-SE" dirty="0">
                <a:solidFill>
                  <a:prstClr val="black"/>
                </a:solidFill>
              </a:rPr>
              <a:t>DIV 4</a:t>
            </a:r>
          </a:p>
        </p:txBody>
      </p:sp>
      <p:sp>
        <p:nvSpPr>
          <p:cNvPr id="29" name="Rektangel med rundade hörn 28"/>
          <p:cNvSpPr/>
          <p:nvPr/>
        </p:nvSpPr>
        <p:spPr>
          <a:xfrm>
            <a:off x="2182121" y="2062394"/>
            <a:ext cx="1076492" cy="403463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sv-S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sv-SE" sz="1400" dirty="0">
                <a:solidFill>
                  <a:prstClr val="black"/>
                </a:solidFill>
              </a:rPr>
              <a:t>P 16-19 SAIF </a:t>
            </a:r>
          </a:p>
        </p:txBody>
      </p:sp>
      <p:sp>
        <p:nvSpPr>
          <p:cNvPr id="44" name="Rektangel med rundade hörn 43"/>
          <p:cNvSpPr/>
          <p:nvPr/>
        </p:nvSpPr>
        <p:spPr>
          <a:xfrm>
            <a:off x="2179155" y="2509183"/>
            <a:ext cx="1079458" cy="452065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sv-S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sv-SE" sz="1400" dirty="0">
                <a:solidFill>
                  <a:prstClr val="black"/>
                </a:solidFill>
              </a:rPr>
              <a:t>P16 nat. Serie SAIF</a:t>
            </a:r>
          </a:p>
        </p:txBody>
      </p:sp>
      <p:sp>
        <p:nvSpPr>
          <p:cNvPr id="45" name="Rektangel med rundade hörn 44"/>
          <p:cNvSpPr/>
          <p:nvPr/>
        </p:nvSpPr>
        <p:spPr>
          <a:xfrm>
            <a:off x="2138186" y="3542598"/>
            <a:ext cx="1120427" cy="2368326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sv-S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sv-SE">
              <a:solidFill>
                <a:prstClr val="white"/>
              </a:solidFill>
            </a:endParaRPr>
          </a:p>
        </p:txBody>
      </p:sp>
      <p:sp>
        <p:nvSpPr>
          <p:cNvPr id="46" name="textruta 7"/>
          <p:cNvSpPr txBox="1"/>
          <p:nvPr/>
        </p:nvSpPr>
        <p:spPr>
          <a:xfrm>
            <a:off x="2308461" y="3720405"/>
            <a:ext cx="78139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sv-S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v-SE" dirty="0">
                <a:solidFill>
                  <a:prstClr val="black"/>
                </a:solidFill>
              </a:rPr>
              <a:t>U-lag</a:t>
            </a:r>
          </a:p>
          <a:p>
            <a:r>
              <a:rPr lang="sv-SE" dirty="0">
                <a:solidFill>
                  <a:prstClr val="black"/>
                </a:solidFill>
              </a:rPr>
              <a:t>f. 2008     </a:t>
            </a:r>
          </a:p>
          <a:p>
            <a:r>
              <a:rPr lang="sv-SE" dirty="0">
                <a:solidFill>
                  <a:prstClr val="black"/>
                </a:solidFill>
              </a:rPr>
              <a:t>   --</a:t>
            </a:r>
          </a:p>
          <a:p>
            <a:r>
              <a:rPr lang="sv-SE" dirty="0">
                <a:solidFill>
                  <a:prstClr val="black"/>
                </a:solidFill>
              </a:rPr>
              <a:t>2018</a:t>
            </a:r>
          </a:p>
        </p:txBody>
      </p:sp>
      <p:sp>
        <p:nvSpPr>
          <p:cNvPr id="49" name="Rektangel med rundade hörn 48"/>
          <p:cNvSpPr/>
          <p:nvPr/>
        </p:nvSpPr>
        <p:spPr>
          <a:xfrm>
            <a:off x="4277319" y="2438994"/>
            <a:ext cx="1093878" cy="452065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sv-S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sv-SE" sz="1400" dirty="0">
                <a:solidFill>
                  <a:prstClr val="black"/>
                </a:solidFill>
              </a:rPr>
              <a:t>P16 nat. serie 2008</a:t>
            </a:r>
          </a:p>
        </p:txBody>
      </p:sp>
      <p:sp>
        <p:nvSpPr>
          <p:cNvPr id="50" name="Rektangel med rundade hörn 49"/>
          <p:cNvSpPr/>
          <p:nvPr/>
        </p:nvSpPr>
        <p:spPr>
          <a:xfrm>
            <a:off x="4256107" y="2999355"/>
            <a:ext cx="1115090" cy="2919429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sv-S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sv-SE">
              <a:solidFill>
                <a:prstClr val="white"/>
              </a:solidFill>
            </a:endParaRPr>
          </a:p>
        </p:txBody>
      </p:sp>
      <p:sp>
        <p:nvSpPr>
          <p:cNvPr id="51" name="textruta 214"/>
          <p:cNvSpPr txBox="1"/>
          <p:nvPr/>
        </p:nvSpPr>
        <p:spPr>
          <a:xfrm>
            <a:off x="4255111" y="3013036"/>
            <a:ext cx="1302471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sv-S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v-SE" dirty="0">
                <a:solidFill>
                  <a:prstClr val="black"/>
                </a:solidFill>
              </a:rPr>
              <a:t>11-11 P09</a:t>
            </a:r>
          </a:p>
          <a:p>
            <a:endParaRPr lang="sv-SE" dirty="0">
              <a:solidFill>
                <a:prstClr val="black"/>
              </a:solidFill>
            </a:endParaRPr>
          </a:p>
          <a:p>
            <a:r>
              <a:rPr lang="sv-SE" dirty="0">
                <a:solidFill>
                  <a:prstClr val="black"/>
                </a:solidFill>
              </a:rPr>
              <a:t>9-9 P10</a:t>
            </a:r>
          </a:p>
          <a:p>
            <a:r>
              <a:rPr lang="sv-SE" dirty="0">
                <a:solidFill>
                  <a:prstClr val="black"/>
                </a:solidFill>
              </a:rPr>
              <a:t>P11/12</a:t>
            </a:r>
          </a:p>
          <a:p>
            <a:endParaRPr lang="sv-SE" dirty="0">
              <a:solidFill>
                <a:prstClr val="black"/>
              </a:solidFill>
            </a:endParaRPr>
          </a:p>
          <a:p>
            <a:r>
              <a:rPr lang="sv-SE" dirty="0">
                <a:solidFill>
                  <a:prstClr val="black"/>
                </a:solidFill>
              </a:rPr>
              <a:t>7-7 P13/14</a:t>
            </a:r>
          </a:p>
          <a:p>
            <a:r>
              <a:rPr lang="sv-SE" dirty="0">
                <a:solidFill>
                  <a:prstClr val="black"/>
                </a:solidFill>
              </a:rPr>
              <a:t>P15    </a:t>
            </a:r>
          </a:p>
          <a:p>
            <a:r>
              <a:rPr lang="sv-SE" dirty="0">
                <a:solidFill>
                  <a:prstClr val="black"/>
                </a:solidFill>
              </a:rPr>
              <a:t>   --</a:t>
            </a:r>
          </a:p>
          <a:p>
            <a:r>
              <a:rPr lang="sv-SE" dirty="0">
                <a:solidFill>
                  <a:prstClr val="black"/>
                </a:solidFill>
              </a:rPr>
              <a:t>2019</a:t>
            </a:r>
          </a:p>
        </p:txBody>
      </p:sp>
      <p:sp>
        <p:nvSpPr>
          <p:cNvPr id="53" name="Rektangel med rundade hörn 52"/>
          <p:cNvSpPr/>
          <p:nvPr/>
        </p:nvSpPr>
        <p:spPr>
          <a:xfrm>
            <a:off x="2178733" y="1646537"/>
            <a:ext cx="1079880" cy="358933"/>
          </a:xfrm>
          <a:prstGeom prst="round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sv-S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sv-SE" sz="1400" dirty="0">
                <a:solidFill>
                  <a:prstClr val="black"/>
                </a:solidFill>
              </a:rPr>
              <a:t>DIV 5/WIK </a:t>
            </a:r>
          </a:p>
        </p:txBody>
      </p:sp>
      <p:sp>
        <p:nvSpPr>
          <p:cNvPr id="57" name="Rektangel med rundade hörn 56"/>
          <p:cNvSpPr/>
          <p:nvPr/>
        </p:nvSpPr>
        <p:spPr>
          <a:xfrm>
            <a:off x="10195800" y="700029"/>
            <a:ext cx="1139857" cy="488092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sv-S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sv-SE" dirty="0">
                <a:solidFill>
                  <a:prstClr val="black"/>
                </a:solidFill>
              </a:rPr>
              <a:t>DIV 2</a:t>
            </a:r>
          </a:p>
        </p:txBody>
      </p:sp>
      <p:sp>
        <p:nvSpPr>
          <p:cNvPr id="59" name="Rektangel med rundade hörn 58"/>
          <p:cNvSpPr/>
          <p:nvPr/>
        </p:nvSpPr>
        <p:spPr>
          <a:xfrm>
            <a:off x="10185964" y="2438994"/>
            <a:ext cx="1149692" cy="452065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sv-S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sv-SE" sz="1400" dirty="0">
                <a:solidFill>
                  <a:prstClr val="black"/>
                </a:solidFill>
              </a:rPr>
              <a:t>J 16 nat.</a:t>
            </a:r>
          </a:p>
          <a:p>
            <a:pPr algn="ctr"/>
            <a:r>
              <a:rPr lang="sv-SE" sz="1400" dirty="0">
                <a:solidFill>
                  <a:prstClr val="black"/>
                </a:solidFill>
              </a:rPr>
              <a:t>Serie 2011 </a:t>
            </a:r>
          </a:p>
        </p:txBody>
      </p:sp>
      <p:sp>
        <p:nvSpPr>
          <p:cNvPr id="60" name="Rektangel med rundade hörn 59"/>
          <p:cNvSpPr/>
          <p:nvPr/>
        </p:nvSpPr>
        <p:spPr>
          <a:xfrm>
            <a:off x="10205637" y="1263407"/>
            <a:ext cx="1139857" cy="484072"/>
          </a:xfrm>
          <a:prstGeom prst="round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sv-S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sv-SE" sz="1400" dirty="0">
                <a:solidFill>
                  <a:prstClr val="black"/>
                </a:solidFill>
              </a:rPr>
              <a:t>DIV 4 </a:t>
            </a:r>
          </a:p>
        </p:txBody>
      </p:sp>
      <p:sp>
        <p:nvSpPr>
          <p:cNvPr id="61" name="Rektangel med rundade hörn 60"/>
          <p:cNvSpPr/>
          <p:nvPr/>
        </p:nvSpPr>
        <p:spPr>
          <a:xfrm>
            <a:off x="10195800" y="1820351"/>
            <a:ext cx="1149694" cy="528789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sv-S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sv-SE" sz="1400" dirty="0">
                <a:solidFill>
                  <a:prstClr val="black"/>
                </a:solidFill>
              </a:rPr>
              <a:t>J 19 nat.</a:t>
            </a:r>
          </a:p>
          <a:p>
            <a:pPr algn="ctr"/>
            <a:r>
              <a:rPr lang="sv-SE" sz="1400" dirty="0">
                <a:solidFill>
                  <a:prstClr val="black"/>
                </a:solidFill>
              </a:rPr>
              <a:t>Serie 2010</a:t>
            </a:r>
          </a:p>
        </p:txBody>
      </p:sp>
      <p:pic>
        <p:nvPicPr>
          <p:cNvPr id="62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485" y="180657"/>
            <a:ext cx="805567" cy="802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" name="Rektangel med rundade hörn 33"/>
          <p:cNvSpPr/>
          <p:nvPr/>
        </p:nvSpPr>
        <p:spPr>
          <a:xfrm>
            <a:off x="2171485" y="3004574"/>
            <a:ext cx="1079458" cy="452065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sv-S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sv-SE" sz="1400" dirty="0">
                <a:solidFill>
                  <a:prstClr val="black"/>
                </a:solidFill>
              </a:rPr>
              <a:t>P08 SIF</a:t>
            </a:r>
          </a:p>
        </p:txBody>
      </p:sp>
      <p:sp>
        <p:nvSpPr>
          <p:cNvPr id="35" name="Rektangel med rundade hörn 34"/>
          <p:cNvSpPr/>
          <p:nvPr/>
        </p:nvSpPr>
        <p:spPr>
          <a:xfrm>
            <a:off x="4252332" y="941548"/>
            <a:ext cx="1097653" cy="488092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sv-S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sv-SE" dirty="0">
                <a:solidFill>
                  <a:prstClr val="black"/>
                </a:solidFill>
              </a:rPr>
              <a:t>DIV 3</a:t>
            </a:r>
          </a:p>
        </p:txBody>
      </p:sp>
      <p:sp>
        <p:nvSpPr>
          <p:cNvPr id="36" name="Rektangel med rundade hörn 35"/>
          <p:cNvSpPr/>
          <p:nvPr/>
        </p:nvSpPr>
        <p:spPr>
          <a:xfrm>
            <a:off x="4291317" y="1489415"/>
            <a:ext cx="1079880" cy="358933"/>
          </a:xfrm>
          <a:prstGeom prst="round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sv-S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sv-SE" sz="1400" dirty="0">
                <a:solidFill>
                  <a:prstClr val="black"/>
                </a:solidFill>
              </a:rPr>
              <a:t>DIV 5 </a:t>
            </a:r>
            <a:r>
              <a:rPr lang="sv-SE" sz="1400" dirty="0" err="1">
                <a:solidFill>
                  <a:prstClr val="black"/>
                </a:solidFill>
              </a:rPr>
              <a:t>Samv</a:t>
            </a:r>
            <a:r>
              <a:rPr lang="sv-SE" sz="1400" dirty="0">
                <a:solidFill>
                  <a:prstClr val="black"/>
                </a:solidFill>
              </a:rPr>
              <a:t>  </a:t>
            </a:r>
          </a:p>
        </p:txBody>
      </p:sp>
      <p:sp>
        <p:nvSpPr>
          <p:cNvPr id="37" name="Rektangel med rundade hörn 36"/>
          <p:cNvSpPr/>
          <p:nvPr/>
        </p:nvSpPr>
        <p:spPr>
          <a:xfrm>
            <a:off x="4256107" y="1908124"/>
            <a:ext cx="1093878" cy="452065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sv-S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sv-SE" sz="1400" dirty="0">
                <a:solidFill>
                  <a:prstClr val="black"/>
                </a:solidFill>
              </a:rPr>
              <a:t> J 16 vinter serie 2008</a:t>
            </a:r>
          </a:p>
        </p:txBody>
      </p:sp>
      <p:sp>
        <p:nvSpPr>
          <p:cNvPr id="38" name="Rektangel med rundade hörn 37"/>
          <p:cNvSpPr/>
          <p:nvPr/>
        </p:nvSpPr>
        <p:spPr>
          <a:xfrm>
            <a:off x="10185964" y="2966344"/>
            <a:ext cx="1149692" cy="295244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sv-S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sv-SE">
              <a:solidFill>
                <a:prstClr val="white"/>
              </a:solidFill>
            </a:endParaRPr>
          </a:p>
        </p:txBody>
      </p:sp>
      <p:sp>
        <p:nvSpPr>
          <p:cNvPr id="39" name="textruta 214"/>
          <p:cNvSpPr txBox="1"/>
          <p:nvPr/>
        </p:nvSpPr>
        <p:spPr>
          <a:xfrm>
            <a:off x="10185964" y="3056461"/>
            <a:ext cx="1302471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sv-S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v-SE" dirty="0">
                <a:solidFill>
                  <a:prstClr val="black"/>
                </a:solidFill>
              </a:rPr>
              <a:t>11-11 P12</a:t>
            </a:r>
          </a:p>
          <a:p>
            <a:endParaRPr lang="sv-SE" dirty="0">
              <a:solidFill>
                <a:prstClr val="black"/>
              </a:solidFill>
            </a:endParaRPr>
          </a:p>
          <a:p>
            <a:r>
              <a:rPr lang="sv-SE" dirty="0">
                <a:solidFill>
                  <a:prstClr val="black"/>
                </a:solidFill>
              </a:rPr>
              <a:t>9-9 P11/12</a:t>
            </a:r>
          </a:p>
          <a:p>
            <a:r>
              <a:rPr lang="sv-SE" dirty="0">
                <a:solidFill>
                  <a:prstClr val="black"/>
                </a:solidFill>
              </a:rPr>
              <a:t>P13/14</a:t>
            </a:r>
          </a:p>
          <a:p>
            <a:endParaRPr lang="sv-SE" dirty="0">
              <a:solidFill>
                <a:prstClr val="black"/>
              </a:solidFill>
            </a:endParaRPr>
          </a:p>
          <a:p>
            <a:r>
              <a:rPr lang="sv-SE" dirty="0">
                <a:solidFill>
                  <a:prstClr val="black"/>
                </a:solidFill>
              </a:rPr>
              <a:t>7-7 P15, P16</a:t>
            </a:r>
          </a:p>
          <a:p>
            <a:r>
              <a:rPr lang="sv-SE" dirty="0">
                <a:solidFill>
                  <a:prstClr val="black"/>
                </a:solidFill>
              </a:rPr>
              <a:t>P17    </a:t>
            </a:r>
          </a:p>
          <a:p>
            <a:r>
              <a:rPr lang="sv-SE" dirty="0">
                <a:solidFill>
                  <a:prstClr val="black"/>
                </a:solidFill>
              </a:rPr>
              <a:t>   --</a:t>
            </a:r>
          </a:p>
          <a:p>
            <a:r>
              <a:rPr lang="sv-SE" dirty="0">
                <a:solidFill>
                  <a:prstClr val="black"/>
                </a:solidFill>
              </a:rPr>
              <a:t>2022</a:t>
            </a:r>
          </a:p>
        </p:txBody>
      </p:sp>
      <p:sp>
        <p:nvSpPr>
          <p:cNvPr id="33" name="Rektangel med rundade hörn 32"/>
          <p:cNvSpPr/>
          <p:nvPr/>
        </p:nvSpPr>
        <p:spPr>
          <a:xfrm>
            <a:off x="6402676" y="2425313"/>
            <a:ext cx="1093878" cy="452065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sv-S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sv-SE" sz="1400" dirty="0">
                <a:solidFill>
                  <a:prstClr val="black"/>
                </a:solidFill>
              </a:rPr>
              <a:t>P16 nat. serie 2009</a:t>
            </a:r>
          </a:p>
        </p:txBody>
      </p:sp>
      <p:sp>
        <p:nvSpPr>
          <p:cNvPr id="40" name="Rektangel med rundade hörn 39"/>
          <p:cNvSpPr/>
          <p:nvPr/>
        </p:nvSpPr>
        <p:spPr>
          <a:xfrm>
            <a:off x="6381464" y="2985674"/>
            <a:ext cx="1115090" cy="2919429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sv-S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sv-SE">
              <a:solidFill>
                <a:prstClr val="white"/>
              </a:solidFill>
            </a:endParaRPr>
          </a:p>
        </p:txBody>
      </p:sp>
      <p:sp>
        <p:nvSpPr>
          <p:cNvPr id="41" name="textruta 214"/>
          <p:cNvSpPr txBox="1"/>
          <p:nvPr/>
        </p:nvSpPr>
        <p:spPr>
          <a:xfrm>
            <a:off x="6356735" y="2999355"/>
            <a:ext cx="1118608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sv-S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v-SE" dirty="0">
                <a:solidFill>
                  <a:prstClr val="black"/>
                </a:solidFill>
              </a:rPr>
              <a:t>11-11 P10</a:t>
            </a:r>
          </a:p>
          <a:p>
            <a:endParaRPr lang="sv-SE" dirty="0">
              <a:solidFill>
                <a:prstClr val="black"/>
              </a:solidFill>
            </a:endParaRPr>
          </a:p>
          <a:p>
            <a:r>
              <a:rPr lang="sv-SE" dirty="0">
                <a:solidFill>
                  <a:prstClr val="black"/>
                </a:solidFill>
              </a:rPr>
              <a:t>9-9 P11/12</a:t>
            </a:r>
          </a:p>
          <a:p>
            <a:r>
              <a:rPr lang="sv-SE" dirty="0">
                <a:solidFill>
                  <a:prstClr val="black"/>
                </a:solidFill>
              </a:rPr>
              <a:t>P13/14</a:t>
            </a:r>
          </a:p>
          <a:p>
            <a:endParaRPr lang="sv-SE" dirty="0">
              <a:solidFill>
                <a:prstClr val="black"/>
              </a:solidFill>
            </a:endParaRPr>
          </a:p>
          <a:p>
            <a:r>
              <a:rPr lang="sv-SE" dirty="0">
                <a:solidFill>
                  <a:prstClr val="black"/>
                </a:solidFill>
              </a:rPr>
              <a:t>7-7 P15, 16, 17    </a:t>
            </a:r>
          </a:p>
          <a:p>
            <a:r>
              <a:rPr lang="sv-SE" dirty="0">
                <a:solidFill>
                  <a:prstClr val="black"/>
                </a:solidFill>
              </a:rPr>
              <a:t>   --</a:t>
            </a:r>
          </a:p>
          <a:p>
            <a:r>
              <a:rPr lang="sv-SE" dirty="0">
                <a:solidFill>
                  <a:prstClr val="black"/>
                </a:solidFill>
              </a:rPr>
              <a:t>2020</a:t>
            </a:r>
          </a:p>
        </p:txBody>
      </p:sp>
      <p:sp>
        <p:nvSpPr>
          <p:cNvPr id="42" name="Rektangel med rundade hörn 41"/>
          <p:cNvSpPr/>
          <p:nvPr/>
        </p:nvSpPr>
        <p:spPr>
          <a:xfrm>
            <a:off x="6388678" y="942738"/>
            <a:ext cx="1097653" cy="488092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sv-S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sv-SE" dirty="0">
                <a:solidFill>
                  <a:prstClr val="black"/>
                </a:solidFill>
              </a:rPr>
              <a:t>DIV 3</a:t>
            </a:r>
          </a:p>
        </p:txBody>
      </p:sp>
      <p:sp>
        <p:nvSpPr>
          <p:cNvPr id="43" name="Rektangel med rundade hörn 42"/>
          <p:cNvSpPr/>
          <p:nvPr/>
        </p:nvSpPr>
        <p:spPr>
          <a:xfrm>
            <a:off x="6402676" y="1491496"/>
            <a:ext cx="1079880" cy="358933"/>
          </a:xfrm>
          <a:prstGeom prst="round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sv-S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sv-SE" sz="1400" dirty="0">
                <a:solidFill>
                  <a:prstClr val="black"/>
                </a:solidFill>
              </a:rPr>
              <a:t>DIV 5 </a:t>
            </a:r>
            <a:r>
              <a:rPr lang="sv-SE" sz="1400" dirty="0" err="1">
                <a:solidFill>
                  <a:prstClr val="black"/>
                </a:solidFill>
              </a:rPr>
              <a:t>Samv</a:t>
            </a:r>
            <a:r>
              <a:rPr lang="sv-SE" sz="1400" dirty="0">
                <a:solidFill>
                  <a:prstClr val="black"/>
                </a:solidFill>
              </a:rPr>
              <a:t>  </a:t>
            </a:r>
          </a:p>
        </p:txBody>
      </p:sp>
      <p:sp>
        <p:nvSpPr>
          <p:cNvPr id="47" name="Rektangel med rundade hörn 46"/>
          <p:cNvSpPr/>
          <p:nvPr/>
        </p:nvSpPr>
        <p:spPr>
          <a:xfrm>
            <a:off x="6381464" y="1894443"/>
            <a:ext cx="1093878" cy="452065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sv-S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sv-SE" sz="1400" dirty="0">
                <a:solidFill>
                  <a:prstClr val="black"/>
                </a:solidFill>
              </a:rPr>
              <a:t>J 17 vinter serie 2008</a:t>
            </a:r>
          </a:p>
        </p:txBody>
      </p:sp>
      <p:sp>
        <p:nvSpPr>
          <p:cNvPr id="48" name="Rektangel med rundade hörn 47"/>
          <p:cNvSpPr/>
          <p:nvPr/>
        </p:nvSpPr>
        <p:spPr>
          <a:xfrm>
            <a:off x="8352919" y="2430061"/>
            <a:ext cx="1093878" cy="452065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sv-S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sv-SE" sz="1400" dirty="0">
                <a:solidFill>
                  <a:prstClr val="black"/>
                </a:solidFill>
              </a:rPr>
              <a:t>P16 nat. serie 2010</a:t>
            </a:r>
          </a:p>
        </p:txBody>
      </p:sp>
      <p:sp>
        <p:nvSpPr>
          <p:cNvPr id="52" name="Rektangel med rundade hörn 51"/>
          <p:cNvSpPr/>
          <p:nvPr/>
        </p:nvSpPr>
        <p:spPr>
          <a:xfrm>
            <a:off x="8331707" y="2990422"/>
            <a:ext cx="1115090" cy="2919429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sv-S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sv-SE">
              <a:solidFill>
                <a:prstClr val="white"/>
              </a:solidFill>
            </a:endParaRPr>
          </a:p>
        </p:txBody>
      </p:sp>
      <p:sp>
        <p:nvSpPr>
          <p:cNvPr id="54" name="textruta 214"/>
          <p:cNvSpPr txBox="1"/>
          <p:nvPr/>
        </p:nvSpPr>
        <p:spPr>
          <a:xfrm>
            <a:off x="8330711" y="3004103"/>
            <a:ext cx="1302471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sv-S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v-SE" dirty="0">
                <a:solidFill>
                  <a:prstClr val="black"/>
                </a:solidFill>
              </a:rPr>
              <a:t>11-11 P11</a:t>
            </a:r>
          </a:p>
          <a:p>
            <a:endParaRPr lang="sv-SE" dirty="0">
              <a:solidFill>
                <a:prstClr val="black"/>
              </a:solidFill>
            </a:endParaRPr>
          </a:p>
          <a:p>
            <a:r>
              <a:rPr lang="sv-SE" dirty="0">
                <a:solidFill>
                  <a:prstClr val="black"/>
                </a:solidFill>
              </a:rPr>
              <a:t>9-9 P10</a:t>
            </a:r>
          </a:p>
          <a:p>
            <a:r>
              <a:rPr lang="sv-SE" dirty="0">
                <a:solidFill>
                  <a:prstClr val="black"/>
                </a:solidFill>
              </a:rPr>
              <a:t>P11/12</a:t>
            </a:r>
          </a:p>
          <a:p>
            <a:endParaRPr lang="sv-SE" dirty="0">
              <a:solidFill>
                <a:prstClr val="black"/>
              </a:solidFill>
            </a:endParaRPr>
          </a:p>
          <a:p>
            <a:r>
              <a:rPr lang="sv-SE" dirty="0">
                <a:solidFill>
                  <a:prstClr val="black"/>
                </a:solidFill>
              </a:rPr>
              <a:t>7-7 P13/14</a:t>
            </a:r>
          </a:p>
          <a:p>
            <a:r>
              <a:rPr lang="sv-SE" dirty="0">
                <a:solidFill>
                  <a:prstClr val="black"/>
                </a:solidFill>
              </a:rPr>
              <a:t>P15    </a:t>
            </a:r>
          </a:p>
          <a:p>
            <a:r>
              <a:rPr lang="sv-SE" dirty="0">
                <a:solidFill>
                  <a:prstClr val="black"/>
                </a:solidFill>
              </a:rPr>
              <a:t>   --</a:t>
            </a:r>
          </a:p>
          <a:p>
            <a:r>
              <a:rPr lang="sv-SE" dirty="0">
                <a:solidFill>
                  <a:prstClr val="black"/>
                </a:solidFill>
              </a:rPr>
              <a:t>2021</a:t>
            </a:r>
          </a:p>
        </p:txBody>
      </p:sp>
      <p:sp>
        <p:nvSpPr>
          <p:cNvPr id="55" name="Rektangel med rundade hörn 54"/>
          <p:cNvSpPr/>
          <p:nvPr/>
        </p:nvSpPr>
        <p:spPr>
          <a:xfrm>
            <a:off x="8338921" y="947486"/>
            <a:ext cx="1097653" cy="488092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sv-S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sv-SE" dirty="0">
                <a:solidFill>
                  <a:prstClr val="black"/>
                </a:solidFill>
              </a:rPr>
              <a:t>DIV 3</a:t>
            </a:r>
          </a:p>
        </p:txBody>
      </p:sp>
      <p:sp>
        <p:nvSpPr>
          <p:cNvPr id="56" name="Rektangel med rundade hörn 55"/>
          <p:cNvSpPr/>
          <p:nvPr/>
        </p:nvSpPr>
        <p:spPr>
          <a:xfrm>
            <a:off x="8352919" y="1496244"/>
            <a:ext cx="1079880" cy="358933"/>
          </a:xfrm>
          <a:prstGeom prst="round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sv-S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sv-SE" sz="1400" dirty="0">
                <a:solidFill>
                  <a:prstClr val="black"/>
                </a:solidFill>
              </a:rPr>
              <a:t>DIV 5 </a:t>
            </a:r>
            <a:r>
              <a:rPr lang="sv-SE" sz="1400" dirty="0" err="1">
                <a:solidFill>
                  <a:prstClr val="black"/>
                </a:solidFill>
              </a:rPr>
              <a:t>Samv</a:t>
            </a:r>
            <a:r>
              <a:rPr lang="sv-SE" sz="1400" dirty="0">
                <a:solidFill>
                  <a:prstClr val="black"/>
                </a:solidFill>
              </a:rPr>
              <a:t>  </a:t>
            </a:r>
          </a:p>
        </p:txBody>
      </p:sp>
      <p:sp>
        <p:nvSpPr>
          <p:cNvPr id="58" name="Rektangel med rundade hörn 57"/>
          <p:cNvSpPr/>
          <p:nvPr/>
        </p:nvSpPr>
        <p:spPr>
          <a:xfrm>
            <a:off x="8331707" y="1899191"/>
            <a:ext cx="1093878" cy="452065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sv-S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sv-SE" sz="1400" dirty="0">
                <a:solidFill>
                  <a:prstClr val="black"/>
                </a:solidFill>
              </a:rPr>
              <a:t>J 18 vinter serie 2009</a:t>
            </a:r>
          </a:p>
        </p:txBody>
      </p:sp>
    </p:spTree>
    <p:extLst>
      <p:ext uri="{BB962C8B-B14F-4D97-AF65-F5344CB8AC3E}">
        <p14:creationId xmlns:p14="http://schemas.microsoft.com/office/powerpoint/2010/main" val="29733052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Rektangel med rundade hörn 38"/>
          <p:cNvSpPr/>
          <p:nvPr/>
        </p:nvSpPr>
        <p:spPr>
          <a:xfrm>
            <a:off x="283269" y="1669773"/>
            <a:ext cx="3954603" cy="4975377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8483" y="293246"/>
            <a:ext cx="1018194" cy="9307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Bildobjekt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5074450" y="4038711"/>
            <a:ext cx="1931479" cy="1086457"/>
          </a:xfrm>
          <a:prstGeom prst="rect">
            <a:avLst/>
          </a:prstGeom>
        </p:spPr>
      </p:pic>
      <p:sp>
        <p:nvSpPr>
          <p:cNvPr id="6" name="Rubrik 16"/>
          <p:cNvSpPr txBox="1">
            <a:spLocks noGrp="1"/>
          </p:cNvSpPr>
          <p:nvPr>
            <p:ph type="title"/>
          </p:nvPr>
        </p:nvSpPr>
        <p:spPr>
          <a:xfrm>
            <a:off x="1456677" y="308805"/>
            <a:ext cx="9943154" cy="1255728"/>
          </a:xfrm>
          <a:prstGeom prst="rect">
            <a:avLst/>
          </a:prstGeom>
          <a:noFill/>
          <a:effectLst>
            <a:reflection blurRad="6350" stA="50000" endA="300" endPos="38500" dist="50800" dir="5400000" sy="-100000" algn="bl" rotWithShape="0"/>
          </a:effectLst>
        </p:spPr>
        <p:txBody>
          <a:bodyPr wrap="square" rtlCol="0">
            <a:spAutoFit/>
          </a:bodyPr>
          <a:lstStyle/>
          <a:p>
            <a:r>
              <a:rPr lang="sv-SE" sz="2800" dirty="0">
                <a:latin typeface="Comic Sans MS" panose="030F0702030302020204" pitchFamily="66" charset="0"/>
              </a:rPr>
              <a:t>         Hedens IF krav på dig som ledare – gula tråden</a:t>
            </a:r>
          </a:p>
          <a:p>
            <a:r>
              <a:rPr lang="sv-SE" sz="2800" dirty="0">
                <a:latin typeface="Comic Sans MS" panose="030F0702030302020204" pitchFamily="66" charset="0"/>
              </a:rPr>
              <a:t/>
            </a:r>
            <a:br>
              <a:rPr lang="sv-SE" sz="2800" dirty="0">
                <a:latin typeface="Comic Sans MS" panose="030F0702030302020204" pitchFamily="66" charset="0"/>
              </a:rPr>
            </a:br>
            <a:endParaRPr lang="sv-SE" sz="2800" dirty="0">
              <a:latin typeface="Comic Sans MS" panose="030F0702030302020204" pitchFamily="66" charset="0"/>
            </a:endParaRPr>
          </a:p>
        </p:txBody>
      </p:sp>
      <p:sp>
        <p:nvSpPr>
          <p:cNvPr id="16" name="Ellips 15"/>
          <p:cNvSpPr/>
          <p:nvPr/>
        </p:nvSpPr>
        <p:spPr>
          <a:xfrm>
            <a:off x="7613374" y="3180522"/>
            <a:ext cx="2832652" cy="1580322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600" dirty="0">
                <a:solidFill>
                  <a:schemeClr val="tx1"/>
                </a:solidFill>
                <a:latin typeface="Comic Sans MS" panose="030F0702030302020204" pitchFamily="66" charset="0"/>
              </a:rPr>
              <a:t>Rätt utbildning </a:t>
            </a:r>
            <a:r>
              <a:rPr lang="sv-SE" sz="1600" dirty="0" err="1">
                <a:solidFill>
                  <a:schemeClr val="tx1"/>
                </a:solidFill>
                <a:latin typeface="Comic Sans MS" panose="030F0702030302020204" pitchFamily="66" charset="0"/>
              </a:rPr>
              <a:t>mht</a:t>
            </a:r>
            <a:r>
              <a:rPr lang="sv-SE" sz="1600" dirty="0">
                <a:solidFill>
                  <a:schemeClr val="tx1"/>
                </a:solidFill>
                <a:latin typeface="Comic Sans MS" panose="030F0702030302020204" pitchFamily="66" charset="0"/>
              </a:rPr>
              <a:t> roll som tränare eller ledare föreningen</a:t>
            </a:r>
          </a:p>
        </p:txBody>
      </p:sp>
      <p:cxnSp>
        <p:nvCxnSpPr>
          <p:cNvPr id="18" name="Rak pil 17"/>
          <p:cNvCxnSpPr/>
          <p:nvPr/>
        </p:nvCxnSpPr>
        <p:spPr>
          <a:xfrm flipV="1">
            <a:off x="9690652" y="2583569"/>
            <a:ext cx="1035415" cy="51303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Rak pil 19"/>
          <p:cNvCxnSpPr/>
          <p:nvPr/>
        </p:nvCxnSpPr>
        <p:spPr>
          <a:xfrm flipV="1">
            <a:off x="10376452" y="2982066"/>
            <a:ext cx="795131" cy="41711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Rak pil 21"/>
          <p:cNvCxnSpPr/>
          <p:nvPr/>
        </p:nvCxnSpPr>
        <p:spPr>
          <a:xfrm>
            <a:off x="10634870" y="3970683"/>
            <a:ext cx="48701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Rak pil 23"/>
          <p:cNvCxnSpPr/>
          <p:nvPr/>
        </p:nvCxnSpPr>
        <p:spPr>
          <a:xfrm>
            <a:off x="10287000" y="4581940"/>
            <a:ext cx="695739" cy="57647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ruta 24"/>
          <p:cNvSpPr txBox="1"/>
          <p:nvPr/>
        </p:nvSpPr>
        <p:spPr>
          <a:xfrm>
            <a:off x="10700601" y="2085252"/>
            <a:ext cx="8642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/>
              <a:t>UEFA-C</a:t>
            </a:r>
          </a:p>
        </p:txBody>
      </p:sp>
      <p:sp>
        <p:nvSpPr>
          <p:cNvPr id="26" name="textruta 25"/>
          <p:cNvSpPr txBox="1"/>
          <p:nvPr/>
        </p:nvSpPr>
        <p:spPr>
          <a:xfrm>
            <a:off x="11171582" y="2687604"/>
            <a:ext cx="9106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/>
              <a:t>UEFA_B</a:t>
            </a:r>
          </a:p>
        </p:txBody>
      </p:sp>
      <p:sp>
        <p:nvSpPr>
          <p:cNvPr id="27" name="textruta 26"/>
          <p:cNvSpPr txBox="1"/>
          <p:nvPr/>
        </p:nvSpPr>
        <p:spPr>
          <a:xfrm>
            <a:off x="11171581" y="3763139"/>
            <a:ext cx="7992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/>
              <a:t>SvFF D</a:t>
            </a:r>
          </a:p>
        </p:txBody>
      </p:sp>
      <p:sp>
        <p:nvSpPr>
          <p:cNvPr id="28" name="textruta 27"/>
          <p:cNvSpPr txBox="1"/>
          <p:nvPr/>
        </p:nvSpPr>
        <p:spPr>
          <a:xfrm>
            <a:off x="10726067" y="5187436"/>
            <a:ext cx="12457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/>
              <a:t>UEFA-MV C</a:t>
            </a:r>
          </a:p>
        </p:txBody>
      </p:sp>
      <p:cxnSp>
        <p:nvCxnSpPr>
          <p:cNvPr id="30" name="Rak pil 29"/>
          <p:cNvCxnSpPr/>
          <p:nvPr/>
        </p:nvCxnSpPr>
        <p:spPr>
          <a:xfrm>
            <a:off x="9475155" y="4839795"/>
            <a:ext cx="332961" cy="62034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ruta 30"/>
          <p:cNvSpPr txBox="1"/>
          <p:nvPr/>
        </p:nvSpPr>
        <p:spPr>
          <a:xfrm>
            <a:off x="9543339" y="5539090"/>
            <a:ext cx="8947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 err="1"/>
              <a:t>Övr</a:t>
            </a:r>
            <a:r>
              <a:rPr lang="sv-SE" dirty="0"/>
              <a:t> </a:t>
            </a:r>
            <a:r>
              <a:rPr lang="sv-SE" dirty="0" err="1"/>
              <a:t>utb</a:t>
            </a:r>
            <a:endParaRPr lang="sv-SE" dirty="0"/>
          </a:p>
        </p:txBody>
      </p:sp>
      <p:sp>
        <p:nvSpPr>
          <p:cNvPr id="32" name="Rubrik 16"/>
          <p:cNvSpPr txBox="1">
            <a:spLocks/>
          </p:cNvSpPr>
          <p:nvPr/>
        </p:nvSpPr>
        <p:spPr>
          <a:xfrm>
            <a:off x="699911" y="1917451"/>
            <a:ext cx="3395012" cy="646331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v-SE" sz="1000">
                <a:latin typeface="Comic Sans MS" panose="030F0702030302020204" pitchFamily="66" charset="0"/>
              </a:rPr>
              <a:t>         Hedens IF verksamhetside’</a:t>
            </a:r>
          </a:p>
          <a:p>
            <a:r>
              <a:rPr lang="sv-SE" sz="1000">
                <a:latin typeface="Comic Sans MS" panose="030F0702030302020204" pitchFamily="66" charset="0"/>
              </a:rPr>
              <a:t/>
            </a:r>
            <a:br>
              <a:rPr lang="sv-SE" sz="1000">
                <a:latin typeface="Comic Sans MS" panose="030F0702030302020204" pitchFamily="66" charset="0"/>
              </a:rPr>
            </a:br>
            <a:r>
              <a:rPr lang="sv-SE" sz="1000">
                <a:latin typeface="Comic Sans MS" panose="030F0702030302020204" pitchFamily="66" charset="0"/>
              </a:rPr>
              <a:t>En öppen förening som skapar glädje och långvarigt </a:t>
            </a:r>
          </a:p>
          <a:p>
            <a:r>
              <a:rPr lang="sv-SE" sz="1000">
                <a:latin typeface="Comic Sans MS" panose="030F0702030302020204" pitchFamily="66" charset="0"/>
              </a:rPr>
              <a:t>idrottsintresse för bygdens barn och ungdomar </a:t>
            </a:r>
            <a:endParaRPr lang="sv-SE" sz="1000" dirty="0">
              <a:latin typeface="Comic Sans MS" panose="030F0702030302020204" pitchFamily="66" charset="0"/>
            </a:endParaRPr>
          </a:p>
        </p:txBody>
      </p:sp>
      <p:sp>
        <p:nvSpPr>
          <p:cNvPr id="33" name="textruta 32"/>
          <p:cNvSpPr txBox="1"/>
          <p:nvPr/>
        </p:nvSpPr>
        <p:spPr>
          <a:xfrm>
            <a:off x="725661" y="2901365"/>
            <a:ext cx="3873242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000" dirty="0">
                <a:solidFill>
                  <a:srgbClr val="FF0000"/>
                </a:solidFill>
                <a:latin typeface="Comic Sans MS" panose="030F0702030302020204" pitchFamily="66" charset="0"/>
              </a:rPr>
              <a:t>Föreningsfostran</a:t>
            </a:r>
          </a:p>
          <a:p>
            <a:pPr marL="285750" indent="-285750">
              <a:buFontTx/>
              <a:buChar char="-"/>
            </a:pPr>
            <a:r>
              <a:rPr lang="sv-SE" sz="1000" dirty="0">
                <a:solidFill>
                  <a:srgbClr val="FF0000"/>
                </a:solidFill>
                <a:latin typeface="Comic Sans MS" panose="030F0702030302020204" pitchFamily="66" charset="0"/>
              </a:rPr>
              <a:t>Utveckla färdigheter i förhållande till egna förutsättningar</a:t>
            </a:r>
          </a:p>
          <a:p>
            <a:pPr marL="285750" indent="-285750">
              <a:buFontTx/>
              <a:buChar char="-"/>
            </a:pPr>
            <a:r>
              <a:rPr lang="sv-SE" sz="1000" dirty="0">
                <a:solidFill>
                  <a:srgbClr val="FF0000"/>
                </a:solidFill>
                <a:latin typeface="Comic Sans MS" panose="030F0702030302020204" pitchFamily="66" charset="0"/>
              </a:rPr>
              <a:t>Bredd med individen i centrum</a:t>
            </a:r>
          </a:p>
          <a:p>
            <a:pPr marL="285750" indent="-285750">
              <a:buFontTx/>
              <a:buChar char="-"/>
            </a:pPr>
            <a:endParaRPr lang="sv-SE" sz="1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grpSp>
        <p:nvGrpSpPr>
          <p:cNvPr id="34" name="Grupp 33"/>
          <p:cNvGrpSpPr/>
          <p:nvPr/>
        </p:nvGrpSpPr>
        <p:grpSpPr>
          <a:xfrm>
            <a:off x="629815" y="3896853"/>
            <a:ext cx="3124024" cy="998331"/>
            <a:chOff x="8923448" y="3112780"/>
            <a:chExt cx="3124024" cy="998331"/>
          </a:xfrm>
        </p:grpSpPr>
        <p:sp>
          <p:nvSpPr>
            <p:cNvPr id="35" name="textruta 34"/>
            <p:cNvSpPr txBox="1"/>
            <p:nvPr/>
          </p:nvSpPr>
          <p:spPr>
            <a:xfrm>
              <a:off x="8923448" y="3112780"/>
              <a:ext cx="217558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sz="1400" dirty="0">
                  <a:latin typeface="Comic Sans MS" panose="030F0702030302020204" pitchFamily="66" charset="0"/>
                </a:rPr>
                <a:t>Värdegrund</a:t>
              </a:r>
            </a:p>
          </p:txBody>
        </p:sp>
        <p:sp>
          <p:nvSpPr>
            <p:cNvPr id="36" name="textruta 35"/>
            <p:cNvSpPr txBox="1"/>
            <p:nvPr/>
          </p:nvSpPr>
          <p:spPr>
            <a:xfrm>
              <a:off x="8956453" y="3372447"/>
              <a:ext cx="3091019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285750" indent="-285750">
                <a:buFontTx/>
                <a:buChar char="-"/>
              </a:pPr>
              <a:r>
                <a:rPr lang="sv-SE" sz="1400" dirty="0">
                  <a:latin typeface="Comic Sans MS" panose="030F0702030302020204" pitchFamily="66" charset="0"/>
                </a:rPr>
                <a:t>Glädje och gemenskap</a:t>
              </a:r>
            </a:p>
            <a:p>
              <a:pPr marL="285750" indent="-285750">
                <a:buFontTx/>
                <a:buChar char="-"/>
              </a:pPr>
              <a:r>
                <a:rPr lang="sv-SE" sz="1400" dirty="0">
                  <a:latin typeface="Comic Sans MS" panose="030F0702030302020204" pitchFamily="66" charset="0"/>
                </a:rPr>
                <a:t>Öppenhet</a:t>
              </a:r>
            </a:p>
            <a:p>
              <a:pPr marL="285750" indent="-285750">
                <a:buFontTx/>
                <a:buChar char="-"/>
              </a:pPr>
              <a:r>
                <a:rPr lang="sv-SE" sz="1400" dirty="0">
                  <a:latin typeface="Comic Sans MS" panose="030F0702030302020204" pitchFamily="66" charset="0"/>
                </a:rPr>
                <a:t>Respekt och tillit</a:t>
              </a:r>
            </a:p>
          </p:txBody>
        </p:sp>
      </p:grpSp>
      <p:sp>
        <p:nvSpPr>
          <p:cNvPr id="37" name="textruta 36"/>
          <p:cNvSpPr txBox="1"/>
          <p:nvPr/>
        </p:nvSpPr>
        <p:spPr>
          <a:xfrm>
            <a:off x="522178" y="5247383"/>
            <a:ext cx="3750477" cy="12234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050" dirty="0">
                <a:solidFill>
                  <a:srgbClr val="00B0F0"/>
                </a:solidFill>
                <a:latin typeface="Comic Sans MS" panose="030F0702030302020204" pitchFamily="66" charset="0"/>
              </a:rPr>
              <a:t>Individens roll (jaget) i laget</a:t>
            </a:r>
          </a:p>
          <a:p>
            <a:r>
              <a:rPr lang="sv-SE" sz="1050" dirty="0">
                <a:latin typeface="Comic Sans MS" panose="030F0702030302020204" pitchFamily="66" charset="0"/>
              </a:rPr>
              <a:t>Barnkonventionen 2020</a:t>
            </a:r>
          </a:p>
          <a:p>
            <a:pPr marL="171450" indent="-171450">
              <a:buFontTx/>
              <a:buChar char="-"/>
            </a:pPr>
            <a:r>
              <a:rPr lang="sv-SE" sz="1050" dirty="0">
                <a:latin typeface="Comic Sans MS" panose="030F0702030302020204" pitchFamily="66" charset="0"/>
              </a:rPr>
              <a:t>Barns lika värde</a:t>
            </a:r>
          </a:p>
          <a:p>
            <a:pPr marL="171450" indent="-171450">
              <a:buFontTx/>
              <a:buChar char="-"/>
            </a:pPr>
            <a:r>
              <a:rPr lang="sv-SE" sz="1050" dirty="0">
                <a:latin typeface="Comic Sans MS" panose="030F0702030302020204" pitchFamily="66" charset="0"/>
              </a:rPr>
              <a:t>Barnens bästa ska styra våra beslut</a:t>
            </a:r>
          </a:p>
          <a:p>
            <a:pPr marL="171450" indent="-171450">
              <a:buFontTx/>
              <a:buChar char="-"/>
            </a:pPr>
            <a:r>
              <a:rPr lang="sv-SE" sz="1050" dirty="0">
                <a:latin typeface="Comic Sans MS" panose="030F0702030302020204" pitchFamily="66" charset="0"/>
              </a:rPr>
              <a:t>Barnens rätt till liv och utveckling</a:t>
            </a:r>
          </a:p>
          <a:p>
            <a:pPr marL="171450" indent="-171450">
              <a:buFontTx/>
              <a:buChar char="-"/>
            </a:pPr>
            <a:r>
              <a:rPr lang="sv-SE" sz="1050" dirty="0">
                <a:latin typeface="Comic Sans MS" panose="030F0702030302020204" pitchFamily="66" charset="0"/>
              </a:rPr>
              <a:t>Barns rätt att göra sin röst hörd i takt med barns ålder och mognad</a:t>
            </a:r>
          </a:p>
        </p:txBody>
      </p:sp>
      <p:sp>
        <p:nvSpPr>
          <p:cNvPr id="40" name="Ellips 39"/>
          <p:cNvSpPr/>
          <p:nvPr/>
        </p:nvSpPr>
        <p:spPr>
          <a:xfrm>
            <a:off x="5341115" y="1718811"/>
            <a:ext cx="3103923" cy="1043609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>
                <a:solidFill>
                  <a:schemeClr val="tx1"/>
                </a:solidFill>
                <a:latin typeface="Comic Sans MS" panose="030F0702030302020204" pitchFamily="66" charset="0"/>
              </a:rPr>
              <a:t>Spelformsinriktad</a:t>
            </a:r>
          </a:p>
          <a:p>
            <a:pPr algn="ctr"/>
            <a:r>
              <a:rPr lang="sv-SE" dirty="0">
                <a:solidFill>
                  <a:schemeClr val="tx1"/>
                </a:solidFill>
                <a:latin typeface="Comic Sans MS" panose="030F0702030302020204" pitchFamily="66" charset="0"/>
              </a:rPr>
              <a:t>SPELIDE’</a:t>
            </a:r>
          </a:p>
        </p:txBody>
      </p:sp>
      <p:cxnSp>
        <p:nvCxnSpPr>
          <p:cNvPr id="42" name="Rak pil 41"/>
          <p:cNvCxnSpPr/>
          <p:nvPr/>
        </p:nvCxnSpPr>
        <p:spPr>
          <a:xfrm flipV="1">
            <a:off x="7026965" y="1152939"/>
            <a:ext cx="586409" cy="38389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Rak pil 43"/>
          <p:cNvCxnSpPr/>
          <p:nvPr/>
        </p:nvCxnSpPr>
        <p:spPr>
          <a:xfrm flipV="1">
            <a:off x="8020878" y="1300709"/>
            <a:ext cx="576470" cy="4710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Rak pil 45"/>
          <p:cNvCxnSpPr/>
          <p:nvPr/>
        </p:nvCxnSpPr>
        <p:spPr>
          <a:xfrm flipV="1">
            <a:off x="8665310" y="1735289"/>
            <a:ext cx="530870" cy="38785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ruta 46"/>
          <p:cNvSpPr txBox="1"/>
          <p:nvPr/>
        </p:nvSpPr>
        <p:spPr>
          <a:xfrm>
            <a:off x="7607784" y="975554"/>
            <a:ext cx="8261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/>
              <a:t>försvar</a:t>
            </a:r>
          </a:p>
        </p:txBody>
      </p:sp>
      <p:sp>
        <p:nvSpPr>
          <p:cNvPr id="48" name="textruta 47"/>
          <p:cNvSpPr txBox="1"/>
          <p:nvPr/>
        </p:nvSpPr>
        <p:spPr>
          <a:xfrm>
            <a:off x="8665310" y="1031480"/>
            <a:ext cx="12741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/>
              <a:t>omställning</a:t>
            </a:r>
          </a:p>
        </p:txBody>
      </p:sp>
      <p:sp>
        <p:nvSpPr>
          <p:cNvPr id="49" name="textruta 48"/>
          <p:cNvSpPr txBox="1"/>
          <p:nvPr/>
        </p:nvSpPr>
        <p:spPr>
          <a:xfrm>
            <a:off x="9292534" y="1485107"/>
            <a:ext cx="6982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/>
              <a:t>anfall</a:t>
            </a:r>
          </a:p>
        </p:txBody>
      </p:sp>
      <p:sp>
        <p:nvSpPr>
          <p:cNvPr id="50" name="textruta 49"/>
          <p:cNvSpPr txBox="1"/>
          <p:nvPr/>
        </p:nvSpPr>
        <p:spPr>
          <a:xfrm>
            <a:off x="8445038" y="1495958"/>
            <a:ext cx="7919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zon</a:t>
            </a:r>
          </a:p>
        </p:txBody>
      </p:sp>
      <p:cxnSp>
        <p:nvCxnSpPr>
          <p:cNvPr id="53" name="Rak pil 52"/>
          <p:cNvCxnSpPr/>
          <p:nvPr/>
        </p:nvCxnSpPr>
        <p:spPr>
          <a:xfrm>
            <a:off x="4340234" y="4456561"/>
            <a:ext cx="930891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Rak pil 54"/>
          <p:cNvCxnSpPr/>
          <p:nvPr/>
        </p:nvCxnSpPr>
        <p:spPr>
          <a:xfrm flipH="1">
            <a:off x="6040189" y="2901365"/>
            <a:ext cx="361522" cy="63861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Rak pil 56"/>
          <p:cNvCxnSpPr/>
          <p:nvPr/>
        </p:nvCxnSpPr>
        <p:spPr>
          <a:xfrm flipH="1">
            <a:off x="6783501" y="4157461"/>
            <a:ext cx="740421" cy="234677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12445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2188028" y="267534"/>
            <a:ext cx="9672668" cy="1325563"/>
          </a:xfrm>
        </p:spPr>
        <p:txBody>
          <a:bodyPr>
            <a:normAutofit/>
          </a:bodyPr>
          <a:lstStyle/>
          <a:p>
            <a:r>
              <a:rPr lang="sv-SE" sz="2800" dirty="0">
                <a:latin typeface="Comic Sans MS" panose="030F0702030302020204" pitchFamily="66" charset="0"/>
              </a:rPr>
              <a:t>Målsättning styrelsen 2024 (målbild 2027)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731293" y="1958145"/>
            <a:ext cx="11129403" cy="4720949"/>
          </a:xfrm>
        </p:spPr>
        <p:txBody>
          <a:bodyPr>
            <a:normAutofit/>
          </a:bodyPr>
          <a:lstStyle/>
          <a:p>
            <a:r>
              <a:rPr lang="sv-SE" sz="1800" dirty="0">
                <a:latin typeface="Comic Sans MS" panose="030F0702030302020204" pitchFamily="66" charset="0"/>
              </a:rPr>
              <a:t>Förstärka organisationen i styrelsen</a:t>
            </a:r>
          </a:p>
          <a:p>
            <a:pPr lvl="1"/>
            <a:r>
              <a:rPr lang="sv-SE" sz="1400" dirty="0">
                <a:latin typeface="Comic Sans MS" panose="030F0702030302020204" pitchFamily="66" charset="0"/>
              </a:rPr>
              <a:t>Full bemanning (</a:t>
            </a:r>
            <a:r>
              <a:rPr lang="sv-SE" sz="1400" dirty="0" err="1">
                <a:latin typeface="Comic Sans MS" panose="030F0702030302020204" pitchFamily="66" charset="0"/>
              </a:rPr>
              <a:t>inkl</a:t>
            </a:r>
            <a:r>
              <a:rPr lang="sv-SE" sz="1400" dirty="0">
                <a:latin typeface="Comic Sans MS" panose="030F0702030302020204" pitchFamily="66" charset="0"/>
              </a:rPr>
              <a:t> suppleanterna)</a:t>
            </a:r>
          </a:p>
          <a:p>
            <a:pPr lvl="1"/>
            <a:r>
              <a:rPr lang="sv-SE" sz="1400" dirty="0">
                <a:latin typeface="Comic Sans MS" panose="030F0702030302020204" pitchFamily="66" charset="0"/>
              </a:rPr>
              <a:t>Valberedning</a:t>
            </a:r>
          </a:p>
          <a:p>
            <a:endParaRPr lang="sv-SE" sz="1800" dirty="0">
              <a:latin typeface="Comic Sans MS" panose="030F0702030302020204" pitchFamily="66" charset="0"/>
            </a:endParaRPr>
          </a:p>
          <a:p>
            <a:r>
              <a:rPr lang="sv-SE" sz="1800" dirty="0">
                <a:latin typeface="Comic Sans MS" panose="030F0702030302020204" pitchFamily="66" charset="0"/>
              </a:rPr>
              <a:t>Förstärka ungdomsverksamheten genom ny organisation</a:t>
            </a:r>
          </a:p>
          <a:p>
            <a:endParaRPr lang="sv-SE" sz="1800" dirty="0">
              <a:latin typeface="Comic Sans MS" panose="030F0702030302020204" pitchFamily="66" charset="0"/>
            </a:endParaRPr>
          </a:p>
          <a:p>
            <a:r>
              <a:rPr lang="sv-SE" sz="1800" dirty="0">
                <a:latin typeface="Comic Sans MS" panose="030F0702030302020204" pitchFamily="66" charset="0"/>
              </a:rPr>
              <a:t>Fortsatt aktiv (erbjuda egen anläggning) utbildning och delmål enligt utbildningsplanen !</a:t>
            </a:r>
          </a:p>
          <a:p>
            <a:endParaRPr lang="sv-SE" sz="1800" dirty="0">
              <a:latin typeface="Comic Sans MS" panose="030F0702030302020204" pitchFamily="66" charset="0"/>
            </a:endParaRPr>
          </a:p>
          <a:p>
            <a:r>
              <a:rPr lang="sv-SE" sz="1800" dirty="0">
                <a:latin typeface="Comic Sans MS" panose="030F0702030302020204" pitchFamily="66" charset="0"/>
              </a:rPr>
              <a:t>Fullfölja utvecklingen av gula tråden avseende spelformsrelaterad spelidé</a:t>
            </a:r>
          </a:p>
          <a:p>
            <a:endParaRPr lang="sv-SE" sz="1800" dirty="0">
              <a:latin typeface="Comic Sans MS" panose="030F0702030302020204" pitchFamily="66" charset="0"/>
            </a:endParaRPr>
          </a:p>
          <a:p>
            <a:r>
              <a:rPr lang="sv-SE" sz="1800" dirty="0">
                <a:latin typeface="Comic Sans MS" panose="030F0702030302020204" pitchFamily="66" charset="0"/>
              </a:rPr>
              <a:t>Fullfölja diplomerad förening</a:t>
            </a:r>
          </a:p>
          <a:p>
            <a:pPr marL="914400" lvl="2" indent="0">
              <a:buNone/>
            </a:pPr>
            <a:endParaRPr lang="sv-SE" sz="1800" dirty="0">
              <a:latin typeface="Comic Sans MS" panose="030F0702030302020204" pitchFamily="66" charset="0"/>
            </a:endParaRPr>
          </a:p>
          <a:p>
            <a:pPr lvl="2">
              <a:buFontTx/>
              <a:buChar char="-"/>
            </a:pPr>
            <a:endParaRPr lang="sv-SE" sz="1800" dirty="0">
              <a:latin typeface="Comic Sans MS" panose="030F0702030302020204" pitchFamily="66" charset="0"/>
            </a:endParaRPr>
          </a:p>
          <a:p>
            <a:pPr lvl="2"/>
            <a:endParaRPr lang="sv-SE" sz="1800" dirty="0">
              <a:latin typeface="Comic Sans MS" panose="030F0702030302020204" pitchFamily="66" charset="0"/>
            </a:endParaRPr>
          </a:p>
          <a:p>
            <a:pPr lvl="1"/>
            <a:endParaRPr lang="sv-SE" sz="1800" dirty="0"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8483" y="293246"/>
            <a:ext cx="1288717" cy="12998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086095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/>
          <p:cNvSpPr/>
          <p:nvPr/>
        </p:nvSpPr>
        <p:spPr>
          <a:xfrm>
            <a:off x="757264" y="1832696"/>
            <a:ext cx="10624457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sv-SE" sz="1600" dirty="0">
              <a:effectLst/>
              <a:latin typeface="Comic Sans MS" panose="030F0702030302020204" pitchFamily="66" charset="0"/>
            </a:endParaRPr>
          </a:p>
          <a:p>
            <a:pPr fontAlgn="base">
              <a:buFont typeface="Arial" panose="020B0604020202020204" pitchFamily="34" charset="0"/>
              <a:buChar char="•"/>
            </a:pPr>
            <a:r>
              <a:rPr lang="sv-SE" sz="1600" b="0" i="0" u="none" strike="noStrike" dirty="0">
                <a:solidFill>
                  <a:srgbClr val="000000"/>
                </a:solidFill>
                <a:effectLst/>
                <a:latin typeface="Comic Sans MS" panose="030F0702030302020204" pitchFamily="66" charset="0"/>
              </a:rPr>
              <a:t> Att vinna div 4 norra och avancera i seriesystemet via att spela en offensiv, sevärd, framåtlutad fotboll   </a:t>
            </a:r>
          </a:p>
          <a:p>
            <a:pPr fontAlgn="base"/>
            <a:r>
              <a:rPr lang="sv-SE" sz="1600" dirty="0">
                <a:solidFill>
                  <a:srgbClr val="000000"/>
                </a:solidFill>
                <a:latin typeface="Comic Sans MS" panose="030F0702030302020204" pitchFamily="66" charset="0"/>
              </a:rPr>
              <a:t>  </a:t>
            </a:r>
            <a:r>
              <a:rPr lang="sv-SE" sz="1600" b="0" i="0" u="none" strike="noStrike" dirty="0">
                <a:solidFill>
                  <a:srgbClr val="000000"/>
                </a:solidFill>
                <a:effectLst/>
                <a:latin typeface="Comic Sans MS" panose="030F0702030302020204" pitchFamily="66" charset="0"/>
              </a:rPr>
              <a:t>med stort bollinnehav, många mål och ett tryggt, välkänt försvarsspel</a:t>
            </a:r>
          </a:p>
          <a:p>
            <a:pPr fontAlgn="base">
              <a:buFont typeface="Arial" panose="020B0604020202020204" pitchFamily="34" charset="0"/>
              <a:buChar char="•"/>
            </a:pPr>
            <a:endParaRPr lang="sv-SE" sz="1600" b="0" i="0" u="none" strike="noStrike" dirty="0">
              <a:solidFill>
                <a:srgbClr val="000000"/>
              </a:solidFill>
              <a:effectLst/>
              <a:latin typeface="Comic Sans MS" panose="030F0702030302020204" pitchFamily="66" charset="0"/>
            </a:endParaRPr>
          </a:p>
          <a:p>
            <a:pPr fontAlgn="base">
              <a:buFont typeface="Arial" panose="020B0604020202020204" pitchFamily="34" charset="0"/>
              <a:buChar char="•"/>
            </a:pPr>
            <a:r>
              <a:rPr lang="sv-SE" sz="1600" b="0" i="0" u="none" strike="noStrike" dirty="0">
                <a:solidFill>
                  <a:srgbClr val="000000"/>
                </a:solidFill>
                <a:effectLst/>
                <a:latin typeface="Comic Sans MS" panose="030F0702030302020204" pitchFamily="66" charset="0"/>
              </a:rPr>
              <a:t> Att fortsätta att aktivt, medvetet, utbildande slussa in fler unga spelare i seniorfotbollen än någon </a:t>
            </a:r>
          </a:p>
          <a:p>
            <a:pPr fontAlgn="base"/>
            <a:r>
              <a:rPr lang="sv-SE" sz="1600" dirty="0">
                <a:solidFill>
                  <a:srgbClr val="000000"/>
                </a:solidFill>
                <a:latin typeface="Comic Sans MS" panose="030F0702030302020204" pitchFamily="66" charset="0"/>
              </a:rPr>
              <a:t>  </a:t>
            </a:r>
            <a:r>
              <a:rPr lang="sv-SE" sz="1600" b="0" i="0" u="none" strike="noStrike" dirty="0">
                <a:solidFill>
                  <a:srgbClr val="000000"/>
                </a:solidFill>
                <a:effectLst/>
                <a:latin typeface="Comic Sans MS" panose="030F0702030302020204" pitchFamily="66" charset="0"/>
              </a:rPr>
              <a:t>annan förening gör</a:t>
            </a:r>
          </a:p>
          <a:p>
            <a:pPr fontAlgn="base">
              <a:buFont typeface="Arial" panose="020B0604020202020204" pitchFamily="34" charset="0"/>
              <a:buChar char="•"/>
            </a:pPr>
            <a:endParaRPr lang="sv-SE" sz="1600" b="0" i="0" u="none" strike="noStrike" dirty="0">
              <a:solidFill>
                <a:srgbClr val="000000"/>
              </a:solidFill>
              <a:effectLst/>
              <a:latin typeface="Comic Sans MS" panose="030F0702030302020204" pitchFamily="66" charset="0"/>
            </a:endParaRPr>
          </a:p>
          <a:p>
            <a:pPr fontAlgn="base">
              <a:buFont typeface="Arial" panose="020B0604020202020204" pitchFamily="34" charset="0"/>
              <a:buChar char="•"/>
            </a:pPr>
            <a:r>
              <a:rPr lang="sv-SE" sz="1600" b="0" i="0" u="none" strike="noStrike" dirty="0">
                <a:solidFill>
                  <a:srgbClr val="000000"/>
                </a:solidFill>
                <a:effectLst/>
                <a:latin typeface="Comic Sans MS" panose="030F0702030302020204" pitchFamily="66" charset="0"/>
              </a:rPr>
              <a:t> Att verka som en omsorgsfull förening, ett inkluderande sammanhang där alla känner att man ryms, </a:t>
            </a:r>
          </a:p>
          <a:p>
            <a:pPr fontAlgn="base"/>
            <a:r>
              <a:rPr lang="sv-SE" sz="1600" dirty="0">
                <a:solidFill>
                  <a:srgbClr val="000000"/>
                </a:solidFill>
                <a:latin typeface="Comic Sans MS" panose="030F0702030302020204" pitchFamily="66" charset="0"/>
              </a:rPr>
              <a:t>  </a:t>
            </a:r>
            <a:r>
              <a:rPr lang="sv-SE" sz="1600" b="0" i="0" u="none" strike="noStrike" dirty="0">
                <a:solidFill>
                  <a:srgbClr val="000000"/>
                </a:solidFill>
                <a:effectLst/>
                <a:latin typeface="Comic Sans MS" panose="030F0702030302020204" pitchFamily="66" charset="0"/>
              </a:rPr>
              <a:t>på något sätt, i någon roll</a:t>
            </a:r>
          </a:p>
          <a:p>
            <a:pPr fontAlgn="base">
              <a:buFont typeface="Arial" panose="020B0604020202020204" pitchFamily="34" charset="0"/>
              <a:buChar char="•"/>
            </a:pPr>
            <a:endParaRPr lang="sv-SE" sz="1600" b="0" i="0" u="none" strike="noStrike" dirty="0">
              <a:solidFill>
                <a:srgbClr val="000000"/>
              </a:solidFill>
              <a:effectLst/>
              <a:latin typeface="Comic Sans MS" panose="030F0702030302020204" pitchFamily="66" charset="0"/>
            </a:endParaRPr>
          </a:p>
          <a:p>
            <a:pPr fontAlgn="base">
              <a:buFont typeface="Arial" panose="020B0604020202020204" pitchFamily="34" charset="0"/>
              <a:buChar char="•"/>
            </a:pPr>
            <a:r>
              <a:rPr lang="sv-SE" sz="1600" b="0" i="0" u="none" strike="noStrike" dirty="0">
                <a:solidFill>
                  <a:srgbClr val="000000"/>
                </a:solidFill>
                <a:effectLst/>
                <a:latin typeface="Comic Sans MS" panose="030F0702030302020204" pitchFamily="66" charset="0"/>
              </a:rPr>
              <a:t> Att samtliga, eller kvalificerad merpart av spelarna uppfattar att det totalt sett innebär ett mervärde för </a:t>
            </a:r>
          </a:p>
          <a:p>
            <a:pPr fontAlgn="base"/>
            <a:r>
              <a:rPr lang="sv-SE" sz="1600" dirty="0">
                <a:solidFill>
                  <a:srgbClr val="000000"/>
                </a:solidFill>
                <a:latin typeface="Comic Sans MS" panose="030F0702030302020204" pitchFamily="66" charset="0"/>
              </a:rPr>
              <a:t>  </a:t>
            </a:r>
            <a:r>
              <a:rPr lang="sv-SE" sz="1600" b="0" i="0" u="none" strike="noStrike" dirty="0">
                <a:solidFill>
                  <a:srgbClr val="000000"/>
                </a:solidFill>
                <a:effectLst/>
                <a:latin typeface="Comic Sans MS" panose="030F0702030302020204" pitchFamily="66" charset="0"/>
              </a:rPr>
              <a:t>dom att tillhöra Hedens IF</a:t>
            </a:r>
          </a:p>
          <a:p>
            <a:r>
              <a:rPr lang="sv-SE" sz="1600" dirty="0">
                <a:latin typeface="Comic Sans MS" panose="030F0702030302020204" pitchFamily="66" charset="0"/>
              </a:rPr>
              <a:t/>
            </a:r>
            <a:br>
              <a:rPr lang="sv-SE" sz="1600" dirty="0">
                <a:latin typeface="Comic Sans MS" panose="030F0702030302020204" pitchFamily="66" charset="0"/>
              </a:rPr>
            </a:br>
            <a:r>
              <a:rPr lang="sv-SE" sz="1600" b="1" i="0" u="none" strike="noStrike" dirty="0">
                <a:solidFill>
                  <a:srgbClr val="000000"/>
                </a:solidFill>
                <a:effectLst/>
                <a:latin typeface="Comic Sans MS" panose="030F0702030302020204" pitchFamily="66" charset="0"/>
              </a:rPr>
              <a:t>På längre sikt - 3-5år</a:t>
            </a:r>
          </a:p>
          <a:p>
            <a:endParaRPr lang="sv-SE" sz="1600" dirty="0">
              <a:effectLst/>
              <a:latin typeface="Comic Sans MS" panose="030F0702030302020204" pitchFamily="66" charset="0"/>
            </a:endParaRPr>
          </a:p>
          <a:p>
            <a:pPr fontAlgn="base">
              <a:buFont typeface="Arial" panose="020B0604020202020204" pitchFamily="34" charset="0"/>
              <a:buChar char="•"/>
            </a:pPr>
            <a:r>
              <a:rPr lang="sv-SE" sz="1600" b="0" i="0" u="none" strike="noStrike" dirty="0">
                <a:solidFill>
                  <a:srgbClr val="000000"/>
                </a:solidFill>
                <a:effectLst/>
                <a:latin typeface="Comic Sans MS" panose="030F0702030302020204" pitchFamily="66" charset="0"/>
              </a:rPr>
              <a:t> Etablera föreningen uthålligt i minst div 2 sammanhang med en obruten tråd mellan 4-åringarna och </a:t>
            </a:r>
          </a:p>
          <a:p>
            <a:pPr fontAlgn="base"/>
            <a:r>
              <a:rPr lang="sv-SE" sz="1600" dirty="0">
                <a:solidFill>
                  <a:srgbClr val="000000"/>
                </a:solidFill>
                <a:latin typeface="Comic Sans MS" panose="030F0702030302020204" pitchFamily="66" charset="0"/>
              </a:rPr>
              <a:t>  </a:t>
            </a:r>
            <a:r>
              <a:rPr lang="sv-SE" sz="1600" b="0" i="0" u="none" strike="noStrike" dirty="0">
                <a:solidFill>
                  <a:srgbClr val="000000"/>
                </a:solidFill>
                <a:effectLst/>
                <a:latin typeface="Comic Sans MS" panose="030F0702030302020204" pitchFamily="66" charset="0"/>
              </a:rPr>
              <a:t>seniorverksamheten där alla som vill spela fotboll mellan 4-44år har en arena att verka på i föreningen</a:t>
            </a:r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8483" y="293246"/>
            <a:ext cx="1288717" cy="12998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ruta 5"/>
          <p:cNvSpPr txBox="1"/>
          <p:nvPr/>
        </p:nvSpPr>
        <p:spPr>
          <a:xfrm>
            <a:off x="2996595" y="792878"/>
            <a:ext cx="7483139" cy="8002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800" i="0" u="none" strike="noStrike" dirty="0">
                <a:solidFill>
                  <a:srgbClr val="000000"/>
                </a:solidFill>
                <a:effectLst/>
                <a:latin typeface="Comic Sans MS" panose="030F0702030302020204" pitchFamily="66" charset="0"/>
              </a:rPr>
              <a:t>Målsättningar Hedens IF A-sektionen 2024</a:t>
            </a:r>
            <a:endParaRPr lang="sv-SE" sz="2800" dirty="0">
              <a:effectLst/>
              <a:latin typeface="Comic Sans MS" panose="030F0702030302020204" pitchFamily="66" charset="0"/>
            </a:endParaRPr>
          </a:p>
          <a:p>
            <a:endParaRPr lang="sv-SE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2344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970722" y="189719"/>
            <a:ext cx="10515600" cy="1325563"/>
          </a:xfrm>
        </p:spPr>
        <p:txBody>
          <a:bodyPr>
            <a:normAutofit/>
          </a:bodyPr>
          <a:lstStyle/>
          <a:p>
            <a:r>
              <a:rPr lang="sv-SE" sz="2400" i="0" u="none" strike="noStrike" dirty="0">
                <a:solidFill>
                  <a:srgbClr val="000000"/>
                </a:solidFill>
                <a:effectLst/>
                <a:latin typeface="Comic Sans MS" panose="030F0702030302020204" pitchFamily="66" charset="0"/>
              </a:rPr>
              <a:t>               </a:t>
            </a:r>
            <a:br>
              <a:rPr lang="sv-SE" sz="2400" i="0" u="none" strike="noStrike" dirty="0">
                <a:solidFill>
                  <a:srgbClr val="000000"/>
                </a:solidFill>
                <a:effectLst/>
                <a:latin typeface="Comic Sans MS" panose="030F0702030302020204" pitchFamily="66" charset="0"/>
              </a:rPr>
            </a:br>
            <a:r>
              <a:rPr lang="sv-SE" sz="2400" dirty="0">
                <a:solidFill>
                  <a:srgbClr val="000000"/>
                </a:solidFill>
                <a:latin typeface="Comic Sans MS" panose="030F0702030302020204" pitchFamily="66" charset="0"/>
              </a:rPr>
              <a:t>		</a:t>
            </a:r>
            <a:r>
              <a:rPr lang="sv-SE" sz="2800" i="0" u="none" strike="noStrike" dirty="0">
                <a:solidFill>
                  <a:srgbClr val="000000"/>
                </a:solidFill>
                <a:effectLst/>
                <a:latin typeface="Comic Sans MS" panose="030F0702030302020204" pitchFamily="66" charset="0"/>
              </a:rPr>
              <a:t>Målsättningar Hedens IF U-sektionen 2024</a:t>
            </a:r>
            <a:r>
              <a:rPr lang="sv-SE" sz="2800" dirty="0">
                <a:effectLst/>
                <a:latin typeface="Comic Sans MS" panose="030F0702030302020204" pitchFamily="66" charset="0"/>
              </a:rPr>
              <a:t/>
            </a:r>
            <a:br>
              <a:rPr lang="sv-SE" sz="2800" dirty="0">
                <a:effectLst/>
                <a:latin typeface="Comic Sans MS" panose="030F0702030302020204" pitchFamily="66" charset="0"/>
              </a:rPr>
            </a:br>
            <a:endParaRPr lang="sv-SE" sz="2800" dirty="0">
              <a:latin typeface="Comic Sans MS" panose="030F0702030302020204" pitchFamily="66" charset="0"/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1727200" y="1390826"/>
            <a:ext cx="10515600" cy="5301521"/>
          </a:xfrm>
        </p:spPr>
        <p:txBody>
          <a:bodyPr>
            <a:noAutofit/>
          </a:bodyPr>
          <a:lstStyle/>
          <a:p>
            <a:pPr>
              <a:spcAft>
                <a:spcPts val="600"/>
              </a:spcAft>
            </a:pPr>
            <a:r>
              <a:rPr lang="sv-SE" sz="1600" dirty="0">
                <a:latin typeface="Comic Sans MS" panose="030F0702030302020204" pitchFamily="66" charset="0"/>
              </a:rPr>
              <a:t>Stärka/utveckla ungdoms </a:t>
            </a:r>
            <a:r>
              <a:rPr lang="sv-SE" sz="1600" dirty="0" err="1">
                <a:latin typeface="Comic Sans MS" panose="030F0702030302020204" pitchFamily="66" charset="0"/>
              </a:rPr>
              <a:t>vht</a:t>
            </a:r>
            <a:endParaRPr lang="sv-SE" sz="1600" dirty="0">
              <a:latin typeface="Comic Sans MS" panose="030F0702030302020204" pitchFamily="66" charset="0"/>
            </a:endParaRPr>
          </a:p>
          <a:p>
            <a:pPr lvl="1">
              <a:spcAft>
                <a:spcPts val="600"/>
              </a:spcAft>
            </a:pPr>
            <a:r>
              <a:rPr lang="sv-SE" sz="1600" dirty="0">
                <a:latin typeface="Comic Sans MS" panose="030F0702030302020204" pitchFamily="66" charset="0"/>
              </a:rPr>
              <a:t>Spelformsrelaterade genomgångar med ledargrupperna av gula tråden med stöd av värdegrund, </a:t>
            </a:r>
            <a:r>
              <a:rPr lang="sv-SE" sz="1600" dirty="0" err="1">
                <a:latin typeface="Comic Sans MS" panose="030F0702030302020204" pitchFamily="66" charset="0"/>
              </a:rPr>
              <a:t>verksamhetside</a:t>
            </a:r>
            <a:r>
              <a:rPr lang="sv-SE" sz="1600" dirty="0">
                <a:latin typeface="Comic Sans MS" panose="030F0702030302020204" pitchFamily="66" charset="0"/>
              </a:rPr>
              <a:t>’ och spelarutvecklingsplanen</a:t>
            </a:r>
          </a:p>
          <a:p>
            <a:pPr lvl="1">
              <a:spcAft>
                <a:spcPts val="600"/>
              </a:spcAft>
            </a:pPr>
            <a:r>
              <a:rPr lang="sv-SE" sz="1600" dirty="0">
                <a:latin typeface="Comic Sans MS" panose="030F0702030302020204" pitchFamily="66" charset="0"/>
              </a:rPr>
              <a:t>Fullfölja spelformscoachutbildning för lagens huvudtränare (äldsta lag </a:t>
            </a:r>
            <a:r>
              <a:rPr lang="sv-SE" sz="1600" dirty="0" err="1">
                <a:latin typeface="Comic Sans MS" panose="030F0702030302020204" pitchFamily="66" charset="0"/>
              </a:rPr>
              <a:t>ansv</a:t>
            </a:r>
            <a:r>
              <a:rPr lang="sv-SE" sz="1600" dirty="0">
                <a:latin typeface="Comic Sans MS" panose="030F0702030302020204" pitchFamily="66" charset="0"/>
              </a:rPr>
              <a:t> för yngre lag)</a:t>
            </a:r>
          </a:p>
          <a:p>
            <a:pPr>
              <a:spcAft>
                <a:spcPts val="600"/>
              </a:spcAft>
            </a:pPr>
            <a:r>
              <a:rPr lang="sv-SE" sz="1600" dirty="0">
                <a:latin typeface="Comic Sans MS" panose="030F0702030302020204" pitchFamily="66" charset="0"/>
              </a:rPr>
              <a:t>Öka antalet ungdomar som spelar fotboll i HIF</a:t>
            </a:r>
          </a:p>
          <a:p>
            <a:pPr>
              <a:spcAft>
                <a:spcPts val="600"/>
              </a:spcAft>
            </a:pPr>
            <a:r>
              <a:rPr lang="sv-SE" sz="1600" dirty="0">
                <a:latin typeface="Comic Sans MS" panose="030F0702030302020204" pitchFamily="66" charset="0"/>
              </a:rPr>
              <a:t>Öka antalet ledare i ungdomslagen</a:t>
            </a:r>
          </a:p>
          <a:p>
            <a:r>
              <a:rPr lang="sv-SE" sz="1600" dirty="0">
                <a:latin typeface="Comic Sans MS" panose="030F0702030302020204" pitchFamily="66" charset="0"/>
              </a:rPr>
              <a:t>Öka kompetensnivån för ledarna</a:t>
            </a:r>
          </a:p>
          <a:p>
            <a:pPr lvl="1"/>
            <a:r>
              <a:rPr lang="sv-SE" sz="1600" i="1" dirty="0">
                <a:latin typeface="Comic Sans MS" panose="030F0702030302020204" pitchFamily="66" charset="0"/>
              </a:rPr>
              <a:t>Delmål; 3 till 5 mot 5 	 	50%</a:t>
            </a:r>
          </a:p>
          <a:p>
            <a:pPr lvl="1"/>
            <a:r>
              <a:rPr lang="sv-SE" sz="1600" i="1" dirty="0">
                <a:latin typeface="Comic Sans MS" panose="030F0702030302020204" pitchFamily="66" charset="0"/>
              </a:rPr>
              <a:t>7 mot 7 			 75%</a:t>
            </a:r>
          </a:p>
          <a:p>
            <a:pPr lvl="1">
              <a:spcAft>
                <a:spcPts val="600"/>
              </a:spcAft>
            </a:pPr>
            <a:r>
              <a:rPr lang="sv-SE" sz="1600" i="1" dirty="0">
                <a:latin typeface="Comic Sans MS" panose="030F0702030302020204" pitchFamily="66" charset="0"/>
              </a:rPr>
              <a:t>9 till 11 mot 11 		100%</a:t>
            </a:r>
          </a:p>
          <a:p>
            <a:pPr>
              <a:spcAft>
                <a:spcPts val="600"/>
              </a:spcAft>
            </a:pPr>
            <a:r>
              <a:rPr lang="sv-SE" sz="1600" dirty="0">
                <a:latin typeface="Comic Sans MS" panose="030F0702030302020204" pitchFamily="66" charset="0"/>
              </a:rPr>
              <a:t>Skapa delaktighet/påverkan (</a:t>
            </a:r>
            <a:r>
              <a:rPr lang="sv-SE" sz="1600" i="1" dirty="0">
                <a:latin typeface="Comic Sans MS" panose="030F0702030302020204" pitchFamily="66" charset="0"/>
              </a:rPr>
              <a:t>enligt tidigare målsättning)</a:t>
            </a:r>
          </a:p>
          <a:p>
            <a:pPr>
              <a:spcAft>
                <a:spcPts val="600"/>
              </a:spcAft>
            </a:pPr>
            <a:r>
              <a:rPr lang="sv-SE" sz="1600" dirty="0">
                <a:latin typeface="Comic Sans MS" panose="030F0702030302020204" pitchFamily="66" charset="0"/>
              </a:rPr>
              <a:t>Säkerställa att egna ungdomar spelar i A-laget</a:t>
            </a:r>
          </a:p>
          <a:p>
            <a:pPr>
              <a:spcAft>
                <a:spcPts val="600"/>
              </a:spcAft>
            </a:pPr>
            <a:r>
              <a:rPr lang="sv-SE" sz="1600" dirty="0">
                <a:latin typeface="Comic Sans MS" panose="030F0702030302020204" pitchFamily="66" charset="0"/>
              </a:rPr>
              <a:t>Avlönade/arvoderade tränare från 16 år – bredd mot elit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6363" y="168790"/>
            <a:ext cx="1288717" cy="12220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389978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8483" y="293246"/>
            <a:ext cx="1288717" cy="12998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Platshållare för innehåll 2"/>
          <p:cNvSpPr>
            <a:spLocks noGrp="1"/>
          </p:cNvSpPr>
          <p:nvPr>
            <p:ph idx="1"/>
          </p:nvPr>
        </p:nvSpPr>
        <p:spPr>
          <a:xfrm>
            <a:off x="1505857" y="1694697"/>
            <a:ext cx="10515600" cy="5032375"/>
          </a:xfrm>
        </p:spPr>
        <p:txBody>
          <a:bodyPr>
            <a:noAutofit/>
          </a:bodyPr>
          <a:lstStyle/>
          <a:p>
            <a:r>
              <a:rPr lang="sv-SE" sz="1600" dirty="0">
                <a:latin typeface="Comic Sans MS" panose="030F0702030302020204" pitchFamily="66" charset="0"/>
              </a:rPr>
              <a:t>Uppnå 300 000 + kr i direkta sponsorintäkter</a:t>
            </a:r>
          </a:p>
          <a:p>
            <a:pPr marL="0" indent="0">
              <a:buNone/>
            </a:pPr>
            <a:endParaRPr lang="sv-SE" sz="1600" dirty="0">
              <a:latin typeface="Comic Sans MS" panose="030F0702030302020204" pitchFamily="66" charset="0"/>
            </a:endParaRPr>
          </a:p>
          <a:p>
            <a:r>
              <a:rPr lang="sv-SE" sz="1600" dirty="0">
                <a:latin typeface="Comic Sans MS" panose="030F0702030302020204" pitchFamily="66" charset="0"/>
              </a:rPr>
              <a:t>Uppnå 100 000 + kr i värde för tjänster</a:t>
            </a:r>
          </a:p>
          <a:p>
            <a:endParaRPr lang="sv-SE" sz="1600" dirty="0">
              <a:latin typeface="Comic Sans MS" panose="030F0702030302020204" pitchFamily="66" charset="0"/>
            </a:endParaRPr>
          </a:p>
          <a:p>
            <a:r>
              <a:rPr lang="sv-SE" sz="1600" dirty="0">
                <a:latin typeface="Comic Sans MS" panose="030F0702030302020204" pitchFamily="66" charset="0"/>
              </a:rPr>
              <a:t>Ta fram ett sponsorpaket för nya sponsorer</a:t>
            </a:r>
          </a:p>
          <a:p>
            <a:pPr lvl="1"/>
            <a:r>
              <a:rPr lang="sv-SE" sz="1600" dirty="0">
                <a:latin typeface="Comic Sans MS" panose="030F0702030302020204" pitchFamily="66" charset="0"/>
              </a:rPr>
              <a:t>Brons – skylt konstgräs, webreklam laget.se</a:t>
            </a:r>
          </a:p>
          <a:p>
            <a:pPr lvl="1"/>
            <a:r>
              <a:rPr lang="sv-SE" sz="1600" dirty="0">
                <a:latin typeface="Comic Sans MS" panose="030F0702030302020204" pitchFamily="66" charset="0"/>
              </a:rPr>
              <a:t>Silver – som brons och reklamtryck på U-lag, webreklam laget.se ++ (ny hemsida)</a:t>
            </a:r>
          </a:p>
          <a:p>
            <a:pPr lvl="1"/>
            <a:r>
              <a:rPr lang="sv-SE" sz="1600" dirty="0">
                <a:latin typeface="Comic Sans MS" panose="030F0702030302020204" pitchFamily="66" charset="0"/>
              </a:rPr>
              <a:t>Guld – som silver och reklamtryck A-lag möjligen juniorlag, reklamtryck ledare</a:t>
            </a:r>
          </a:p>
          <a:p>
            <a:pPr lvl="1"/>
            <a:r>
              <a:rPr lang="sv-SE" sz="1600" dirty="0">
                <a:latin typeface="Comic Sans MS" panose="030F0702030302020204" pitchFamily="66" charset="0"/>
              </a:rPr>
              <a:t>Diamant – som guld men utökat med event vid familjedag, bilbingo 1:a advent mm</a:t>
            </a:r>
          </a:p>
          <a:p>
            <a:pPr lvl="1"/>
            <a:endParaRPr lang="sv-SE" sz="1600" dirty="0">
              <a:latin typeface="Comic Sans MS" panose="030F0702030302020204" pitchFamily="66" charset="0"/>
            </a:endParaRPr>
          </a:p>
          <a:p>
            <a:r>
              <a:rPr lang="sv-SE" sz="1600" dirty="0">
                <a:latin typeface="Comic Sans MS" panose="030F0702030302020204" pitchFamily="66" charset="0"/>
              </a:rPr>
              <a:t>Utveckla nyttjandet av </a:t>
            </a:r>
            <a:r>
              <a:rPr lang="sv-SE" sz="1600" dirty="0" err="1">
                <a:latin typeface="Comic Sans MS" panose="030F0702030302020204" pitchFamily="66" charset="0"/>
              </a:rPr>
              <a:t>streamingappen</a:t>
            </a:r>
            <a:r>
              <a:rPr lang="sv-SE" sz="1600" dirty="0">
                <a:latin typeface="Comic Sans MS" panose="030F0702030302020204" pitchFamily="66" charset="0"/>
              </a:rPr>
              <a:t> ”Min fotboll” genom digitala sponsorer</a:t>
            </a:r>
          </a:p>
          <a:p>
            <a:endParaRPr lang="sv-SE" sz="1600" dirty="0">
              <a:latin typeface="Comic Sans MS" panose="030F0702030302020204" pitchFamily="66" charset="0"/>
            </a:endParaRPr>
          </a:p>
          <a:p>
            <a:r>
              <a:rPr lang="sv-SE" sz="1600" dirty="0">
                <a:latin typeface="Comic Sans MS" panose="030F0702030302020204" pitchFamily="66" charset="0"/>
              </a:rPr>
              <a:t>Utveckla sponsorträffen</a:t>
            </a:r>
          </a:p>
          <a:p>
            <a:endParaRPr lang="sv-SE" sz="1600" dirty="0">
              <a:latin typeface="Comic Sans MS" panose="030F0702030302020204" pitchFamily="66" charset="0"/>
            </a:endParaRPr>
          </a:p>
          <a:p>
            <a:r>
              <a:rPr lang="sv-SE" sz="1600" dirty="0">
                <a:latin typeface="Comic Sans MS" panose="030F0702030302020204" pitchFamily="66" charset="0"/>
              </a:rPr>
              <a:t>Utveckla </a:t>
            </a:r>
            <a:r>
              <a:rPr lang="sv-SE" sz="1600" dirty="0" err="1">
                <a:latin typeface="Comic Sans MS" panose="030F0702030302020204" pitchFamily="66" charset="0"/>
              </a:rPr>
              <a:t>webshoppen</a:t>
            </a:r>
            <a:endParaRPr lang="sv-SE" sz="1600" dirty="0">
              <a:latin typeface="Comic Sans MS" panose="030F0702030302020204" pitchFamily="66" charset="0"/>
            </a:endParaRPr>
          </a:p>
        </p:txBody>
      </p:sp>
      <p:sp>
        <p:nvSpPr>
          <p:cNvPr id="6" name="Rubrik 1"/>
          <p:cNvSpPr>
            <a:spLocks noGrp="1"/>
          </p:cNvSpPr>
          <p:nvPr>
            <p:ph type="title"/>
          </p:nvPr>
        </p:nvSpPr>
        <p:spPr>
          <a:xfrm>
            <a:off x="2217057" y="457376"/>
            <a:ext cx="10515600" cy="1066110"/>
          </a:xfrm>
        </p:spPr>
        <p:txBody>
          <a:bodyPr>
            <a:normAutofit/>
          </a:bodyPr>
          <a:lstStyle/>
          <a:p>
            <a:r>
              <a:rPr lang="sv-SE" sz="2800" dirty="0">
                <a:latin typeface="Comic Sans MS" panose="030F0702030302020204" pitchFamily="66" charset="0"/>
              </a:rPr>
              <a:t>HIF Mål för Sponsorgruppen 2024</a:t>
            </a:r>
          </a:p>
        </p:txBody>
      </p:sp>
    </p:spTree>
    <p:extLst>
      <p:ext uri="{BB962C8B-B14F-4D97-AF65-F5344CB8AC3E}">
        <p14:creationId xmlns:p14="http://schemas.microsoft.com/office/powerpoint/2010/main" val="32511681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sz="1800" dirty="0">
                <a:latin typeface="Comic Sans MS" panose="030F0702030302020204" pitchFamily="66" charset="0"/>
              </a:rPr>
              <a:t>Förstärka Hedens IF varumärke genom en aktiv marknadsföring via sociala medier.</a:t>
            </a:r>
          </a:p>
          <a:p>
            <a:pPr lvl="1"/>
            <a:r>
              <a:rPr lang="sv-SE" sz="1800" dirty="0">
                <a:latin typeface="Comic Sans MS" panose="030F0702030302020204" pitchFamily="66" charset="0"/>
              </a:rPr>
              <a:t>Marknadsföring direkt mot representationslaget</a:t>
            </a:r>
          </a:p>
          <a:p>
            <a:pPr lvl="1"/>
            <a:r>
              <a:rPr lang="sv-SE" sz="1800" dirty="0">
                <a:latin typeface="Comic Sans MS" panose="030F0702030302020204" pitchFamily="66" charset="0"/>
              </a:rPr>
              <a:t>Marknadsföring direkt mot juniorlag</a:t>
            </a:r>
          </a:p>
          <a:p>
            <a:pPr lvl="1"/>
            <a:r>
              <a:rPr lang="sv-SE" sz="1800" dirty="0">
                <a:latin typeface="Comic Sans MS" panose="030F0702030302020204" pitchFamily="66" charset="0"/>
              </a:rPr>
              <a:t>Föreningsevent såsom A- och ungdomsmatcher</a:t>
            </a:r>
          </a:p>
          <a:p>
            <a:pPr lvl="1"/>
            <a:r>
              <a:rPr lang="sv-SE" sz="1800" dirty="0">
                <a:latin typeface="Comic Sans MS" panose="030F0702030302020204" pitchFamily="66" charset="0"/>
              </a:rPr>
              <a:t>Familjedag och 1:a advent</a:t>
            </a:r>
          </a:p>
          <a:p>
            <a:pPr lvl="1"/>
            <a:r>
              <a:rPr lang="sv-SE" sz="1800" dirty="0">
                <a:latin typeface="Comic Sans MS" panose="030F0702030302020204" pitchFamily="66" charset="0"/>
              </a:rPr>
              <a:t>Bilbingo</a:t>
            </a:r>
          </a:p>
          <a:p>
            <a:pPr lvl="1"/>
            <a:endParaRPr lang="sv-SE" sz="1800" dirty="0">
              <a:latin typeface="Comic Sans MS" panose="030F0702030302020204" pitchFamily="66" charset="0"/>
            </a:endParaRPr>
          </a:p>
          <a:p>
            <a:r>
              <a:rPr lang="sv-SE" sz="2200" dirty="0">
                <a:latin typeface="Comic Sans MS" panose="030F0702030302020204" pitchFamily="66" charset="0"/>
              </a:rPr>
              <a:t>Etablera en organisation kring kommunikation och marknad</a:t>
            </a:r>
          </a:p>
          <a:p>
            <a:pPr lvl="1"/>
            <a:r>
              <a:rPr lang="sv-SE" sz="1800" dirty="0">
                <a:latin typeface="Comic Sans MS" panose="030F0702030302020204" pitchFamily="66" charset="0"/>
              </a:rPr>
              <a:t>Engera en </a:t>
            </a:r>
            <a:r>
              <a:rPr lang="sv-SE" sz="1800" dirty="0" err="1">
                <a:latin typeface="Comic Sans MS" panose="030F0702030302020204" pitchFamily="66" charset="0"/>
              </a:rPr>
              <a:t>webkonstruktör</a:t>
            </a:r>
            <a:r>
              <a:rPr lang="sv-SE" sz="1800" dirty="0">
                <a:latin typeface="Comic Sans MS" panose="030F0702030302020204" pitchFamily="66" charset="0"/>
              </a:rPr>
              <a:t> inom föreningen</a:t>
            </a:r>
          </a:p>
          <a:p>
            <a:pPr lvl="1"/>
            <a:r>
              <a:rPr lang="sv-SE" sz="1800" dirty="0">
                <a:latin typeface="Comic Sans MS" panose="030F0702030302020204" pitchFamily="66" charset="0"/>
              </a:rPr>
              <a:t>Avtal med Petra Söderström avseende fotografering</a:t>
            </a:r>
          </a:p>
          <a:p>
            <a:pPr lvl="1"/>
            <a:r>
              <a:rPr lang="sv-SE" sz="1800" dirty="0">
                <a:latin typeface="Comic Sans MS" panose="030F0702030302020204" pitchFamily="66" charset="0"/>
              </a:rPr>
              <a:t>Etablera en ny hemsida där </a:t>
            </a:r>
            <a:r>
              <a:rPr lang="sv-SE" sz="1800" dirty="0" err="1">
                <a:latin typeface="Comic Sans MS" panose="030F0702030302020204" pitchFamily="66" charset="0"/>
              </a:rPr>
              <a:t>laget.se</a:t>
            </a:r>
            <a:r>
              <a:rPr lang="sv-SE" sz="1800" dirty="0">
                <a:latin typeface="Comic Sans MS" panose="030F0702030302020204" pitchFamily="66" charset="0"/>
              </a:rPr>
              <a:t> integreras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8483" y="293246"/>
            <a:ext cx="1288717" cy="12998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ubrik 1"/>
          <p:cNvSpPr txBox="1">
            <a:spLocks/>
          </p:cNvSpPr>
          <p:nvPr/>
        </p:nvSpPr>
        <p:spPr>
          <a:xfrm>
            <a:off x="2217057" y="457376"/>
            <a:ext cx="10515600" cy="106611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v-SE" sz="2800" dirty="0">
                <a:latin typeface="Comic Sans MS" panose="030F0702030302020204" pitchFamily="66" charset="0"/>
              </a:rPr>
              <a:t>HIF Mål Kommunikation och marknad 2024</a:t>
            </a:r>
          </a:p>
        </p:txBody>
      </p:sp>
    </p:spTree>
    <p:extLst>
      <p:ext uri="{BB962C8B-B14F-4D97-AF65-F5344CB8AC3E}">
        <p14:creationId xmlns:p14="http://schemas.microsoft.com/office/powerpoint/2010/main" val="36710358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297</TotalTime>
  <Words>1104</Words>
  <Application>Microsoft Office PowerPoint</Application>
  <PresentationFormat>Bredbild</PresentationFormat>
  <Paragraphs>394</Paragraphs>
  <Slides>13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Comic Sans MS</vt:lpstr>
      <vt:lpstr>Office-tema</vt:lpstr>
      <vt:lpstr>         Hedens IF vision och verksamhetside’          En öppen förening som skapar glädje och långvarigt          idrottsintresse för bygdens barn och ungdomar </vt:lpstr>
      <vt:lpstr>Historik och Målbild 2023</vt:lpstr>
      <vt:lpstr>PowerPoint-presentation</vt:lpstr>
      <vt:lpstr>         Hedens IF krav på dig som ledare – gula tråden  </vt:lpstr>
      <vt:lpstr>Målsättning styrelsen 2024 (målbild 2027)</vt:lpstr>
      <vt:lpstr>PowerPoint-presentation</vt:lpstr>
      <vt:lpstr>                  Målsättningar Hedens IF U-sektionen 2024 </vt:lpstr>
      <vt:lpstr>HIF Mål för Sponsorgruppen 2024</vt:lpstr>
      <vt:lpstr>PowerPoint-presentation</vt:lpstr>
      <vt:lpstr>PowerPoint-presentation</vt:lpstr>
      <vt:lpstr>PowerPoint-presentation</vt:lpstr>
      <vt:lpstr>PowerPoint-presentation</vt:lpstr>
      <vt:lpstr> Målsättning HIF anläggningsgrupp 2024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User</dc:creator>
  <cp:lastModifiedBy>User</cp:lastModifiedBy>
  <cp:revision>32</cp:revision>
  <dcterms:created xsi:type="dcterms:W3CDTF">2023-11-24T15:39:37Z</dcterms:created>
  <dcterms:modified xsi:type="dcterms:W3CDTF">2024-04-20T08:59:52Z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680afd86-dcf7-4483-b9eb-5af1dcd104e1_Enabled">
    <vt:lpwstr>true</vt:lpwstr>
  </property>
  <property fmtid="{D5CDD505-2E9C-101B-9397-08002B2CF9AE}" pid="3" name="MSIP_Label_680afd86-dcf7-4483-b9eb-5af1dcd104e1_SetDate">
    <vt:lpwstr>2024-01-09T20:20:41Z</vt:lpwstr>
  </property>
  <property fmtid="{D5CDD505-2E9C-101B-9397-08002B2CF9AE}" pid="4" name="MSIP_Label_680afd86-dcf7-4483-b9eb-5af1dcd104e1_Method">
    <vt:lpwstr>Standard</vt:lpwstr>
  </property>
  <property fmtid="{D5CDD505-2E9C-101B-9397-08002B2CF9AE}" pid="5" name="MSIP_Label_680afd86-dcf7-4483-b9eb-5af1dcd104e1_Name">
    <vt:lpwstr>K2 Intern</vt:lpwstr>
  </property>
  <property fmtid="{D5CDD505-2E9C-101B-9397-08002B2CF9AE}" pid="6" name="MSIP_Label_680afd86-dcf7-4483-b9eb-5af1dcd104e1_SiteId">
    <vt:lpwstr>5a9809cf-0bcb-413a-838a-09ecc40cc9e8</vt:lpwstr>
  </property>
  <property fmtid="{D5CDD505-2E9C-101B-9397-08002B2CF9AE}" pid="7" name="MSIP_Label_680afd86-dcf7-4483-b9eb-5af1dcd104e1_ActionId">
    <vt:lpwstr>8ff222a4-555f-4a2f-b134-470f3014090a</vt:lpwstr>
  </property>
  <property fmtid="{D5CDD505-2E9C-101B-9397-08002B2CF9AE}" pid="8" name="MSIP_Label_680afd86-dcf7-4483-b9eb-5af1dcd104e1_ContentBits">
    <vt:lpwstr>0</vt:lpwstr>
  </property>
</Properties>
</file>