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8" r:id="rId4"/>
    <p:sldId id="258" r:id="rId5"/>
    <p:sldId id="270" r:id="rId6"/>
    <p:sldId id="260" r:id="rId7"/>
    <p:sldId id="261" r:id="rId8"/>
    <p:sldId id="262" r:id="rId9"/>
    <p:sldId id="263" r:id="rId10"/>
    <p:sldId id="269" r:id="rId11"/>
    <p:sldId id="271" r:id="rId12"/>
    <p:sldId id="264"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6" autoAdjust="0"/>
    <p:restoredTop sz="94660"/>
  </p:normalViewPr>
  <p:slideViewPr>
    <p:cSldViewPr snapToGrid="0">
      <p:cViewPr varScale="1">
        <p:scale>
          <a:sx n="76" d="100"/>
          <a:sy n="76" d="100"/>
        </p:scale>
        <p:origin x="67" y="235"/>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9C150-8C8B-4D64-A502-7F4302460E6D}" type="datetimeFigureOut">
              <a:rPr lang="sv-SE" smtClean="0"/>
              <a:t>2022-05-12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0ECEE-3339-468F-B397-96D352F81E80}" type="slidenum">
              <a:rPr lang="sv-SE" smtClean="0"/>
              <a:t>‹#›</a:t>
            </a:fld>
            <a:endParaRPr lang="sv-SE"/>
          </a:p>
        </p:txBody>
      </p:sp>
    </p:spTree>
    <p:extLst>
      <p:ext uri="{BB962C8B-B14F-4D97-AF65-F5344CB8AC3E}">
        <p14:creationId xmlns:p14="http://schemas.microsoft.com/office/powerpoint/2010/main" val="125608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ser med Grundstenen och den historia vi</a:t>
            </a:r>
            <a:r>
              <a:rPr lang="sv-SE" baseline="0" dirty="0" smtClean="0"/>
              <a:t> har att det är breddidrottsföreningens kvaliteter vi stödjer oss bäst och mest på. Vi är en klubb med närhet, sund ekonomi med fokus på att hålla så många som möjligt aktiva inom vår och andra idrotter.  Klubben vill vara ett naturligt alternativ att börja, fortsätta utvecklas och trivas i och återvända till. Oavsett ålder. Från barn till vuxen.</a:t>
            </a:r>
            <a:endParaRPr lang="sv-SE" dirty="0"/>
          </a:p>
        </p:txBody>
      </p:sp>
      <p:sp>
        <p:nvSpPr>
          <p:cNvPr id="4" name="Platshållare för bildnummer 3"/>
          <p:cNvSpPr>
            <a:spLocks noGrp="1"/>
          </p:cNvSpPr>
          <p:nvPr>
            <p:ph type="sldNum" sz="quarter" idx="10"/>
          </p:nvPr>
        </p:nvSpPr>
        <p:spPr/>
        <p:txBody>
          <a:bodyPr/>
          <a:lstStyle/>
          <a:p>
            <a:fld id="{4DE0ECEE-3339-468F-B397-96D352F81E80}" type="slidenum">
              <a:rPr lang="sv-SE" smtClean="0"/>
              <a:t>3</a:t>
            </a:fld>
            <a:endParaRPr lang="sv-SE"/>
          </a:p>
        </p:txBody>
      </p:sp>
    </p:spTree>
    <p:extLst>
      <p:ext uri="{BB962C8B-B14F-4D97-AF65-F5344CB8AC3E}">
        <p14:creationId xmlns:p14="http://schemas.microsoft.com/office/powerpoint/2010/main" val="228498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DE0ECEE-3339-468F-B397-96D352F81E80}" type="slidenum">
              <a:rPr lang="sv-SE" smtClean="0"/>
              <a:t>5</a:t>
            </a:fld>
            <a:endParaRPr lang="sv-SE"/>
          </a:p>
        </p:txBody>
      </p:sp>
    </p:spTree>
    <p:extLst>
      <p:ext uri="{BB962C8B-B14F-4D97-AF65-F5344CB8AC3E}">
        <p14:creationId xmlns:p14="http://schemas.microsoft.com/office/powerpoint/2010/main" val="342665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DE0ECEE-3339-468F-B397-96D352F81E80}" type="slidenum">
              <a:rPr lang="sv-SE" smtClean="0"/>
              <a:t>6</a:t>
            </a:fld>
            <a:endParaRPr lang="sv-SE"/>
          </a:p>
        </p:txBody>
      </p:sp>
    </p:spTree>
    <p:extLst>
      <p:ext uri="{BB962C8B-B14F-4D97-AF65-F5344CB8AC3E}">
        <p14:creationId xmlns:p14="http://schemas.microsoft.com/office/powerpoint/2010/main" val="213492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Tidigare</a:t>
            </a:r>
            <a:r>
              <a:rPr lang="sv-SE" b="1" baseline="0" dirty="0" smtClean="0"/>
              <a:t> få </a:t>
            </a:r>
            <a:r>
              <a:rPr lang="sv-SE" b="0" baseline="0" dirty="0" smtClean="0"/>
              <a:t>och inom styrelsen förbehållna ansvar och uppdrag för all verksamhet bredvid planen. Men vi arbetar nu för en bättre struktur.</a:t>
            </a:r>
          </a:p>
          <a:p>
            <a:r>
              <a:rPr lang="sv-SE" b="1" baseline="0" dirty="0" smtClean="0"/>
              <a:t>Vi </a:t>
            </a:r>
            <a:r>
              <a:rPr lang="sv-SE" b="0" baseline="0" dirty="0" smtClean="0"/>
              <a:t>har under en övergångsperiod arbetat med fler inom och bredd i styrelsen. Men framtiden via Grundstenen är att styrelsen är övergripande ansvarig och tar beslut inom övergripande årsplanering, medan utgrupperade ansvarspersoner/grupper planerar för och stämmer av mot styrelsen tillsammans med lagsektionen. ”Fler ska göra mindre” vilket ska öka lust och ork för engagemang över tid i vår klubb.</a:t>
            </a:r>
            <a:endParaRPr lang="sv-SE" b="1" dirty="0"/>
          </a:p>
        </p:txBody>
      </p:sp>
      <p:sp>
        <p:nvSpPr>
          <p:cNvPr id="4" name="Platshållare för bildnummer 3"/>
          <p:cNvSpPr>
            <a:spLocks noGrp="1"/>
          </p:cNvSpPr>
          <p:nvPr>
            <p:ph type="sldNum" sz="quarter" idx="10"/>
          </p:nvPr>
        </p:nvSpPr>
        <p:spPr/>
        <p:txBody>
          <a:bodyPr/>
          <a:lstStyle/>
          <a:p>
            <a:fld id="{4DE0ECEE-3339-468F-B397-96D352F81E80}" type="slidenum">
              <a:rPr lang="sv-SE" smtClean="0"/>
              <a:t>7</a:t>
            </a:fld>
            <a:endParaRPr lang="sv-SE"/>
          </a:p>
        </p:txBody>
      </p:sp>
    </p:spTree>
    <p:extLst>
      <p:ext uri="{BB962C8B-B14F-4D97-AF65-F5344CB8AC3E}">
        <p14:creationId xmlns:p14="http://schemas.microsoft.com/office/powerpoint/2010/main" val="140963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DE0ECEE-3339-468F-B397-96D352F81E80}" type="slidenum">
              <a:rPr lang="sv-SE" smtClean="0"/>
              <a:t>9</a:t>
            </a:fld>
            <a:endParaRPr lang="sv-SE"/>
          </a:p>
        </p:txBody>
      </p:sp>
    </p:spTree>
    <p:extLst>
      <p:ext uri="{BB962C8B-B14F-4D97-AF65-F5344CB8AC3E}">
        <p14:creationId xmlns:p14="http://schemas.microsoft.com/office/powerpoint/2010/main" val="212662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kan alla utvecklas. Både som spelare och förening. Det är motivationen som</a:t>
            </a:r>
            <a:r>
              <a:rPr lang="sv-SE" baseline="0" dirty="0" smtClean="0"/>
              <a:t> avgör!</a:t>
            </a:r>
            <a:endParaRPr lang="sv-SE" dirty="0"/>
          </a:p>
        </p:txBody>
      </p:sp>
      <p:sp>
        <p:nvSpPr>
          <p:cNvPr id="4" name="Platshållare för bildnummer 3"/>
          <p:cNvSpPr>
            <a:spLocks noGrp="1"/>
          </p:cNvSpPr>
          <p:nvPr>
            <p:ph type="sldNum" sz="quarter" idx="10"/>
          </p:nvPr>
        </p:nvSpPr>
        <p:spPr/>
        <p:txBody>
          <a:bodyPr/>
          <a:lstStyle/>
          <a:p>
            <a:fld id="{4DE0ECEE-3339-468F-B397-96D352F81E80}" type="slidenum">
              <a:rPr lang="sv-SE" smtClean="0"/>
              <a:t>11</a:t>
            </a:fld>
            <a:endParaRPr lang="sv-SE"/>
          </a:p>
        </p:txBody>
      </p:sp>
    </p:spTree>
    <p:extLst>
      <p:ext uri="{BB962C8B-B14F-4D97-AF65-F5344CB8AC3E}">
        <p14:creationId xmlns:p14="http://schemas.microsoft.com/office/powerpoint/2010/main" val="412542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E9F80BA-4450-4797-A5C3-9B010FB09DC6}" type="datetimeFigureOut">
              <a:rPr lang="sv-SE" smtClean="0"/>
              <a:t>2022-05-12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91778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E9F80BA-4450-4797-A5C3-9B010FB09DC6}" type="datetimeFigureOut">
              <a:rPr lang="sv-SE" smtClean="0"/>
              <a:t>2022-05-12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343845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E9F80BA-4450-4797-A5C3-9B010FB09DC6}" type="datetimeFigureOut">
              <a:rPr lang="sv-SE" smtClean="0"/>
              <a:t>2022-05-12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6574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E9F80BA-4450-4797-A5C3-9B010FB09DC6}" type="datetimeFigureOut">
              <a:rPr lang="sv-SE" smtClean="0"/>
              <a:t>2022-05-12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321815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E9F80BA-4450-4797-A5C3-9B010FB09DC6}" type="datetimeFigureOut">
              <a:rPr lang="sv-SE" smtClean="0"/>
              <a:t>2022-05-12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319469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E9F80BA-4450-4797-A5C3-9B010FB09DC6}" type="datetimeFigureOut">
              <a:rPr lang="sv-SE" smtClean="0"/>
              <a:t>2022-05-12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23583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E9F80BA-4450-4797-A5C3-9B010FB09DC6}" type="datetimeFigureOut">
              <a:rPr lang="sv-SE" smtClean="0"/>
              <a:t>2022-05-12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38613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E9F80BA-4450-4797-A5C3-9B010FB09DC6}" type="datetimeFigureOut">
              <a:rPr lang="sv-SE" smtClean="0"/>
              <a:t>2022-05-12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298301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E9F80BA-4450-4797-A5C3-9B010FB09DC6}" type="datetimeFigureOut">
              <a:rPr lang="sv-SE" smtClean="0"/>
              <a:t>2022-05-12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321283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E9F80BA-4450-4797-A5C3-9B010FB09DC6}" type="datetimeFigureOut">
              <a:rPr lang="sv-SE" smtClean="0"/>
              <a:t>2022-05-12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250043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E9F80BA-4450-4797-A5C3-9B010FB09DC6}" type="datetimeFigureOut">
              <a:rPr lang="sv-SE" smtClean="0"/>
              <a:t>2022-05-12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3B26924-2C5A-4987-B70D-2B2CA09345D6}" type="slidenum">
              <a:rPr lang="sv-SE" smtClean="0"/>
              <a:t>‹#›</a:t>
            </a:fld>
            <a:endParaRPr lang="sv-SE"/>
          </a:p>
        </p:txBody>
      </p:sp>
    </p:spTree>
    <p:extLst>
      <p:ext uri="{BB962C8B-B14F-4D97-AF65-F5344CB8AC3E}">
        <p14:creationId xmlns:p14="http://schemas.microsoft.com/office/powerpoint/2010/main" val="400905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F80BA-4450-4797-A5C3-9B010FB09DC6}" type="datetimeFigureOut">
              <a:rPr lang="sv-SE" smtClean="0"/>
              <a:t>2022-05-12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26924-2C5A-4987-B70D-2B2CA09345D6}" type="slidenum">
              <a:rPr lang="sv-SE" smtClean="0"/>
              <a:t>‹#›</a:t>
            </a:fld>
            <a:endParaRPr lang="sv-SE"/>
          </a:p>
        </p:txBody>
      </p:sp>
    </p:spTree>
    <p:extLst>
      <p:ext uri="{BB962C8B-B14F-4D97-AF65-F5344CB8AC3E}">
        <p14:creationId xmlns:p14="http://schemas.microsoft.com/office/powerpoint/2010/main" val="139137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694822" y="999515"/>
            <a:ext cx="9144000" cy="1655762"/>
          </a:xfrm>
        </p:spPr>
        <p:txBody>
          <a:bodyPr>
            <a:normAutofit fontScale="92500" lnSpcReduction="20000"/>
          </a:bodyPr>
          <a:lstStyle/>
          <a:p>
            <a:pPr lvl="0" defTabSz="457200">
              <a:lnSpc>
                <a:spcPct val="100000"/>
              </a:lnSpc>
              <a:spcBef>
                <a:spcPct val="20000"/>
              </a:spcBef>
              <a:spcAft>
                <a:spcPts val="600"/>
              </a:spcAft>
              <a:buClr>
                <a:prstClr val="white"/>
              </a:buClr>
              <a:buSzPct val="80000"/>
            </a:pPr>
            <a:r>
              <a:rPr lang="sv-SE" sz="3300" b="1" dirty="0" smtClean="0">
                <a:latin typeface="Century Gothic" panose="020B0502020202020204"/>
              </a:rPr>
              <a:t>VÄLKOMNA TILL </a:t>
            </a:r>
          </a:p>
          <a:p>
            <a:pPr lvl="0" defTabSz="457200">
              <a:lnSpc>
                <a:spcPct val="100000"/>
              </a:lnSpc>
              <a:spcBef>
                <a:spcPct val="20000"/>
              </a:spcBef>
              <a:spcAft>
                <a:spcPts val="600"/>
              </a:spcAft>
              <a:buClr>
                <a:prstClr val="white"/>
              </a:buClr>
              <a:buSzPct val="80000"/>
            </a:pPr>
            <a:endParaRPr lang="sv-SE" sz="3300" b="1" dirty="0">
              <a:latin typeface="Century Gothic" panose="020B0502020202020204"/>
            </a:endParaRPr>
          </a:p>
          <a:p>
            <a:pPr lvl="0" defTabSz="457200">
              <a:lnSpc>
                <a:spcPct val="100000"/>
              </a:lnSpc>
              <a:spcBef>
                <a:spcPct val="20000"/>
              </a:spcBef>
              <a:spcAft>
                <a:spcPts val="600"/>
              </a:spcAft>
              <a:buClr>
                <a:prstClr val="white"/>
              </a:buClr>
              <a:buSzPct val="80000"/>
            </a:pPr>
            <a:r>
              <a:rPr lang="sv-SE" sz="3300" b="1" dirty="0" smtClean="0">
                <a:latin typeface="Century Gothic" panose="020B0502020202020204"/>
              </a:rPr>
              <a:t>HÄRRYDA </a:t>
            </a:r>
            <a:r>
              <a:rPr lang="sv-SE" sz="3300" b="1" dirty="0">
                <a:latin typeface="Century Gothic" panose="020B0502020202020204"/>
              </a:rPr>
              <a:t>HANDBOLLSKLUBB</a:t>
            </a:r>
          </a:p>
          <a:p>
            <a:pPr lvl="0" defTabSz="457200">
              <a:lnSpc>
                <a:spcPct val="100000"/>
              </a:lnSpc>
              <a:spcBef>
                <a:spcPct val="20000"/>
              </a:spcBef>
              <a:spcAft>
                <a:spcPts val="600"/>
              </a:spcAft>
              <a:buClr>
                <a:prstClr val="white"/>
              </a:buClr>
              <a:buSzPct val="80000"/>
            </a:pPr>
            <a:endParaRPr lang="sv-SE" sz="3300" dirty="0">
              <a:solidFill>
                <a:prstClr val="white"/>
              </a:solidFill>
              <a:latin typeface="Century Gothic" panose="020B0502020202020204"/>
            </a:endParaRPr>
          </a:p>
          <a:p>
            <a:endParaRPr lang="sv-SE" dirty="0"/>
          </a:p>
        </p:txBody>
      </p:sp>
      <p:pic>
        <p:nvPicPr>
          <p:cNvPr id="4" name="Bildobjekt 3"/>
          <p:cNvPicPr>
            <a:picLocks noChangeAspect="1"/>
          </p:cNvPicPr>
          <p:nvPr/>
        </p:nvPicPr>
        <p:blipFill>
          <a:blip r:embed="rId2"/>
          <a:stretch>
            <a:fillRect/>
          </a:stretch>
        </p:blipFill>
        <p:spPr>
          <a:xfrm>
            <a:off x="4810756" y="3572575"/>
            <a:ext cx="2912132" cy="2939762"/>
          </a:xfrm>
          <a:prstGeom prst="rect">
            <a:avLst/>
          </a:prstGeom>
        </p:spPr>
      </p:pic>
    </p:spTree>
    <p:extLst>
      <p:ext uri="{BB962C8B-B14F-4D97-AF65-F5344CB8AC3E}">
        <p14:creationId xmlns:p14="http://schemas.microsoft.com/office/powerpoint/2010/main" val="1235239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3"/>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t>Härryda HK så når vi ut!</a:t>
            </a:r>
            <a:endParaRPr lang="sv-SE" b="1" dirty="0"/>
          </a:p>
        </p:txBody>
      </p:sp>
      <p:sp>
        <p:nvSpPr>
          <p:cNvPr id="3" name="Platshållare för innehåll 3"/>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4" name="Platshållare för innehåll 4"/>
          <p:cNvSpPr txBox="1">
            <a:spLocks/>
          </p:cNvSpPr>
          <p:nvPr/>
        </p:nvSpPr>
        <p:spPr>
          <a:xfrm>
            <a:off x="990600" y="1978025"/>
            <a:ext cx="10544908" cy="4553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sv-SE" sz="2400" dirty="0" smtClean="0"/>
              <a:t>Medlemmarna är våra ambassadörer</a:t>
            </a:r>
          </a:p>
          <a:p>
            <a:pPr>
              <a:lnSpc>
                <a:spcPct val="150000"/>
              </a:lnSpc>
            </a:pPr>
            <a:r>
              <a:rPr lang="sv-SE" sz="2400" dirty="0"/>
              <a:t>Aktiva på sociala </a:t>
            </a:r>
            <a:r>
              <a:rPr lang="sv-SE" sz="2400" dirty="0" smtClean="0"/>
              <a:t>media</a:t>
            </a:r>
          </a:p>
          <a:p>
            <a:pPr>
              <a:lnSpc>
                <a:spcPct val="150000"/>
              </a:lnSpc>
            </a:pPr>
            <a:r>
              <a:rPr lang="sv-SE" sz="2400" dirty="0" smtClean="0"/>
              <a:t>Aktiva via lokalpress</a:t>
            </a:r>
          </a:p>
          <a:p>
            <a:pPr>
              <a:lnSpc>
                <a:spcPct val="150000"/>
              </a:lnSpc>
            </a:pPr>
            <a:r>
              <a:rPr lang="sv-SE" sz="2400" dirty="0" smtClean="0"/>
              <a:t>Laget.se (hemsida)</a:t>
            </a:r>
            <a:endParaRPr lang="sv-SE" sz="2400" dirty="0"/>
          </a:p>
          <a:p>
            <a:pPr>
              <a:lnSpc>
                <a:spcPct val="150000"/>
              </a:lnSpc>
            </a:pPr>
            <a:r>
              <a:rPr lang="sv-SE" sz="2400" dirty="0" smtClean="0"/>
              <a:t>Skolundervisning av handboll (årskurs 1-3)</a:t>
            </a:r>
          </a:p>
          <a:p>
            <a:pPr>
              <a:lnSpc>
                <a:spcPct val="150000"/>
              </a:lnSpc>
            </a:pPr>
            <a:r>
              <a:rPr lang="sv-SE" sz="2400" dirty="0" smtClean="0"/>
              <a:t>Öppen föreningsdag – ett fönster utåt</a:t>
            </a:r>
          </a:p>
          <a:p>
            <a:pPr marL="0" indent="0">
              <a:buNone/>
            </a:pPr>
            <a:endParaRPr lang="sv-SE" dirty="0" smtClean="0"/>
          </a:p>
          <a:p>
            <a:pPr marL="0" indent="0">
              <a:buNone/>
            </a:pPr>
            <a:endParaRPr lang="sv-SE" dirty="0" smtClean="0"/>
          </a:p>
          <a:p>
            <a:endParaRPr lang="sv-SE" dirty="0" smtClean="0"/>
          </a:p>
          <a:p>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557" y="2098911"/>
            <a:ext cx="1913289" cy="1603906"/>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018" y="2629178"/>
            <a:ext cx="1610458" cy="2147277"/>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2557" y="3938220"/>
            <a:ext cx="2122139" cy="2391143"/>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8029" y="5276913"/>
            <a:ext cx="1034987" cy="1034987"/>
          </a:xfrm>
          <a:prstGeom prst="rect">
            <a:avLst/>
          </a:prstGeom>
        </p:spPr>
      </p:pic>
    </p:spTree>
    <p:extLst>
      <p:ext uri="{BB962C8B-B14F-4D97-AF65-F5344CB8AC3E}">
        <p14:creationId xmlns:p14="http://schemas.microsoft.com/office/powerpoint/2010/main" val="1322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Platshållare för innehåll 3"/>
          <p:cNvSpPr>
            <a:spLocks noGrp="1"/>
          </p:cNvSpPr>
          <p:nvPr>
            <p:ph idx="1"/>
          </p:nvPr>
        </p:nvSpPr>
        <p:spPr/>
        <p:txBody>
          <a:bodyPr/>
          <a:lstStyle/>
          <a:p>
            <a:pPr marL="0" indent="0">
              <a:buNone/>
            </a:pPr>
            <a:endParaRPr lang="sv-SE" dirty="0" smtClean="0"/>
          </a:p>
          <a:p>
            <a:pPr marL="0" indent="0">
              <a:buNone/>
            </a:pPr>
            <a:endParaRPr lang="sv-SE" dirty="0"/>
          </a:p>
          <a:p>
            <a:pPr marL="0" indent="0" algn="ctr">
              <a:buNone/>
            </a:pPr>
            <a:r>
              <a:rPr lang="sv-SE" b="1" dirty="0" smtClean="0"/>
              <a:t>För att uppnå det vi vill som klubb krävs motivation och uthållighet</a:t>
            </a:r>
          </a:p>
          <a:p>
            <a:pPr marL="0" indent="0" algn="ctr">
              <a:buNone/>
            </a:pPr>
            <a:endParaRPr lang="sv-SE" b="1" dirty="0"/>
          </a:p>
          <a:p>
            <a:pPr marL="0" indent="0" algn="ctr">
              <a:buNone/>
            </a:pPr>
            <a:r>
              <a:rPr lang="sv-SE" b="1" dirty="0" smtClean="0"/>
              <a:t>Det skapar vi tillsammans i en miljö byggd på vår värdegrund</a:t>
            </a:r>
            <a:endParaRPr lang="sv-SE" b="1"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7151" y="4346191"/>
            <a:ext cx="3508968" cy="2339312"/>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1994" y="216319"/>
            <a:ext cx="3599403" cy="2399602"/>
          </a:xfrm>
          <a:prstGeom prst="rect">
            <a:avLst/>
          </a:prstGeom>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342" y="216319"/>
            <a:ext cx="3351126" cy="2234084"/>
          </a:xfrm>
          <a:prstGeom prst="rect">
            <a:avLst/>
          </a:prstGeom>
        </p:spPr>
      </p:pic>
    </p:spTree>
    <p:extLst>
      <p:ext uri="{BB962C8B-B14F-4D97-AF65-F5344CB8AC3E}">
        <p14:creationId xmlns:p14="http://schemas.microsoft.com/office/powerpoint/2010/main" val="468120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3"/>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dirty="0"/>
          </a:p>
        </p:txBody>
      </p:sp>
      <p:sp>
        <p:nvSpPr>
          <p:cNvPr id="3" name="Rubrik 3"/>
          <p:cNvSpPr txBox="1">
            <a:spLocks/>
          </p:cNvSpPr>
          <p:nvPr/>
        </p:nvSpPr>
        <p:spPr>
          <a:xfrm>
            <a:off x="926592" y="365124"/>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b="1" dirty="0" smtClean="0"/>
              <a:t>Vår vision… och devis</a:t>
            </a:r>
            <a:endParaRPr lang="sv-SE" b="1" dirty="0"/>
          </a:p>
        </p:txBody>
      </p:sp>
      <p:sp>
        <p:nvSpPr>
          <p:cNvPr id="4" name="Google Shape;166;p20"/>
          <p:cNvSpPr/>
          <p:nvPr/>
        </p:nvSpPr>
        <p:spPr>
          <a:xfrm>
            <a:off x="1142796" y="4642480"/>
            <a:ext cx="9906408" cy="1761637"/>
          </a:xfrm>
          <a:prstGeom prst="roundRect">
            <a:avLst>
              <a:gd name="adj" fmla="val 16667"/>
            </a:avLst>
          </a:prstGeom>
          <a:noFill/>
          <a:ln w="12700" cap="flat" cmpd="sng">
            <a:solidFill>
              <a:srgbClr val="0079A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sv-SE" sz="3200" kern="0" dirty="0">
                <a:solidFill>
                  <a:srgbClr val="000000"/>
                </a:solidFill>
                <a:latin typeface="Arial"/>
                <a:ea typeface="Arial"/>
                <a:cs typeface="Arial"/>
                <a:sym typeface="Arial"/>
              </a:rPr>
              <a:t>Härryda Handboll, det självklara valet för alla – alltid!</a:t>
            </a:r>
            <a:endParaRPr sz="1400" kern="0" dirty="0">
              <a:solidFill>
                <a:srgbClr val="000000"/>
              </a:solidFill>
              <a:latin typeface="Arial"/>
              <a:cs typeface="Arial"/>
              <a:sym typeface="Arial"/>
            </a:endParaRP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5058" y="1115367"/>
            <a:ext cx="4918668" cy="3279112"/>
          </a:xfrm>
          <a:prstGeom prst="rect">
            <a:avLst/>
          </a:prstGeom>
        </p:spPr>
      </p:pic>
    </p:spTree>
    <p:extLst>
      <p:ext uri="{BB962C8B-B14F-4D97-AF65-F5344CB8AC3E}">
        <p14:creationId xmlns:p14="http://schemas.microsoft.com/office/powerpoint/2010/main" val="86463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b="1" dirty="0" smtClean="0"/>
              <a:t>Vår historia &amp; nutid</a:t>
            </a:r>
            <a:endParaRPr lang="sv-SE" b="1" dirty="0"/>
          </a:p>
        </p:txBody>
      </p:sp>
      <p:sp>
        <p:nvSpPr>
          <p:cNvPr id="5" name="Platshållare för innehåll 4"/>
          <p:cNvSpPr>
            <a:spLocks noGrp="1"/>
          </p:cNvSpPr>
          <p:nvPr>
            <p:ph idx="1"/>
          </p:nvPr>
        </p:nvSpPr>
        <p:spPr/>
        <p:txBody>
          <a:bodyPr>
            <a:normAutofit fontScale="77500" lnSpcReduction="20000"/>
          </a:bodyPr>
          <a:lstStyle/>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r>
              <a:rPr lang="sv-SE" dirty="0" smtClean="0"/>
              <a:t>				</a:t>
            </a:r>
          </a:p>
          <a:p>
            <a:pPr marL="0" indent="0">
              <a:buNone/>
            </a:pPr>
            <a:endParaRPr lang="sv-SE" dirty="0"/>
          </a:p>
          <a:p>
            <a:pPr marL="0" indent="0">
              <a:buNone/>
            </a:pPr>
            <a:r>
              <a:rPr lang="sv-SE" dirty="0" smtClean="0"/>
              <a:t>				</a:t>
            </a:r>
            <a:endParaRPr lang="sv-SE" dirty="0"/>
          </a:p>
        </p:txBody>
      </p:sp>
      <p:sp>
        <p:nvSpPr>
          <p:cNvPr id="6" name="Google Shape;166;p20"/>
          <p:cNvSpPr/>
          <p:nvPr/>
        </p:nvSpPr>
        <p:spPr>
          <a:xfrm>
            <a:off x="241160" y="1517300"/>
            <a:ext cx="11696282" cy="5235191"/>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285750" indent="-285750" algn="ctr">
              <a:lnSpc>
                <a:spcPct val="200000"/>
              </a:lnSpc>
              <a:buClr>
                <a:srgbClr val="000000"/>
              </a:buClr>
              <a:buFont typeface="Arial" panose="020B0604020202020204" pitchFamily="34" charset="0"/>
              <a:buChar char="•"/>
            </a:pPr>
            <a:r>
              <a:rPr lang="sv-SE" sz="2400" b="1" kern="0" dirty="0" smtClean="0">
                <a:solidFill>
                  <a:srgbClr val="000000"/>
                </a:solidFill>
                <a:latin typeface="Arial"/>
                <a:cs typeface="Arial"/>
                <a:sym typeface="Arial"/>
              </a:rPr>
              <a:t>Bildat ur Sävehof/Landvetter 1998 </a:t>
            </a:r>
          </a:p>
          <a:p>
            <a:pPr marL="285750" indent="-285750" algn="ctr">
              <a:lnSpc>
                <a:spcPct val="200000"/>
              </a:lnSpc>
              <a:buClr>
                <a:srgbClr val="000000"/>
              </a:buClr>
              <a:buFont typeface="Arial" panose="020B0604020202020204" pitchFamily="34" charset="0"/>
              <a:buChar char="•"/>
            </a:pPr>
            <a:r>
              <a:rPr lang="sv-SE" sz="2400" b="1" kern="0" dirty="0" smtClean="0">
                <a:solidFill>
                  <a:srgbClr val="000000"/>
                </a:solidFill>
                <a:latin typeface="Arial"/>
                <a:cs typeface="Arial"/>
                <a:sym typeface="Arial"/>
              </a:rPr>
              <a:t>Från 3 till 13 lag* (u7 till senior dam &amp; herr) </a:t>
            </a:r>
            <a:r>
              <a:rPr lang="sv-SE" sz="1100" b="1" kern="0" dirty="0" smtClean="0">
                <a:solidFill>
                  <a:srgbClr val="000000"/>
                </a:solidFill>
                <a:latin typeface="Arial"/>
                <a:cs typeface="Arial"/>
                <a:sym typeface="Arial"/>
              </a:rPr>
              <a:t>*2022/2023</a:t>
            </a:r>
            <a:endParaRPr lang="sv-SE" sz="2400" b="1" kern="0" dirty="0" smtClean="0">
              <a:solidFill>
                <a:srgbClr val="000000"/>
              </a:solidFill>
              <a:latin typeface="Arial"/>
              <a:cs typeface="Arial"/>
              <a:sym typeface="Arial"/>
            </a:endParaRPr>
          </a:p>
          <a:p>
            <a:pPr marL="285750" indent="-285750" algn="ctr">
              <a:lnSpc>
                <a:spcPct val="200000"/>
              </a:lnSpc>
              <a:buClr>
                <a:srgbClr val="000000"/>
              </a:buClr>
              <a:buFont typeface="Arial" panose="020B0604020202020204" pitchFamily="34" charset="0"/>
              <a:buChar char="•"/>
            </a:pPr>
            <a:r>
              <a:rPr lang="sv-SE" sz="2400" b="1" kern="0" dirty="0" smtClean="0">
                <a:solidFill>
                  <a:srgbClr val="000000"/>
                </a:solidFill>
                <a:latin typeface="Arial"/>
                <a:cs typeface="Arial"/>
                <a:sym typeface="Arial"/>
              </a:rPr>
              <a:t>&gt;200 aktiva </a:t>
            </a:r>
          </a:p>
          <a:p>
            <a:pPr marL="285750" indent="-285750" algn="ctr">
              <a:lnSpc>
                <a:spcPct val="200000"/>
              </a:lnSpc>
              <a:buClr>
                <a:srgbClr val="000000"/>
              </a:buClr>
              <a:buFont typeface="Arial" panose="020B0604020202020204" pitchFamily="34" charset="0"/>
              <a:buChar char="•"/>
            </a:pPr>
            <a:r>
              <a:rPr lang="sv-SE" sz="2400" b="1" kern="0" dirty="0" smtClean="0">
                <a:solidFill>
                  <a:srgbClr val="000000"/>
                </a:solidFill>
                <a:latin typeface="Arial"/>
                <a:cs typeface="Arial"/>
                <a:sym typeface="Arial"/>
              </a:rPr>
              <a:t>38 ledare/tränare</a:t>
            </a:r>
          </a:p>
          <a:p>
            <a:pPr marL="285750" indent="-285750" algn="ctr">
              <a:lnSpc>
                <a:spcPct val="200000"/>
              </a:lnSpc>
              <a:buClr>
                <a:srgbClr val="000000"/>
              </a:buClr>
              <a:buFont typeface="Arial" panose="020B0604020202020204" pitchFamily="34" charset="0"/>
              <a:buChar char="•"/>
            </a:pPr>
            <a:r>
              <a:rPr lang="sv-SE" sz="2400" b="1" kern="0" dirty="0" smtClean="0">
                <a:solidFill>
                  <a:srgbClr val="000000"/>
                </a:solidFill>
                <a:latin typeface="Arial"/>
                <a:cs typeface="Arial"/>
                <a:sym typeface="Arial"/>
              </a:rPr>
              <a:t>Styrelse med 10 ledamöter</a:t>
            </a:r>
          </a:p>
          <a:p>
            <a:pPr marL="285750" indent="-285750" algn="ctr">
              <a:lnSpc>
                <a:spcPct val="200000"/>
              </a:lnSpc>
              <a:buClr>
                <a:srgbClr val="000000"/>
              </a:buClr>
              <a:buFont typeface="Arial" panose="020B0604020202020204" pitchFamily="34" charset="0"/>
              <a:buChar char="•"/>
            </a:pPr>
            <a:r>
              <a:rPr lang="sv-SE" sz="2400" b="1" kern="0" dirty="0" smtClean="0">
                <a:solidFill>
                  <a:srgbClr val="000000"/>
                </a:solidFill>
                <a:latin typeface="Arial"/>
                <a:cs typeface="Arial"/>
                <a:sym typeface="Arial"/>
              </a:rPr>
              <a:t>Jämn könsfördelning i alla klubbdelar</a:t>
            </a:r>
          </a:p>
          <a:p>
            <a:pPr marL="285750" indent="-285750" algn="ctr">
              <a:lnSpc>
                <a:spcPct val="200000"/>
              </a:lnSpc>
              <a:buClr>
                <a:srgbClr val="000000"/>
              </a:buClr>
              <a:buFont typeface="Arial" panose="020B0604020202020204" pitchFamily="34" charset="0"/>
              <a:buChar char="•"/>
            </a:pPr>
            <a:r>
              <a:rPr lang="sv-SE" sz="2400" b="1" kern="0" dirty="0" smtClean="0">
                <a:solidFill>
                  <a:srgbClr val="000000"/>
                </a:solidFill>
                <a:latin typeface="Arial"/>
                <a:cs typeface="Arial"/>
                <a:sym typeface="Arial"/>
              </a:rPr>
              <a:t>Grundstenen – skapa ett tydligare och bättre ”vi”</a:t>
            </a:r>
          </a:p>
          <a:p>
            <a:pPr marL="285750" indent="-285750" algn="ctr">
              <a:buClr>
                <a:srgbClr val="000000"/>
              </a:buClr>
              <a:buFont typeface="Arial" panose="020B0604020202020204" pitchFamily="34" charset="0"/>
              <a:buChar char="•"/>
            </a:pPr>
            <a:endParaRPr lang="sv-SE" sz="3200" b="1" kern="0" dirty="0" smtClean="0">
              <a:solidFill>
                <a:srgbClr val="000000"/>
              </a:solidFill>
              <a:latin typeface="Arial"/>
              <a:cs typeface="Arial"/>
              <a:sym typeface="Arial"/>
            </a:endParaRPr>
          </a:p>
          <a:p>
            <a:pPr marL="285750" indent="-285750" algn="ctr">
              <a:buClr>
                <a:srgbClr val="000000"/>
              </a:buClr>
              <a:buFont typeface="Arial" panose="020B0604020202020204" pitchFamily="34" charset="0"/>
              <a:buChar char="•"/>
            </a:pPr>
            <a:endParaRPr sz="1400" b="1" kern="0" dirty="0">
              <a:solidFill>
                <a:srgbClr val="000000"/>
              </a:solidFill>
              <a:latin typeface="Arial"/>
              <a:cs typeface="Arial"/>
              <a:sym typeface="Arial"/>
            </a:endParaRPr>
          </a:p>
        </p:txBody>
      </p:sp>
    </p:spTree>
    <p:extLst>
      <p:ext uri="{BB962C8B-B14F-4D97-AF65-F5344CB8AC3E}">
        <p14:creationId xmlns:p14="http://schemas.microsoft.com/office/powerpoint/2010/main" val="1652364621"/>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a:stretch>
        </a:blip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b="1" dirty="0" smtClean="0"/>
              <a:t>Vår vision och målsättning</a:t>
            </a:r>
            <a:endParaRPr lang="sv-SE" b="1" dirty="0"/>
          </a:p>
        </p:txBody>
      </p:sp>
      <p:sp>
        <p:nvSpPr>
          <p:cNvPr id="5" name="Platshållare för innehåll 4"/>
          <p:cNvSpPr>
            <a:spLocks noGrp="1"/>
          </p:cNvSpPr>
          <p:nvPr>
            <p:ph idx="1"/>
          </p:nvPr>
        </p:nvSpPr>
        <p:spPr>
          <a:xfrm>
            <a:off x="838200" y="1825625"/>
            <a:ext cx="10515600" cy="4615368"/>
          </a:xfrm>
        </p:spPr>
        <p:txBody>
          <a:bodyPr>
            <a:normAutofit fontScale="92500" lnSpcReduction="20000"/>
          </a:bodyPr>
          <a:lstStyle/>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r>
              <a:rPr lang="sv-SE" dirty="0" smtClean="0"/>
              <a:t>				</a:t>
            </a:r>
          </a:p>
          <a:p>
            <a:pPr marL="0" indent="0">
              <a:buNone/>
            </a:pPr>
            <a:endParaRPr lang="sv-SE" dirty="0"/>
          </a:p>
          <a:p>
            <a:pPr marL="0" indent="0">
              <a:buNone/>
            </a:pPr>
            <a:r>
              <a:rPr lang="sv-SE" dirty="0" smtClean="0"/>
              <a:t>				</a:t>
            </a:r>
            <a:endParaRPr lang="sv-SE" dirty="0"/>
          </a:p>
        </p:txBody>
      </p:sp>
      <p:sp>
        <p:nvSpPr>
          <p:cNvPr id="6" name="Google Shape;166;p20"/>
          <p:cNvSpPr/>
          <p:nvPr/>
        </p:nvSpPr>
        <p:spPr>
          <a:xfrm>
            <a:off x="1142796" y="1825625"/>
            <a:ext cx="9906408" cy="1761637"/>
          </a:xfrm>
          <a:prstGeom prst="roundRect">
            <a:avLst>
              <a:gd name="adj" fmla="val 16667"/>
            </a:avLst>
          </a:prstGeom>
          <a:noFill/>
          <a:ln w="12700" cap="flat" cmpd="sng">
            <a:solidFill>
              <a:srgbClr val="0079A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sv-SE" sz="3200" b="1" kern="0" dirty="0">
                <a:solidFill>
                  <a:srgbClr val="000000"/>
                </a:solidFill>
                <a:latin typeface="Arial"/>
                <a:ea typeface="Arial"/>
                <a:cs typeface="Arial"/>
                <a:sym typeface="Arial"/>
              </a:rPr>
              <a:t>Härryda Handboll, det självklara valet för alla – alltid!</a:t>
            </a:r>
            <a:endParaRPr sz="1400" b="1" kern="0" dirty="0">
              <a:solidFill>
                <a:srgbClr val="000000"/>
              </a:solidFill>
              <a:latin typeface="Arial"/>
              <a:cs typeface="Arial"/>
              <a:sym typeface="Arial"/>
            </a:endParaRPr>
          </a:p>
        </p:txBody>
      </p:sp>
      <p:sp>
        <p:nvSpPr>
          <p:cNvPr id="7" name="Platshållare för innehåll 4"/>
          <p:cNvSpPr txBox="1">
            <a:spLocks/>
          </p:cNvSpPr>
          <p:nvPr/>
        </p:nvSpPr>
        <p:spPr>
          <a:xfrm>
            <a:off x="990600" y="1978025"/>
            <a:ext cx="10515600" cy="435243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				</a:t>
            </a:r>
            <a:endParaRPr lang="sv-SE" dirty="0"/>
          </a:p>
        </p:txBody>
      </p:sp>
      <p:sp>
        <p:nvSpPr>
          <p:cNvPr id="9" name="Google Shape;166;p20"/>
          <p:cNvSpPr/>
          <p:nvPr/>
        </p:nvSpPr>
        <p:spPr>
          <a:xfrm>
            <a:off x="1142796" y="4154243"/>
            <a:ext cx="9906408" cy="1396894"/>
          </a:xfrm>
          <a:prstGeom prst="roundRect">
            <a:avLst>
              <a:gd name="adj" fmla="val 16667"/>
            </a:avLst>
          </a:prstGeom>
          <a:noFill/>
          <a:ln w="12700" cap="flat" cmpd="sng">
            <a:solidFill>
              <a:srgbClr val="0079A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sv-SE" sz="3200" b="1" kern="0" dirty="0" smtClean="0">
                <a:solidFill>
                  <a:srgbClr val="000000"/>
                </a:solidFill>
                <a:latin typeface="Arial"/>
                <a:ea typeface="Arial"/>
                <a:cs typeface="Arial"/>
                <a:sym typeface="Arial"/>
              </a:rPr>
              <a:t>Vi ska ha ett lag i varje åldersklass</a:t>
            </a:r>
            <a:endParaRPr sz="1400" b="1" kern="0" dirty="0">
              <a:solidFill>
                <a:srgbClr val="000000"/>
              </a:solidFill>
              <a:latin typeface="Arial"/>
              <a:cs typeface="Arial"/>
              <a:sym typeface="Arial"/>
            </a:endParaRPr>
          </a:p>
        </p:txBody>
      </p:sp>
    </p:spTree>
    <p:extLst>
      <p:ext uri="{BB962C8B-B14F-4D97-AF65-F5344CB8AC3E}">
        <p14:creationId xmlns:p14="http://schemas.microsoft.com/office/powerpoint/2010/main" val="153105543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Google Shape;167;p20"/>
          <p:cNvSpPr/>
          <p:nvPr/>
        </p:nvSpPr>
        <p:spPr>
          <a:xfrm>
            <a:off x="1158646" y="3167796"/>
            <a:ext cx="9703621" cy="3454068"/>
          </a:xfrm>
          <a:prstGeom prst="roundRect">
            <a:avLst>
              <a:gd name="adj" fmla="val 16667"/>
            </a:avLst>
          </a:prstGeom>
          <a:noFill/>
          <a:ln w="12700" cap="flat" cmpd="sng">
            <a:solidFill>
              <a:srgbClr val="0079A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sv-SE" sz="3200" b="1" kern="0" dirty="0">
                <a:solidFill>
                  <a:srgbClr val="000000"/>
                </a:solidFill>
                <a:latin typeface="Arial"/>
                <a:ea typeface="Arial"/>
                <a:cs typeface="Arial"/>
                <a:sym typeface="Arial"/>
              </a:rPr>
              <a:t>Härryda Handbollsklubb ger barn, ungdomar och vuxna möjlighet att uppleva och utvecklas inom den bästa av idrotter, handboll</a:t>
            </a:r>
            <a:r>
              <a:rPr lang="sv-SE" sz="3200" b="1" kern="0" dirty="0" smtClean="0">
                <a:solidFill>
                  <a:srgbClr val="000000"/>
                </a:solidFill>
                <a:latin typeface="Arial"/>
                <a:ea typeface="Arial"/>
                <a:cs typeface="Arial"/>
                <a:sym typeface="Arial"/>
              </a:rPr>
              <a:t>!</a:t>
            </a:r>
          </a:p>
          <a:p>
            <a:pPr algn="ctr">
              <a:buClr>
                <a:srgbClr val="000000"/>
              </a:buClr>
              <a:buFont typeface="Arial"/>
              <a:buNone/>
            </a:pPr>
            <a:endParaRPr sz="3200" b="1" kern="0" dirty="0">
              <a:solidFill>
                <a:srgbClr val="000000"/>
              </a:solidFill>
              <a:latin typeface="Arial"/>
              <a:cs typeface="Arial"/>
              <a:sym typeface="Arial"/>
            </a:endParaRPr>
          </a:p>
          <a:p>
            <a:pPr algn="ctr">
              <a:buClr>
                <a:srgbClr val="000000"/>
              </a:buClr>
              <a:buFont typeface="Arial"/>
              <a:buNone/>
            </a:pPr>
            <a:r>
              <a:rPr lang="sv-SE" sz="3200" b="1" kern="0" dirty="0">
                <a:solidFill>
                  <a:srgbClr val="000000"/>
                </a:solidFill>
                <a:latin typeface="Arial"/>
                <a:ea typeface="Arial"/>
                <a:cs typeface="Arial"/>
                <a:sym typeface="Arial"/>
              </a:rPr>
              <a:t>Vi är en lokalt förankrad breddförening som står för glädje, engagemang och kamratskap i ett livslångt idrottande. </a:t>
            </a:r>
            <a:endParaRPr sz="3200" b="1" kern="0" dirty="0">
              <a:solidFill>
                <a:srgbClr val="000000"/>
              </a:solidFill>
              <a:latin typeface="Arial"/>
              <a:cs typeface="Arial"/>
              <a:sym typeface="Arial"/>
            </a:endParaRPr>
          </a:p>
        </p:txBody>
      </p:sp>
      <p:sp>
        <p:nvSpPr>
          <p:cNvPr id="4" name="Rubrik 3"/>
          <p:cNvSpPr>
            <a:spLocks noGrp="1"/>
          </p:cNvSpPr>
          <p:nvPr>
            <p:ph type="title"/>
          </p:nvPr>
        </p:nvSpPr>
        <p:spPr>
          <a:xfrm>
            <a:off x="838200" y="365125"/>
            <a:ext cx="10515600" cy="1325563"/>
          </a:xfrm>
        </p:spPr>
        <p:txBody>
          <a:bodyPr>
            <a:normAutofit/>
          </a:bodyPr>
          <a:lstStyle/>
          <a:p>
            <a:r>
              <a:rPr lang="sv-SE" b="1" dirty="0" smtClean="0"/>
              <a:t>Vår verksamhetsidé</a:t>
            </a:r>
            <a:endParaRPr lang="sv-SE" b="1" dirty="0"/>
          </a:p>
        </p:txBody>
      </p:sp>
    </p:spTree>
    <p:extLst>
      <p:ext uri="{BB962C8B-B14F-4D97-AF65-F5344CB8AC3E}">
        <p14:creationId xmlns:p14="http://schemas.microsoft.com/office/powerpoint/2010/main" val="6772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3"/>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t>Vår värdegrund</a:t>
            </a:r>
            <a:endParaRPr lang="sv-SE" b="1" dirty="0"/>
          </a:p>
        </p:txBody>
      </p:sp>
      <p:sp>
        <p:nvSpPr>
          <p:cNvPr id="3" name="Google Shape;168;p20"/>
          <p:cNvSpPr/>
          <p:nvPr/>
        </p:nvSpPr>
        <p:spPr>
          <a:xfrm>
            <a:off x="319841" y="2924514"/>
            <a:ext cx="1934339" cy="1242917"/>
          </a:xfrm>
          <a:prstGeom prst="roundRect">
            <a:avLst>
              <a:gd name="adj" fmla="val 16667"/>
            </a:avLst>
          </a:prstGeom>
          <a:noFill/>
          <a:ln w="12700" cap="flat" cmpd="sng">
            <a:solidFill>
              <a:srgbClr val="0079A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sv-SE" sz="2000" b="1" kern="0" dirty="0">
                <a:solidFill>
                  <a:srgbClr val="000000"/>
                </a:solidFill>
                <a:latin typeface="Arial"/>
                <a:ea typeface="Arial"/>
                <a:cs typeface="Arial"/>
                <a:sym typeface="Arial"/>
              </a:rPr>
              <a:t>Glädje och engagemang</a:t>
            </a:r>
            <a:endParaRPr sz="2000" b="1" kern="0" dirty="0">
              <a:solidFill>
                <a:srgbClr val="000000"/>
              </a:solidFill>
              <a:latin typeface="Arial"/>
              <a:cs typeface="Arial"/>
              <a:sym typeface="Arial"/>
            </a:endParaRPr>
          </a:p>
        </p:txBody>
      </p:sp>
      <p:sp>
        <p:nvSpPr>
          <p:cNvPr id="4" name="Google Shape;169;p20"/>
          <p:cNvSpPr/>
          <p:nvPr/>
        </p:nvSpPr>
        <p:spPr>
          <a:xfrm>
            <a:off x="2616232" y="2924515"/>
            <a:ext cx="2798618" cy="1316182"/>
          </a:xfrm>
          <a:prstGeom prst="roundRect">
            <a:avLst>
              <a:gd name="adj" fmla="val 16667"/>
            </a:avLst>
          </a:prstGeom>
          <a:noFill/>
          <a:ln w="12700" cap="flat" cmpd="sng">
            <a:solidFill>
              <a:srgbClr val="0079A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sv-SE" sz="2000" b="1" kern="0" dirty="0">
                <a:solidFill>
                  <a:srgbClr val="000000"/>
                </a:solidFill>
                <a:latin typeface="Arial"/>
                <a:ea typeface="Arial"/>
                <a:cs typeface="Arial"/>
                <a:sym typeface="Arial"/>
              </a:rPr>
              <a:t>Demokrati och delaktighet</a:t>
            </a:r>
            <a:endParaRPr sz="2000" kern="0" dirty="0">
              <a:solidFill>
                <a:srgbClr val="000000"/>
              </a:solidFill>
              <a:latin typeface="Arial"/>
              <a:cs typeface="Arial"/>
              <a:sym typeface="Arial"/>
            </a:endParaRPr>
          </a:p>
        </p:txBody>
      </p:sp>
      <p:sp>
        <p:nvSpPr>
          <p:cNvPr id="5" name="Google Shape;170;p20"/>
          <p:cNvSpPr/>
          <p:nvPr/>
        </p:nvSpPr>
        <p:spPr>
          <a:xfrm>
            <a:off x="5815145" y="2924515"/>
            <a:ext cx="2798618" cy="1316182"/>
          </a:xfrm>
          <a:prstGeom prst="roundRect">
            <a:avLst>
              <a:gd name="adj" fmla="val 16667"/>
            </a:avLst>
          </a:prstGeom>
          <a:noFill/>
          <a:ln w="12700" cap="flat" cmpd="sng">
            <a:solidFill>
              <a:srgbClr val="0079A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sv-SE" sz="2000" b="1" kern="0" dirty="0">
                <a:solidFill>
                  <a:srgbClr val="000000"/>
                </a:solidFill>
                <a:latin typeface="Arial"/>
                <a:ea typeface="Arial"/>
                <a:cs typeface="Arial"/>
                <a:sym typeface="Arial"/>
              </a:rPr>
              <a:t>Livslångt idrottande</a:t>
            </a:r>
            <a:endParaRPr sz="2000" kern="0" dirty="0">
              <a:solidFill>
                <a:srgbClr val="000000"/>
              </a:solidFill>
              <a:latin typeface="Arial"/>
              <a:cs typeface="Arial"/>
              <a:sym typeface="Arial"/>
            </a:endParaRPr>
          </a:p>
        </p:txBody>
      </p:sp>
      <p:sp>
        <p:nvSpPr>
          <p:cNvPr id="6" name="Google Shape;172;p20"/>
          <p:cNvSpPr/>
          <p:nvPr/>
        </p:nvSpPr>
        <p:spPr>
          <a:xfrm>
            <a:off x="9014058" y="2924514"/>
            <a:ext cx="2798618" cy="1316182"/>
          </a:xfrm>
          <a:prstGeom prst="roundRect">
            <a:avLst>
              <a:gd name="adj" fmla="val 16667"/>
            </a:avLst>
          </a:prstGeom>
          <a:noFill/>
          <a:ln w="12700" cap="flat" cmpd="sng">
            <a:solidFill>
              <a:srgbClr val="0079A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sv-SE" sz="2000" b="1" kern="0" dirty="0">
                <a:solidFill>
                  <a:srgbClr val="000000"/>
                </a:solidFill>
                <a:latin typeface="Arial"/>
                <a:ea typeface="Arial"/>
                <a:cs typeface="Arial"/>
                <a:sym typeface="Arial"/>
              </a:rPr>
              <a:t>Välmående förening – välmående medlem</a:t>
            </a:r>
            <a:endParaRPr sz="2000" b="1"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0740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3"/>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t>Policys – en trygghet för alla </a:t>
            </a:r>
            <a:endParaRPr lang="sv-SE" b="1" dirty="0"/>
          </a:p>
        </p:txBody>
      </p:sp>
      <p:sp>
        <p:nvSpPr>
          <p:cNvPr id="4" name="Platshållare för innehåll 3"/>
          <p:cNvSpPr>
            <a:spLocks noGrp="1"/>
          </p:cNvSpPr>
          <p:nvPr>
            <p:ph sz="half" idx="2"/>
          </p:nvPr>
        </p:nvSpPr>
        <p:spPr/>
        <p:txBody>
          <a:bodyPr>
            <a:normAutofit fontScale="92500" lnSpcReduction="20000"/>
          </a:bodyPr>
          <a:lstStyle/>
          <a:p>
            <a:pPr marL="0" indent="0">
              <a:buNone/>
            </a:pPr>
            <a:r>
              <a:rPr lang="sv-SE" b="1" dirty="0" smtClean="0"/>
              <a:t>Integritetspolicy</a:t>
            </a:r>
          </a:p>
          <a:p>
            <a:pPr marL="0" indent="0">
              <a:buNone/>
            </a:pPr>
            <a:endParaRPr lang="sv-SE" b="1" dirty="0"/>
          </a:p>
          <a:p>
            <a:pPr marL="0" indent="0">
              <a:buNone/>
            </a:pPr>
            <a:r>
              <a:rPr lang="sv-SE" b="1" dirty="0" smtClean="0"/>
              <a:t>Mot särbehandling</a:t>
            </a:r>
          </a:p>
          <a:p>
            <a:pPr marL="0" indent="0">
              <a:buNone/>
            </a:pPr>
            <a:endParaRPr lang="sv-SE" b="1" dirty="0"/>
          </a:p>
          <a:p>
            <a:pPr marL="0" indent="0">
              <a:buNone/>
            </a:pPr>
            <a:r>
              <a:rPr lang="sv-SE" b="1" dirty="0" smtClean="0"/>
              <a:t>Uppförande</a:t>
            </a:r>
          </a:p>
          <a:p>
            <a:pPr marL="0" indent="0">
              <a:buNone/>
            </a:pPr>
            <a:endParaRPr lang="sv-SE" b="1" dirty="0"/>
          </a:p>
          <a:p>
            <a:pPr marL="0" indent="0">
              <a:buNone/>
            </a:pPr>
            <a:r>
              <a:rPr lang="sv-SE" b="1" dirty="0" smtClean="0"/>
              <a:t>Matchning och dispenser</a:t>
            </a:r>
          </a:p>
          <a:p>
            <a:pPr marL="0" indent="0">
              <a:buNone/>
            </a:pPr>
            <a:endParaRPr lang="sv-SE" b="1" dirty="0"/>
          </a:p>
          <a:p>
            <a:pPr marL="0" indent="0">
              <a:buNone/>
            </a:pPr>
            <a:r>
              <a:rPr lang="sv-SE" b="1" dirty="0" smtClean="0"/>
              <a:t>Droger &amp; alkohol</a:t>
            </a:r>
          </a:p>
        </p:txBody>
      </p:sp>
      <p:sp>
        <p:nvSpPr>
          <p:cNvPr id="9" name="Platshållare för innehåll 8"/>
          <p:cNvSpPr>
            <a:spLocks noGrp="1"/>
          </p:cNvSpPr>
          <p:nvPr>
            <p:ph sz="quarter" idx="4"/>
          </p:nvPr>
        </p:nvSpPr>
        <p:spPr/>
        <p:txBody>
          <a:bodyPr>
            <a:normAutofit lnSpcReduction="10000"/>
          </a:bodyPr>
          <a:lstStyle/>
          <a:p>
            <a:pPr marL="0" indent="0">
              <a:lnSpc>
                <a:spcPct val="100000"/>
              </a:lnSpc>
              <a:buNone/>
            </a:pPr>
            <a:r>
              <a:rPr lang="sv-SE" b="1" dirty="0" smtClean="0"/>
              <a:t>Kläder</a:t>
            </a:r>
            <a:endParaRPr lang="sv-SE" b="1" dirty="0"/>
          </a:p>
          <a:p>
            <a:pPr marL="0" indent="0">
              <a:lnSpc>
                <a:spcPct val="100000"/>
              </a:lnSpc>
              <a:buNone/>
            </a:pPr>
            <a:endParaRPr lang="sv-SE" b="1" dirty="0"/>
          </a:p>
          <a:p>
            <a:pPr marL="0" indent="0">
              <a:lnSpc>
                <a:spcPct val="100000"/>
              </a:lnSpc>
              <a:buNone/>
            </a:pPr>
            <a:r>
              <a:rPr lang="sv-SE" b="1" dirty="0" smtClean="0"/>
              <a:t>Reseersättningar</a:t>
            </a:r>
            <a:endParaRPr lang="sv-SE" b="1" dirty="0"/>
          </a:p>
          <a:p>
            <a:pPr marL="0" indent="0">
              <a:lnSpc>
                <a:spcPct val="100000"/>
              </a:lnSpc>
              <a:buNone/>
            </a:pPr>
            <a:endParaRPr lang="sv-SE" b="1" dirty="0"/>
          </a:p>
          <a:p>
            <a:pPr marL="0" indent="0">
              <a:lnSpc>
                <a:spcPct val="100000"/>
              </a:lnSpc>
              <a:buNone/>
            </a:pPr>
            <a:r>
              <a:rPr lang="sv-SE" b="1" dirty="0" smtClean="0"/>
              <a:t>Hjälpmedel &amp; skador</a:t>
            </a:r>
            <a:endParaRPr lang="sv-SE" b="1" dirty="0"/>
          </a:p>
          <a:p>
            <a:pPr marL="0" indent="0">
              <a:lnSpc>
                <a:spcPct val="100000"/>
              </a:lnSpc>
              <a:buNone/>
            </a:pPr>
            <a:endParaRPr lang="sv-SE" b="1" dirty="0"/>
          </a:p>
          <a:p>
            <a:pPr marL="0" indent="0">
              <a:lnSpc>
                <a:spcPct val="100000"/>
              </a:lnSpc>
              <a:buNone/>
            </a:pPr>
            <a:r>
              <a:rPr lang="sv-SE" b="1" dirty="0" smtClean="0"/>
              <a:t>Sponsring</a:t>
            </a:r>
            <a:endParaRPr lang="sv-SE" b="1" dirty="0"/>
          </a:p>
          <a:p>
            <a:pPr marL="0" indent="0">
              <a:buNone/>
            </a:pPr>
            <a:endParaRPr lang="sv-SE" b="1" dirty="0"/>
          </a:p>
          <a:p>
            <a:pPr marL="0" indent="0">
              <a:buNone/>
            </a:pPr>
            <a:endParaRPr lang="sv-SE" b="1" dirty="0"/>
          </a:p>
          <a:p>
            <a:pPr marL="0" indent="0">
              <a:buNone/>
            </a:pPr>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91" y="365125"/>
            <a:ext cx="4021434" cy="2680956"/>
          </a:xfrm>
          <a:prstGeom prst="rect">
            <a:avLst/>
          </a:prstGeom>
        </p:spPr>
      </p:pic>
    </p:spTree>
    <p:extLst>
      <p:ext uri="{BB962C8B-B14F-4D97-AF65-F5344CB8AC3E}">
        <p14:creationId xmlns:p14="http://schemas.microsoft.com/office/powerpoint/2010/main" val="1217424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 name="Rubrik 3"/>
          <p:cNvSpPr txBox="1">
            <a:spLocks/>
          </p:cNvSpPr>
          <p:nvPr/>
        </p:nvSpPr>
        <p:spPr>
          <a:xfrm>
            <a:off x="0" y="2680104"/>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t>Vår organisation</a:t>
            </a:r>
            <a:endParaRPr lang="sv-SE" b="1" dirty="0"/>
          </a:p>
        </p:txBody>
      </p:sp>
      <p:pic>
        <p:nvPicPr>
          <p:cNvPr id="24" name="Bildobjekt 23"/>
          <p:cNvPicPr>
            <a:picLocks noChangeAspect="1"/>
          </p:cNvPicPr>
          <p:nvPr/>
        </p:nvPicPr>
        <p:blipFill>
          <a:blip r:embed="rId3"/>
          <a:stretch>
            <a:fillRect/>
          </a:stretch>
        </p:blipFill>
        <p:spPr>
          <a:xfrm>
            <a:off x="3835134" y="-86114"/>
            <a:ext cx="5374244" cy="6858000"/>
          </a:xfrm>
          <a:prstGeom prst="rect">
            <a:avLst/>
          </a:prstGeom>
        </p:spPr>
      </p:pic>
    </p:spTree>
    <p:extLst>
      <p:ext uri="{BB962C8B-B14F-4D97-AF65-F5344CB8AC3E}">
        <p14:creationId xmlns:p14="http://schemas.microsoft.com/office/powerpoint/2010/main" val="1235091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3"/>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t>Så blir vi trovärdiga &amp; kvalitetssäkrar oss </a:t>
            </a:r>
            <a:endParaRPr lang="sv-SE" b="1" dirty="0"/>
          </a:p>
        </p:txBody>
      </p:sp>
      <p:sp>
        <p:nvSpPr>
          <p:cNvPr id="3" name="Platshållare för innehåll 3"/>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5" name="Platshållare för innehåll 4"/>
          <p:cNvSpPr>
            <a:spLocks noGrp="1"/>
          </p:cNvSpPr>
          <p:nvPr>
            <p:ph idx="1"/>
          </p:nvPr>
        </p:nvSpPr>
        <p:spPr>
          <a:xfrm>
            <a:off x="838200" y="1195754"/>
            <a:ext cx="10515600" cy="5315578"/>
          </a:xfrm>
        </p:spPr>
        <p:txBody>
          <a:bodyPr>
            <a:noAutofit/>
          </a:bodyPr>
          <a:lstStyle/>
          <a:p>
            <a:pPr>
              <a:lnSpc>
                <a:spcPct val="150000"/>
              </a:lnSpc>
            </a:pPr>
            <a:r>
              <a:rPr lang="sv-SE" sz="2400" b="1" dirty="0" smtClean="0"/>
              <a:t>Tydlig organisation</a:t>
            </a:r>
          </a:p>
          <a:p>
            <a:pPr>
              <a:lnSpc>
                <a:spcPct val="150000"/>
              </a:lnSpc>
            </a:pPr>
            <a:r>
              <a:rPr lang="sv-SE" sz="2400" b="1" dirty="0" smtClean="0"/>
              <a:t>Tydliga policys – åtgärder vid avsteg</a:t>
            </a:r>
          </a:p>
          <a:p>
            <a:pPr>
              <a:lnSpc>
                <a:spcPct val="150000"/>
              </a:lnSpc>
            </a:pPr>
            <a:r>
              <a:rPr lang="sv-SE" sz="2400" b="1" dirty="0" smtClean="0"/>
              <a:t>Tydliga arbetsfördelningar</a:t>
            </a:r>
          </a:p>
          <a:p>
            <a:pPr>
              <a:lnSpc>
                <a:spcPct val="150000"/>
              </a:lnSpc>
            </a:pPr>
            <a:r>
              <a:rPr lang="sv-SE" sz="2400" b="1" dirty="0" smtClean="0"/>
              <a:t>Tydliga arbetsbeskrivningar &amp; </a:t>
            </a:r>
            <a:r>
              <a:rPr lang="sv-SE" sz="2400" b="1" dirty="0" err="1" smtClean="0"/>
              <a:t>årshjul</a:t>
            </a:r>
            <a:endParaRPr lang="sv-SE" sz="2400" b="1" dirty="0" smtClean="0"/>
          </a:p>
          <a:p>
            <a:pPr>
              <a:lnSpc>
                <a:spcPct val="150000"/>
              </a:lnSpc>
            </a:pPr>
            <a:r>
              <a:rPr lang="sv-SE" sz="2400" b="1" dirty="0" smtClean="0"/>
              <a:t>Enkla, uppdaterade kommunikationsvägar och dokument</a:t>
            </a:r>
          </a:p>
          <a:p>
            <a:pPr>
              <a:lnSpc>
                <a:spcPct val="150000"/>
              </a:lnSpc>
            </a:pPr>
            <a:r>
              <a:rPr lang="sv-SE" sz="2400" b="1" dirty="0" smtClean="0"/>
              <a:t>Regelbundna utbildningar för alla funktioner</a:t>
            </a:r>
          </a:p>
          <a:p>
            <a:pPr>
              <a:lnSpc>
                <a:spcPct val="150000"/>
              </a:lnSpc>
            </a:pPr>
            <a:r>
              <a:rPr lang="sv-SE" sz="2400" b="1" dirty="0" smtClean="0"/>
              <a:t>Årliga utdrag från belastningsregistret</a:t>
            </a:r>
          </a:p>
          <a:p>
            <a:pPr>
              <a:lnSpc>
                <a:spcPct val="150000"/>
              </a:lnSpc>
            </a:pPr>
            <a:r>
              <a:rPr lang="sv-SE" sz="2400" b="1" dirty="0" smtClean="0"/>
              <a:t>Årliga medlemsenkäter </a:t>
            </a:r>
          </a:p>
          <a:p>
            <a:endParaRPr lang="sv-SE" dirty="0" smtClean="0"/>
          </a:p>
          <a:p>
            <a:endParaRPr lang="sv-SE" dirty="0" smtClean="0"/>
          </a:p>
          <a:p>
            <a:endParaRPr lang="sv-SE" dirty="0"/>
          </a:p>
        </p:txBody>
      </p:sp>
    </p:spTree>
    <p:extLst>
      <p:ext uri="{BB962C8B-B14F-4D97-AF65-F5344CB8AC3E}">
        <p14:creationId xmlns:p14="http://schemas.microsoft.com/office/powerpoint/2010/main" val="191241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3"/>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t>Härryda HK - så blir det ett ”vi”</a:t>
            </a:r>
            <a:endParaRPr lang="sv-SE" b="1" dirty="0"/>
          </a:p>
        </p:txBody>
      </p:sp>
      <p:sp>
        <p:nvSpPr>
          <p:cNvPr id="3" name="Platshållare för innehåll 3"/>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4" name="Platshållare för innehåll 4"/>
          <p:cNvSpPr txBox="1">
            <a:spLocks/>
          </p:cNvSpPr>
          <p:nvPr/>
        </p:nvSpPr>
        <p:spPr>
          <a:xfrm>
            <a:off x="838200" y="1274640"/>
            <a:ext cx="10515600" cy="53913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sv-SE" sz="2400" b="1" dirty="0" smtClean="0"/>
              <a:t>Gemensamma tränarträffar</a:t>
            </a:r>
          </a:p>
          <a:p>
            <a:pPr>
              <a:lnSpc>
                <a:spcPct val="150000"/>
              </a:lnSpc>
            </a:pPr>
            <a:r>
              <a:rPr lang="sv-SE" sz="2400" b="1" dirty="0" smtClean="0"/>
              <a:t>Gemensamt uppstartsläger och föreningsdag</a:t>
            </a:r>
          </a:p>
          <a:p>
            <a:pPr>
              <a:lnSpc>
                <a:spcPct val="150000"/>
              </a:lnSpc>
            </a:pPr>
            <a:r>
              <a:rPr lang="sv-SE" sz="2400" b="1" dirty="0" smtClean="0"/>
              <a:t>Gemensamma matchdagar och en ”hemmahall” </a:t>
            </a:r>
          </a:p>
          <a:p>
            <a:pPr>
              <a:lnSpc>
                <a:spcPct val="150000"/>
              </a:lnSpc>
            </a:pPr>
            <a:r>
              <a:rPr lang="sv-SE" sz="2400" b="1" dirty="0" smtClean="0"/>
              <a:t>Gemensamma träningar mellan årskullar, skapa förebilder</a:t>
            </a:r>
          </a:p>
          <a:p>
            <a:pPr>
              <a:lnSpc>
                <a:spcPct val="150000"/>
              </a:lnSpc>
            </a:pPr>
            <a:r>
              <a:rPr lang="sv-SE" sz="2400" b="1" dirty="0" smtClean="0"/>
              <a:t>Föreningsdomare från egna ungdomar för matcher u7-u11</a:t>
            </a:r>
          </a:p>
          <a:p>
            <a:pPr>
              <a:lnSpc>
                <a:spcPct val="150000"/>
              </a:lnSpc>
            </a:pPr>
            <a:r>
              <a:rPr lang="sv-SE" sz="2400" b="1" dirty="0" smtClean="0"/>
              <a:t>Stödjande och förebildsskapande (föreningsdomare, gäst/stödtränare) </a:t>
            </a:r>
          </a:p>
          <a:p>
            <a:pPr>
              <a:lnSpc>
                <a:spcPct val="150000"/>
              </a:lnSpc>
            </a:pPr>
            <a:r>
              <a:rPr lang="sv-SE" sz="2400" b="1" dirty="0" smtClean="0"/>
              <a:t>Välkomnande, alla får vara med – oavsett ålder eller förkunskaper</a:t>
            </a:r>
          </a:p>
          <a:p>
            <a:pPr>
              <a:lnSpc>
                <a:spcPct val="150000"/>
              </a:lnSpc>
            </a:pPr>
            <a:r>
              <a:rPr lang="sv-SE" sz="2400" b="1" dirty="0" smtClean="0"/>
              <a:t>Cuper och aktiviteter utanför planen</a:t>
            </a:r>
          </a:p>
          <a:p>
            <a:pPr marL="0" indent="0">
              <a:buNone/>
            </a:pPr>
            <a:endParaRPr lang="sv-SE" dirty="0" smtClean="0"/>
          </a:p>
          <a:p>
            <a:endParaRPr lang="sv-SE" dirty="0" smtClean="0"/>
          </a:p>
          <a:p>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054" y="494986"/>
            <a:ext cx="2627645" cy="1751763"/>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520" y="2086520"/>
            <a:ext cx="2825680" cy="1883787"/>
          </a:xfrm>
          <a:prstGeom prst="rect">
            <a:avLst/>
          </a:prstGeom>
        </p:spPr>
      </p:pic>
    </p:spTree>
    <p:extLst>
      <p:ext uri="{BB962C8B-B14F-4D97-AF65-F5344CB8AC3E}">
        <p14:creationId xmlns:p14="http://schemas.microsoft.com/office/powerpoint/2010/main" val="1488844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514</Words>
  <Application>Microsoft Office PowerPoint</Application>
  <PresentationFormat>Bredbild</PresentationFormat>
  <Paragraphs>122</Paragraphs>
  <Slides>12</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Calibri Light</vt:lpstr>
      <vt:lpstr>Century Gothic</vt:lpstr>
      <vt:lpstr>Office-tema</vt:lpstr>
      <vt:lpstr>PowerPoint-presentation</vt:lpstr>
      <vt:lpstr>Vår historia &amp; nutid</vt:lpstr>
      <vt:lpstr>Vår vision och målsättning</vt:lpstr>
      <vt:lpstr>Vår verksamhetsidé</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Niclas Björnfot</dc:creator>
  <cp:lastModifiedBy>Microsoft-konto</cp:lastModifiedBy>
  <cp:revision>77</cp:revision>
  <dcterms:created xsi:type="dcterms:W3CDTF">2022-01-17T19:29:53Z</dcterms:created>
  <dcterms:modified xsi:type="dcterms:W3CDTF">2022-05-12T19:30:26Z</dcterms:modified>
</cp:coreProperties>
</file>