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9" r:id="rId4"/>
    <p:sldId id="260" r:id="rId5"/>
    <p:sldId id="261" r:id="rId6"/>
    <p:sldId id="273" r:id="rId7"/>
    <p:sldId id="274" r:id="rId8"/>
    <p:sldId id="262" r:id="rId9"/>
    <p:sldId id="263" r:id="rId10"/>
    <p:sldId id="268" r:id="rId11"/>
    <p:sldId id="269" r:id="rId12"/>
    <p:sldId id="270" r:id="rId13"/>
    <p:sldId id="271" r:id="rId14"/>
    <p:sldId id="265" r:id="rId15"/>
    <p:sldId id="275" r:id="rId16"/>
    <p:sldId id="278" r:id="rId17"/>
    <p:sldId id="277" r:id="rId18"/>
    <p:sldId id="276" r:id="rId19"/>
    <p:sldId id="267" r:id="rId20"/>
    <p:sldId id="266" r:id="rId2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B2B6EF-9852-4248-B91B-CAC6EEDAB40E}" v="123" dt="2026-09-14T11:40:26.051"/>
    <p1510:client id="{4AE8E6A3-7C8E-4F45-B5CB-47D77049A447}" v="51" dt="2026-09-14T11:27:56.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6"/>
    <p:restoredTop sz="86453" autoAdjust="0"/>
  </p:normalViewPr>
  <p:slideViewPr>
    <p:cSldViewPr snapToGrid="0" snapToObjects="1">
      <p:cViewPr varScale="1">
        <p:scale>
          <a:sx n="64" d="100"/>
          <a:sy n="64" d="100"/>
        </p:scale>
        <p:origin x="724" y="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car Nilsson" userId="6fda8c24-2a70-415a-95b1-0d437088dc60" providerId="ADAL" clId="{DE5F4CC5-E3AF-4DF9-9683-E91767790842}"/>
    <pc:docChg chg="undo custSel modSld">
      <pc:chgData name="Oscar Nilsson" userId="6fda8c24-2a70-415a-95b1-0d437088dc60" providerId="ADAL" clId="{DE5F4CC5-E3AF-4DF9-9683-E91767790842}" dt="2026-09-14T18:48:35.428" v="176" actId="20577"/>
      <pc:docMkLst>
        <pc:docMk/>
      </pc:docMkLst>
      <pc:sldChg chg="modSp mod">
        <pc:chgData name="Oscar Nilsson" userId="6fda8c24-2a70-415a-95b1-0d437088dc60" providerId="ADAL" clId="{DE5F4CC5-E3AF-4DF9-9683-E91767790842}" dt="2026-09-14T18:48:35.428" v="176" actId="20577"/>
        <pc:sldMkLst>
          <pc:docMk/>
          <pc:sldMk cId="4148739605" sldId="260"/>
        </pc:sldMkLst>
        <pc:spChg chg="mod">
          <ac:chgData name="Oscar Nilsson" userId="6fda8c24-2a70-415a-95b1-0d437088dc60" providerId="ADAL" clId="{DE5F4CC5-E3AF-4DF9-9683-E91767790842}" dt="2026-09-14T11:35:21" v="60" actId="20577"/>
          <ac:spMkLst>
            <pc:docMk/>
            <pc:sldMk cId="4148739605" sldId="260"/>
            <ac:spMk id="2" creationId="{319B8427-70A1-92F5-B846-DA76C4BF176A}"/>
          </ac:spMkLst>
        </pc:spChg>
        <pc:spChg chg="mod">
          <ac:chgData name="Oscar Nilsson" userId="6fda8c24-2a70-415a-95b1-0d437088dc60" providerId="ADAL" clId="{DE5F4CC5-E3AF-4DF9-9683-E91767790842}" dt="2026-09-14T18:48:35.428" v="176" actId="20577"/>
          <ac:spMkLst>
            <pc:docMk/>
            <pc:sldMk cId="4148739605" sldId="260"/>
            <ac:spMk id="3" creationId="{3BF73970-B53C-5BD9-56DB-FC40C18F5FAB}"/>
          </ac:spMkLst>
        </pc:spChg>
      </pc:sldChg>
      <pc:sldChg chg="modNotesTx">
        <pc:chgData name="Oscar Nilsson" userId="6fda8c24-2a70-415a-95b1-0d437088dc60" providerId="ADAL" clId="{DE5F4CC5-E3AF-4DF9-9683-E91767790842}" dt="2026-09-14T15:32:39.577" v="171" actId="20577"/>
        <pc:sldMkLst>
          <pc:docMk/>
          <pc:sldMk cId="309607235" sldId="265"/>
        </pc:sldMkLst>
      </pc:sldChg>
      <pc:sldChg chg="modSp mod modAnim">
        <pc:chgData name="Oscar Nilsson" userId="6fda8c24-2a70-415a-95b1-0d437088dc60" providerId="ADAL" clId="{DE5F4CC5-E3AF-4DF9-9683-E91767790842}" dt="2026-09-14T11:34:58.652" v="59" actId="27636"/>
        <pc:sldMkLst>
          <pc:docMk/>
          <pc:sldMk cId="1601646736" sldId="267"/>
        </pc:sldMkLst>
        <pc:spChg chg="mod">
          <ac:chgData name="Oscar Nilsson" userId="6fda8c24-2a70-415a-95b1-0d437088dc60" providerId="ADAL" clId="{DE5F4CC5-E3AF-4DF9-9683-E91767790842}" dt="2026-09-14T11:34:58.652" v="59" actId="27636"/>
          <ac:spMkLst>
            <pc:docMk/>
            <pc:sldMk cId="1601646736" sldId="267"/>
            <ac:spMk id="6" creationId="{AE8B2508-47C7-A04A-D3A8-2945DD7D09D1}"/>
          </ac:spMkLst>
        </pc:spChg>
      </pc:sldChg>
      <pc:sldChg chg="modSp mod">
        <pc:chgData name="Oscar Nilsson" userId="6fda8c24-2a70-415a-95b1-0d437088dc60" providerId="ADAL" clId="{DE5F4CC5-E3AF-4DF9-9683-E91767790842}" dt="2026-09-14T11:33:10.064" v="14"/>
        <pc:sldMkLst>
          <pc:docMk/>
          <pc:sldMk cId="1823199896" sldId="268"/>
        </pc:sldMkLst>
        <pc:spChg chg="mod">
          <ac:chgData name="Oscar Nilsson" userId="6fda8c24-2a70-415a-95b1-0d437088dc60" providerId="ADAL" clId="{DE5F4CC5-E3AF-4DF9-9683-E91767790842}" dt="2026-09-14T11:33:10.064" v="14"/>
          <ac:spMkLst>
            <pc:docMk/>
            <pc:sldMk cId="1823199896" sldId="268"/>
            <ac:spMk id="3" creationId="{3BF73970-B53C-5BD9-56DB-FC40C18F5FAB}"/>
          </ac:spMkLst>
        </pc:spChg>
      </pc:sldChg>
      <pc:sldChg chg="modSp modNotesTx">
        <pc:chgData name="Oscar Nilsson" userId="6fda8c24-2a70-415a-95b1-0d437088dc60" providerId="ADAL" clId="{DE5F4CC5-E3AF-4DF9-9683-E91767790842}" dt="2026-09-14T18:44:00.190" v="175" actId="20577"/>
        <pc:sldMkLst>
          <pc:docMk/>
          <pc:sldMk cId="4257739655" sldId="275"/>
        </pc:sldMkLst>
        <pc:spChg chg="mod">
          <ac:chgData name="Oscar Nilsson" userId="6fda8c24-2a70-415a-95b1-0d437088dc60" providerId="ADAL" clId="{DE5F4CC5-E3AF-4DF9-9683-E91767790842}" dt="2026-09-14T11:34:34.218" v="56" actId="20577"/>
          <ac:spMkLst>
            <pc:docMk/>
            <pc:sldMk cId="4257739655" sldId="275"/>
            <ac:spMk id="11" creationId="{A888B7CC-37EE-381A-CF3D-2D1F80A4878E}"/>
          </ac:spMkLst>
        </pc:spChg>
      </pc:sldChg>
      <pc:sldChg chg="modSp modAnim modNotesTx">
        <pc:chgData name="Oscar Nilsson" userId="6fda8c24-2a70-415a-95b1-0d437088dc60" providerId="ADAL" clId="{DE5F4CC5-E3AF-4DF9-9683-E91767790842}" dt="2026-09-14T18:43:48.986" v="172" actId="20577"/>
        <pc:sldMkLst>
          <pc:docMk/>
          <pc:sldMk cId="1315205606" sldId="276"/>
        </pc:sldMkLst>
        <pc:spChg chg="mod">
          <ac:chgData name="Oscar Nilsson" userId="6fda8c24-2a70-415a-95b1-0d437088dc60" providerId="ADAL" clId="{DE5F4CC5-E3AF-4DF9-9683-E91767790842}" dt="2026-09-14T11:40:26.051" v="170"/>
          <ac:spMkLst>
            <pc:docMk/>
            <pc:sldMk cId="1315205606" sldId="276"/>
            <ac:spMk id="11" creationId="{2CF2FE42-CC3C-9C4A-7264-5AF348E2EBBD}"/>
          </ac:spMkLst>
        </pc:spChg>
      </pc:sldChg>
      <pc:sldChg chg="modSp modNotesTx">
        <pc:chgData name="Oscar Nilsson" userId="6fda8c24-2a70-415a-95b1-0d437088dc60" providerId="ADAL" clId="{DE5F4CC5-E3AF-4DF9-9683-E91767790842}" dt="2026-09-14T18:43:52.866" v="173" actId="20577"/>
        <pc:sldMkLst>
          <pc:docMk/>
          <pc:sldMk cId="2852127552" sldId="277"/>
        </pc:sldMkLst>
        <pc:spChg chg="mod">
          <ac:chgData name="Oscar Nilsson" userId="6fda8c24-2a70-415a-95b1-0d437088dc60" providerId="ADAL" clId="{DE5F4CC5-E3AF-4DF9-9683-E91767790842}" dt="2026-09-14T11:37:23.352" v="64" actId="20577"/>
          <ac:spMkLst>
            <pc:docMk/>
            <pc:sldMk cId="2852127552" sldId="277"/>
            <ac:spMk id="11" creationId="{93E667DF-DFA9-89EE-6701-5ED2D2D81618}"/>
          </ac:spMkLst>
        </pc:spChg>
      </pc:sldChg>
      <pc:sldChg chg="modNotesTx">
        <pc:chgData name="Oscar Nilsson" userId="6fda8c24-2a70-415a-95b1-0d437088dc60" providerId="ADAL" clId="{DE5F4CC5-E3AF-4DF9-9683-E91767790842}" dt="2026-09-14T18:43:56.668" v="174" actId="20577"/>
        <pc:sldMkLst>
          <pc:docMk/>
          <pc:sldMk cId="1274928154" sldId="2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FC5800-34A0-834D-BA50-FA82B25139E6}" type="datetimeFigureOut">
              <a:rPr lang="sv-SE" smtClean="0"/>
              <a:t>2026-09-14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4B75E-9389-004B-BAE9-ED1C8B426474}" type="slidenum">
              <a:rPr lang="sv-SE" smtClean="0"/>
              <a:t>‹#›</a:t>
            </a:fld>
            <a:endParaRPr lang="sv-SE"/>
          </a:p>
        </p:txBody>
      </p:sp>
    </p:spTree>
    <p:extLst>
      <p:ext uri="{BB962C8B-B14F-4D97-AF65-F5344CB8AC3E}">
        <p14:creationId xmlns:p14="http://schemas.microsoft.com/office/powerpoint/2010/main" val="1158948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94B75E-9389-004B-BAE9-ED1C8B426474}" type="slidenum">
              <a:rPr lang="sv-SE" smtClean="0"/>
              <a:t>2</a:t>
            </a:fld>
            <a:endParaRPr lang="sv-SE"/>
          </a:p>
        </p:txBody>
      </p:sp>
    </p:spTree>
    <p:extLst>
      <p:ext uri="{BB962C8B-B14F-4D97-AF65-F5344CB8AC3E}">
        <p14:creationId xmlns:p14="http://schemas.microsoft.com/office/powerpoint/2010/main" val="129087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94B75E-9389-004B-BAE9-ED1C8B426474}" type="slidenum">
              <a:rPr lang="sv-SE" smtClean="0"/>
              <a:t>3</a:t>
            </a:fld>
            <a:endParaRPr lang="sv-SE"/>
          </a:p>
        </p:txBody>
      </p:sp>
    </p:spTree>
    <p:extLst>
      <p:ext uri="{BB962C8B-B14F-4D97-AF65-F5344CB8AC3E}">
        <p14:creationId xmlns:p14="http://schemas.microsoft.com/office/powerpoint/2010/main" val="1597401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4</a:t>
            </a:fld>
            <a:endParaRPr lang="sv-SE"/>
          </a:p>
        </p:txBody>
      </p:sp>
    </p:spTree>
    <p:extLst>
      <p:ext uri="{BB962C8B-B14F-4D97-AF65-F5344CB8AC3E}">
        <p14:creationId xmlns:p14="http://schemas.microsoft.com/office/powerpoint/2010/main" val="955374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5</a:t>
            </a:fld>
            <a:endParaRPr lang="sv-SE"/>
          </a:p>
        </p:txBody>
      </p:sp>
    </p:spTree>
    <p:extLst>
      <p:ext uri="{BB962C8B-B14F-4D97-AF65-F5344CB8AC3E}">
        <p14:creationId xmlns:p14="http://schemas.microsoft.com/office/powerpoint/2010/main" val="701229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8</a:t>
            </a:fld>
            <a:endParaRPr lang="sv-SE"/>
          </a:p>
        </p:txBody>
      </p:sp>
    </p:spTree>
    <p:extLst>
      <p:ext uri="{BB962C8B-B14F-4D97-AF65-F5344CB8AC3E}">
        <p14:creationId xmlns:p14="http://schemas.microsoft.com/office/powerpoint/2010/main" val="3151107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9</a:t>
            </a:fld>
            <a:endParaRPr lang="sv-SE"/>
          </a:p>
        </p:txBody>
      </p:sp>
    </p:spTree>
    <p:extLst>
      <p:ext uri="{BB962C8B-B14F-4D97-AF65-F5344CB8AC3E}">
        <p14:creationId xmlns:p14="http://schemas.microsoft.com/office/powerpoint/2010/main" val="3204672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sv-SE" sz="1800" dirty="0">
                <a:effectLst/>
                <a:latin typeface="Calibri" panose="020F0502020204030204" pitchFamily="34" charset="0"/>
                <a:ea typeface="Calibri" panose="020F0502020204030204" pitchFamily="34" charset="0"/>
                <a:cs typeface="Times New Roman" panose="02020603050405020304" pitchFamily="18" charset="0"/>
              </a:rPr>
              <a:t>Ingen belöning eller ranking,  detta görs när vi anser att det gynnar spelarens utveckling och spelaren är redo för </a:t>
            </a:r>
            <a:r>
              <a:rPr lang="sv-SE" sz="1800" dirty="0" err="1">
                <a:effectLst/>
                <a:latin typeface="Calibri" panose="020F0502020204030204" pitchFamily="34" charset="0"/>
                <a:ea typeface="Calibri" panose="020F0502020204030204" pitchFamily="34" charset="0"/>
                <a:cs typeface="Times New Roman" panose="02020603050405020304" pitchFamily="18" charset="0"/>
              </a:rPr>
              <a:t>den.x</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10</a:t>
            </a:fld>
            <a:endParaRPr lang="sv-SE"/>
          </a:p>
        </p:txBody>
      </p:sp>
    </p:spTree>
    <p:extLst>
      <p:ext uri="{BB962C8B-B14F-4D97-AF65-F5344CB8AC3E}">
        <p14:creationId xmlns:p14="http://schemas.microsoft.com/office/powerpoint/2010/main" val="3184643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11</a:t>
            </a:fld>
            <a:endParaRPr lang="sv-SE"/>
          </a:p>
        </p:txBody>
      </p:sp>
    </p:spTree>
    <p:extLst>
      <p:ext uri="{BB962C8B-B14F-4D97-AF65-F5344CB8AC3E}">
        <p14:creationId xmlns:p14="http://schemas.microsoft.com/office/powerpoint/2010/main" val="3710758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12</a:t>
            </a:fld>
            <a:endParaRPr lang="sv-SE"/>
          </a:p>
        </p:txBody>
      </p:sp>
    </p:spTree>
    <p:extLst>
      <p:ext uri="{BB962C8B-B14F-4D97-AF65-F5344CB8AC3E}">
        <p14:creationId xmlns:p14="http://schemas.microsoft.com/office/powerpoint/2010/main" val="343173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13</a:t>
            </a:fld>
            <a:endParaRPr lang="sv-SE"/>
          </a:p>
        </p:txBody>
      </p:sp>
    </p:spTree>
    <p:extLst>
      <p:ext uri="{BB962C8B-B14F-4D97-AF65-F5344CB8AC3E}">
        <p14:creationId xmlns:p14="http://schemas.microsoft.com/office/powerpoint/2010/main" val="3131057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14</a:t>
            </a:fld>
            <a:endParaRPr lang="sv-SE"/>
          </a:p>
        </p:txBody>
      </p:sp>
    </p:spTree>
    <p:extLst>
      <p:ext uri="{BB962C8B-B14F-4D97-AF65-F5344CB8AC3E}">
        <p14:creationId xmlns:p14="http://schemas.microsoft.com/office/powerpoint/2010/main" val="2628007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7D283-D187-740A-1EEA-1552A113D91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2028C62-AF38-3A0E-D97C-C0A89AC8776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6DC56B0-CA45-1C5C-53D4-02B7C3F9550A}"/>
              </a:ext>
            </a:extLst>
          </p:cNvPr>
          <p:cNvSpPr>
            <a:spLocks noGrp="1"/>
          </p:cNvSpPr>
          <p:nvPr>
            <p:ph type="body" idx="1"/>
          </p:nvPr>
        </p:nvSpPr>
        <p:spPr/>
        <p:txBody>
          <a:bodyPr/>
          <a:lstStyle/>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a:extLst>
              <a:ext uri="{FF2B5EF4-FFF2-40B4-BE49-F238E27FC236}">
                <a16:creationId xmlns:a16="http://schemas.microsoft.com/office/drawing/2014/main" id="{C3B07DDF-C283-1808-AB99-92FE4EBB4586}"/>
              </a:ext>
            </a:extLst>
          </p:cNvPr>
          <p:cNvSpPr>
            <a:spLocks noGrp="1"/>
          </p:cNvSpPr>
          <p:nvPr>
            <p:ph type="sldNum" sz="quarter" idx="5"/>
          </p:nvPr>
        </p:nvSpPr>
        <p:spPr/>
        <p:txBody>
          <a:bodyPr/>
          <a:lstStyle/>
          <a:p>
            <a:fld id="{0794B75E-9389-004B-BAE9-ED1C8B426474}" type="slidenum">
              <a:rPr lang="sv-SE" smtClean="0"/>
              <a:t>15</a:t>
            </a:fld>
            <a:endParaRPr lang="sv-SE"/>
          </a:p>
        </p:txBody>
      </p:sp>
    </p:spTree>
    <p:extLst>
      <p:ext uri="{BB962C8B-B14F-4D97-AF65-F5344CB8AC3E}">
        <p14:creationId xmlns:p14="http://schemas.microsoft.com/office/powerpoint/2010/main" val="72562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7BF9-9B29-1BF2-D9C4-98FFFC99A0E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4BA4513-5BCA-6DE7-F587-0EDDFDEFCBD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EE04193-C54A-4C55-3C06-77ADBC40246D}"/>
              </a:ext>
            </a:extLst>
          </p:cNvPr>
          <p:cNvSpPr>
            <a:spLocks noGrp="1"/>
          </p:cNvSpPr>
          <p:nvPr>
            <p:ph type="body" idx="1"/>
          </p:nvPr>
        </p:nvSpPr>
        <p:spPr/>
        <p:txBody>
          <a:bodyPr/>
          <a:lstStyle/>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a:extLst>
              <a:ext uri="{FF2B5EF4-FFF2-40B4-BE49-F238E27FC236}">
                <a16:creationId xmlns:a16="http://schemas.microsoft.com/office/drawing/2014/main" id="{E0B2484D-3DCC-BAEA-E1A5-D14DF5D479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4B75E-9389-004B-BAE9-ED1C8B426474}"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5777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7FC1D-58D7-A270-EAA8-5FFF6466AED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68744FD-9116-9EFD-6AC1-F481B111364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395E68E-7DD1-D38C-E261-65C1C00DC48C}"/>
              </a:ext>
            </a:extLst>
          </p:cNvPr>
          <p:cNvSpPr>
            <a:spLocks noGrp="1"/>
          </p:cNvSpPr>
          <p:nvPr>
            <p:ph type="body" idx="1"/>
          </p:nvPr>
        </p:nvSpPr>
        <p:spPr/>
        <p:txBody>
          <a:bodyPr/>
          <a:lstStyle/>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a:extLst>
              <a:ext uri="{FF2B5EF4-FFF2-40B4-BE49-F238E27FC236}">
                <a16:creationId xmlns:a16="http://schemas.microsoft.com/office/drawing/2014/main" id="{0F305A49-42E4-02A7-A568-2DD54A88A5C7}"/>
              </a:ext>
            </a:extLst>
          </p:cNvPr>
          <p:cNvSpPr>
            <a:spLocks noGrp="1"/>
          </p:cNvSpPr>
          <p:nvPr>
            <p:ph type="sldNum" sz="quarter" idx="5"/>
          </p:nvPr>
        </p:nvSpPr>
        <p:spPr/>
        <p:txBody>
          <a:bodyPr/>
          <a:lstStyle/>
          <a:p>
            <a:fld id="{0794B75E-9389-004B-BAE9-ED1C8B426474}" type="slidenum">
              <a:rPr lang="sv-SE" smtClean="0"/>
              <a:t>17</a:t>
            </a:fld>
            <a:endParaRPr lang="sv-SE"/>
          </a:p>
        </p:txBody>
      </p:sp>
    </p:spTree>
    <p:extLst>
      <p:ext uri="{BB962C8B-B14F-4D97-AF65-F5344CB8AC3E}">
        <p14:creationId xmlns:p14="http://schemas.microsoft.com/office/powerpoint/2010/main" val="10856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A28CC-872F-B7BB-C2CB-F11FC0B8BE7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3FC380-3396-8482-3E6A-36222AE4B38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0E9957B-58DA-0AA4-F35C-1D4EFF9E4EA9}"/>
              </a:ext>
            </a:extLst>
          </p:cNvPr>
          <p:cNvSpPr>
            <a:spLocks noGrp="1"/>
          </p:cNvSpPr>
          <p:nvPr>
            <p:ph type="body" idx="1"/>
          </p:nvPr>
        </p:nvSpPr>
        <p:spPr/>
        <p:txBody>
          <a:bodyPr/>
          <a:lstStyle/>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a:extLst>
              <a:ext uri="{FF2B5EF4-FFF2-40B4-BE49-F238E27FC236}">
                <a16:creationId xmlns:a16="http://schemas.microsoft.com/office/drawing/2014/main" id="{6F9FA4B9-5FBD-AF3C-9571-E90C1BF918AB}"/>
              </a:ext>
            </a:extLst>
          </p:cNvPr>
          <p:cNvSpPr>
            <a:spLocks noGrp="1"/>
          </p:cNvSpPr>
          <p:nvPr>
            <p:ph type="sldNum" sz="quarter" idx="5"/>
          </p:nvPr>
        </p:nvSpPr>
        <p:spPr/>
        <p:txBody>
          <a:bodyPr/>
          <a:lstStyle/>
          <a:p>
            <a:fld id="{0794B75E-9389-004B-BAE9-ED1C8B426474}" type="slidenum">
              <a:rPr lang="sv-SE" smtClean="0"/>
              <a:t>18</a:t>
            </a:fld>
            <a:endParaRPr lang="sv-SE"/>
          </a:p>
        </p:txBody>
      </p:sp>
    </p:spTree>
    <p:extLst>
      <p:ext uri="{BB962C8B-B14F-4D97-AF65-F5344CB8AC3E}">
        <p14:creationId xmlns:p14="http://schemas.microsoft.com/office/powerpoint/2010/main" val="1546262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0794B75E-9389-004B-BAE9-ED1C8B426474}" type="slidenum">
              <a:rPr lang="sv-SE" smtClean="0"/>
              <a:t>19</a:t>
            </a:fld>
            <a:endParaRPr lang="sv-SE"/>
          </a:p>
        </p:txBody>
      </p:sp>
    </p:spTree>
    <p:extLst>
      <p:ext uri="{BB962C8B-B14F-4D97-AF65-F5344CB8AC3E}">
        <p14:creationId xmlns:p14="http://schemas.microsoft.com/office/powerpoint/2010/main" val="1781506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94B75E-9389-004B-BAE9-ED1C8B426474}" type="slidenum">
              <a:rPr lang="sv-SE" smtClean="0"/>
              <a:t>20</a:t>
            </a:fld>
            <a:endParaRPr lang="sv-SE"/>
          </a:p>
        </p:txBody>
      </p:sp>
    </p:spTree>
    <p:extLst>
      <p:ext uri="{BB962C8B-B14F-4D97-AF65-F5344CB8AC3E}">
        <p14:creationId xmlns:p14="http://schemas.microsoft.com/office/powerpoint/2010/main" val="1345663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305DD1-178E-A752-5BDC-26973EACBF2B}"/>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A4C0314-1AAF-C864-C7B0-2411E285F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B38CFF3-9D64-60C2-0199-4DE59E871C70}"/>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5" name="Platshållare för sidfot 4">
            <a:extLst>
              <a:ext uri="{FF2B5EF4-FFF2-40B4-BE49-F238E27FC236}">
                <a16:creationId xmlns:a16="http://schemas.microsoft.com/office/drawing/2014/main" id="{408B63F2-2BF5-A1F8-6308-A805D458CA6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737E96B-1E67-C44D-D1CF-4C46D192DCEF}"/>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2426460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3C8FAC-5130-E60E-B4C7-651405F3CEB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AB4E117-9482-BA93-F21D-23B9776D97D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403F9FF-67BA-9F2B-9F4B-05CE2A24C17D}"/>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5" name="Platshållare för sidfot 4">
            <a:extLst>
              <a:ext uri="{FF2B5EF4-FFF2-40B4-BE49-F238E27FC236}">
                <a16:creationId xmlns:a16="http://schemas.microsoft.com/office/drawing/2014/main" id="{0511C050-825F-CA50-6BF1-EB0BEC9162C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B6FD29B-DA0D-61E2-0B69-B6A2F09FEE9D}"/>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23133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7BD7A6-C704-8BB6-063F-809DF54906D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9EF2DE4-04C7-596F-1C60-74580763E8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43DE0BB-A0DC-394B-78AF-901C35874F55}"/>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5" name="Platshållare för sidfot 4">
            <a:extLst>
              <a:ext uri="{FF2B5EF4-FFF2-40B4-BE49-F238E27FC236}">
                <a16:creationId xmlns:a16="http://schemas.microsoft.com/office/drawing/2014/main" id="{4F6677EF-9435-95D9-8B08-2C021D3603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4E74F97-87DC-FBF8-980D-7D7B1F04F890}"/>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2490049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7A4B8D-91F5-E87E-47F9-4A412B474B7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70921CE-C842-D87F-612F-F6533699756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A1D50BC6-B502-D561-AD56-D1576E998110}"/>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C308A578-DE35-585A-90E9-A055DEC93B96}"/>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6" name="Platshållare för sidfot 5">
            <a:extLst>
              <a:ext uri="{FF2B5EF4-FFF2-40B4-BE49-F238E27FC236}">
                <a16:creationId xmlns:a16="http://schemas.microsoft.com/office/drawing/2014/main" id="{DD2B7D0B-59CD-27F1-ED29-FBD4446785D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128698F-6E33-8424-4B23-867ED3A7AC06}"/>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346664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7EC4C4-1E78-B33B-E292-F5A492A855F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71B709B-A88F-36BE-060D-97C576E56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87BC4E8-B8FE-43AD-E267-DF4AFF1FECBA}"/>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5704FC13-CB73-6EE5-4A2D-95AD5C5C1F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0996C62-F7BC-D747-765E-EE80018815AF}"/>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0E41E77-4809-B035-D0DB-127BFDFD3563}"/>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8" name="Platshållare för sidfot 7">
            <a:extLst>
              <a:ext uri="{FF2B5EF4-FFF2-40B4-BE49-F238E27FC236}">
                <a16:creationId xmlns:a16="http://schemas.microsoft.com/office/drawing/2014/main" id="{28E71B20-163E-4118-3595-29D60DE62406}"/>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D0C10576-770E-F8AE-7FCA-9502E658DAAC}"/>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2371197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67BB89-F8E7-3AC6-B7FF-2499AD82445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19FB1016-573D-BF7C-6A58-5D944B2E0D3E}"/>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4" name="Platshållare för sidfot 3">
            <a:extLst>
              <a:ext uri="{FF2B5EF4-FFF2-40B4-BE49-F238E27FC236}">
                <a16:creationId xmlns:a16="http://schemas.microsoft.com/office/drawing/2014/main" id="{90EC5C84-5A02-496B-7664-CEC0E155B5CE}"/>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0690D895-0D2E-491B-AC1F-1BE7379C006C}"/>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2252766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B4DF41B-023E-BF62-65F2-168F9AC51601}"/>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3" name="Platshållare för sidfot 2">
            <a:extLst>
              <a:ext uri="{FF2B5EF4-FFF2-40B4-BE49-F238E27FC236}">
                <a16:creationId xmlns:a16="http://schemas.microsoft.com/office/drawing/2014/main" id="{FAA5F796-AA72-15DF-628A-CC778CD2494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B0E65DA-1135-AA7F-87A5-841FA4D3ADDB}"/>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995709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9B55FE-CD2C-25A3-4A4A-1291ED75D2A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22C936-4989-097D-19CE-9A8CD24D10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20A4CF5-A94F-8C49-3BB6-89EEA150D6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59725A3-52BA-B4B5-5208-612B1A8BBC1A}"/>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6" name="Platshållare för sidfot 5">
            <a:extLst>
              <a:ext uri="{FF2B5EF4-FFF2-40B4-BE49-F238E27FC236}">
                <a16:creationId xmlns:a16="http://schemas.microsoft.com/office/drawing/2014/main" id="{9B2A7716-4AE5-6CCB-D20A-150CF4B8A3E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491D664-D386-FE5C-03D6-6022DAD157B3}"/>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21762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905888-5DF1-A4A1-77B7-B9F3ADD6796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0F77249-D856-722F-FD2D-7B9BA3B42F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D93AA4BD-081A-7EF1-9F39-DD71D0BA84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A226ADB-544A-BE94-1E26-C571321D774A}"/>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6" name="Platshållare för sidfot 5">
            <a:extLst>
              <a:ext uri="{FF2B5EF4-FFF2-40B4-BE49-F238E27FC236}">
                <a16:creationId xmlns:a16="http://schemas.microsoft.com/office/drawing/2014/main" id="{85278974-0103-F6AD-A3FF-A03831A185C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B738178-7095-F905-221B-EF3D64CF8131}"/>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3102440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6494C2-2A47-1E95-E400-724AB96C741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B14E184-4BD8-664A-C67F-92DD40F9BD28}"/>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811E855-911E-A076-DA26-1BDACDDF9E0F}"/>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5" name="Platshållare för sidfot 4">
            <a:extLst>
              <a:ext uri="{FF2B5EF4-FFF2-40B4-BE49-F238E27FC236}">
                <a16:creationId xmlns:a16="http://schemas.microsoft.com/office/drawing/2014/main" id="{A4F4A5CC-EBCD-C2B7-3B51-3B1CCABFD14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66B2A13-F8C3-37AD-AFD6-0F173120E2E3}"/>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4188955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3CDA4FE-3DA2-20C3-92A4-054CA7C149A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5D23E70-1E7A-1DCB-258A-3A77C17D1D5A}"/>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3832CDD-0863-2FE9-6B28-102767A378A1}"/>
              </a:ext>
            </a:extLst>
          </p:cNvPr>
          <p:cNvSpPr>
            <a:spLocks noGrp="1"/>
          </p:cNvSpPr>
          <p:nvPr>
            <p:ph type="dt" sz="half" idx="10"/>
          </p:nvPr>
        </p:nvSpPr>
        <p:spPr/>
        <p:txBody>
          <a:bodyPr/>
          <a:lstStyle/>
          <a:p>
            <a:fld id="{DCE77573-4CBB-7A4E-AB0B-0A3D0F7F0B57}" type="datetimeFigureOut">
              <a:rPr lang="sv-SE" smtClean="0"/>
              <a:t>2026-09-14</a:t>
            </a:fld>
            <a:endParaRPr lang="sv-SE"/>
          </a:p>
        </p:txBody>
      </p:sp>
      <p:sp>
        <p:nvSpPr>
          <p:cNvPr id="5" name="Platshållare för sidfot 4">
            <a:extLst>
              <a:ext uri="{FF2B5EF4-FFF2-40B4-BE49-F238E27FC236}">
                <a16:creationId xmlns:a16="http://schemas.microsoft.com/office/drawing/2014/main" id="{A0C5B6B4-F76D-83A6-64FA-ECCBF7BC154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337EA30-AF25-B76B-1F46-B12D01C70214}"/>
              </a:ext>
            </a:extLst>
          </p:cNvPr>
          <p:cNvSpPr>
            <a:spLocks noGrp="1"/>
          </p:cNvSpPr>
          <p:nvPr>
            <p:ph type="sldNum" sz="quarter" idx="12"/>
          </p:nvPr>
        </p:nvSpPr>
        <p:spPr/>
        <p:txBody>
          <a:bodyPr/>
          <a:lstStyle/>
          <a:p>
            <a:fld id="{DB8FD6B9-C85F-E84E-9634-5D2309A1B16D}" type="slidenum">
              <a:rPr lang="sv-SE" smtClean="0"/>
              <a:t>‹#›</a:t>
            </a:fld>
            <a:endParaRPr lang="sv-SE"/>
          </a:p>
        </p:txBody>
      </p:sp>
    </p:spTree>
    <p:extLst>
      <p:ext uri="{BB962C8B-B14F-4D97-AF65-F5344CB8AC3E}">
        <p14:creationId xmlns:p14="http://schemas.microsoft.com/office/powerpoint/2010/main" val="302809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6516B32B-E35E-CA08-B7F7-0566CC8478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C66B4B6-574D-3D35-8723-3890B8D1BC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4B62829-41E2-07FC-ED0B-D2B4963502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77573-4CBB-7A4E-AB0B-0A3D0F7F0B57}" type="datetimeFigureOut">
              <a:rPr lang="sv-SE" smtClean="0"/>
              <a:t>2026-09-14</a:t>
            </a:fld>
            <a:endParaRPr lang="sv-SE"/>
          </a:p>
        </p:txBody>
      </p:sp>
      <p:sp>
        <p:nvSpPr>
          <p:cNvPr id="5" name="Platshållare för sidfot 4">
            <a:extLst>
              <a:ext uri="{FF2B5EF4-FFF2-40B4-BE49-F238E27FC236}">
                <a16:creationId xmlns:a16="http://schemas.microsoft.com/office/drawing/2014/main" id="{90F09C7F-F6C3-41E0-ADD8-3A12A52952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9D11C8C0-2F53-3515-22A5-FAA6312E5B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8FD6B9-C85F-E84E-9634-5D2309A1B16D}" type="slidenum">
              <a:rPr lang="sv-SE" smtClean="0"/>
              <a:t>‹#›</a:t>
            </a:fld>
            <a:endParaRPr lang="sv-SE"/>
          </a:p>
        </p:txBody>
      </p:sp>
    </p:spTree>
    <p:extLst>
      <p:ext uri="{BB962C8B-B14F-4D97-AF65-F5344CB8AC3E}">
        <p14:creationId xmlns:p14="http://schemas.microsoft.com/office/powerpoint/2010/main" val="1382010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pn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341B39D2-54EB-219F-7F6C-30F49C49880C}"/>
              </a:ext>
            </a:extLst>
          </p:cNvPr>
          <p:cNvSpPr>
            <a:spLocks noGrp="1"/>
          </p:cNvSpPr>
          <p:nvPr>
            <p:ph type="ctrTitle"/>
          </p:nvPr>
        </p:nvSpPr>
        <p:spPr>
          <a:xfrm>
            <a:off x="660042" y="891652"/>
            <a:ext cx="4412021" cy="3030724"/>
          </a:xfrm>
        </p:spPr>
        <p:txBody>
          <a:bodyPr anchor="b">
            <a:normAutofit/>
          </a:bodyPr>
          <a:lstStyle/>
          <a:p>
            <a:r>
              <a:rPr lang="sv-SE" sz="4000" dirty="0">
                <a:solidFill>
                  <a:srgbClr val="FFFFFF"/>
                </a:solidFill>
              </a:rPr>
              <a:t>Välkomna till föräldramöte för Team 16!</a:t>
            </a:r>
          </a:p>
        </p:txBody>
      </p:sp>
      <p:sp>
        <p:nvSpPr>
          <p:cNvPr id="3" name="Underrubrik 2">
            <a:extLst>
              <a:ext uri="{FF2B5EF4-FFF2-40B4-BE49-F238E27FC236}">
                <a16:creationId xmlns:a16="http://schemas.microsoft.com/office/drawing/2014/main" id="{5E379866-BE3B-ECF1-C9B3-BAFE45DEC7DB}"/>
              </a:ext>
            </a:extLst>
          </p:cNvPr>
          <p:cNvSpPr>
            <a:spLocks noGrp="1"/>
          </p:cNvSpPr>
          <p:nvPr>
            <p:ph type="subTitle" idx="1"/>
          </p:nvPr>
        </p:nvSpPr>
        <p:spPr>
          <a:xfrm>
            <a:off x="945791" y="4745317"/>
            <a:ext cx="4126272" cy="1375145"/>
          </a:xfrm>
        </p:spPr>
        <p:txBody>
          <a:bodyPr>
            <a:normAutofit/>
          </a:bodyPr>
          <a:lstStyle/>
          <a:p>
            <a:pPr algn="r"/>
            <a:r>
              <a:rPr lang="sv-SE" dirty="0">
                <a:solidFill>
                  <a:srgbClr val="FFFFFF"/>
                </a:solidFill>
              </a:rPr>
              <a:t>2026-09-14</a:t>
            </a:r>
          </a:p>
        </p:txBody>
      </p:sp>
      <p:sp>
        <p:nvSpPr>
          <p:cNvPr id="5" name="Rubrik 1">
            <a:extLst>
              <a:ext uri="{FF2B5EF4-FFF2-40B4-BE49-F238E27FC236}">
                <a16:creationId xmlns:a16="http://schemas.microsoft.com/office/drawing/2014/main" id="{21523FEB-3C20-263A-4D84-D6A02FB96239}"/>
              </a:ext>
            </a:extLst>
          </p:cNvPr>
          <p:cNvSpPr txBox="1">
            <a:spLocks/>
          </p:cNvSpPr>
          <p:nvPr/>
        </p:nvSpPr>
        <p:spPr>
          <a:xfrm>
            <a:off x="2614072" y="3780145"/>
            <a:ext cx="1440692" cy="656539"/>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chemeClr val="bg1"/>
                </a:solidFill>
              </a:rPr>
              <a:t>U11/C2</a:t>
            </a:r>
          </a:p>
        </p:txBody>
      </p:sp>
      <p:pic>
        <p:nvPicPr>
          <p:cNvPr id="6" name="Bildobjekt 5">
            <a:extLst>
              <a:ext uri="{FF2B5EF4-FFF2-40B4-BE49-F238E27FC236}">
                <a16:creationId xmlns:a16="http://schemas.microsoft.com/office/drawing/2014/main" id="{68DADD4F-BE46-0695-CECC-BA207AAE3270}"/>
              </a:ext>
            </a:extLst>
          </p:cNvPr>
          <p:cNvPicPr>
            <a:picLocks noChangeAspect="1"/>
          </p:cNvPicPr>
          <p:nvPr/>
        </p:nvPicPr>
        <p:blipFill>
          <a:blip r:embed="rId2"/>
          <a:stretch>
            <a:fillRect/>
          </a:stretch>
        </p:blipFill>
        <p:spPr>
          <a:xfrm>
            <a:off x="5590061" y="-3"/>
            <a:ext cx="6874175" cy="6858000"/>
          </a:xfrm>
          <a:prstGeom prst="rect">
            <a:avLst/>
          </a:prstGeom>
        </p:spPr>
      </p:pic>
    </p:spTree>
    <p:extLst>
      <p:ext uri="{BB962C8B-B14F-4D97-AF65-F5344CB8AC3E}">
        <p14:creationId xmlns:p14="http://schemas.microsoft.com/office/powerpoint/2010/main" val="358260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9EF735B-7432-B572-541A-C1DAF03D76D0}"/>
              </a:ext>
            </a:extLst>
          </p:cNvPr>
          <p:cNvSpPr>
            <a:spLocks noGrp="1"/>
          </p:cNvSpPr>
          <p:nvPr>
            <p:ph type="title"/>
          </p:nvPr>
        </p:nvSpPr>
        <p:spPr>
          <a:xfrm>
            <a:off x="1371599" y="294538"/>
            <a:ext cx="9895951" cy="1033669"/>
          </a:xfrm>
        </p:spPr>
        <p:txBody>
          <a:bodyPr>
            <a:normAutofit/>
          </a:bodyPr>
          <a:lstStyle/>
          <a:p>
            <a:pPr algn="ctr"/>
            <a:r>
              <a:rPr lang="sv-SE" sz="4000">
                <a:solidFill>
                  <a:srgbClr val="FFFFFF"/>
                </a:solidFill>
              </a:rPr>
              <a:t>LEDARE</a:t>
            </a:r>
            <a:endParaRPr lang="sv-SE" sz="4000" dirty="0">
              <a:solidFill>
                <a:srgbClr val="FFFFFF"/>
              </a:solidFill>
            </a:endParaRPr>
          </a:p>
        </p:txBody>
      </p:sp>
      <p:sp>
        <p:nvSpPr>
          <p:cNvPr id="3" name="Platshållare för innehåll 2">
            <a:extLst>
              <a:ext uri="{FF2B5EF4-FFF2-40B4-BE49-F238E27FC236}">
                <a16:creationId xmlns:a16="http://schemas.microsoft.com/office/drawing/2014/main" id="{F1C2D58F-5A08-8FE4-4C5F-D9862BDDFF63}"/>
              </a:ext>
            </a:extLst>
          </p:cNvPr>
          <p:cNvSpPr>
            <a:spLocks noGrp="1"/>
          </p:cNvSpPr>
          <p:nvPr>
            <p:ph idx="1"/>
          </p:nvPr>
        </p:nvSpPr>
        <p:spPr>
          <a:xfrm>
            <a:off x="1371598" y="2225964"/>
            <a:ext cx="10373361" cy="4160875"/>
          </a:xfrm>
        </p:spPr>
        <p:txBody>
          <a:bodyPr anchor="ctr">
            <a:normAutofit/>
          </a:bodyPr>
          <a:lstStyle/>
          <a:p>
            <a:pPr marL="0" indent="0">
              <a:buNone/>
            </a:pPr>
            <a:r>
              <a:rPr lang="sv-SE" sz="1800" b="1" dirty="0">
                <a:latin typeface="Calibri" panose="020F0502020204030204" pitchFamily="34" charset="0"/>
                <a:ea typeface="Calibri" panose="020F0502020204030204" pitchFamily="34" charset="0"/>
                <a:cs typeface="Times New Roman" panose="02020603050405020304" pitchFamily="18" charset="0"/>
              </a:rPr>
              <a:t>Oscar Nilsson 	</a:t>
            </a:r>
            <a:r>
              <a:rPr lang="sv-SE" sz="1800" dirty="0"/>
              <a:t>	Lagledare		  	</a:t>
            </a:r>
            <a:r>
              <a:rPr lang="sv-SE" sz="1800" b="1" dirty="0">
                <a:latin typeface="Calibri" panose="020F0502020204030204" pitchFamily="34" charset="0"/>
                <a:cs typeface="Times New Roman" panose="02020603050405020304" pitchFamily="18" charset="0"/>
              </a:rPr>
              <a:t>Jonas</a:t>
            </a:r>
            <a:r>
              <a:rPr lang="sv-SE" sz="1800" b="1" dirty="0">
                <a:latin typeface="Calibri" panose="020F0502020204030204" pitchFamily="34" charset="0"/>
                <a:ea typeface="Calibri" panose="020F0502020204030204" pitchFamily="34" charset="0"/>
                <a:cs typeface="Times New Roman" panose="02020603050405020304" pitchFamily="18" charset="0"/>
              </a:rPr>
              <a:t> </a:t>
            </a:r>
            <a:r>
              <a:rPr lang="sv-SE" sz="1800" b="1" dirty="0" err="1">
                <a:latin typeface="Calibri" panose="020F0502020204030204" pitchFamily="34" charset="0"/>
                <a:ea typeface="Calibri" panose="020F0502020204030204" pitchFamily="34" charset="0"/>
                <a:cs typeface="Times New Roman" panose="02020603050405020304" pitchFamily="18" charset="0"/>
              </a:rPr>
              <a:t>Gustin</a:t>
            </a:r>
            <a:r>
              <a:rPr lang="sv-SE" sz="1800" b="1" dirty="0">
                <a:latin typeface="Calibri" panose="020F0502020204030204" pitchFamily="34" charset="0"/>
                <a:ea typeface="Calibri" panose="020F0502020204030204" pitchFamily="34" charset="0"/>
                <a:cs typeface="Times New Roman" panose="02020603050405020304" pitchFamily="18" charset="0"/>
              </a:rPr>
              <a:t> </a:t>
            </a:r>
            <a:r>
              <a:rPr lang="sv-SE" sz="1800" b="1" dirty="0"/>
              <a:t>	                 </a:t>
            </a:r>
            <a:r>
              <a:rPr lang="sv-SE" sz="1800" dirty="0"/>
              <a:t>Huvudmaterialare</a:t>
            </a:r>
          </a:p>
          <a:p>
            <a:pPr marL="0" indent="0">
              <a:buNone/>
            </a:pPr>
            <a:r>
              <a:rPr lang="sv-SE" sz="1800" b="1" dirty="0"/>
              <a:t>Erik Holmbom</a:t>
            </a:r>
            <a:r>
              <a:rPr lang="sv-SE" sz="1800" dirty="0"/>
              <a:t>		Huvudtränare		</a:t>
            </a:r>
            <a:r>
              <a:rPr lang="sv-SE" sz="1800" b="1" dirty="0"/>
              <a:t>Josefine </a:t>
            </a:r>
            <a:r>
              <a:rPr lang="sv-SE" sz="1800" b="1" dirty="0" err="1"/>
              <a:t>Brohammer</a:t>
            </a:r>
            <a:r>
              <a:rPr lang="sv-SE" sz="1800" b="1" dirty="0"/>
              <a:t> </a:t>
            </a:r>
            <a:r>
              <a:rPr lang="sv-SE" sz="1800" b="1" dirty="0">
                <a:latin typeface="Calibri" panose="020F0502020204030204" pitchFamily="34" charset="0"/>
                <a:cs typeface="Times New Roman" panose="02020603050405020304" pitchFamily="18" charset="0"/>
              </a:rPr>
              <a:t>	</a:t>
            </a:r>
            <a:r>
              <a:rPr lang="sv-SE" sz="1800" dirty="0">
                <a:latin typeface="Calibri" panose="020F0502020204030204" pitchFamily="34" charset="0"/>
                <a:cs typeface="Times New Roman" panose="02020603050405020304" pitchFamily="18" charset="0"/>
              </a:rPr>
              <a:t>M</a:t>
            </a:r>
            <a:r>
              <a:rPr lang="sv-SE" sz="1800" dirty="0">
                <a:effectLst/>
                <a:latin typeface="Calibri" panose="020F0502020204030204" pitchFamily="34" charset="0"/>
                <a:ea typeface="Calibri" panose="020F0502020204030204" pitchFamily="34" charset="0"/>
                <a:cs typeface="Times New Roman" panose="02020603050405020304" pitchFamily="18" charset="0"/>
              </a:rPr>
              <a:t>aterialare</a:t>
            </a:r>
            <a:endParaRPr lang="sv-SE" sz="1800" dirty="0"/>
          </a:p>
          <a:p>
            <a:pPr marL="0" indent="0">
              <a:buNone/>
            </a:pPr>
            <a:r>
              <a:rPr lang="sv-SE" sz="1800" b="1" dirty="0">
                <a:latin typeface="Calibri" panose="020F0502020204030204" pitchFamily="34" charset="0"/>
                <a:ea typeface="Calibri" panose="020F0502020204030204" pitchFamily="34" charset="0"/>
                <a:cs typeface="Times New Roman" panose="02020603050405020304" pitchFamily="18" charset="0"/>
              </a:rPr>
              <a:t>Peter </a:t>
            </a:r>
            <a:r>
              <a:rPr lang="sv-SE" sz="1800" b="1" dirty="0" err="1">
                <a:latin typeface="Calibri" panose="020F0502020204030204" pitchFamily="34" charset="0"/>
                <a:ea typeface="Calibri" panose="020F0502020204030204" pitchFamily="34" charset="0"/>
                <a:cs typeface="Times New Roman" panose="02020603050405020304" pitchFamily="18" charset="0"/>
              </a:rPr>
              <a:t>Feldte</a:t>
            </a:r>
            <a:r>
              <a:rPr lang="sv-SE" sz="1800" b="1" dirty="0">
                <a:latin typeface="Calibri" panose="020F0502020204030204" pitchFamily="34" charset="0"/>
                <a:ea typeface="Calibri" panose="020F0502020204030204" pitchFamily="34" charset="0"/>
                <a:cs typeface="Times New Roman" panose="02020603050405020304" pitchFamily="18" charset="0"/>
              </a:rPr>
              <a:t>		</a:t>
            </a:r>
            <a:r>
              <a:rPr lang="sv-SE" sz="1800" dirty="0">
                <a:latin typeface="Calibri" panose="020F0502020204030204" pitchFamily="34" charset="0"/>
                <a:ea typeface="Calibri" panose="020F0502020204030204" pitchFamily="34" charset="0"/>
                <a:cs typeface="Times New Roman" panose="02020603050405020304" pitchFamily="18" charset="0"/>
              </a:rPr>
              <a:t>Ass. Tränare</a:t>
            </a:r>
            <a:r>
              <a:rPr lang="sv-SE" sz="1800" b="1" dirty="0">
                <a:latin typeface="Calibri" panose="020F0502020204030204" pitchFamily="34" charset="0"/>
                <a:ea typeface="Calibri" panose="020F0502020204030204" pitchFamily="34" charset="0"/>
                <a:cs typeface="Times New Roman" panose="02020603050405020304" pitchFamily="18" charset="0"/>
              </a:rPr>
              <a:t>	</a:t>
            </a:r>
            <a:r>
              <a:rPr lang="sv-SE" sz="1800"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dirty="0">
                <a:effectLst/>
                <a:latin typeface="Calibri" panose="020F0502020204030204" pitchFamily="34" charset="0"/>
                <a:ea typeface="Calibri" panose="020F0502020204030204" pitchFamily="34" charset="0"/>
                <a:cs typeface="Times New Roman" panose="02020603050405020304" pitchFamily="18" charset="0"/>
              </a:rPr>
              <a:t>Robin Hell</a:t>
            </a:r>
            <a:r>
              <a:rPr lang="sv-SE" sz="1800" dirty="0">
                <a:effectLst/>
                <a:latin typeface="Calibri" panose="020F0502020204030204" pitchFamily="34" charset="0"/>
                <a:ea typeface="Calibri" panose="020F0502020204030204" pitchFamily="34" charset="0"/>
                <a:cs typeface="Times New Roman" panose="02020603050405020304" pitchFamily="18" charset="0"/>
              </a:rPr>
              <a:t>		</a:t>
            </a:r>
            <a:r>
              <a:rPr lang="sv-SE" sz="1800" dirty="0" err="1">
                <a:latin typeface="Calibri" panose="020F0502020204030204" pitchFamily="34" charset="0"/>
                <a:ea typeface="Calibri" panose="020F0502020204030204" pitchFamily="34" charset="0"/>
                <a:cs typeface="Times New Roman" panose="02020603050405020304" pitchFamily="18" charset="0"/>
              </a:rPr>
              <a:t>M</a:t>
            </a:r>
            <a:r>
              <a:rPr lang="sv-SE" sz="1800" dirty="0" err="1">
                <a:effectLst/>
                <a:latin typeface="Calibri" panose="020F0502020204030204" pitchFamily="34" charset="0"/>
                <a:ea typeface="Calibri" panose="020F0502020204030204" pitchFamily="34" charset="0"/>
                <a:cs typeface="Times New Roman" panose="02020603050405020304" pitchFamily="18" charset="0"/>
              </a:rPr>
              <a:t>aterialare</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1800" b="1" dirty="0">
                <a:latin typeface="Calibri" panose="020F0502020204030204" pitchFamily="34" charset="0"/>
                <a:ea typeface="Calibri" panose="020F0502020204030204" pitchFamily="34" charset="0"/>
                <a:cs typeface="Times New Roman" panose="02020603050405020304" pitchFamily="18" charset="0"/>
              </a:rPr>
              <a:t>Patric Wallin</a:t>
            </a:r>
            <a:r>
              <a:rPr lang="sv-SE" sz="1800" dirty="0">
                <a:latin typeface="Calibri" panose="020F0502020204030204" pitchFamily="34" charset="0"/>
                <a:ea typeface="Calibri" panose="020F0502020204030204" pitchFamily="34" charset="0"/>
                <a:cs typeface="Times New Roman" panose="02020603050405020304" pitchFamily="18" charset="0"/>
              </a:rPr>
              <a:t>		</a:t>
            </a:r>
            <a:r>
              <a:rPr lang="sv-SE" sz="1800" dirty="0" err="1">
                <a:latin typeface="Calibri" panose="020F0502020204030204" pitchFamily="34" charset="0"/>
                <a:ea typeface="Calibri" panose="020F0502020204030204" pitchFamily="34" charset="0"/>
                <a:cs typeface="Times New Roman" panose="02020603050405020304" pitchFamily="18" charset="0"/>
              </a:rPr>
              <a:t>Isledare</a:t>
            </a:r>
            <a:r>
              <a:rPr lang="sv-SE" sz="1800" dirty="0">
                <a:latin typeface="Calibri" panose="020F0502020204030204" pitchFamily="34" charset="0"/>
                <a:ea typeface="Calibri" panose="020F0502020204030204" pitchFamily="34" charset="0"/>
                <a:cs typeface="Times New Roman" panose="02020603050405020304" pitchFamily="18" charset="0"/>
              </a:rPr>
              <a:t>	</a:t>
            </a:r>
            <a:r>
              <a:rPr lang="sv-SE" sz="1800"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dirty="0">
                <a:latin typeface="Calibri" panose="020F0502020204030204" pitchFamily="34" charset="0"/>
                <a:ea typeface="Calibri" panose="020F0502020204030204" pitchFamily="34" charset="0"/>
                <a:cs typeface="Times New Roman" panose="02020603050405020304" pitchFamily="18" charset="0"/>
              </a:rPr>
              <a:t>Fredrik Andersson</a:t>
            </a:r>
            <a:r>
              <a:rPr lang="sv-SE" sz="1800" dirty="0">
                <a:effectLst/>
                <a:latin typeface="Calibri" panose="020F0502020204030204" pitchFamily="34" charset="0"/>
                <a:ea typeface="Calibri" panose="020F0502020204030204" pitchFamily="34" charset="0"/>
                <a:cs typeface="Times New Roman" panose="02020603050405020304" pitchFamily="18" charset="0"/>
              </a:rPr>
              <a:t>		</a:t>
            </a:r>
            <a:r>
              <a:rPr lang="sv-SE" sz="1800" dirty="0">
                <a:latin typeface="Calibri" panose="020F0502020204030204" pitchFamily="34" charset="0"/>
                <a:ea typeface="Calibri" panose="020F0502020204030204" pitchFamily="34" charset="0"/>
                <a:cs typeface="Times New Roman" panose="02020603050405020304" pitchFamily="18" charset="0"/>
              </a:rPr>
              <a:t>M</a:t>
            </a:r>
            <a:r>
              <a:rPr lang="sv-SE" sz="1800" dirty="0">
                <a:effectLst/>
                <a:latin typeface="Calibri" panose="020F0502020204030204" pitchFamily="34" charset="0"/>
                <a:ea typeface="Calibri" panose="020F0502020204030204" pitchFamily="34" charset="0"/>
                <a:cs typeface="Times New Roman" panose="02020603050405020304" pitchFamily="18" charset="0"/>
              </a:rPr>
              <a:t>aterialare</a:t>
            </a:r>
            <a:r>
              <a:rPr lang="sv-SE" sz="1200" dirty="0">
                <a:effectLst/>
              </a:rPr>
              <a:t> </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1800" b="1" dirty="0">
                <a:latin typeface="Calibri" panose="020F0502020204030204" pitchFamily="34" charset="0"/>
                <a:ea typeface="Calibri" panose="020F0502020204030204" pitchFamily="34" charset="0"/>
                <a:cs typeface="Times New Roman" panose="02020603050405020304" pitchFamily="18" charset="0"/>
              </a:rPr>
              <a:t>Mikael </a:t>
            </a:r>
            <a:r>
              <a:rPr lang="sv-SE" sz="1800" b="1" dirty="0" err="1">
                <a:latin typeface="Calibri" panose="020F0502020204030204" pitchFamily="34" charset="0"/>
                <a:ea typeface="Calibri" panose="020F0502020204030204" pitchFamily="34" charset="0"/>
                <a:cs typeface="Times New Roman" panose="02020603050405020304" pitchFamily="18" charset="0"/>
              </a:rPr>
              <a:t>Jarbring</a:t>
            </a:r>
            <a:r>
              <a:rPr lang="sv-SE" sz="1800" b="1" dirty="0">
                <a:latin typeface="Calibri" panose="020F0502020204030204" pitchFamily="34" charset="0"/>
                <a:ea typeface="Calibri" panose="020F0502020204030204" pitchFamily="34" charset="0"/>
                <a:cs typeface="Times New Roman" panose="02020603050405020304" pitchFamily="18" charset="0"/>
              </a:rPr>
              <a:t> </a:t>
            </a:r>
            <a:r>
              <a:rPr lang="sv-SE" sz="1800" dirty="0">
                <a:latin typeface="Calibri" panose="020F0502020204030204" pitchFamily="34" charset="0"/>
                <a:ea typeface="Calibri" panose="020F0502020204030204" pitchFamily="34" charset="0"/>
                <a:cs typeface="Times New Roman" panose="02020603050405020304" pitchFamily="18" charset="0"/>
              </a:rPr>
              <a:t>		</a:t>
            </a:r>
            <a:r>
              <a:rPr lang="sv-SE" sz="1800" dirty="0" err="1">
                <a:latin typeface="Calibri" panose="020F0502020204030204" pitchFamily="34" charset="0"/>
                <a:ea typeface="Calibri" panose="020F0502020204030204" pitchFamily="34" charset="0"/>
                <a:cs typeface="Times New Roman" panose="02020603050405020304" pitchFamily="18" charset="0"/>
              </a:rPr>
              <a:t>Isledare</a:t>
            </a:r>
            <a:r>
              <a:rPr lang="sv-SE" sz="1800" dirty="0">
                <a:latin typeface="Calibri" panose="020F0502020204030204" pitchFamily="34" charset="0"/>
                <a:ea typeface="Calibri" panose="020F0502020204030204" pitchFamily="34" charset="0"/>
                <a:cs typeface="Times New Roman" panose="02020603050405020304" pitchFamily="18" charset="0"/>
              </a:rPr>
              <a:t>	</a:t>
            </a:r>
            <a:r>
              <a:rPr lang="sv-SE" sz="1800"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dirty="0">
                <a:effectLst/>
                <a:latin typeface="Calibri" panose="020F0502020204030204" pitchFamily="34" charset="0"/>
                <a:ea typeface="Calibri" panose="020F0502020204030204" pitchFamily="34" charset="0"/>
                <a:cs typeface="Times New Roman" panose="02020603050405020304" pitchFamily="18" charset="0"/>
              </a:rPr>
              <a:t>Mathias </a:t>
            </a:r>
            <a:r>
              <a:rPr lang="sv-SE" sz="1800" b="1" dirty="0" err="1">
                <a:effectLst/>
                <a:latin typeface="Calibri" panose="020F0502020204030204" pitchFamily="34" charset="0"/>
                <a:ea typeface="Calibri" panose="020F0502020204030204" pitchFamily="34" charset="0"/>
                <a:cs typeface="Times New Roman" panose="02020603050405020304" pitchFamily="18" charset="0"/>
              </a:rPr>
              <a:t>Miletic</a:t>
            </a:r>
            <a:r>
              <a:rPr lang="sv-SE" sz="1800" dirty="0">
                <a:effectLst/>
                <a:latin typeface="Calibri" panose="020F0502020204030204" pitchFamily="34" charset="0"/>
                <a:ea typeface="Calibri" panose="020F0502020204030204" pitchFamily="34" charset="0"/>
                <a:cs typeface="Times New Roman" panose="02020603050405020304" pitchFamily="18" charset="0"/>
              </a:rPr>
              <a:t>		Fystränar</a:t>
            </a:r>
            <a:r>
              <a:rPr lang="sv-SE" sz="1800" dirty="0">
                <a:latin typeface="Calibri" panose="020F0502020204030204" pitchFamily="34" charset="0"/>
                <a:ea typeface="Calibri" panose="020F0502020204030204" pitchFamily="34" charset="0"/>
                <a:cs typeface="Times New Roman" panose="02020603050405020304" pitchFamily="18" charset="0"/>
              </a:rPr>
              <a:t>e               </a:t>
            </a:r>
            <a:r>
              <a:rPr lang="sv-SE" sz="1800"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dirty="0"/>
              <a:t> </a:t>
            </a:r>
          </a:p>
          <a:p>
            <a:pPr marL="0" indent="0">
              <a:buNone/>
            </a:pPr>
            <a:r>
              <a:rPr lang="sv-SE" sz="1800" b="1" dirty="0">
                <a:latin typeface="Calibri" panose="020F0502020204030204" pitchFamily="34" charset="0"/>
                <a:ea typeface="Calibri" panose="020F0502020204030204" pitchFamily="34" charset="0"/>
                <a:cs typeface="Times New Roman" panose="02020603050405020304" pitchFamily="18" charset="0"/>
              </a:rPr>
              <a:t>Christopher </a:t>
            </a:r>
            <a:r>
              <a:rPr lang="sv-SE" sz="1800" b="1" dirty="0" err="1">
                <a:latin typeface="Calibri" panose="020F0502020204030204" pitchFamily="34" charset="0"/>
                <a:ea typeface="Calibri" panose="020F0502020204030204" pitchFamily="34" charset="0"/>
                <a:cs typeface="Times New Roman" panose="02020603050405020304" pitchFamily="18" charset="0"/>
              </a:rPr>
              <a:t>Panic</a:t>
            </a:r>
            <a:r>
              <a:rPr lang="sv-SE" sz="1800" dirty="0">
                <a:latin typeface="Calibri" panose="020F0502020204030204" pitchFamily="34" charset="0"/>
                <a:ea typeface="Calibri" panose="020F0502020204030204" pitchFamily="34" charset="0"/>
                <a:cs typeface="Times New Roman" panose="02020603050405020304" pitchFamily="18" charset="0"/>
              </a:rPr>
              <a:t>		</a:t>
            </a:r>
            <a:r>
              <a:rPr lang="sv-SE" sz="1800" dirty="0" err="1">
                <a:latin typeface="Calibri" panose="020F0502020204030204" pitchFamily="34" charset="0"/>
                <a:ea typeface="Calibri" panose="020F0502020204030204" pitchFamily="34" charset="0"/>
                <a:cs typeface="Times New Roman" panose="02020603050405020304" pitchFamily="18" charset="0"/>
              </a:rPr>
              <a:t>Isledare</a:t>
            </a:r>
            <a:endParaRPr lang="sv-SE"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1800" b="1" dirty="0">
                <a:effectLst/>
                <a:latin typeface="Calibri" panose="020F0502020204030204" pitchFamily="34" charset="0"/>
                <a:ea typeface="Calibri" panose="020F0502020204030204" pitchFamily="34" charset="0"/>
                <a:cs typeface="Times New Roman" panose="02020603050405020304" pitchFamily="18" charset="0"/>
              </a:rPr>
              <a:t>Patrik Ollas </a:t>
            </a:r>
            <a:r>
              <a:rPr lang="sv-SE" sz="1800" dirty="0">
                <a:latin typeface="Calibri" panose="020F0502020204030204" pitchFamily="34" charset="0"/>
                <a:ea typeface="Calibri" panose="020F0502020204030204" pitchFamily="34" charset="0"/>
                <a:cs typeface="Times New Roman" panose="02020603050405020304" pitchFamily="18" charset="0"/>
              </a:rPr>
              <a:t>		</a:t>
            </a:r>
            <a:r>
              <a:rPr lang="sv-SE" sz="1800" dirty="0" err="1">
                <a:latin typeface="Calibri" panose="020F0502020204030204" pitchFamily="34" charset="0"/>
                <a:ea typeface="Calibri" panose="020F0502020204030204" pitchFamily="34" charset="0"/>
                <a:cs typeface="Times New Roman" panose="02020603050405020304" pitchFamily="18" charset="0"/>
              </a:rPr>
              <a:t>Isledare</a:t>
            </a:r>
            <a:endParaRPr lang="sv-SE"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1800" b="1" dirty="0">
                <a:latin typeface="Calibri" panose="020F0502020204030204" pitchFamily="34" charset="0"/>
                <a:ea typeface="Calibri" panose="020F0502020204030204" pitchFamily="34" charset="0"/>
                <a:cs typeface="Times New Roman" panose="02020603050405020304" pitchFamily="18" charset="0"/>
              </a:rPr>
              <a:t>Hjalmar Svensson</a:t>
            </a:r>
            <a:r>
              <a:rPr lang="sv-SE" sz="1800" dirty="0">
                <a:latin typeface="Calibri" panose="020F0502020204030204" pitchFamily="34" charset="0"/>
                <a:ea typeface="Calibri" panose="020F0502020204030204" pitchFamily="34" charset="0"/>
                <a:cs typeface="Times New Roman" panose="02020603050405020304" pitchFamily="18" charset="0"/>
              </a:rPr>
              <a:t>		</a:t>
            </a:r>
            <a:r>
              <a:rPr lang="sv-SE" sz="1800" dirty="0" err="1">
                <a:latin typeface="Calibri" panose="020F0502020204030204" pitchFamily="34" charset="0"/>
                <a:ea typeface="Calibri" panose="020F0502020204030204" pitchFamily="34" charset="0"/>
                <a:cs typeface="Times New Roman" panose="02020603050405020304" pitchFamily="18" charset="0"/>
              </a:rPr>
              <a:t>Isledare</a:t>
            </a:r>
            <a:r>
              <a:rPr lang="sv-SE" sz="1800" dirty="0">
                <a:latin typeface="Calibri" panose="020F0502020204030204" pitchFamily="34" charset="0"/>
                <a:ea typeface="Calibri" panose="020F0502020204030204" pitchFamily="34" charset="0"/>
                <a:cs typeface="Times New Roman" panose="02020603050405020304" pitchFamily="18" charset="0"/>
              </a:rPr>
              <a:t>	</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1800" b="1" dirty="0"/>
              <a:t>Caroline Holmbom	</a:t>
            </a:r>
            <a:r>
              <a:rPr lang="sv-SE" sz="1800" dirty="0">
                <a:effectLst/>
                <a:latin typeface="Calibri" panose="020F0502020204030204" pitchFamily="34" charset="0"/>
                <a:ea typeface="Calibri" panose="020F0502020204030204" pitchFamily="34" charset="0"/>
                <a:cs typeface="Times New Roman" panose="02020603050405020304" pitchFamily="18" charset="0"/>
              </a:rPr>
              <a:t>	PR ansvarig</a:t>
            </a:r>
          </a:p>
          <a:p>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r>
              <a:rPr lang="sv-SE" sz="1800" dirty="0">
                <a:latin typeface="Calibri" panose="020F0502020204030204" pitchFamily="34" charset="0"/>
                <a:ea typeface="Calibri" panose="020F0502020204030204" pitchFamily="34" charset="0"/>
                <a:cs typeface="Times New Roman" panose="02020603050405020304" pitchFamily="18" charset="0"/>
              </a:rPr>
              <a:t>Kontakta Oscar Nilsson om du vill bli en del av ledargruppen</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sz="2000" dirty="0"/>
          </a:p>
        </p:txBody>
      </p:sp>
      <p:pic>
        <p:nvPicPr>
          <p:cNvPr id="5" name="Bildobjekt 4">
            <a:extLst>
              <a:ext uri="{FF2B5EF4-FFF2-40B4-BE49-F238E27FC236}">
                <a16:creationId xmlns:a16="http://schemas.microsoft.com/office/drawing/2014/main" id="{BADE0D45-76C0-C5D2-24AC-FD69C2AB409D}"/>
              </a:ext>
            </a:extLst>
          </p:cNvPr>
          <p:cNvPicPr>
            <a:picLocks noChangeAspect="1"/>
          </p:cNvPicPr>
          <p:nvPr/>
        </p:nvPicPr>
        <p:blipFill>
          <a:blip r:embed="rId3"/>
          <a:stretch>
            <a:fillRect/>
          </a:stretch>
        </p:blipFill>
        <p:spPr>
          <a:xfrm>
            <a:off x="433029" y="0"/>
            <a:ext cx="1417790" cy="1414454"/>
          </a:xfrm>
          <a:prstGeom prst="rect">
            <a:avLst/>
          </a:prstGeom>
        </p:spPr>
      </p:pic>
    </p:spTree>
    <p:extLst>
      <p:ext uri="{BB962C8B-B14F-4D97-AF65-F5344CB8AC3E}">
        <p14:creationId xmlns:p14="http://schemas.microsoft.com/office/powerpoint/2010/main" val="1753449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a:solidFill>
                  <a:srgbClr val="FFFFFF"/>
                </a:solidFill>
              </a:rPr>
              <a:t>Kommande säsong</a:t>
            </a:r>
            <a:endParaRPr lang="sv-SE" sz="4000" dirty="0">
              <a:solidFill>
                <a:srgbClr val="FFFFFF"/>
              </a:solidFill>
            </a:endParaRPr>
          </a:p>
        </p:txBody>
      </p:sp>
      <p:sp>
        <p:nvSpPr>
          <p:cNvPr id="3" name="Platshållare för innehåll 2">
            <a:extLst>
              <a:ext uri="{FF2B5EF4-FFF2-40B4-BE49-F238E27FC236}">
                <a16:creationId xmlns:a16="http://schemas.microsoft.com/office/drawing/2014/main" id="{3BF73970-B53C-5BD9-56DB-FC40C18F5FAB}"/>
              </a:ext>
            </a:extLst>
          </p:cNvPr>
          <p:cNvSpPr>
            <a:spLocks noGrp="1"/>
          </p:cNvSpPr>
          <p:nvPr>
            <p:ph idx="1"/>
          </p:nvPr>
        </p:nvSpPr>
        <p:spPr>
          <a:xfrm>
            <a:off x="1371599" y="2004160"/>
            <a:ext cx="10681856" cy="3482239"/>
          </a:xfrm>
        </p:spPr>
        <p:txBody>
          <a:bodyPr anchor="ctr">
            <a:normAutofit/>
          </a:bodyPr>
          <a:lstStyle/>
          <a:p>
            <a:r>
              <a:rPr lang="sv-SE" sz="2000" dirty="0"/>
              <a:t>Totalt 32st spelare i U11/C2. 30st -16, 2st -15. </a:t>
            </a:r>
          </a:p>
          <a:p>
            <a:r>
              <a:rPr lang="sv-SE" sz="2000" dirty="0"/>
              <a:t>2st fasta målvakter (William G och Eskil) samt Vidar som är fastmålvakt på matcher</a:t>
            </a:r>
          </a:p>
          <a:p>
            <a:r>
              <a:rPr lang="sv-SE" sz="2000" dirty="0"/>
              <a:t>Träningar framförallt måndag, onsdagar, fredag (ibland) och söndagar (ibland)</a:t>
            </a:r>
          </a:p>
          <a:p>
            <a:r>
              <a:rPr lang="sv-SE" sz="2000" dirty="0"/>
              <a:t>Fysträning innan isträning 1 gång i veckan (Mathias styr)</a:t>
            </a:r>
          </a:p>
          <a:p>
            <a:r>
              <a:rPr lang="sv-SE" sz="2000" dirty="0"/>
              <a:t>Serien drar igång 3e oktober (C-grupp anmält totalt 3st lag varav vi i U11 anmält 2st lag)</a:t>
            </a:r>
          </a:p>
        </p:txBody>
      </p:sp>
      <p:pic>
        <p:nvPicPr>
          <p:cNvPr id="5" name="Bildobjekt 4">
            <a:extLst>
              <a:ext uri="{FF2B5EF4-FFF2-40B4-BE49-F238E27FC236}">
                <a16:creationId xmlns:a16="http://schemas.microsoft.com/office/drawing/2014/main" id="{EB7D1317-8A08-C8F0-3610-0336339B4537}"/>
              </a:ext>
            </a:extLst>
          </p:cNvPr>
          <p:cNvPicPr>
            <a:picLocks noChangeAspect="1"/>
          </p:cNvPicPr>
          <p:nvPr/>
        </p:nvPicPr>
        <p:blipFill>
          <a:blip r:embed="rId3"/>
          <a:stretch>
            <a:fillRect/>
          </a:stretch>
        </p:blipFill>
        <p:spPr>
          <a:xfrm>
            <a:off x="146499" y="0"/>
            <a:ext cx="1555901" cy="1552240"/>
          </a:xfrm>
          <a:prstGeom prst="rect">
            <a:avLst/>
          </a:prstGeom>
        </p:spPr>
      </p:pic>
    </p:spTree>
    <p:extLst>
      <p:ext uri="{BB962C8B-B14F-4D97-AF65-F5344CB8AC3E}">
        <p14:creationId xmlns:p14="http://schemas.microsoft.com/office/powerpoint/2010/main" val="607048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Föräldraengagemang</a:t>
            </a:r>
          </a:p>
        </p:txBody>
      </p:sp>
      <p:sp>
        <p:nvSpPr>
          <p:cNvPr id="3" name="Platshållare för innehåll 2">
            <a:extLst>
              <a:ext uri="{FF2B5EF4-FFF2-40B4-BE49-F238E27FC236}">
                <a16:creationId xmlns:a16="http://schemas.microsoft.com/office/drawing/2014/main" id="{3BF73970-B53C-5BD9-56DB-FC40C18F5FAB}"/>
              </a:ext>
            </a:extLst>
          </p:cNvPr>
          <p:cNvSpPr>
            <a:spLocks noGrp="1"/>
          </p:cNvSpPr>
          <p:nvPr>
            <p:ph idx="1"/>
          </p:nvPr>
        </p:nvSpPr>
        <p:spPr>
          <a:xfrm>
            <a:off x="1371599" y="2318197"/>
            <a:ext cx="9724031" cy="3683358"/>
          </a:xfrm>
        </p:spPr>
        <p:txBody>
          <a:bodyPr anchor="ctr">
            <a:normAutofit/>
          </a:bodyPr>
          <a:lstStyle/>
          <a:p>
            <a:r>
              <a:rPr lang="sv-SE" sz="2000" dirty="0"/>
              <a:t>Kassör – Oscar Nilsson</a:t>
            </a:r>
          </a:p>
          <a:p>
            <a:r>
              <a:rPr lang="sv-SE" sz="2000" dirty="0"/>
              <a:t>Caféansvarig – Moa Comstedt</a:t>
            </a:r>
          </a:p>
          <a:p>
            <a:r>
              <a:rPr lang="sv-SE" sz="2000"/>
              <a:t>Aktivitetsgrupp </a:t>
            </a:r>
            <a:r>
              <a:rPr lang="sv-SE" sz="2000" dirty="0"/>
              <a:t>– Moa, Ulla och Lina/Johannes</a:t>
            </a:r>
          </a:p>
          <a:p>
            <a:r>
              <a:rPr lang="sv-SE" sz="2000" dirty="0"/>
              <a:t>Försäljning – Få in pengar i lagkassan, frivilliga?</a:t>
            </a:r>
          </a:p>
          <a:p>
            <a:pPr marL="0" indent="0">
              <a:buNone/>
            </a:pPr>
            <a:endParaRPr lang="sv-SE" sz="2000" dirty="0"/>
          </a:p>
          <a:p>
            <a:r>
              <a:rPr lang="sv-SE" sz="2000" dirty="0"/>
              <a:t>Sponsring till klubben eller laget (minst 10% till klubben med sponsring pengar)</a:t>
            </a:r>
          </a:p>
        </p:txBody>
      </p:sp>
      <p:pic>
        <p:nvPicPr>
          <p:cNvPr id="5" name="Bildobjekt 4">
            <a:extLst>
              <a:ext uri="{FF2B5EF4-FFF2-40B4-BE49-F238E27FC236}">
                <a16:creationId xmlns:a16="http://schemas.microsoft.com/office/drawing/2014/main" id="{99AAB250-3818-688A-D9E8-CA483202CCDE}"/>
              </a:ext>
            </a:extLst>
          </p:cNvPr>
          <p:cNvPicPr>
            <a:picLocks noChangeAspect="1"/>
          </p:cNvPicPr>
          <p:nvPr/>
        </p:nvPicPr>
        <p:blipFill>
          <a:blip r:embed="rId3"/>
          <a:stretch>
            <a:fillRect/>
          </a:stretch>
        </p:blipFill>
        <p:spPr>
          <a:xfrm>
            <a:off x="132212" y="0"/>
            <a:ext cx="1584476" cy="1580748"/>
          </a:xfrm>
          <a:prstGeom prst="rect">
            <a:avLst/>
          </a:prstGeom>
        </p:spPr>
      </p:pic>
    </p:spTree>
    <p:extLst>
      <p:ext uri="{BB962C8B-B14F-4D97-AF65-F5344CB8AC3E}">
        <p14:creationId xmlns:p14="http://schemas.microsoft.com/office/powerpoint/2010/main" val="4148739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Lagkassa</a:t>
            </a:r>
          </a:p>
        </p:txBody>
      </p:sp>
      <p:sp>
        <p:nvSpPr>
          <p:cNvPr id="3" name="Platshållare för innehåll 2">
            <a:extLst>
              <a:ext uri="{FF2B5EF4-FFF2-40B4-BE49-F238E27FC236}">
                <a16:creationId xmlns:a16="http://schemas.microsoft.com/office/drawing/2014/main" id="{3BF73970-B53C-5BD9-56DB-FC40C18F5FAB}"/>
              </a:ext>
            </a:extLst>
          </p:cNvPr>
          <p:cNvSpPr>
            <a:spLocks noGrp="1"/>
          </p:cNvSpPr>
          <p:nvPr>
            <p:ph idx="1"/>
          </p:nvPr>
        </p:nvSpPr>
        <p:spPr>
          <a:xfrm>
            <a:off x="1371599" y="1658329"/>
            <a:ext cx="9724031" cy="3683358"/>
          </a:xfrm>
        </p:spPr>
        <p:txBody>
          <a:bodyPr anchor="ctr">
            <a:normAutofit/>
          </a:bodyPr>
          <a:lstStyle/>
          <a:p>
            <a:r>
              <a:rPr lang="sv-SE" sz="2000" dirty="0"/>
              <a:t>Viktigt att alla hjälps åt med försäljning till lagkassan eftersom det går till alla barn</a:t>
            </a:r>
          </a:p>
          <a:p>
            <a:r>
              <a:rPr lang="sv-SE" sz="2000" dirty="0"/>
              <a:t>En stabil lagkassa innebär lägre kostnader för föräldrarna vid exempelvis cuper</a:t>
            </a:r>
          </a:p>
          <a:p>
            <a:r>
              <a:rPr lang="sv-SE" sz="2000" dirty="0"/>
              <a:t>Behöver en eller ett par föräldrar som kan ansvara för att hålla i försäljning under hösten/vintern. </a:t>
            </a:r>
          </a:p>
        </p:txBody>
      </p:sp>
      <p:pic>
        <p:nvPicPr>
          <p:cNvPr id="5" name="Bildobjekt 4">
            <a:extLst>
              <a:ext uri="{FF2B5EF4-FFF2-40B4-BE49-F238E27FC236}">
                <a16:creationId xmlns:a16="http://schemas.microsoft.com/office/drawing/2014/main" id="{F2D6730A-0AF3-DA35-742F-D049354DF9C3}"/>
              </a:ext>
            </a:extLst>
          </p:cNvPr>
          <p:cNvPicPr>
            <a:picLocks noChangeAspect="1"/>
          </p:cNvPicPr>
          <p:nvPr/>
        </p:nvPicPr>
        <p:blipFill>
          <a:blip r:embed="rId3"/>
          <a:stretch>
            <a:fillRect/>
          </a:stretch>
        </p:blipFill>
        <p:spPr>
          <a:xfrm>
            <a:off x="160787" y="33504"/>
            <a:ext cx="1527326" cy="1523732"/>
          </a:xfrm>
          <a:prstGeom prst="rect">
            <a:avLst/>
          </a:prstGeom>
        </p:spPr>
      </p:pic>
    </p:spTree>
    <p:extLst>
      <p:ext uri="{BB962C8B-B14F-4D97-AF65-F5344CB8AC3E}">
        <p14:creationId xmlns:p14="http://schemas.microsoft.com/office/powerpoint/2010/main" val="3040307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9846AB-CFE8-0533-F891-6AA3D85AF98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6F9F89-9ED8-C2CA-F4F7-155036EF2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56E449-3639-B3E3-4439-87616A97E7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AF8D196-F18C-2149-46F6-648A91B96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520AD9-E0EB-8DCF-3DB2-7C7A4DE2D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E2B868A-384D-DCDF-D4CD-638E25337E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541F3A7-C5A8-7126-8C75-F3A4F39E49CC}"/>
              </a:ext>
            </a:extLst>
          </p:cNvPr>
          <p:cNvSpPr>
            <a:spLocks noGrp="1"/>
          </p:cNvSpPr>
          <p:nvPr>
            <p:ph type="title"/>
          </p:nvPr>
        </p:nvSpPr>
        <p:spPr>
          <a:xfrm>
            <a:off x="1371599" y="294538"/>
            <a:ext cx="9895951" cy="1033669"/>
          </a:xfrm>
        </p:spPr>
        <p:txBody>
          <a:bodyPr>
            <a:normAutofit/>
          </a:bodyPr>
          <a:lstStyle/>
          <a:p>
            <a:pPr algn="ctr"/>
            <a:r>
              <a:rPr lang="sv-SE" sz="4000" dirty="0" err="1">
                <a:solidFill>
                  <a:srgbClr val="FFFFFF"/>
                </a:solidFill>
              </a:rPr>
              <a:t>Instagram</a:t>
            </a:r>
            <a:endParaRPr lang="sv-SE" sz="4000" dirty="0">
              <a:solidFill>
                <a:srgbClr val="FFFFFF"/>
              </a:solidFill>
            </a:endParaRPr>
          </a:p>
        </p:txBody>
      </p:sp>
      <p:sp>
        <p:nvSpPr>
          <p:cNvPr id="3" name="Platshållare för innehåll 2">
            <a:extLst>
              <a:ext uri="{FF2B5EF4-FFF2-40B4-BE49-F238E27FC236}">
                <a16:creationId xmlns:a16="http://schemas.microsoft.com/office/drawing/2014/main" id="{D19812BB-DC4F-03E1-33C2-D3F07FCFAFCC}"/>
              </a:ext>
            </a:extLst>
          </p:cNvPr>
          <p:cNvSpPr>
            <a:spLocks noGrp="1"/>
          </p:cNvSpPr>
          <p:nvPr>
            <p:ph idx="1"/>
          </p:nvPr>
        </p:nvSpPr>
        <p:spPr>
          <a:xfrm>
            <a:off x="1371599" y="2318197"/>
            <a:ext cx="9724031" cy="2604785"/>
          </a:xfrm>
        </p:spPr>
        <p:txBody>
          <a:bodyPr anchor="ctr">
            <a:normAutofit/>
          </a:bodyPr>
          <a:lstStyle/>
          <a:p>
            <a:r>
              <a:rPr lang="sv-SE" sz="2000" dirty="0" err="1"/>
              <a:t>Instagramkonto</a:t>
            </a:r>
            <a:r>
              <a:rPr lang="sv-SE" sz="2000" dirty="0"/>
              <a:t> för team 2016</a:t>
            </a:r>
          </a:p>
          <a:p>
            <a:r>
              <a:rPr lang="sv-SE" sz="2000" dirty="0"/>
              <a:t>Kommer vara ett låst konto</a:t>
            </a:r>
          </a:p>
          <a:p>
            <a:r>
              <a:rPr lang="sv-SE" sz="2000" dirty="0"/>
              <a:t>Alla föräldrar behöver prata med sina barn om de vill synas på bild på </a:t>
            </a:r>
            <a:r>
              <a:rPr lang="sv-SE" sz="2000" dirty="0" err="1"/>
              <a:t>Instagram</a:t>
            </a:r>
            <a:r>
              <a:rPr lang="sv-SE" sz="2000" dirty="0"/>
              <a:t>. Vid minsta tveksamhet så meddelar man Caroline Holmbom. </a:t>
            </a:r>
          </a:p>
          <a:p>
            <a:pPr marL="0" indent="0">
              <a:buNone/>
            </a:pPr>
            <a:endParaRPr lang="sv-SE" sz="2000" dirty="0"/>
          </a:p>
          <a:p>
            <a:pPr marL="0" indent="0">
              <a:buNone/>
            </a:pPr>
            <a:endParaRPr lang="sv-SE" sz="2000" dirty="0"/>
          </a:p>
        </p:txBody>
      </p:sp>
      <p:pic>
        <p:nvPicPr>
          <p:cNvPr id="5" name="Bildobjekt 4">
            <a:extLst>
              <a:ext uri="{FF2B5EF4-FFF2-40B4-BE49-F238E27FC236}">
                <a16:creationId xmlns:a16="http://schemas.microsoft.com/office/drawing/2014/main" id="{35469ED8-6D2D-B9F2-DCCE-2FF36A7D8B86}"/>
              </a:ext>
            </a:extLst>
          </p:cNvPr>
          <p:cNvPicPr>
            <a:picLocks noChangeAspect="1"/>
          </p:cNvPicPr>
          <p:nvPr/>
        </p:nvPicPr>
        <p:blipFill>
          <a:blip r:embed="rId2"/>
          <a:stretch>
            <a:fillRect/>
          </a:stretch>
        </p:blipFill>
        <p:spPr>
          <a:xfrm>
            <a:off x="139356" y="12123"/>
            <a:ext cx="1570188" cy="1566493"/>
          </a:xfrm>
          <a:prstGeom prst="rect">
            <a:avLst/>
          </a:prstGeom>
        </p:spPr>
      </p:pic>
    </p:spTree>
    <p:extLst>
      <p:ext uri="{BB962C8B-B14F-4D97-AF65-F5344CB8AC3E}">
        <p14:creationId xmlns:p14="http://schemas.microsoft.com/office/powerpoint/2010/main" val="966207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80AA49-523D-A546-1A28-5C76B71215E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2F17A7-90A3-9880-07C6-4D60EECE6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A5A6A02-35E4-2D02-44AE-4505DBE8E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291FD2-775D-CD8B-E7BD-3D7EDD528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81CA27-5B8E-826A-DEFE-43589B4BFD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127CCD9-60AB-56C1-B50C-5A28CEB33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9C9DE1F-E79F-6A74-A15A-CC93A9AB02AD}"/>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Härrydas styrdokument</a:t>
            </a:r>
          </a:p>
        </p:txBody>
      </p:sp>
      <p:sp>
        <p:nvSpPr>
          <p:cNvPr id="3" name="Platshållare för innehåll 2">
            <a:extLst>
              <a:ext uri="{FF2B5EF4-FFF2-40B4-BE49-F238E27FC236}">
                <a16:creationId xmlns:a16="http://schemas.microsoft.com/office/drawing/2014/main" id="{A0D4FED1-AC06-F747-D84E-1D19101E7B6F}"/>
              </a:ext>
            </a:extLst>
          </p:cNvPr>
          <p:cNvSpPr>
            <a:spLocks noGrp="1"/>
          </p:cNvSpPr>
          <p:nvPr>
            <p:ph idx="1"/>
          </p:nvPr>
        </p:nvSpPr>
        <p:spPr>
          <a:xfrm>
            <a:off x="473598" y="1891970"/>
            <a:ext cx="10793952" cy="1813019"/>
          </a:xfrm>
        </p:spPr>
        <p:txBody>
          <a:bodyPr anchor="ctr">
            <a:normAutofit/>
          </a:bodyPr>
          <a:lstStyle/>
          <a:p>
            <a:r>
              <a:rPr lang="sv-SE" sz="2000" dirty="0"/>
              <a:t>Ligger på laget.se under C2/”Mer”/”Dokument”/”Styrdokument och stadgar”/”Styrdokument för den sportsliga verksamheten</a:t>
            </a:r>
          </a:p>
          <a:p>
            <a:r>
              <a:rPr lang="sv-SE" sz="2000" dirty="0"/>
              <a:t>Innehåller bland annat förhållningssätt och förväntningar på ledare/spelare och föräldrar</a:t>
            </a:r>
          </a:p>
          <a:p>
            <a:r>
              <a:rPr lang="sv-SE" sz="2000" dirty="0"/>
              <a:t>Viktigt att alla föräldrar går in och läser styrdokumentet</a:t>
            </a:r>
          </a:p>
          <a:p>
            <a:pPr marL="0" indent="0">
              <a:buNone/>
            </a:pPr>
            <a:endParaRPr lang="sv-SE" sz="2000" dirty="0"/>
          </a:p>
          <a:p>
            <a:pPr marL="0" indent="0">
              <a:buNone/>
            </a:pPr>
            <a:endParaRPr lang="sv-SE" sz="2000" dirty="0"/>
          </a:p>
        </p:txBody>
      </p:sp>
      <p:pic>
        <p:nvPicPr>
          <p:cNvPr id="5" name="Bildobjekt 4">
            <a:extLst>
              <a:ext uri="{FF2B5EF4-FFF2-40B4-BE49-F238E27FC236}">
                <a16:creationId xmlns:a16="http://schemas.microsoft.com/office/drawing/2014/main" id="{0D9CB3F2-C399-F7F0-BAFF-D51299313111}"/>
              </a:ext>
            </a:extLst>
          </p:cNvPr>
          <p:cNvPicPr>
            <a:picLocks noChangeAspect="1"/>
          </p:cNvPicPr>
          <p:nvPr/>
        </p:nvPicPr>
        <p:blipFill>
          <a:blip r:embed="rId2"/>
          <a:stretch>
            <a:fillRect/>
          </a:stretch>
        </p:blipFill>
        <p:spPr>
          <a:xfrm>
            <a:off x="139356" y="12123"/>
            <a:ext cx="1570188" cy="1566493"/>
          </a:xfrm>
          <a:prstGeom prst="rect">
            <a:avLst/>
          </a:prstGeom>
        </p:spPr>
      </p:pic>
      <p:pic>
        <p:nvPicPr>
          <p:cNvPr id="6" name="Bildobjekt 5">
            <a:extLst>
              <a:ext uri="{FF2B5EF4-FFF2-40B4-BE49-F238E27FC236}">
                <a16:creationId xmlns:a16="http://schemas.microsoft.com/office/drawing/2014/main" id="{DC44290D-7007-9A52-79EE-ABBAABF0E972}"/>
              </a:ext>
            </a:extLst>
          </p:cNvPr>
          <p:cNvPicPr>
            <a:picLocks noChangeAspect="1"/>
          </p:cNvPicPr>
          <p:nvPr/>
        </p:nvPicPr>
        <p:blipFill>
          <a:blip r:embed="rId3"/>
          <a:stretch>
            <a:fillRect/>
          </a:stretch>
        </p:blipFill>
        <p:spPr>
          <a:xfrm>
            <a:off x="229216" y="4612640"/>
            <a:ext cx="3802921" cy="2097015"/>
          </a:xfrm>
          <a:prstGeom prst="rect">
            <a:avLst/>
          </a:prstGeom>
        </p:spPr>
      </p:pic>
      <p:pic>
        <p:nvPicPr>
          <p:cNvPr id="9" name="Bildobjekt 8">
            <a:extLst>
              <a:ext uri="{FF2B5EF4-FFF2-40B4-BE49-F238E27FC236}">
                <a16:creationId xmlns:a16="http://schemas.microsoft.com/office/drawing/2014/main" id="{E510BFE0-0C35-82C8-971E-671D5A569961}"/>
              </a:ext>
            </a:extLst>
          </p:cNvPr>
          <p:cNvPicPr>
            <a:picLocks noChangeAspect="1"/>
          </p:cNvPicPr>
          <p:nvPr/>
        </p:nvPicPr>
        <p:blipFill>
          <a:blip r:embed="rId4"/>
          <a:stretch>
            <a:fillRect/>
          </a:stretch>
        </p:blipFill>
        <p:spPr>
          <a:xfrm>
            <a:off x="8302840" y="4348777"/>
            <a:ext cx="2256827" cy="369480"/>
          </a:xfrm>
          <a:prstGeom prst="rect">
            <a:avLst/>
          </a:prstGeom>
        </p:spPr>
      </p:pic>
      <p:pic>
        <p:nvPicPr>
          <p:cNvPr id="13" name="Bildobjekt 12">
            <a:extLst>
              <a:ext uri="{FF2B5EF4-FFF2-40B4-BE49-F238E27FC236}">
                <a16:creationId xmlns:a16="http://schemas.microsoft.com/office/drawing/2014/main" id="{9D717E9E-67E4-A204-9A7D-2DDEB5AD3371}"/>
              </a:ext>
            </a:extLst>
          </p:cNvPr>
          <p:cNvPicPr>
            <a:picLocks noChangeAspect="1"/>
          </p:cNvPicPr>
          <p:nvPr/>
        </p:nvPicPr>
        <p:blipFill>
          <a:blip r:embed="rId5"/>
          <a:stretch>
            <a:fillRect/>
          </a:stretch>
        </p:blipFill>
        <p:spPr>
          <a:xfrm>
            <a:off x="8336745" y="4789249"/>
            <a:ext cx="3626038" cy="1813019"/>
          </a:xfrm>
          <a:prstGeom prst="rect">
            <a:avLst/>
          </a:prstGeom>
        </p:spPr>
      </p:pic>
      <p:pic>
        <p:nvPicPr>
          <p:cNvPr id="17" name="Bildobjekt 16">
            <a:extLst>
              <a:ext uri="{FF2B5EF4-FFF2-40B4-BE49-F238E27FC236}">
                <a16:creationId xmlns:a16="http://schemas.microsoft.com/office/drawing/2014/main" id="{67C5B223-E469-17DB-BB4E-D3F0516D434D}"/>
              </a:ext>
            </a:extLst>
          </p:cNvPr>
          <p:cNvPicPr>
            <a:picLocks noChangeAspect="1"/>
          </p:cNvPicPr>
          <p:nvPr/>
        </p:nvPicPr>
        <p:blipFill>
          <a:blip r:embed="rId6"/>
          <a:stretch>
            <a:fillRect/>
          </a:stretch>
        </p:blipFill>
        <p:spPr>
          <a:xfrm>
            <a:off x="4631047" y="3243174"/>
            <a:ext cx="2929906" cy="3507634"/>
          </a:xfrm>
          <a:prstGeom prst="rect">
            <a:avLst/>
          </a:prstGeom>
        </p:spPr>
      </p:pic>
    </p:spTree>
    <p:extLst>
      <p:ext uri="{BB962C8B-B14F-4D97-AF65-F5344CB8AC3E}">
        <p14:creationId xmlns:p14="http://schemas.microsoft.com/office/powerpoint/2010/main" val="1013661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Regler för team 16</a:t>
            </a:r>
          </a:p>
        </p:txBody>
      </p:sp>
      <p:sp>
        <p:nvSpPr>
          <p:cNvPr id="3" name="Platshållare för innehåll 2">
            <a:extLst>
              <a:ext uri="{FF2B5EF4-FFF2-40B4-BE49-F238E27FC236}">
                <a16:creationId xmlns:a16="http://schemas.microsoft.com/office/drawing/2014/main" id="{3BF73970-B53C-5BD9-56DB-FC40C18F5FAB}"/>
              </a:ext>
            </a:extLst>
          </p:cNvPr>
          <p:cNvSpPr>
            <a:spLocks noGrp="1"/>
          </p:cNvSpPr>
          <p:nvPr>
            <p:ph idx="1"/>
          </p:nvPr>
        </p:nvSpPr>
        <p:spPr>
          <a:xfrm>
            <a:off x="1519668" y="1591595"/>
            <a:ext cx="10353041" cy="5187740"/>
          </a:xfrm>
        </p:spPr>
        <p:txBody>
          <a:bodyPr anchor="ctr">
            <a:normAutofit/>
          </a:bodyPr>
          <a:lstStyle/>
          <a:p>
            <a:pPr marL="0" indent="0">
              <a:buNone/>
            </a:pPr>
            <a:r>
              <a:rPr lang="sv-SE" sz="2000" u="sng" dirty="0"/>
              <a:t>Regler som spelare själva bestämt:</a:t>
            </a:r>
          </a:p>
          <a:p>
            <a:r>
              <a:rPr lang="sv-SE" sz="2000" dirty="0"/>
              <a:t>1. Inte tacklas</a:t>
            </a:r>
          </a:p>
          <a:p>
            <a:r>
              <a:rPr lang="sv-SE" sz="2000" dirty="0"/>
              <a:t>2. Inte slå med klubborna</a:t>
            </a:r>
          </a:p>
          <a:p>
            <a:r>
              <a:rPr lang="sv-SE" sz="2000" dirty="0"/>
              <a:t>3. Inte skjuta när målvakten ej är redo</a:t>
            </a:r>
          </a:p>
          <a:p>
            <a:r>
              <a:rPr lang="sv-SE" sz="2000" dirty="0"/>
              <a:t>4. Inte skjuta puckar efter avblåsning</a:t>
            </a:r>
          </a:p>
          <a:p>
            <a:r>
              <a:rPr lang="sv-SE" sz="2000" dirty="0"/>
              <a:t>5. Inte slåss</a:t>
            </a:r>
          </a:p>
          <a:p>
            <a:r>
              <a:rPr lang="sv-SE" sz="2000" dirty="0"/>
              <a:t>6. Snäll kompis</a:t>
            </a:r>
          </a:p>
          <a:p>
            <a:r>
              <a:rPr lang="sv-SE" sz="2000" dirty="0"/>
              <a:t>7. Komma i tid/vara på isen i tid</a:t>
            </a:r>
            <a:endParaRPr lang="sv-SE" sz="2000" dirty="0">
              <a:solidFill>
                <a:srgbClr val="FF0000"/>
              </a:solidFill>
            </a:endParaRPr>
          </a:p>
          <a:p>
            <a:pPr marL="0" indent="0">
              <a:buNone/>
            </a:pPr>
            <a:endParaRPr lang="sv-SE" sz="2000" dirty="0"/>
          </a:p>
          <a:p>
            <a:pPr marL="0" indent="0">
              <a:buNone/>
            </a:pPr>
            <a:endParaRPr lang="sv-SE" sz="2000" dirty="0"/>
          </a:p>
          <a:p>
            <a:pPr marL="0" indent="0">
              <a:buNone/>
            </a:pPr>
            <a:r>
              <a:rPr lang="sv-SE" sz="2000" dirty="0"/>
              <a:t>Om regler bryts under träning innebär 1-2min vila i båset samt ursäkt till spelare. </a:t>
            </a:r>
          </a:p>
          <a:p>
            <a:pPr marL="0" indent="0">
              <a:buNone/>
            </a:pPr>
            <a:r>
              <a:rPr lang="sv-SE" sz="2000" dirty="0"/>
              <a:t>Gäller alla, därefter full fart igen.</a:t>
            </a:r>
          </a:p>
        </p:txBody>
      </p:sp>
      <p:pic>
        <p:nvPicPr>
          <p:cNvPr id="6" name="Picture 5">
            <a:extLst>
              <a:ext uri="{FF2B5EF4-FFF2-40B4-BE49-F238E27FC236}">
                <a16:creationId xmlns:a16="http://schemas.microsoft.com/office/drawing/2014/main" id="{71A2BA47-5350-55E8-4FEC-6D750027D640}"/>
              </a:ext>
            </a:extLst>
          </p:cNvPr>
          <p:cNvPicPr>
            <a:picLocks noChangeAspect="1"/>
          </p:cNvPicPr>
          <p:nvPr/>
        </p:nvPicPr>
        <p:blipFill>
          <a:blip r:embed="rId3"/>
          <a:stretch>
            <a:fillRect/>
          </a:stretch>
        </p:blipFill>
        <p:spPr>
          <a:xfrm>
            <a:off x="344621" y="5507398"/>
            <a:ext cx="912249" cy="1113412"/>
          </a:xfrm>
          <a:prstGeom prst="rect">
            <a:avLst/>
          </a:prstGeom>
        </p:spPr>
      </p:pic>
      <p:pic>
        <p:nvPicPr>
          <p:cNvPr id="9" name="Picture 8">
            <a:extLst>
              <a:ext uri="{FF2B5EF4-FFF2-40B4-BE49-F238E27FC236}">
                <a16:creationId xmlns:a16="http://schemas.microsoft.com/office/drawing/2014/main" id="{32936E6D-FDAC-1406-E8C9-F6A84F6DB5D6}"/>
              </a:ext>
            </a:extLst>
          </p:cNvPr>
          <p:cNvPicPr>
            <a:picLocks noChangeAspect="1"/>
          </p:cNvPicPr>
          <p:nvPr/>
        </p:nvPicPr>
        <p:blipFill>
          <a:blip r:embed="rId4"/>
          <a:stretch>
            <a:fillRect/>
          </a:stretch>
        </p:blipFill>
        <p:spPr>
          <a:xfrm>
            <a:off x="344621" y="1777425"/>
            <a:ext cx="1095692" cy="1037553"/>
          </a:xfrm>
          <a:prstGeom prst="rect">
            <a:avLst/>
          </a:prstGeom>
        </p:spPr>
      </p:pic>
      <p:pic>
        <p:nvPicPr>
          <p:cNvPr id="5" name="Bildobjekt 4">
            <a:extLst>
              <a:ext uri="{FF2B5EF4-FFF2-40B4-BE49-F238E27FC236}">
                <a16:creationId xmlns:a16="http://schemas.microsoft.com/office/drawing/2014/main" id="{88006D57-788F-A6F7-AF30-624FB7853981}"/>
              </a:ext>
            </a:extLst>
          </p:cNvPr>
          <p:cNvPicPr>
            <a:picLocks noChangeAspect="1"/>
          </p:cNvPicPr>
          <p:nvPr/>
        </p:nvPicPr>
        <p:blipFill>
          <a:blip r:embed="rId5"/>
          <a:stretch>
            <a:fillRect/>
          </a:stretch>
        </p:blipFill>
        <p:spPr>
          <a:xfrm>
            <a:off x="118226" y="16001"/>
            <a:ext cx="1594493" cy="1590741"/>
          </a:xfrm>
          <a:prstGeom prst="rect">
            <a:avLst/>
          </a:prstGeom>
        </p:spPr>
      </p:pic>
      <p:sp>
        <p:nvSpPr>
          <p:cNvPr id="4" name="Platshållare för innehåll 2">
            <a:extLst>
              <a:ext uri="{FF2B5EF4-FFF2-40B4-BE49-F238E27FC236}">
                <a16:creationId xmlns:a16="http://schemas.microsoft.com/office/drawing/2014/main" id="{553E3033-79B8-E115-14BD-972C2EE9D81D}"/>
              </a:ext>
            </a:extLst>
          </p:cNvPr>
          <p:cNvSpPr txBox="1">
            <a:spLocks/>
          </p:cNvSpPr>
          <p:nvPr/>
        </p:nvSpPr>
        <p:spPr>
          <a:xfrm>
            <a:off x="6423783" y="1980512"/>
            <a:ext cx="5652225" cy="2955282"/>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2000" u="sng" dirty="0"/>
              <a:t>Komplettering förhållningsregler från ledare:</a:t>
            </a:r>
          </a:p>
          <a:p>
            <a:pPr marL="457200" indent="-457200">
              <a:buFont typeface="Arial" panose="020B0604020202020204" pitchFamily="34" charset="0"/>
              <a:buAutoNum type="arabicPeriod"/>
            </a:pPr>
            <a:r>
              <a:rPr lang="sv-SE" sz="2000" dirty="0"/>
              <a:t>Endast ledare sköter musiken på träning/matcher</a:t>
            </a:r>
          </a:p>
          <a:p>
            <a:pPr marL="457200" indent="-457200">
              <a:buFont typeface="Arial" panose="020B0604020202020204" pitchFamily="34" charset="0"/>
              <a:buAutoNum type="arabicPeriod"/>
            </a:pPr>
            <a:r>
              <a:rPr lang="sv-SE" sz="2000" dirty="0"/>
              <a:t>Inga föräldrar i omklädningsrummet (samtliga ledare har lämnat in utdrag ur polisregistret).</a:t>
            </a:r>
          </a:p>
          <a:p>
            <a:pPr marL="457200" indent="-457200">
              <a:buFont typeface="Arial" panose="020B0604020202020204" pitchFamily="34" charset="0"/>
              <a:buAutoNum type="arabicPeriod"/>
            </a:pPr>
            <a:r>
              <a:rPr lang="sv-SE" sz="2000" dirty="0"/>
              <a:t>Spelare skall själv lära sig att knyta sina skridskor. Okej att spelare försöker knyta och att ledare knyter om (om det inte blir tillräckligt hårt).</a:t>
            </a:r>
          </a:p>
          <a:p>
            <a:pPr marL="457200" indent="-457200">
              <a:buFont typeface="Arial" panose="020B0604020202020204" pitchFamily="34" charset="0"/>
              <a:buAutoNum type="arabicPeriod"/>
            </a:pPr>
            <a:r>
              <a:rPr lang="sv-SE" sz="2000" dirty="0"/>
              <a:t>Viktigt att spelare äter innan och efter träning enligt kostcirkeln (aktiva barn behöver äta mer än icke aktiva barn), mellanmål/frukt innan träning</a:t>
            </a:r>
          </a:p>
          <a:p>
            <a:pPr marL="457200" indent="-457200">
              <a:buFont typeface="Arial" panose="020B0604020202020204" pitchFamily="34" charset="0"/>
              <a:buAutoNum type="arabicPeriod"/>
            </a:pPr>
            <a:endParaRPr lang="sv-SE" sz="2000" dirty="0"/>
          </a:p>
        </p:txBody>
      </p:sp>
    </p:spTree>
    <p:extLst>
      <p:ext uri="{BB962C8B-B14F-4D97-AF65-F5344CB8AC3E}">
        <p14:creationId xmlns:p14="http://schemas.microsoft.com/office/powerpoint/2010/main" val="514985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Seriespel</a:t>
            </a:r>
          </a:p>
        </p:txBody>
      </p:sp>
      <p:sp>
        <p:nvSpPr>
          <p:cNvPr id="3" name="Platshållare för innehåll 2">
            <a:extLst>
              <a:ext uri="{FF2B5EF4-FFF2-40B4-BE49-F238E27FC236}">
                <a16:creationId xmlns:a16="http://schemas.microsoft.com/office/drawing/2014/main" id="{3BF73970-B53C-5BD9-56DB-FC40C18F5FAB}"/>
              </a:ext>
            </a:extLst>
          </p:cNvPr>
          <p:cNvSpPr>
            <a:spLocks noGrp="1"/>
          </p:cNvSpPr>
          <p:nvPr>
            <p:ph idx="1"/>
          </p:nvPr>
        </p:nvSpPr>
        <p:spPr>
          <a:xfrm>
            <a:off x="829239" y="2070855"/>
            <a:ext cx="9724031" cy="3926323"/>
          </a:xfrm>
        </p:spPr>
        <p:txBody>
          <a:bodyPr anchor="ctr">
            <a:normAutofit lnSpcReduction="10000"/>
          </a:bodyPr>
          <a:lstStyle/>
          <a:p>
            <a:r>
              <a:rPr lang="sv-SE" sz="2000" dirty="0"/>
              <a:t>2st lag anmälda för oss i C2/U11</a:t>
            </a:r>
          </a:p>
          <a:p>
            <a:r>
              <a:rPr lang="sv-SE" sz="2000" dirty="0"/>
              <a:t>Varje lag består av 2st enheter. Varje enhet består av 1st målvakt och 6st utespelare</a:t>
            </a:r>
          </a:p>
          <a:p>
            <a:r>
              <a:rPr lang="sv-SE" sz="2000" dirty="0"/>
              <a:t>Totalt ett lag: 2st målvakter och 12 utespelare (14 barn per matchtillfälle)</a:t>
            </a:r>
          </a:p>
          <a:p>
            <a:r>
              <a:rPr lang="sv-SE" sz="2000" dirty="0"/>
              <a:t>Inga fasta lag utan spelare bjuds in till match söndag veckan innan. Sista anmälan tisdag samma vecka</a:t>
            </a:r>
          </a:p>
          <a:p>
            <a:r>
              <a:rPr lang="sv-SE" sz="2000" dirty="0"/>
              <a:t>Variation av spelare i olika lag/enheter kommer ske</a:t>
            </a:r>
          </a:p>
          <a:p>
            <a:r>
              <a:rPr lang="sv-SE" sz="2000" dirty="0"/>
              <a:t>Ambitionen är att alla barn spelar lika mycket under match (flygande byte)</a:t>
            </a:r>
          </a:p>
          <a:p>
            <a:r>
              <a:rPr lang="sv-SE" sz="2000" dirty="0"/>
              <a:t>Under en säsong bjuds samtliga spelare in lika många gånger att spela matcher med U11.         </a:t>
            </a:r>
            <a:r>
              <a:rPr lang="sv-SE" sz="2000" u="sng" dirty="0"/>
              <a:t>Nej tack kommer att räknas som deltagande!</a:t>
            </a:r>
          </a:p>
          <a:p>
            <a:r>
              <a:rPr lang="sv-SE" sz="2000" dirty="0"/>
              <a:t>Träningsnärvaro påverkar inte matchuttagning – men antal träningstillfällen och repetitioner påverkar naturligtvis spelarens utveckling</a:t>
            </a:r>
          </a:p>
        </p:txBody>
      </p:sp>
      <p:pic>
        <p:nvPicPr>
          <p:cNvPr id="5" name="Bildobjekt 4">
            <a:extLst>
              <a:ext uri="{FF2B5EF4-FFF2-40B4-BE49-F238E27FC236}">
                <a16:creationId xmlns:a16="http://schemas.microsoft.com/office/drawing/2014/main" id="{6476D7DA-3B79-AF3C-C0D1-9F73DF65EA9E}"/>
              </a:ext>
            </a:extLst>
          </p:cNvPr>
          <p:cNvPicPr>
            <a:picLocks noChangeAspect="1"/>
          </p:cNvPicPr>
          <p:nvPr/>
        </p:nvPicPr>
        <p:blipFill>
          <a:blip r:embed="rId3"/>
          <a:stretch>
            <a:fillRect/>
          </a:stretch>
        </p:blipFill>
        <p:spPr>
          <a:xfrm>
            <a:off x="151812" y="0"/>
            <a:ext cx="1527326" cy="1523732"/>
          </a:xfrm>
          <a:prstGeom prst="rect">
            <a:avLst/>
          </a:prstGeom>
        </p:spPr>
      </p:pic>
    </p:spTree>
    <p:extLst>
      <p:ext uri="{BB962C8B-B14F-4D97-AF65-F5344CB8AC3E}">
        <p14:creationId xmlns:p14="http://schemas.microsoft.com/office/powerpoint/2010/main" val="1848515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Uppspel till U12</a:t>
            </a:r>
          </a:p>
        </p:txBody>
      </p:sp>
      <p:sp>
        <p:nvSpPr>
          <p:cNvPr id="3" name="Platshållare för innehåll 2">
            <a:extLst>
              <a:ext uri="{FF2B5EF4-FFF2-40B4-BE49-F238E27FC236}">
                <a16:creationId xmlns:a16="http://schemas.microsoft.com/office/drawing/2014/main" id="{3BF73970-B53C-5BD9-56DB-FC40C18F5FAB}"/>
              </a:ext>
            </a:extLst>
          </p:cNvPr>
          <p:cNvSpPr>
            <a:spLocks noGrp="1"/>
          </p:cNvSpPr>
          <p:nvPr>
            <p:ph idx="1"/>
          </p:nvPr>
        </p:nvSpPr>
        <p:spPr>
          <a:xfrm>
            <a:off x="600244" y="2713383"/>
            <a:ext cx="11375009" cy="3660323"/>
          </a:xfrm>
        </p:spPr>
        <p:txBody>
          <a:bodyPr anchor="ctr">
            <a:normAutofit/>
          </a:bodyPr>
          <a:lstStyle/>
          <a:p>
            <a:r>
              <a:rPr lang="sv-SE" sz="1800" dirty="0"/>
              <a:t>1st lag anmälda för U12</a:t>
            </a:r>
          </a:p>
          <a:p>
            <a:r>
              <a:rPr lang="sv-SE" sz="1800" dirty="0"/>
              <a:t>U12 kommer behöva låna ett fåtal spelare från oss i U11 varje match</a:t>
            </a:r>
          </a:p>
          <a:p>
            <a:r>
              <a:rPr lang="sv-SE" sz="1800" dirty="0"/>
              <a:t>Alla U11-spelare kommer inte få möjlighet att spela upp. Uppspel erbjuds till de spelare som ledarstaben bedömer är redo för U12-nivån och där uppspel bedöms gynna spelarens utveckling</a:t>
            </a:r>
          </a:p>
          <a:p>
            <a:r>
              <a:rPr lang="sv-SE" sz="1800" dirty="0"/>
              <a:t>Vilka spelare som är aktuella för uppspel är inte fastställt utan förändras under säsongen utifrån spelarnas utveckling. Behov av antal spelare och exakt vilka spelare bestäms mellan huvudtränare U11 (Erik H) – huvudtränare U12 (Andreas H).</a:t>
            </a:r>
          </a:p>
          <a:p>
            <a:r>
              <a:rPr lang="sv-SE" sz="1800" dirty="0"/>
              <a:t>Utskick kommer ske till berörda spelares föräldrar per matchtillfälle eller kontakt via sms/telefon till föräldrar samt inbjudan på laget.se</a:t>
            </a:r>
          </a:p>
          <a:p>
            <a:endParaRPr lang="sv-SE" sz="1800" dirty="0"/>
          </a:p>
          <a:p>
            <a:pPr marL="0" indent="0">
              <a:buNone/>
            </a:pPr>
            <a:endParaRPr lang="sv-SE" sz="1800" dirty="0"/>
          </a:p>
          <a:p>
            <a:endParaRPr lang="sv-SE" sz="1800" dirty="0"/>
          </a:p>
          <a:p>
            <a:endParaRPr lang="sv-SE" sz="1800" dirty="0"/>
          </a:p>
          <a:p>
            <a:endParaRPr lang="sv-SE" sz="1800" dirty="0"/>
          </a:p>
        </p:txBody>
      </p:sp>
      <p:pic>
        <p:nvPicPr>
          <p:cNvPr id="5" name="Bildobjekt 4">
            <a:extLst>
              <a:ext uri="{FF2B5EF4-FFF2-40B4-BE49-F238E27FC236}">
                <a16:creationId xmlns:a16="http://schemas.microsoft.com/office/drawing/2014/main" id="{2969A5D7-95FB-AFE5-B5A4-95928D96146D}"/>
              </a:ext>
            </a:extLst>
          </p:cNvPr>
          <p:cNvPicPr>
            <a:picLocks noChangeAspect="1"/>
          </p:cNvPicPr>
          <p:nvPr/>
        </p:nvPicPr>
        <p:blipFill>
          <a:blip r:embed="rId3"/>
          <a:stretch>
            <a:fillRect/>
          </a:stretch>
        </p:blipFill>
        <p:spPr>
          <a:xfrm>
            <a:off x="125068" y="-6692"/>
            <a:ext cx="1598763" cy="1595001"/>
          </a:xfrm>
          <a:prstGeom prst="rect">
            <a:avLst/>
          </a:prstGeom>
        </p:spPr>
      </p:pic>
    </p:spTree>
    <p:extLst>
      <p:ext uri="{BB962C8B-B14F-4D97-AF65-F5344CB8AC3E}">
        <p14:creationId xmlns:p14="http://schemas.microsoft.com/office/powerpoint/2010/main" val="1823199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Hemmaplansmodellen</a:t>
            </a:r>
          </a:p>
        </p:txBody>
      </p:sp>
      <p:pic>
        <p:nvPicPr>
          <p:cNvPr id="13" name="Picture 12">
            <a:extLst>
              <a:ext uri="{FF2B5EF4-FFF2-40B4-BE49-F238E27FC236}">
                <a16:creationId xmlns:a16="http://schemas.microsoft.com/office/drawing/2014/main" id="{C491DACD-55B2-C6AF-5036-D7E700D51123}"/>
              </a:ext>
            </a:extLst>
          </p:cNvPr>
          <p:cNvPicPr>
            <a:picLocks noChangeAspect="1"/>
          </p:cNvPicPr>
          <p:nvPr/>
        </p:nvPicPr>
        <p:blipFill>
          <a:blip r:embed="rId3"/>
          <a:stretch>
            <a:fillRect/>
          </a:stretch>
        </p:blipFill>
        <p:spPr>
          <a:xfrm>
            <a:off x="7374803" y="3287651"/>
            <a:ext cx="4214129" cy="3108931"/>
          </a:xfrm>
          <a:prstGeom prst="rect">
            <a:avLst/>
          </a:prstGeom>
        </p:spPr>
      </p:pic>
      <p:pic>
        <p:nvPicPr>
          <p:cNvPr id="17" name="Picture 16">
            <a:extLst>
              <a:ext uri="{FF2B5EF4-FFF2-40B4-BE49-F238E27FC236}">
                <a16:creationId xmlns:a16="http://schemas.microsoft.com/office/drawing/2014/main" id="{D4D195DB-DF55-6E6B-A887-CA052F85E3E1}"/>
              </a:ext>
            </a:extLst>
          </p:cNvPr>
          <p:cNvPicPr>
            <a:picLocks noChangeAspect="1"/>
          </p:cNvPicPr>
          <p:nvPr/>
        </p:nvPicPr>
        <p:blipFill>
          <a:blip r:embed="rId4"/>
          <a:stretch>
            <a:fillRect/>
          </a:stretch>
        </p:blipFill>
        <p:spPr>
          <a:xfrm>
            <a:off x="8404169" y="1817219"/>
            <a:ext cx="1430867" cy="1611781"/>
          </a:xfrm>
          <a:prstGeom prst="rect">
            <a:avLst/>
          </a:prstGeom>
          <a:ln>
            <a:noFill/>
          </a:ln>
          <a:effectLst>
            <a:outerShdw blurRad="292100" dist="139700" dir="2700000" algn="tl" rotWithShape="0">
              <a:srgbClr val="333333">
                <a:alpha val="65000"/>
              </a:srgbClr>
            </a:outerShdw>
          </a:effectLst>
        </p:spPr>
      </p:pic>
      <p:cxnSp>
        <p:nvCxnSpPr>
          <p:cNvPr id="19" name="Straight Arrow Connector 18">
            <a:extLst>
              <a:ext uri="{FF2B5EF4-FFF2-40B4-BE49-F238E27FC236}">
                <a16:creationId xmlns:a16="http://schemas.microsoft.com/office/drawing/2014/main" id="{B3A25BF5-13F0-AF9D-9DBB-F41159A9B623}"/>
              </a:ext>
            </a:extLst>
          </p:cNvPr>
          <p:cNvCxnSpPr>
            <a:cxnSpLocks/>
            <a:stCxn id="17" idx="2"/>
          </p:cNvCxnSpPr>
          <p:nvPr/>
        </p:nvCxnSpPr>
        <p:spPr>
          <a:xfrm flipH="1">
            <a:off x="9119602" y="3429000"/>
            <a:ext cx="1" cy="621453"/>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pic>
        <p:nvPicPr>
          <p:cNvPr id="3" name="Bildobjekt 2">
            <a:extLst>
              <a:ext uri="{FF2B5EF4-FFF2-40B4-BE49-F238E27FC236}">
                <a16:creationId xmlns:a16="http://schemas.microsoft.com/office/drawing/2014/main" id="{D9FEDC7E-71E7-AE7E-97BB-674C8250738B}"/>
              </a:ext>
            </a:extLst>
          </p:cNvPr>
          <p:cNvPicPr>
            <a:picLocks noChangeAspect="1"/>
          </p:cNvPicPr>
          <p:nvPr/>
        </p:nvPicPr>
        <p:blipFill>
          <a:blip r:embed="rId5"/>
          <a:stretch>
            <a:fillRect/>
          </a:stretch>
        </p:blipFill>
        <p:spPr>
          <a:xfrm>
            <a:off x="123237" y="-6692"/>
            <a:ext cx="1584476" cy="1580748"/>
          </a:xfrm>
          <a:prstGeom prst="rect">
            <a:avLst/>
          </a:prstGeom>
        </p:spPr>
      </p:pic>
      <p:pic>
        <p:nvPicPr>
          <p:cNvPr id="5" name="Bildobjekt 4">
            <a:extLst>
              <a:ext uri="{FF2B5EF4-FFF2-40B4-BE49-F238E27FC236}">
                <a16:creationId xmlns:a16="http://schemas.microsoft.com/office/drawing/2014/main" id="{0552FB94-41AF-1D74-B9A8-510E6FA05785}"/>
              </a:ext>
            </a:extLst>
          </p:cNvPr>
          <p:cNvPicPr>
            <a:picLocks noChangeAspect="1"/>
          </p:cNvPicPr>
          <p:nvPr/>
        </p:nvPicPr>
        <p:blipFill>
          <a:blip r:embed="rId6"/>
          <a:stretch>
            <a:fillRect/>
          </a:stretch>
        </p:blipFill>
        <p:spPr>
          <a:xfrm>
            <a:off x="1896189" y="2492709"/>
            <a:ext cx="5253526" cy="3755915"/>
          </a:xfrm>
          <a:prstGeom prst="rect">
            <a:avLst/>
          </a:prstGeom>
          <a:effectLst>
            <a:outerShdw blurRad="292100" dist="139700" dir="2700000" algn="tl" rotWithShape="0">
              <a:prstClr val="black">
                <a:alpha val="65000"/>
              </a:prstClr>
            </a:outerShdw>
          </a:effectLst>
        </p:spPr>
      </p:pic>
      <p:pic>
        <p:nvPicPr>
          <p:cNvPr id="7" name="Bildobjekt 6">
            <a:extLst>
              <a:ext uri="{FF2B5EF4-FFF2-40B4-BE49-F238E27FC236}">
                <a16:creationId xmlns:a16="http://schemas.microsoft.com/office/drawing/2014/main" id="{F45CCDB3-2404-98D7-AEEF-8F786F139FF0}"/>
              </a:ext>
            </a:extLst>
          </p:cNvPr>
          <p:cNvPicPr>
            <a:picLocks noChangeAspect="1"/>
          </p:cNvPicPr>
          <p:nvPr/>
        </p:nvPicPr>
        <p:blipFill>
          <a:blip r:embed="rId7"/>
          <a:stretch>
            <a:fillRect/>
          </a:stretch>
        </p:blipFill>
        <p:spPr>
          <a:xfrm>
            <a:off x="123237" y="1676605"/>
            <a:ext cx="1547865" cy="5055470"/>
          </a:xfrm>
          <a:prstGeom prst="rect">
            <a:avLst/>
          </a:prstGeom>
          <a:effectLst>
            <a:outerShdw blurRad="292100" dist="139700" dir="2700000" algn="tl" rotWithShape="0">
              <a:prstClr val="black">
                <a:alpha val="65000"/>
              </a:prstClr>
            </a:outerShdw>
          </a:effectLst>
        </p:spPr>
      </p:pic>
    </p:spTree>
    <p:extLst>
      <p:ext uri="{BB962C8B-B14F-4D97-AF65-F5344CB8AC3E}">
        <p14:creationId xmlns:p14="http://schemas.microsoft.com/office/powerpoint/2010/main" val="2805588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Hemmaplansmodellen</a:t>
            </a:r>
          </a:p>
        </p:txBody>
      </p:sp>
      <p:pic>
        <p:nvPicPr>
          <p:cNvPr id="5" name="Picture 4">
            <a:extLst>
              <a:ext uri="{FF2B5EF4-FFF2-40B4-BE49-F238E27FC236}">
                <a16:creationId xmlns:a16="http://schemas.microsoft.com/office/drawing/2014/main" id="{2EE7BB28-FC29-0EC7-3E43-1649ECBEF3D8}"/>
              </a:ext>
            </a:extLst>
          </p:cNvPr>
          <p:cNvPicPr>
            <a:picLocks noChangeAspect="1"/>
          </p:cNvPicPr>
          <p:nvPr/>
        </p:nvPicPr>
        <p:blipFill>
          <a:blip r:embed="rId3"/>
          <a:srcRect t="49562"/>
          <a:stretch>
            <a:fillRect/>
          </a:stretch>
        </p:blipFill>
        <p:spPr>
          <a:xfrm>
            <a:off x="386876" y="4195666"/>
            <a:ext cx="7520859" cy="2498818"/>
          </a:xfrm>
          <a:prstGeom prst="rect">
            <a:avLst/>
          </a:prstGeom>
          <a:ln>
            <a:noFill/>
          </a:ln>
          <a:effectLst>
            <a:outerShdw blurRad="292100" dist="139700" dir="2700000" algn="tl" rotWithShape="0">
              <a:srgbClr val="333333">
                <a:alpha val="65000"/>
              </a:srgbClr>
            </a:outerShdw>
          </a:effectLst>
        </p:spPr>
      </p:pic>
      <p:pic>
        <p:nvPicPr>
          <p:cNvPr id="3" name="Bildobjekt 2">
            <a:extLst>
              <a:ext uri="{FF2B5EF4-FFF2-40B4-BE49-F238E27FC236}">
                <a16:creationId xmlns:a16="http://schemas.microsoft.com/office/drawing/2014/main" id="{51C2F7DF-EE48-3001-605F-A1B22E2F5886}"/>
              </a:ext>
            </a:extLst>
          </p:cNvPr>
          <p:cNvPicPr>
            <a:picLocks noChangeAspect="1"/>
          </p:cNvPicPr>
          <p:nvPr/>
        </p:nvPicPr>
        <p:blipFill>
          <a:blip r:embed="rId4"/>
          <a:stretch>
            <a:fillRect/>
          </a:stretch>
        </p:blipFill>
        <p:spPr>
          <a:xfrm>
            <a:off x="123850" y="0"/>
            <a:ext cx="1601200" cy="1597432"/>
          </a:xfrm>
          <a:prstGeom prst="rect">
            <a:avLst/>
          </a:prstGeom>
        </p:spPr>
      </p:pic>
      <p:sp>
        <p:nvSpPr>
          <p:cNvPr id="13" name="Content Placeholder 5">
            <a:extLst>
              <a:ext uri="{FF2B5EF4-FFF2-40B4-BE49-F238E27FC236}">
                <a16:creationId xmlns:a16="http://schemas.microsoft.com/office/drawing/2014/main" id="{1704F6A9-3B3C-83AE-3B30-80A89749234A}"/>
              </a:ext>
            </a:extLst>
          </p:cNvPr>
          <p:cNvSpPr txBox="1">
            <a:spLocks/>
          </p:cNvSpPr>
          <p:nvPr/>
        </p:nvSpPr>
        <p:spPr>
          <a:xfrm>
            <a:off x="2641947" y="1546040"/>
            <a:ext cx="7150713" cy="4478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2000" dirty="0"/>
              <a:t>Nytt för i år är att U11 spelar med fullstora målburar</a:t>
            </a:r>
          </a:p>
          <a:p>
            <a:pPr marL="0" indent="0">
              <a:buFont typeface="Arial" panose="020B0604020202020204" pitchFamily="34" charset="0"/>
              <a:buNone/>
            </a:pPr>
            <a:endParaRPr lang="sv-SE" dirty="0"/>
          </a:p>
        </p:txBody>
      </p:sp>
      <p:pic>
        <p:nvPicPr>
          <p:cNvPr id="17" name="Bildobjekt 16">
            <a:extLst>
              <a:ext uri="{FF2B5EF4-FFF2-40B4-BE49-F238E27FC236}">
                <a16:creationId xmlns:a16="http://schemas.microsoft.com/office/drawing/2014/main" id="{E36448BF-A17E-ADDE-3716-78BE4C786040}"/>
              </a:ext>
            </a:extLst>
          </p:cNvPr>
          <p:cNvPicPr>
            <a:picLocks noChangeAspect="1"/>
          </p:cNvPicPr>
          <p:nvPr/>
        </p:nvPicPr>
        <p:blipFill>
          <a:blip r:embed="rId5"/>
          <a:stretch>
            <a:fillRect/>
          </a:stretch>
        </p:blipFill>
        <p:spPr>
          <a:xfrm>
            <a:off x="2595765" y="2390276"/>
            <a:ext cx="2651990" cy="1417443"/>
          </a:xfrm>
          <a:prstGeom prst="rect">
            <a:avLst/>
          </a:prstGeom>
        </p:spPr>
      </p:pic>
      <p:pic>
        <p:nvPicPr>
          <p:cNvPr id="19" name="Bildobjekt 18">
            <a:extLst>
              <a:ext uri="{FF2B5EF4-FFF2-40B4-BE49-F238E27FC236}">
                <a16:creationId xmlns:a16="http://schemas.microsoft.com/office/drawing/2014/main" id="{3B4243C8-7F71-2991-361C-71595FE164F2}"/>
              </a:ext>
            </a:extLst>
          </p:cNvPr>
          <p:cNvPicPr>
            <a:picLocks noChangeAspect="1"/>
          </p:cNvPicPr>
          <p:nvPr/>
        </p:nvPicPr>
        <p:blipFill>
          <a:blip r:embed="rId6"/>
          <a:stretch>
            <a:fillRect/>
          </a:stretch>
        </p:blipFill>
        <p:spPr>
          <a:xfrm>
            <a:off x="6220319" y="2197922"/>
            <a:ext cx="2651990" cy="1834228"/>
          </a:xfrm>
          <a:prstGeom prst="rect">
            <a:avLst/>
          </a:prstGeom>
        </p:spPr>
      </p:pic>
      <p:pic>
        <p:nvPicPr>
          <p:cNvPr id="21" name="Bildobjekt 20">
            <a:extLst>
              <a:ext uri="{FF2B5EF4-FFF2-40B4-BE49-F238E27FC236}">
                <a16:creationId xmlns:a16="http://schemas.microsoft.com/office/drawing/2014/main" id="{0DA0A5A8-8CC0-E555-9CE2-C0BED5934727}"/>
              </a:ext>
            </a:extLst>
          </p:cNvPr>
          <p:cNvPicPr>
            <a:picLocks noChangeAspect="1"/>
          </p:cNvPicPr>
          <p:nvPr/>
        </p:nvPicPr>
        <p:blipFill>
          <a:blip r:embed="rId7"/>
          <a:stretch>
            <a:fillRect/>
          </a:stretch>
        </p:blipFill>
        <p:spPr>
          <a:xfrm>
            <a:off x="6220319" y="2039496"/>
            <a:ext cx="1044030" cy="175275"/>
          </a:xfrm>
          <a:prstGeom prst="rect">
            <a:avLst/>
          </a:prstGeom>
        </p:spPr>
      </p:pic>
      <p:pic>
        <p:nvPicPr>
          <p:cNvPr id="23" name="Bildobjekt 22">
            <a:extLst>
              <a:ext uri="{FF2B5EF4-FFF2-40B4-BE49-F238E27FC236}">
                <a16:creationId xmlns:a16="http://schemas.microsoft.com/office/drawing/2014/main" id="{2EF50428-0978-37B2-9D09-D05FCDC9B691}"/>
              </a:ext>
            </a:extLst>
          </p:cNvPr>
          <p:cNvPicPr>
            <a:picLocks noChangeAspect="1"/>
          </p:cNvPicPr>
          <p:nvPr/>
        </p:nvPicPr>
        <p:blipFill>
          <a:blip r:embed="rId8"/>
          <a:stretch>
            <a:fillRect/>
          </a:stretch>
        </p:blipFill>
        <p:spPr>
          <a:xfrm>
            <a:off x="2595765" y="2222827"/>
            <a:ext cx="1028789" cy="167655"/>
          </a:xfrm>
          <a:prstGeom prst="rect">
            <a:avLst/>
          </a:prstGeom>
        </p:spPr>
      </p:pic>
      <p:pic>
        <p:nvPicPr>
          <p:cNvPr id="25" name="Bildobjekt 24">
            <a:extLst>
              <a:ext uri="{FF2B5EF4-FFF2-40B4-BE49-F238E27FC236}">
                <a16:creationId xmlns:a16="http://schemas.microsoft.com/office/drawing/2014/main" id="{85261A72-E46C-186C-7E17-323E5E5C1747}"/>
              </a:ext>
            </a:extLst>
          </p:cNvPr>
          <p:cNvPicPr>
            <a:picLocks noChangeAspect="1"/>
          </p:cNvPicPr>
          <p:nvPr/>
        </p:nvPicPr>
        <p:blipFill>
          <a:blip r:embed="rId9"/>
          <a:stretch>
            <a:fillRect/>
          </a:stretch>
        </p:blipFill>
        <p:spPr>
          <a:xfrm>
            <a:off x="9596235" y="2155138"/>
            <a:ext cx="2208902" cy="1543721"/>
          </a:xfrm>
          <a:prstGeom prst="rect">
            <a:avLst/>
          </a:prstGeom>
        </p:spPr>
      </p:pic>
      <p:pic>
        <p:nvPicPr>
          <p:cNvPr id="27" name="Bildobjekt 26">
            <a:extLst>
              <a:ext uri="{FF2B5EF4-FFF2-40B4-BE49-F238E27FC236}">
                <a16:creationId xmlns:a16="http://schemas.microsoft.com/office/drawing/2014/main" id="{BE95A437-FC89-F3D9-9C36-C15601786493}"/>
              </a:ext>
            </a:extLst>
          </p:cNvPr>
          <p:cNvPicPr>
            <a:picLocks noChangeAspect="1"/>
          </p:cNvPicPr>
          <p:nvPr/>
        </p:nvPicPr>
        <p:blipFill>
          <a:blip r:embed="rId10"/>
          <a:srcRect l="54823"/>
          <a:stretch>
            <a:fillRect/>
          </a:stretch>
        </p:blipFill>
        <p:spPr>
          <a:xfrm>
            <a:off x="9304157" y="5703040"/>
            <a:ext cx="942075" cy="824952"/>
          </a:xfrm>
          <a:prstGeom prst="rect">
            <a:avLst/>
          </a:prstGeom>
        </p:spPr>
      </p:pic>
      <p:sp>
        <p:nvSpPr>
          <p:cNvPr id="28" name="Content Placeholder 5">
            <a:extLst>
              <a:ext uri="{FF2B5EF4-FFF2-40B4-BE49-F238E27FC236}">
                <a16:creationId xmlns:a16="http://schemas.microsoft.com/office/drawing/2014/main" id="{78A0928C-C5BF-BC9E-6080-865242C1E9F4}"/>
              </a:ext>
            </a:extLst>
          </p:cNvPr>
          <p:cNvSpPr txBox="1">
            <a:spLocks/>
          </p:cNvSpPr>
          <p:nvPr/>
        </p:nvSpPr>
        <p:spPr>
          <a:xfrm>
            <a:off x="9479741" y="5254463"/>
            <a:ext cx="688222" cy="541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2400" dirty="0"/>
              <a:t>U11</a:t>
            </a:r>
          </a:p>
        </p:txBody>
      </p:sp>
      <p:pic>
        <p:nvPicPr>
          <p:cNvPr id="31" name="Bildobjekt 30">
            <a:extLst>
              <a:ext uri="{FF2B5EF4-FFF2-40B4-BE49-F238E27FC236}">
                <a16:creationId xmlns:a16="http://schemas.microsoft.com/office/drawing/2014/main" id="{636240BB-0222-B85F-59DA-2B33FA29DF27}"/>
              </a:ext>
            </a:extLst>
          </p:cNvPr>
          <p:cNvPicPr>
            <a:picLocks noChangeAspect="1"/>
          </p:cNvPicPr>
          <p:nvPr/>
        </p:nvPicPr>
        <p:blipFill>
          <a:blip r:embed="rId11"/>
          <a:stretch>
            <a:fillRect/>
          </a:stretch>
        </p:blipFill>
        <p:spPr>
          <a:xfrm>
            <a:off x="9139439" y="4378049"/>
            <a:ext cx="2846086" cy="876414"/>
          </a:xfrm>
          <a:prstGeom prst="rect">
            <a:avLst/>
          </a:prstGeom>
        </p:spPr>
      </p:pic>
      <p:sp>
        <p:nvSpPr>
          <p:cNvPr id="32" name="Content Placeholder 5">
            <a:extLst>
              <a:ext uri="{FF2B5EF4-FFF2-40B4-BE49-F238E27FC236}">
                <a16:creationId xmlns:a16="http://schemas.microsoft.com/office/drawing/2014/main" id="{3B92D33D-4AC3-57FD-AE0C-AFE7D88202FF}"/>
              </a:ext>
            </a:extLst>
          </p:cNvPr>
          <p:cNvSpPr txBox="1">
            <a:spLocks/>
          </p:cNvSpPr>
          <p:nvPr/>
        </p:nvSpPr>
        <p:spPr>
          <a:xfrm>
            <a:off x="3624554" y="2089343"/>
            <a:ext cx="1128122" cy="35898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2000" dirty="0"/>
              <a:t>TKH – U10</a:t>
            </a:r>
          </a:p>
          <a:p>
            <a:pPr marL="0" indent="0">
              <a:buFont typeface="Arial" panose="020B0604020202020204" pitchFamily="34" charset="0"/>
              <a:buNone/>
            </a:pPr>
            <a:endParaRPr lang="sv-SE" sz="2000" dirty="0"/>
          </a:p>
        </p:txBody>
      </p:sp>
      <p:sp>
        <p:nvSpPr>
          <p:cNvPr id="33" name="Content Placeholder 5">
            <a:extLst>
              <a:ext uri="{FF2B5EF4-FFF2-40B4-BE49-F238E27FC236}">
                <a16:creationId xmlns:a16="http://schemas.microsoft.com/office/drawing/2014/main" id="{10DFEC07-8E70-23C9-180C-AF886237D395}"/>
              </a:ext>
            </a:extLst>
          </p:cNvPr>
          <p:cNvSpPr txBox="1">
            <a:spLocks/>
          </p:cNvSpPr>
          <p:nvPr/>
        </p:nvSpPr>
        <p:spPr>
          <a:xfrm>
            <a:off x="7424214" y="1916955"/>
            <a:ext cx="1128122" cy="3589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2000" dirty="0"/>
              <a:t>U11 – </a:t>
            </a:r>
          </a:p>
          <a:p>
            <a:pPr marL="0" indent="0">
              <a:buFont typeface="Arial" panose="020B0604020202020204" pitchFamily="34" charset="0"/>
              <a:buNone/>
            </a:pPr>
            <a:endParaRPr lang="sv-SE" sz="2000" dirty="0"/>
          </a:p>
        </p:txBody>
      </p:sp>
      <p:sp>
        <p:nvSpPr>
          <p:cNvPr id="6" name="Content Placeholder 5">
            <a:extLst>
              <a:ext uri="{FF2B5EF4-FFF2-40B4-BE49-F238E27FC236}">
                <a16:creationId xmlns:a16="http://schemas.microsoft.com/office/drawing/2014/main" id="{04B544A2-03B9-B1B1-4F45-626C6BF2FB9E}"/>
              </a:ext>
            </a:extLst>
          </p:cNvPr>
          <p:cNvSpPr txBox="1">
            <a:spLocks/>
          </p:cNvSpPr>
          <p:nvPr/>
        </p:nvSpPr>
        <p:spPr>
          <a:xfrm>
            <a:off x="342289" y="3942594"/>
            <a:ext cx="3918686" cy="31092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2000" dirty="0"/>
              <a:t>Samma storlek spelplan som förra året</a:t>
            </a:r>
          </a:p>
          <a:p>
            <a:pPr marL="0" indent="0">
              <a:buFont typeface="Arial" panose="020B0604020202020204" pitchFamily="34" charset="0"/>
              <a:buNone/>
            </a:pPr>
            <a:endParaRPr lang="sv-SE" dirty="0"/>
          </a:p>
        </p:txBody>
      </p:sp>
    </p:spTree>
    <p:extLst>
      <p:ext uri="{BB962C8B-B14F-4D97-AF65-F5344CB8AC3E}">
        <p14:creationId xmlns:p14="http://schemas.microsoft.com/office/powerpoint/2010/main" val="3960644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Hemmaplansmodellen – Regler U11</a:t>
            </a:r>
          </a:p>
        </p:txBody>
      </p:sp>
      <p:pic>
        <p:nvPicPr>
          <p:cNvPr id="20" name="Picture 19">
            <a:extLst>
              <a:ext uri="{FF2B5EF4-FFF2-40B4-BE49-F238E27FC236}">
                <a16:creationId xmlns:a16="http://schemas.microsoft.com/office/drawing/2014/main" id="{B4601158-F5A4-6F73-3320-8D130F9F508A}"/>
              </a:ext>
            </a:extLst>
          </p:cNvPr>
          <p:cNvPicPr>
            <a:picLocks noChangeAspect="1"/>
          </p:cNvPicPr>
          <p:nvPr/>
        </p:nvPicPr>
        <p:blipFill>
          <a:blip r:embed="rId3"/>
          <a:stretch>
            <a:fillRect/>
          </a:stretch>
        </p:blipFill>
        <p:spPr>
          <a:xfrm>
            <a:off x="10564491" y="163494"/>
            <a:ext cx="1393152" cy="1244643"/>
          </a:xfrm>
          <a:prstGeom prst="rect">
            <a:avLst/>
          </a:prstGeom>
        </p:spPr>
      </p:pic>
      <p:pic>
        <p:nvPicPr>
          <p:cNvPr id="3" name="Bildobjekt 2">
            <a:extLst>
              <a:ext uri="{FF2B5EF4-FFF2-40B4-BE49-F238E27FC236}">
                <a16:creationId xmlns:a16="http://schemas.microsoft.com/office/drawing/2014/main" id="{D7160AEA-AA12-F0A5-6BD8-A3C02F590E88}"/>
              </a:ext>
            </a:extLst>
          </p:cNvPr>
          <p:cNvPicPr>
            <a:picLocks noChangeAspect="1"/>
          </p:cNvPicPr>
          <p:nvPr/>
        </p:nvPicPr>
        <p:blipFill>
          <a:blip r:embed="rId4"/>
          <a:stretch>
            <a:fillRect/>
          </a:stretch>
        </p:blipFill>
        <p:spPr>
          <a:xfrm>
            <a:off x="123237" y="0"/>
            <a:ext cx="1584476" cy="1580748"/>
          </a:xfrm>
          <a:prstGeom prst="rect">
            <a:avLst/>
          </a:prstGeom>
        </p:spPr>
      </p:pic>
      <p:pic>
        <p:nvPicPr>
          <p:cNvPr id="5" name="Bildobjekt 4">
            <a:extLst>
              <a:ext uri="{FF2B5EF4-FFF2-40B4-BE49-F238E27FC236}">
                <a16:creationId xmlns:a16="http://schemas.microsoft.com/office/drawing/2014/main" id="{752B916A-43F4-F33E-BF32-2A9B3F638A7D}"/>
              </a:ext>
            </a:extLst>
          </p:cNvPr>
          <p:cNvPicPr>
            <a:picLocks noChangeAspect="1"/>
          </p:cNvPicPr>
          <p:nvPr/>
        </p:nvPicPr>
        <p:blipFill>
          <a:blip r:embed="rId5"/>
          <a:stretch>
            <a:fillRect/>
          </a:stretch>
        </p:blipFill>
        <p:spPr>
          <a:xfrm>
            <a:off x="2038136" y="1699897"/>
            <a:ext cx="3644531" cy="5042256"/>
          </a:xfrm>
          <a:prstGeom prst="rect">
            <a:avLst/>
          </a:prstGeom>
        </p:spPr>
      </p:pic>
      <p:pic>
        <p:nvPicPr>
          <p:cNvPr id="7" name="Bildobjekt 6">
            <a:extLst>
              <a:ext uri="{FF2B5EF4-FFF2-40B4-BE49-F238E27FC236}">
                <a16:creationId xmlns:a16="http://schemas.microsoft.com/office/drawing/2014/main" id="{12EA5F5E-4865-8F9C-0A45-04BE350EBBA4}"/>
              </a:ext>
            </a:extLst>
          </p:cNvPr>
          <p:cNvPicPr>
            <a:picLocks noChangeAspect="1"/>
          </p:cNvPicPr>
          <p:nvPr/>
        </p:nvPicPr>
        <p:blipFill>
          <a:blip r:embed="rId6"/>
          <a:stretch>
            <a:fillRect/>
          </a:stretch>
        </p:blipFill>
        <p:spPr>
          <a:xfrm>
            <a:off x="6293034" y="1675843"/>
            <a:ext cx="3479690" cy="5086630"/>
          </a:xfrm>
          <a:prstGeom prst="rect">
            <a:avLst/>
          </a:prstGeom>
        </p:spPr>
      </p:pic>
    </p:spTree>
    <p:extLst>
      <p:ext uri="{BB962C8B-B14F-4D97-AF65-F5344CB8AC3E}">
        <p14:creationId xmlns:p14="http://schemas.microsoft.com/office/powerpoint/2010/main" val="2385637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604628" y="278535"/>
            <a:ext cx="9895951" cy="1033669"/>
          </a:xfrm>
        </p:spPr>
        <p:txBody>
          <a:bodyPr>
            <a:normAutofit fontScale="90000"/>
          </a:bodyPr>
          <a:lstStyle/>
          <a:p>
            <a:pPr algn="ctr"/>
            <a:r>
              <a:rPr lang="sv-SE" sz="4000" dirty="0">
                <a:solidFill>
                  <a:srgbClr val="FFFFFF"/>
                </a:solidFill>
              </a:rPr>
              <a:t>Uppföljning mål under säsongen -25/26 Team 16</a:t>
            </a:r>
          </a:p>
        </p:txBody>
      </p:sp>
      <p:sp>
        <p:nvSpPr>
          <p:cNvPr id="11" name="Content Placeholder 10">
            <a:extLst>
              <a:ext uri="{FF2B5EF4-FFF2-40B4-BE49-F238E27FC236}">
                <a16:creationId xmlns:a16="http://schemas.microsoft.com/office/drawing/2014/main" id="{B05E16AB-5721-0136-6F07-B4989400DB0B}"/>
              </a:ext>
            </a:extLst>
          </p:cNvPr>
          <p:cNvSpPr>
            <a:spLocks noGrp="1"/>
          </p:cNvSpPr>
          <p:nvPr>
            <p:ph idx="1"/>
          </p:nvPr>
        </p:nvSpPr>
        <p:spPr>
          <a:xfrm>
            <a:off x="607855" y="1986169"/>
            <a:ext cx="10892724" cy="4351338"/>
          </a:xfrm>
        </p:spPr>
        <p:txBody>
          <a:bodyPr>
            <a:normAutofit/>
          </a:bodyPr>
          <a:lstStyle/>
          <a:p>
            <a:r>
              <a:rPr lang="sv-SE" sz="2000" dirty="0"/>
              <a:t>Spelarnas egna mål: ”Passa som i en triangel med varandra” </a:t>
            </a:r>
            <a:r>
              <a:rPr lang="sv-SE" sz="2000" dirty="0">
                <a:highlight>
                  <a:srgbClr val="FFFF00"/>
                </a:highlight>
              </a:rPr>
              <a:t>(på god väg, finns att jobba på)</a:t>
            </a:r>
          </a:p>
          <a:p>
            <a:r>
              <a:rPr lang="sv-SE" sz="2000" dirty="0"/>
              <a:t>Alla spelare skulle nå en stabil C2-nivå – gruppen tog stora steg, men vi har fortsatt stora skillnader i framför allt skridskotekniska grundfärdigheter.</a:t>
            </a:r>
          </a:p>
          <a:p>
            <a:r>
              <a:rPr lang="sv-SE" sz="2000" dirty="0"/>
              <a:t>Skapa en lagkänsla så att alla barn lär känna varandra. Kul att spela hockey </a:t>
            </a:r>
            <a:r>
              <a:rPr lang="sv-SE" sz="2000" dirty="0">
                <a:highlight>
                  <a:srgbClr val="00FF00"/>
                </a:highlight>
              </a:rPr>
              <a:t>(på god väg)</a:t>
            </a:r>
            <a:endParaRPr lang="sv-SE" sz="2000" dirty="0"/>
          </a:p>
          <a:p>
            <a:r>
              <a:rPr lang="sv-SE" sz="2000" dirty="0"/>
              <a:t>Att spelare lär sig reglerna i laget samt följer dessa </a:t>
            </a:r>
            <a:r>
              <a:rPr lang="sv-SE" sz="2000" dirty="0">
                <a:highlight>
                  <a:srgbClr val="00FF00"/>
                </a:highlight>
              </a:rPr>
              <a:t>(uppfyllt)</a:t>
            </a:r>
            <a:endParaRPr lang="sv-SE" sz="2000" dirty="0"/>
          </a:p>
          <a:p>
            <a:r>
              <a:rPr lang="sv-SE" sz="2000" dirty="0"/>
              <a:t>Fortsätta jobba med 1a, 2a och 3:e press (enklare positionsspel på isen) </a:t>
            </a:r>
            <a:r>
              <a:rPr lang="sv-SE" sz="2000" dirty="0">
                <a:highlight>
                  <a:srgbClr val="00FF00"/>
                </a:highlight>
              </a:rPr>
              <a:t>(uppfyllt)</a:t>
            </a:r>
            <a:endParaRPr lang="sv-SE" sz="2000" dirty="0"/>
          </a:p>
          <a:p>
            <a:r>
              <a:rPr lang="sv-SE" sz="2000" dirty="0"/>
              <a:t>Teoriträning (under off-</a:t>
            </a:r>
            <a:r>
              <a:rPr lang="sv-SE" sz="2000" dirty="0" err="1"/>
              <a:t>ice</a:t>
            </a:r>
            <a:r>
              <a:rPr lang="sv-SE" sz="2000" dirty="0"/>
              <a:t> träning, start början på 26)</a:t>
            </a:r>
            <a:r>
              <a:rPr lang="sv-SE" sz="2000" dirty="0">
                <a:solidFill>
                  <a:srgbClr val="FF0000"/>
                </a:solidFill>
              </a:rPr>
              <a:t> (provat, många spelare ej mogna än för teori)</a:t>
            </a:r>
          </a:p>
          <a:p>
            <a:r>
              <a:rPr lang="sv-SE" sz="2000" dirty="0"/>
              <a:t>Ha 2st aktiviteter off-</a:t>
            </a:r>
            <a:r>
              <a:rPr lang="sv-SE" sz="2000" dirty="0" err="1"/>
              <a:t>ice</a:t>
            </a:r>
            <a:r>
              <a:rPr lang="sv-SE" sz="2000" dirty="0"/>
              <a:t> (en höst -25 och en vår -26) </a:t>
            </a:r>
            <a:r>
              <a:rPr lang="sv-SE" sz="2000" dirty="0">
                <a:highlight>
                  <a:srgbClr val="00FF00"/>
                </a:highlight>
              </a:rPr>
              <a:t>(uppfyllt)</a:t>
            </a:r>
            <a:endParaRPr lang="sv-SE" sz="2000" dirty="0"/>
          </a:p>
          <a:p>
            <a:r>
              <a:rPr lang="sv-SE" sz="2000" dirty="0"/>
              <a:t>2st föräldramöten (början höst -25 och slutet vår -26) </a:t>
            </a:r>
            <a:r>
              <a:rPr lang="sv-SE" sz="2000" dirty="0">
                <a:highlight>
                  <a:srgbClr val="00FF00"/>
                </a:highlight>
              </a:rPr>
              <a:t>(uppfyllt)</a:t>
            </a:r>
            <a:endParaRPr lang="sv-SE" sz="2000" dirty="0"/>
          </a:p>
          <a:p>
            <a:r>
              <a:rPr lang="sv-SE" sz="2000" dirty="0"/>
              <a:t>Åka på minst 2st cuper (höst -25), </a:t>
            </a:r>
            <a:r>
              <a:rPr lang="sv-SE" sz="2000" dirty="0" err="1"/>
              <a:t>ev</a:t>
            </a:r>
            <a:r>
              <a:rPr lang="sv-SE" sz="2000" dirty="0"/>
              <a:t> 2st cuper till vår -26 </a:t>
            </a:r>
            <a:r>
              <a:rPr lang="sv-SE" sz="2000" dirty="0">
                <a:highlight>
                  <a:srgbClr val="00FF00"/>
                </a:highlight>
              </a:rPr>
              <a:t>(uppfyllt)</a:t>
            </a:r>
            <a:endParaRPr lang="sv-SE" sz="2000" dirty="0"/>
          </a:p>
          <a:p>
            <a:r>
              <a:rPr lang="sv-SE" sz="2000" dirty="0"/>
              <a:t>Öka lagkassan </a:t>
            </a:r>
            <a:r>
              <a:rPr lang="sv-SE" sz="2000" dirty="0">
                <a:highlight>
                  <a:srgbClr val="00FF00"/>
                </a:highlight>
              </a:rPr>
              <a:t>(uppfyllt)</a:t>
            </a:r>
          </a:p>
        </p:txBody>
      </p:sp>
      <p:pic>
        <p:nvPicPr>
          <p:cNvPr id="3" name="Bildobjekt 2">
            <a:extLst>
              <a:ext uri="{FF2B5EF4-FFF2-40B4-BE49-F238E27FC236}">
                <a16:creationId xmlns:a16="http://schemas.microsoft.com/office/drawing/2014/main" id="{302AF4CB-C2F4-3E2A-371F-F4DCD178B44B}"/>
              </a:ext>
            </a:extLst>
          </p:cNvPr>
          <p:cNvPicPr>
            <a:picLocks noChangeAspect="1"/>
          </p:cNvPicPr>
          <p:nvPr/>
        </p:nvPicPr>
        <p:blipFill>
          <a:blip r:embed="rId3"/>
          <a:stretch>
            <a:fillRect/>
          </a:stretch>
        </p:blipFill>
        <p:spPr>
          <a:xfrm>
            <a:off x="189883" y="-6692"/>
            <a:ext cx="1469133" cy="1465676"/>
          </a:xfrm>
          <a:prstGeom prst="rect">
            <a:avLst/>
          </a:prstGeom>
        </p:spPr>
      </p:pic>
    </p:spTree>
    <p:extLst>
      <p:ext uri="{BB962C8B-B14F-4D97-AF65-F5344CB8AC3E}">
        <p14:creationId xmlns:p14="http://schemas.microsoft.com/office/powerpoint/2010/main" val="30960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72375A-2E82-B9C6-A971-8D6AB63F2AD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4629F6-7430-A9C1-BEDB-D54116BA70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1C42E6-9366-8A71-7D16-0139D95DC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BCFC50E-31B4-C2DB-A73B-124ECC35E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AE8C36-CD36-4CC7-93FB-27DA88350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712F31-A2CE-B808-F0B9-F5D584EB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662BC70-0B9D-9028-27EC-B72AC90B1704}"/>
              </a:ext>
            </a:extLst>
          </p:cNvPr>
          <p:cNvSpPr>
            <a:spLocks noGrp="1"/>
          </p:cNvSpPr>
          <p:nvPr>
            <p:ph type="title"/>
          </p:nvPr>
        </p:nvSpPr>
        <p:spPr>
          <a:xfrm>
            <a:off x="1604628" y="278535"/>
            <a:ext cx="9895951" cy="1033669"/>
          </a:xfrm>
        </p:spPr>
        <p:txBody>
          <a:bodyPr>
            <a:normAutofit/>
          </a:bodyPr>
          <a:lstStyle/>
          <a:p>
            <a:pPr algn="ctr"/>
            <a:r>
              <a:rPr lang="sv-SE" sz="4000" dirty="0">
                <a:solidFill>
                  <a:srgbClr val="FFFFFF"/>
                </a:solidFill>
              </a:rPr>
              <a:t>Kortsiktigt mål under säsongen -26/27 Team 16</a:t>
            </a:r>
          </a:p>
        </p:txBody>
      </p:sp>
      <p:sp>
        <p:nvSpPr>
          <p:cNvPr id="11" name="Content Placeholder 10">
            <a:extLst>
              <a:ext uri="{FF2B5EF4-FFF2-40B4-BE49-F238E27FC236}">
                <a16:creationId xmlns:a16="http://schemas.microsoft.com/office/drawing/2014/main" id="{A888B7CC-37EE-381A-CF3D-2D1F80A4878E}"/>
              </a:ext>
            </a:extLst>
          </p:cNvPr>
          <p:cNvSpPr>
            <a:spLocks noGrp="1"/>
          </p:cNvSpPr>
          <p:nvPr>
            <p:ph idx="1"/>
          </p:nvPr>
        </p:nvSpPr>
        <p:spPr>
          <a:xfrm>
            <a:off x="607855" y="1986169"/>
            <a:ext cx="10892724" cy="4479286"/>
          </a:xfrm>
        </p:spPr>
        <p:txBody>
          <a:bodyPr>
            <a:normAutofit/>
          </a:bodyPr>
          <a:lstStyle/>
          <a:p>
            <a:r>
              <a:rPr lang="sv-SE" sz="2000" b="1" u="sng" dirty="0">
                <a:highlight>
                  <a:srgbClr val="00FF00"/>
                </a:highlight>
              </a:rPr>
              <a:t>Årets huvudfokus:</a:t>
            </a:r>
            <a:r>
              <a:rPr lang="sv-SE" sz="2000" b="1" dirty="0"/>
              <a:t>  Skridskoteknik</a:t>
            </a:r>
            <a:endParaRPr lang="sv-SE" sz="2000" dirty="0"/>
          </a:p>
          <a:p>
            <a:r>
              <a:rPr lang="sv-SE" sz="2000" dirty="0"/>
              <a:t>Spelare som behöver det får fler repetitioner av grundmomenten.</a:t>
            </a:r>
          </a:p>
          <a:p>
            <a:r>
              <a:rPr lang="sv-SE" sz="2000" dirty="0"/>
              <a:t>Regelbunden närvaro är viktig – fler repetitioner ger bättre förutsättningar för utveckling.</a:t>
            </a:r>
          </a:p>
          <a:p>
            <a:r>
              <a:rPr lang="sv-SE" sz="2000" dirty="0"/>
              <a:t>Fortsätta bygga på bra lagkänsla </a:t>
            </a:r>
          </a:p>
          <a:p>
            <a:r>
              <a:rPr lang="sv-SE" sz="2000" dirty="0"/>
              <a:t>Öka passningsspelet </a:t>
            </a:r>
          </a:p>
          <a:p>
            <a:r>
              <a:rPr lang="sv-SE" sz="2000" dirty="0"/>
              <a:t>Fortsätta jobba med 1a, 2a och 3:e press (mer avancerat positionsspel på isen med </a:t>
            </a:r>
            <a:r>
              <a:rPr lang="sv-SE" sz="2000" dirty="0" err="1"/>
              <a:t>bågning</a:t>
            </a:r>
            <a:r>
              <a:rPr lang="sv-SE" sz="2000" dirty="0"/>
              <a:t>)</a:t>
            </a:r>
          </a:p>
          <a:p>
            <a:r>
              <a:rPr lang="sv-SE" sz="2000" dirty="0"/>
              <a:t>2st aktiviteter off-</a:t>
            </a:r>
            <a:r>
              <a:rPr lang="sv-SE" sz="2000" dirty="0" err="1"/>
              <a:t>ice</a:t>
            </a:r>
            <a:r>
              <a:rPr lang="sv-SE" sz="2000" dirty="0"/>
              <a:t> (en höst -26 och en vår -27) </a:t>
            </a:r>
          </a:p>
          <a:p>
            <a:r>
              <a:rPr lang="sv-SE" sz="2000" dirty="0"/>
              <a:t>2st föräldramöten (början höst -26 och slutet vår -27) </a:t>
            </a:r>
          </a:p>
          <a:p>
            <a:r>
              <a:rPr lang="sv-SE" sz="2000" dirty="0"/>
              <a:t>Åka på minst 2st cuper (höst -26), </a:t>
            </a:r>
            <a:r>
              <a:rPr lang="sv-SE" sz="2000" dirty="0" err="1"/>
              <a:t>ev</a:t>
            </a:r>
            <a:r>
              <a:rPr lang="sv-SE" sz="2000" dirty="0"/>
              <a:t> 2st cuper till vår -27. (3st cuper bokade för höst -26) </a:t>
            </a:r>
          </a:p>
          <a:p>
            <a:r>
              <a:rPr lang="sv-SE" sz="2000" dirty="0"/>
              <a:t>Öka lagkassan</a:t>
            </a:r>
            <a:endParaRPr lang="sv-SE" sz="2000" dirty="0">
              <a:highlight>
                <a:srgbClr val="00FF00"/>
              </a:highlight>
            </a:endParaRPr>
          </a:p>
        </p:txBody>
      </p:sp>
      <p:pic>
        <p:nvPicPr>
          <p:cNvPr id="3" name="Bildobjekt 2">
            <a:extLst>
              <a:ext uri="{FF2B5EF4-FFF2-40B4-BE49-F238E27FC236}">
                <a16:creationId xmlns:a16="http://schemas.microsoft.com/office/drawing/2014/main" id="{74ACA87F-0973-999B-1F3C-700DCFD76BA6}"/>
              </a:ext>
            </a:extLst>
          </p:cNvPr>
          <p:cNvPicPr>
            <a:picLocks noChangeAspect="1"/>
          </p:cNvPicPr>
          <p:nvPr/>
        </p:nvPicPr>
        <p:blipFill>
          <a:blip r:embed="rId3"/>
          <a:stretch>
            <a:fillRect/>
          </a:stretch>
        </p:blipFill>
        <p:spPr>
          <a:xfrm>
            <a:off x="189883" y="-6692"/>
            <a:ext cx="1469133" cy="1465676"/>
          </a:xfrm>
          <a:prstGeom prst="rect">
            <a:avLst/>
          </a:prstGeom>
        </p:spPr>
      </p:pic>
    </p:spTree>
    <p:extLst>
      <p:ext uri="{BB962C8B-B14F-4D97-AF65-F5344CB8AC3E}">
        <p14:creationId xmlns:p14="http://schemas.microsoft.com/office/powerpoint/2010/main" val="425773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5446B2-5BD5-789D-44EF-86AAF838E8B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3B78BCB-4A0E-9F26-65DF-EC6766D15A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1092B18-90BE-2053-B23C-47BA68660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4CDBA23-D294-80E2-C4DF-B596E107F3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72BA3DC-46C9-3240-C416-EF7744FFA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A49E579-486F-D52A-C8B9-98322B490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B88DAAF4-AD4E-9AC4-FF76-BA52F70BE12D}"/>
              </a:ext>
            </a:extLst>
          </p:cNvPr>
          <p:cNvSpPr>
            <a:spLocks noGrp="1"/>
          </p:cNvSpPr>
          <p:nvPr>
            <p:ph type="title"/>
          </p:nvPr>
        </p:nvSpPr>
        <p:spPr>
          <a:xfrm>
            <a:off x="1604628" y="278535"/>
            <a:ext cx="9895951" cy="1033669"/>
          </a:xfrm>
        </p:spPr>
        <p:txBody>
          <a:bodyPr>
            <a:normAutofit/>
          </a:bodyPr>
          <a:lstStyle/>
          <a:p>
            <a:pPr algn="ctr"/>
            <a:r>
              <a:rPr lang="sv-SE" sz="4000" dirty="0">
                <a:solidFill>
                  <a:srgbClr val="FFFFFF"/>
                </a:solidFill>
              </a:rPr>
              <a:t>9-12 år - En gyllene period för utveckling</a:t>
            </a:r>
          </a:p>
        </p:txBody>
      </p:sp>
      <p:sp>
        <p:nvSpPr>
          <p:cNvPr id="11" name="Content Placeholder 10">
            <a:extLst>
              <a:ext uri="{FF2B5EF4-FFF2-40B4-BE49-F238E27FC236}">
                <a16:creationId xmlns:a16="http://schemas.microsoft.com/office/drawing/2014/main" id="{D1767810-3B4F-1936-ED87-16418679CBFB}"/>
              </a:ext>
            </a:extLst>
          </p:cNvPr>
          <p:cNvSpPr>
            <a:spLocks noGrp="1"/>
          </p:cNvSpPr>
          <p:nvPr>
            <p:ph idx="1"/>
          </p:nvPr>
        </p:nvSpPr>
        <p:spPr>
          <a:xfrm>
            <a:off x="1252295" y="3258259"/>
            <a:ext cx="4148307" cy="3288049"/>
          </a:xfrm>
        </p:spPr>
        <p:txBody>
          <a:bodyPr>
            <a:normAutofit/>
          </a:bodyPr>
          <a:lstStyle/>
          <a:p>
            <a:r>
              <a:rPr lang="sv-SE" sz="2000" dirty="0"/>
              <a:t>På isen</a:t>
            </a:r>
          </a:p>
          <a:p>
            <a:pPr lvl="1"/>
            <a:r>
              <a:rPr lang="sv-SE" sz="2000" dirty="0">
                <a:highlight>
                  <a:srgbClr val="00FF00"/>
                </a:highlight>
              </a:rPr>
              <a:t>Skridskoteknik</a:t>
            </a:r>
          </a:p>
          <a:p>
            <a:pPr lvl="1"/>
            <a:r>
              <a:rPr lang="sv-SE" sz="2000" dirty="0">
                <a:highlight>
                  <a:srgbClr val="00FF00"/>
                </a:highlight>
              </a:rPr>
              <a:t>Puckkontroll</a:t>
            </a:r>
          </a:p>
          <a:p>
            <a:pPr lvl="1"/>
            <a:r>
              <a:rPr lang="sv-SE" sz="2000" dirty="0"/>
              <a:t>Passningar och skott</a:t>
            </a:r>
          </a:p>
          <a:p>
            <a:pPr lvl="1"/>
            <a:r>
              <a:rPr lang="sv-SE" sz="2000" dirty="0"/>
              <a:t>Balans och koordination</a:t>
            </a:r>
          </a:p>
          <a:p>
            <a:pPr marL="457200" lvl="1" indent="0">
              <a:buNone/>
            </a:pPr>
            <a:endParaRPr lang="sv-SE" sz="2000" dirty="0"/>
          </a:p>
        </p:txBody>
      </p:sp>
      <p:pic>
        <p:nvPicPr>
          <p:cNvPr id="3" name="Bildobjekt 2">
            <a:extLst>
              <a:ext uri="{FF2B5EF4-FFF2-40B4-BE49-F238E27FC236}">
                <a16:creationId xmlns:a16="http://schemas.microsoft.com/office/drawing/2014/main" id="{030ADBE2-1538-5434-25E1-9D5499731C04}"/>
              </a:ext>
            </a:extLst>
          </p:cNvPr>
          <p:cNvPicPr>
            <a:picLocks noChangeAspect="1"/>
          </p:cNvPicPr>
          <p:nvPr/>
        </p:nvPicPr>
        <p:blipFill>
          <a:blip r:embed="rId3"/>
          <a:stretch>
            <a:fillRect/>
          </a:stretch>
        </p:blipFill>
        <p:spPr>
          <a:xfrm>
            <a:off x="189883" y="-6692"/>
            <a:ext cx="1469133" cy="1465676"/>
          </a:xfrm>
          <a:prstGeom prst="rect">
            <a:avLst/>
          </a:prstGeom>
        </p:spPr>
      </p:pic>
      <p:sp>
        <p:nvSpPr>
          <p:cNvPr id="4" name="Content Placeholder 10">
            <a:extLst>
              <a:ext uri="{FF2B5EF4-FFF2-40B4-BE49-F238E27FC236}">
                <a16:creationId xmlns:a16="http://schemas.microsoft.com/office/drawing/2014/main" id="{07132691-F915-C13D-AEC4-EF9725842DD2}"/>
              </a:ext>
            </a:extLst>
          </p:cNvPr>
          <p:cNvSpPr txBox="1">
            <a:spLocks/>
          </p:cNvSpPr>
          <p:nvPr/>
        </p:nvSpPr>
        <p:spPr>
          <a:xfrm>
            <a:off x="6193546" y="3258259"/>
            <a:ext cx="5608218" cy="31545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Utanför isen</a:t>
            </a:r>
          </a:p>
          <a:p>
            <a:pPr lvl="1"/>
            <a:r>
              <a:rPr lang="sv-SE" sz="2000" dirty="0"/>
              <a:t>Fotboll/innebandy</a:t>
            </a:r>
          </a:p>
          <a:p>
            <a:pPr lvl="1"/>
            <a:r>
              <a:rPr lang="sv-SE" sz="2000" dirty="0"/>
              <a:t>Racketsporter</a:t>
            </a:r>
          </a:p>
          <a:p>
            <a:pPr lvl="1"/>
            <a:r>
              <a:rPr lang="sv-SE" sz="2000" dirty="0"/>
              <a:t>Friidrott/sprint/hopp</a:t>
            </a:r>
          </a:p>
          <a:p>
            <a:pPr lvl="1"/>
            <a:r>
              <a:rPr lang="sv-SE" sz="2000" dirty="0"/>
              <a:t>Inlines/spontanidrott</a:t>
            </a:r>
          </a:p>
          <a:p>
            <a:pPr lvl="1"/>
            <a:r>
              <a:rPr lang="sv-SE" sz="2000" dirty="0"/>
              <a:t>Lek med klubba och boll hemma</a:t>
            </a:r>
          </a:p>
          <a:p>
            <a:pPr lvl="1"/>
            <a:endParaRPr lang="sv-SE" sz="2000" dirty="0"/>
          </a:p>
        </p:txBody>
      </p:sp>
      <p:sp>
        <p:nvSpPr>
          <p:cNvPr id="6" name="Content Placeholder 10">
            <a:extLst>
              <a:ext uri="{FF2B5EF4-FFF2-40B4-BE49-F238E27FC236}">
                <a16:creationId xmlns:a16="http://schemas.microsoft.com/office/drawing/2014/main" id="{16346778-11F2-9276-0625-000AA65D202F}"/>
              </a:ext>
            </a:extLst>
          </p:cNvPr>
          <p:cNvSpPr txBox="1">
            <a:spLocks/>
          </p:cNvSpPr>
          <p:nvPr/>
        </p:nvSpPr>
        <p:spPr>
          <a:xfrm>
            <a:off x="1080656" y="1735881"/>
            <a:ext cx="9984508" cy="1122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000" dirty="0"/>
              <a:t>Barn i den här åldern har mycket goda förutsättningar att lära sig nya rörelser och färdigheter. </a:t>
            </a:r>
          </a:p>
          <a:p>
            <a:pPr marL="0" indent="0">
              <a:buNone/>
            </a:pPr>
            <a:r>
              <a:rPr lang="sv-SE" sz="2000" dirty="0"/>
              <a:t>                         ”</a:t>
            </a:r>
            <a:r>
              <a:rPr lang="sv-SE" sz="2000" dirty="0" err="1"/>
              <a:t>Develop</a:t>
            </a:r>
            <a:r>
              <a:rPr lang="sv-SE" sz="2000" dirty="0"/>
              <a:t> the </a:t>
            </a:r>
            <a:r>
              <a:rPr lang="sv-SE" sz="2000" dirty="0" err="1"/>
              <a:t>athlete</a:t>
            </a:r>
            <a:r>
              <a:rPr lang="sv-SE" sz="2000" dirty="0"/>
              <a:t> </a:t>
            </a:r>
            <a:r>
              <a:rPr lang="sv-SE" sz="2000" dirty="0" err="1"/>
              <a:t>before</a:t>
            </a:r>
            <a:r>
              <a:rPr lang="sv-SE" sz="2000" dirty="0"/>
              <a:t> the hockey </a:t>
            </a:r>
            <a:r>
              <a:rPr lang="sv-SE" sz="2000" dirty="0" err="1"/>
              <a:t>player</a:t>
            </a:r>
            <a:r>
              <a:rPr lang="sv-SE" sz="2000" dirty="0"/>
              <a:t>” – USA Hockey</a:t>
            </a:r>
          </a:p>
          <a:p>
            <a:pPr marL="0" indent="0">
              <a:buNone/>
            </a:pPr>
            <a:endParaRPr lang="sv-SE" sz="2000" dirty="0"/>
          </a:p>
          <a:p>
            <a:pPr lvl="1"/>
            <a:endParaRPr lang="sv-SE" sz="2000" dirty="0"/>
          </a:p>
        </p:txBody>
      </p:sp>
      <p:sp>
        <p:nvSpPr>
          <p:cNvPr id="9" name="Content Placeholder 10">
            <a:extLst>
              <a:ext uri="{FF2B5EF4-FFF2-40B4-BE49-F238E27FC236}">
                <a16:creationId xmlns:a16="http://schemas.microsoft.com/office/drawing/2014/main" id="{A2074EC9-4F2C-1072-E211-9E38D87757BC}"/>
              </a:ext>
            </a:extLst>
          </p:cNvPr>
          <p:cNvSpPr txBox="1">
            <a:spLocks/>
          </p:cNvSpPr>
          <p:nvPr/>
        </p:nvSpPr>
        <p:spPr>
          <a:xfrm>
            <a:off x="459351" y="5722128"/>
            <a:ext cx="11075804" cy="10903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000" dirty="0"/>
              <a:t>I den här åldern är repetition avgörande – många kvalitativa repetitioner bygger automatiserade rörelser</a:t>
            </a:r>
          </a:p>
          <a:p>
            <a:pPr lvl="1"/>
            <a:endParaRPr lang="sv-SE" sz="2000" dirty="0"/>
          </a:p>
        </p:txBody>
      </p:sp>
    </p:spTree>
    <p:extLst>
      <p:ext uri="{BB962C8B-B14F-4D97-AF65-F5344CB8AC3E}">
        <p14:creationId xmlns:p14="http://schemas.microsoft.com/office/powerpoint/2010/main" val="127492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4"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669814-1CE3-B47B-1471-59423B6219E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CF9219-E5EA-25D2-FF97-7BE9EE1AD1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86A04F-3883-3733-39C3-8BB067321D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14B5ED7-D5B2-3CA7-1658-D5E5A6212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D4D8AC-FC16-15F9-DE5C-A8B87EF1C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DCCE4B-8C15-C659-8AB8-1A841DFC0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7A9F544-1F75-28A0-3391-BEF2F642BC76}"/>
              </a:ext>
            </a:extLst>
          </p:cNvPr>
          <p:cNvSpPr>
            <a:spLocks noGrp="1"/>
          </p:cNvSpPr>
          <p:nvPr>
            <p:ph type="title"/>
          </p:nvPr>
        </p:nvSpPr>
        <p:spPr>
          <a:xfrm>
            <a:off x="1604628" y="278535"/>
            <a:ext cx="9895951" cy="1033669"/>
          </a:xfrm>
        </p:spPr>
        <p:txBody>
          <a:bodyPr>
            <a:normAutofit/>
          </a:bodyPr>
          <a:lstStyle/>
          <a:p>
            <a:pPr algn="ctr"/>
            <a:r>
              <a:rPr lang="sv-SE" sz="4000" dirty="0">
                <a:solidFill>
                  <a:srgbClr val="FFFFFF"/>
                </a:solidFill>
              </a:rPr>
              <a:t>Tips på aktiviteter under hösten</a:t>
            </a:r>
            <a:br>
              <a:rPr lang="sv-SE" sz="4000" dirty="0">
                <a:solidFill>
                  <a:srgbClr val="FFFFFF"/>
                </a:solidFill>
              </a:rPr>
            </a:br>
            <a:r>
              <a:rPr lang="sv-SE" sz="2700" dirty="0">
                <a:solidFill>
                  <a:srgbClr val="FFFFFF"/>
                </a:solidFill>
              </a:rPr>
              <a:t>Extra träning är frivillig – men mer skridskotid ger fler repetitioner </a:t>
            </a:r>
          </a:p>
        </p:txBody>
      </p:sp>
      <p:sp>
        <p:nvSpPr>
          <p:cNvPr id="11" name="Content Placeholder 10">
            <a:extLst>
              <a:ext uri="{FF2B5EF4-FFF2-40B4-BE49-F238E27FC236}">
                <a16:creationId xmlns:a16="http://schemas.microsoft.com/office/drawing/2014/main" id="{93E667DF-DFA9-89EE-6701-5ED2D2D81618}"/>
              </a:ext>
            </a:extLst>
          </p:cNvPr>
          <p:cNvSpPr>
            <a:spLocks noGrp="1"/>
          </p:cNvSpPr>
          <p:nvPr>
            <p:ph idx="1"/>
          </p:nvPr>
        </p:nvSpPr>
        <p:spPr>
          <a:xfrm>
            <a:off x="607855" y="1986169"/>
            <a:ext cx="10892724" cy="4479286"/>
          </a:xfrm>
        </p:spPr>
        <p:txBody>
          <a:bodyPr>
            <a:normAutofit/>
          </a:bodyPr>
          <a:lstStyle/>
          <a:p>
            <a:r>
              <a:rPr lang="sv-SE" sz="2000" dirty="0">
                <a:highlight>
                  <a:srgbClr val="00FF00"/>
                </a:highlight>
              </a:rPr>
              <a:t>Allmänhetens åkning </a:t>
            </a:r>
            <a:r>
              <a:rPr lang="sv-SE" sz="2000" dirty="0"/>
              <a:t>– ett av de enklaste sätten att få många extra repetitioner i skridskoåkningen.</a:t>
            </a:r>
          </a:p>
          <a:p>
            <a:r>
              <a:rPr lang="sv-SE" sz="2000" dirty="0"/>
              <a:t>Camper – olika fokus på olika camper</a:t>
            </a:r>
          </a:p>
          <a:p>
            <a:pPr lvl="1"/>
            <a:r>
              <a:rPr lang="sv-SE" sz="2000" dirty="0">
                <a:highlight>
                  <a:srgbClr val="00FF00"/>
                </a:highlight>
              </a:rPr>
              <a:t>Glader höstlovscamp</a:t>
            </a:r>
            <a:r>
              <a:rPr lang="sv-SE" sz="2000" dirty="0"/>
              <a:t> 26-27/10 Marconihallen (Bäcken) fokus på skridskoteknik låg-medel svårighetsgrad</a:t>
            </a:r>
          </a:p>
          <a:p>
            <a:pPr lvl="1"/>
            <a:r>
              <a:rPr lang="sv-SE" sz="2000" dirty="0">
                <a:highlight>
                  <a:srgbClr val="00FF00"/>
                </a:highlight>
              </a:rPr>
              <a:t>Eagles höstlovscamp</a:t>
            </a:r>
            <a:r>
              <a:rPr lang="sv-SE" sz="2000" dirty="0"/>
              <a:t> 28-29/10 Lödöse ishall. Skridskoteknik + spel medel-hög svårighetsgrad</a:t>
            </a:r>
          </a:p>
          <a:p>
            <a:pPr lvl="1"/>
            <a:r>
              <a:rPr lang="sv-SE" sz="2000" dirty="0">
                <a:highlight>
                  <a:srgbClr val="00FF00"/>
                </a:highlight>
              </a:rPr>
              <a:t>Härryda HC höstlovscamp</a:t>
            </a:r>
            <a:r>
              <a:rPr lang="sv-SE" sz="2000" dirty="0"/>
              <a:t> TBA</a:t>
            </a:r>
          </a:p>
          <a:p>
            <a:pPr lvl="1"/>
            <a:r>
              <a:rPr lang="sv-SE" sz="2000" dirty="0">
                <a:highlight>
                  <a:srgbClr val="00FF00"/>
                </a:highlight>
              </a:rPr>
              <a:t>Spontan hockey</a:t>
            </a:r>
            <a:r>
              <a:rPr lang="sv-SE" sz="2000" dirty="0"/>
              <a:t> Tisdagar Landvetter Ishall 14:00-15:50</a:t>
            </a:r>
          </a:p>
          <a:p>
            <a:pPr lvl="1"/>
            <a:r>
              <a:rPr lang="sv-SE" sz="2000" dirty="0">
                <a:highlight>
                  <a:srgbClr val="00FF00"/>
                </a:highlight>
              </a:rPr>
              <a:t>Morgonhockey</a:t>
            </a:r>
            <a:r>
              <a:rPr lang="sv-SE" sz="2000" dirty="0"/>
              <a:t> Måndagar. Landvetter ishall 06:30-07:30 med Future Academy (Acke)</a:t>
            </a:r>
          </a:p>
          <a:p>
            <a:pPr lvl="1"/>
            <a:r>
              <a:rPr lang="sv-SE" sz="2000" dirty="0"/>
              <a:t>Övriga aktörer med camper under året – West </a:t>
            </a:r>
            <a:r>
              <a:rPr lang="sv-SE" sz="2000" dirty="0" err="1"/>
              <a:t>coast</a:t>
            </a:r>
            <a:r>
              <a:rPr lang="sv-SE" sz="2000" dirty="0"/>
              <a:t> hockey,  Future </a:t>
            </a:r>
            <a:r>
              <a:rPr lang="sv-SE" sz="2000" dirty="0" err="1"/>
              <a:t>academy</a:t>
            </a:r>
            <a:r>
              <a:rPr lang="sv-SE" sz="2000" dirty="0"/>
              <a:t>, NHC, Hockey PT</a:t>
            </a:r>
          </a:p>
          <a:p>
            <a:pPr lvl="1"/>
            <a:r>
              <a:rPr lang="sv-SE" sz="2000" dirty="0"/>
              <a:t>Allmänhetens åkningsgrupp på </a:t>
            </a:r>
            <a:r>
              <a:rPr lang="sv-SE" sz="2000" dirty="0" err="1"/>
              <a:t>whatsapp</a:t>
            </a:r>
            <a:r>
              <a:rPr lang="sv-SE" sz="2000" dirty="0"/>
              <a:t> (bilpool) – meddela mig.</a:t>
            </a:r>
          </a:p>
          <a:p>
            <a:pPr lvl="1"/>
            <a:endParaRPr lang="sv-SE" sz="2000" dirty="0"/>
          </a:p>
          <a:p>
            <a:pPr marL="457200" lvl="1" indent="0">
              <a:buNone/>
            </a:pPr>
            <a:r>
              <a:rPr lang="sv-SE" sz="2000" b="1" dirty="0"/>
              <a:t>Extra aktivitet behöver inte vara ishockey – innebandy, fotboll, friidrott, racketsporter och spontanidrott är också värdefullt</a:t>
            </a:r>
          </a:p>
        </p:txBody>
      </p:sp>
      <p:pic>
        <p:nvPicPr>
          <p:cNvPr id="3" name="Bildobjekt 2">
            <a:extLst>
              <a:ext uri="{FF2B5EF4-FFF2-40B4-BE49-F238E27FC236}">
                <a16:creationId xmlns:a16="http://schemas.microsoft.com/office/drawing/2014/main" id="{BE73F9B6-2867-2E57-E02C-C27655417C1A}"/>
              </a:ext>
            </a:extLst>
          </p:cNvPr>
          <p:cNvPicPr>
            <a:picLocks noChangeAspect="1"/>
          </p:cNvPicPr>
          <p:nvPr/>
        </p:nvPicPr>
        <p:blipFill>
          <a:blip r:embed="rId3"/>
          <a:stretch>
            <a:fillRect/>
          </a:stretch>
        </p:blipFill>
        <p:spPr>
          <a:xfrm>
            <a:off x="189883" y="-6692"/>
            <a:ext cx="1469133" cy="1465676"/>
          </a:xfrm>
          <a:prstGeom prst="rect">
            <a:avLst/>
          </a:prstGeom>
        </p:spPr>
      </p:pic>
    </p:spTree>
    <p:extLst>
      <p:ext uri="{BB962C8B-B14F-4D97-AF65-F5344CB8AC3E}">
        <p14:creationId xmlns:p14="http://schemas.microsoft.com/office/powerpoint/2010/main" val="285212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CC68FC-D81A-5728-9EAE-A69082F66BD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99E7D4-951F-A841-F9D4-66758A94C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8C1B835-8459-435B-1771-815153B14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D66DB3-5CCA-9C8D-1B47-680089191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724DF4-520C-569B-6A2D-0787114A9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B55260E-2F30-4CD8-5522-04D95B86D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5F55EFE-3ED9-AE5E-231B-FF0FC819DDC6}"/>
              </a:ext>
            </a:extLst>
          </p:cNvPr>
          <p:cNvSpPr>
            <a:spLocks noGrp="1"/>
          </p:cNvSpPr>
          <p:nvPr>
            <p:ph type="title"/>
          </p:nvPr>
        </p:nvSpPr>
        <p:spPr>
          <a:xfrm>
            <a:off x="1604628" y="278535"/>
            <a:ext cx="9895951" cy="1033669"/>
          </a:xfrm>
        </p:spPr>
        <p:txBody>
          <a:bodyPr>
            <a:normAutofit/>
          </a:bodyPr>
          <a:lstStyle/>
          <a:p>
            <a:pPr algn="ctr"/>
            <a:r>
              <a:rPr lang="sv-SE" sz="4000" dirty="0">
                <a:solidFill>
                  <a:srgbClr val="FFFFFF"/>
                </a:solidFill>
              </a:rPr>
              <a:t>Nivåanpassning för bättre utveckling</a:t>
            </a:r>
          </a:p>
        </p:txBody>
      </p:sp>
      <p:sp>
        <p:nvSpPr>
          <p:cNvPr id="11" name="Content Placeholder 10">
            <a:extLst>
              <a:ext uri="{FF2B5EF4-FFF2-40B4-BE49-F238E27FC236}">
                <a16:creationId xmlns:a16="http://schemas.microsoft.com/office/drawing/2014/main" id="{2CF2FE42-CC3C-9C4A-7264-5AF348E2EBBD}"/>
              </a:ext>
            </a:extLst>
          </p:cNvPr>
          <p:cNvSpPr>
            <a:spLocks noGrp="1"/>
          </p:cNvSpPr>
          <p:nvPr>
            <p:ph idx="1"/>
          </p:nvPr>
        </p:nvSpPr>
        <p:spPr>
          <a:xfrm>
            <a:off x="607855" y="1986169"/>
            <a:ext cx="10892724" cy="4479286"/>
          </a:xfrm>
        </p:spPr>
        <p:txBody>
          <a:bodyPr>
            <a:normAutofit/>
          </a:bodyPr>
          <a:lstStyle/>
          <a:p>
            <a:r>
              <a:rPr lang="sv-SE" sz="2000" dirty="0"/>
              <a:t>Vi har en stor trupp och stora skillnader i skridskoteknik.</a:t>
            </a:r>
          </a:p>
          <a:p>
            <a:r>
              <a:rPr lang="sv-SE" sz="2000" dirty="0"/>
              <a:t>För att varje spelare ska få träna på rätt nivå kommer vi arbeta mer strukturerat med nivåanpassning</a:t>
            </a:r>
          </a:p>
          <a:p>
            <a:r>
              <a:rPr lang="sv-SE" sz="2000" dirty="0"/>
              <a:t>För vissa innebär det mer avancerade moment – för andra fler repetitioner av grunderna. </a:t>
            </a:r>
          </a:p>
          <a:p>
            <a:r>
              <a:rPr lang="sv-SE" sz="2000" dirty="0"/>
              <a:t>Uppspel/</a:t>
            </a:r>
            <a:r>
              <a:rPr lang="sv-SE" sz="2000" dirty="0" err="1"/>
              <a:t>nerspel</a:t>
            </a:r>
            <a:r>
              <a:rPr lang="sv-SE" sz="2000" dirty="0"/>
              <a:t> – vi kommer även erbjuda uppspel/</a:t>
            </a:r>
            <a:r>
              <a:rPr lang="sv-SE" sz="2000" dirty="0" err="1"/>
              <a:t>nerspel</a:t>
            </a:r>
            <a:r>
              <a:rPr lang="sv-SE" sz="2000" dirty="0"/>
              <a:t> när möjlighet ges. Detta sker i samråd med huvudtränarna i U10/U12 och när ledarstaben bedömer att det gynnar spelarens utveckling</a:t>
            </a:r>
          </a:p>
          <a:p>
            <a:r>
              <a:rPr lang="sv-SE" sz="2000" dirty="0"/>
              <a:t>Grupperna är inte fasta utan förändras utifrån spelarnas utveckling.</a:t>
            </a:r>
          </a:p>
          <a:p>
            <a:endParaRPr lang="sv-SE" sz="2000" dirty="0"/>
          </a:p>
          <a:p>
            <a:r>
              <a:rPr lang="sv-SE" sz="2000" dirty="0"/>
              <a:t>Vi är en stor grupp och antalet </a:t>
            </a:r>
            <a:r>
              <a:rPr lang="sv-SE" sz="2000" dirty="0" err="1"/>
              <a:t>isledare</a:t>
            </a:r>
            <a:r>
              <a:rPr lang="sv-SE" sz="2000" dirty="0"/>
              <a:t> varierar. Nivåanpassning görs därför när vi bedömer att det kan genomföras med bra kvalitet för samtliga spelare.</a:t>
            </a:r>
          </a:p>
        </p:txBody>
      </p:sp>
      <p:pic>
        <p:nvPicPr>
          <p:cNvPr id="3" name="Bildobjekt 2">
            <a:extLst>
              <a:ext uri="{FF2B5EF4-FFF2-40B4-BE49-F238E27FC236}">
                <a16:creationId xmlns:a16="http://schemas.microsoft.com/office/drawing/2014/main" id="{D82FA2DA-4DF4-F930-ED70-4A594282F079}"/>
              </a:ext>
            </a:extLst>
          </p:cNvPr>
          <p:cNvPicPr>
            <a:picLocks noChangeAspect="1"/>
          </p:cNvPicPr>
          <p:nvPr/>
        </p:nvPicPr>
        <p:blipFill>
          <a:blip r:embed="rId3"/>
          <a:stretch>
            <a:fillRect/>
          </a:stretch>
        </p:blipFill>
        <p:spPr>
          <a:xfrm>
            <a:off x="189883" y="-6692"/>
            <a:ext cx="1469133" cy="1465676"/>
          </a:xfrm>
          <a:prstGeom prst="rect">
            <a:avLst/>
          </a:prstGeom>
        </p:spPr>
      </p:pic>
    </p:spTree>
    <p:extLst>
      <p:ext uri="{BB962C8B-B14F-4D97-AF65-F5344CB8AC3E}">
        <p14:creationId xmlns:p14="http://schemas.microsoft.com/office/powerpoint/2010/main" val="131520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B8427-70A1-92F5-B846-DA76C4BF176A}"/>
              </a:ext>
            </a:extLst>
          </p:cNvPr>
          <p:cNvSpPr>
            <a:spLocks noGrp="1"/>
          </p:cNvSpPr>
          <p:nvPr>
            <p:ph type="title"/>
          </p:nvPr>
        </p:nvSpPr>
        <p:spPr>
          <a:xfrm>
            <a:off x="1371599" y="294538"/>
            <a:ext cx="9895951" cy="1033669"/>
          </a:xfrm>
        </p:spPr>
        <p:txBody>
          <a:bodyPr>
            <a:normAutofit/>
          </a:bodyPr>
          <a:lstStyle/>
          <a:p>
            <a:pPr algn="ctr"/>
            <a:r>
              <a:rPr lang="sv-SE" sz="4000" dirty="0">
                <a:solidFill>
                  <a:srgbClr val="FFFFFF"/>
                </a:solidFill>
              </a:rPr>
              <a:t>Långsiktigt mål (5 års period) Team 16</a:t>
            </a:r>
          </a:p>
        </p:txBody>
      </p:sp>
      <p:sp>
        <p:nvSpPr>
          <p:cNvPr id="6" name="Content Placeholder 5">
            <a:extLst>
              <a:ext uri="{FF2B5EF4-FFF2-40B4-BE49-F238E27FC236}">
                <a16:creationId xmlns:a16="http://schemas.microsoft.com/office/drawing/2014/main" id="{AE8B2508-47C7-A04A-D3A8-2945DD7D09D1}"/>
              </a:ext>
            </a:extLst>
          </p:cNvPr>
          <p:cNvSpPr>
            <a:spLocks noGrp="1"/>
          </p:cNvSpPr>
          <p:nvPr>
            <p:ph idx="1"/>
          </p:nvPr>
        </p:nvSpPr>
        <p:spPr>
          <a:xfrm>
            <a:off x="747458" y="2059026"/>
            <a:ext cx="11041419" cy="3869826"/>
          </a:xfrm>
        </p:spPr>
        <p:txBody>
          <a:bodyPr>
            <a:normAutofit fontScale="92500" lnSpcReduction="20000"/>
          </a:bodyPr>
          <a:lstStyle/>
          <a:p>
            <a:r>
              <a:rPr lang="sv-SE" dirty="0"/>
              <a:t>Ha en jämn och bred trupp</a:t>
            </a:r>
          </a:p>
          <a:p>
            <a:r>
              <a:rPr lang="sv-SE" dirty="0"/>
              <a:t>Behålla så många spelare som möjligt (minst 20st spelare, 3st målvakter)</a:t>
            </a:r>
          </a:p>
          <a:p>
            <a:r>
              <a:rPr lang="sv-SE" dirty="0"/>
              <a:t>Att ha motiverade spelare</a:t>
            </a:r>
          </a:p>
          <a:p>
            <a:r>
              <a:rPr lang="sv-SE" dirty="0"/>
              <a:t>Glädje och positiv energi i laget</a:t>
            </a:r>
          </a:p>
          <a:p>
            <a:r>
              <a:rPr lang="sv-SE" dirty="0"/>
              <a:t>Rutin på fysträning, innan eller efter isträning med varierat fokus på koordination, lek, explosivitet och styrka</a:t>
            </a:r>
          </a:p>
          <a:p>
            <a:r>
              <a:rPr lang="sv-SE" dirty="0"/>
              <a:t>Förbereda med teorikunskap, rena teoripass</a:t>
            </a:r>
          </a:p>
          <a:p>
            <a:r>
              <a:rPr lang="sv-SE" dirty="0"/>
              <a:t>Öva på kroppskontakt – ge och ta emot kontakt på ett säkert sätt, med start under C2 (U11)</a:t>
            </a:r>
          </a:p>
          <a:p>
            <a:r>
              <a:rPr lang="sv-SE" dirty="0"/>
              <a:t>Individuella samtal med spelare, start C1 (U12)</a:t>
            </a:r>
          </a:p>
          <a:p>
            <a:endParaRPr lang="sv-SE" dirty="0"/>
          </a:p>
        </p:txBody>
      </p:sp>
      <p:pic>
        <p:nvPicPr>
          <p:cNvPr id="3" name="Bildobjekt 2">
            <a:extLst>
              <a:ext uri="{FF2B5EF4-FFF2-40B4-BE49-F238E27FC236}">
                <a16:creationId xmlns:a16="http://schemas.microsoft.com/office/drawing/2014/main" id="{1714091C-9D56-3CD2-4B9F-838B808E3315}"/>
              </a:ext>
            </a:extLst>
          </p:cNvPr>
          <p:cNvPicPr>
            <a:picLocks noChangeAspect="1"/>
          </p:cNvPicPr>
          <p:nvPr/>
        </p:nvPicPr>
        <p:blipFill>
          <a:blip r:embed="rId3"/>
          <a:stretch>
            <a:fillRect/>
          </a:stretch>
        </p:blipFill>
        <p:spPr>
          <a:xfrm>
            <a:off x="127203" y="-6692"/>
            <a:ext cx="1594493" cy="1590741"/>
          </a:xfrm>
          <a:prstGeom prst="rect">
            <a:avLst/>
          </a:prstGeom>
        </p:spPr>
      </p:pic>
    </p:spTree>
    <p:extLst>
      <p:ext uri="{BB962C8B-B14F-4D97-AF65-F5344CB8AC3E}">
        <p14:creationId xmlns:p14="http://schemas.microsoft.com/office/powerpoint/2010/main" val="160164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341B39D2-54EB-219F-7F6C-30F49C49880C}"/>
              </a:ext>
            </a:extLst>
          </p:cNvPr>
          <p:cNvSpPr>
            <a:spLocks noGrp="1"/>
          </p:cNvSpPr>
          <p:nvPr>
            <p:ph type="ctrTitle"/>
          </p:nvPr>
        </p:nvSpPr>
        <p:spPr>
          <a:xfrm>
            <a:off x="660043" y="891651"/>
            <a:ext cx="4330412" cy="4548253"/>
          </a:xfrm>
        </p:spPr>
        <p:txBody>
          <a:bodyPr anchor="b">
            <a:normAutofit/>
          </a:bodyPr>
          <a:lstStyle/>
          <a:p>
            <a:r>
              <a:rPr lang="sv-SE" sz="4000" dirty="0">
                <a:solidFill>
                  <a:srgbClr val="FFFFFF"/>
                </a:solidFill>
              </a:rPr>
              <a:t>Frågor?</a:t>
            </a:r>
            <a:br>
              <a:rPr lang="sv-SE" sz="4000" dirty="0">
                <a:solidFill>
                  <a:srgbClr val="FFFFFF"/>
                </a:solidFill>
              </a:rPr>
            </a:br>
            <a:br>
              <a:rPr lang="sv-SE" sz="4000" dirty="0">
                <a:solidFill>
                  <a:srgbClr val="FFFFFF"/>
                </a:solidFill>
              </a:rPr>
            </a:br>
            <a:br>
              <a:rPr lang="sv-SE" sz="4000" dirty="0">
                <a:solidFill>
                  <a:srgbClr val="FFFFFF"/>
                </a:solidFill>
              </a:rPr>
            </a:br>
            <a:br>
              <a:rPr lang="sv-SE" sz="4000" dirty="0">
                <a:solidFill>
                  <a:srgbClr val="FFFFFF"/>
                </a:solidFill>
              </a:rPr>
            </a:br>
            <a:r>
              <a:rPr lang="sv-SE" sz="2000" dirty="0">
                <a:solidFill>
                  <a:srgbClr val="FFFFFF"/>
                </a:solidFill>
              </a:rPr>
              <a:t>Kontakt: oscar.nilsson@giganten.se</a:t>
            </a:r>
            <a:br>
              <a:rPr lang="sv-SE" sz="2000" dirty="0">
                <a:solidFill>
                  <a:srgbClr val="FFFFFF"/>
                </a:solidFill>
              </a:rPr>
            </a:br>
            <a:r>
              <a:rPr lang="sv-SE" sz="2000" dirty="0">
                <a:solidFill>
                  <a:srgbClr val="FFFFFF"/>
                </a:solidFill>
              </a:rPr>
              <a:t>              holmbome@outlook.com    </a:t>
            </a:r>
          </a:p>
        </p:txBody>
      </p:sp>
      <p:pic>
        <p:nvPicPr>
          <p:cNvPr id="4" name="Bildobjekt 3">
            <a:extLst>
              <a:ext uri="{FF2B5EF4-FFF2-40B4-BE49-F238E27FC236}">
                <a16:creationId xmlns:a16="http://schemas.microsoft.com/office/drawing/2014/main" id="{507DA4AB-7699-92D7-37E7-59AAD96AA941}"/>
              </a:ext>
            </a:extLst>
          </p:cNvPr>
          <p:cNvPicPr>
            <a:picLocks noChangeAspect="1"/>
          </p:cNvPicPr>
          <p:nvPr/>
        </p:nvPicPr>
        <p:blipFill>
          <a:blip r:embed="rId3"/>
          <a:stretch>
            <a:fillRect/>
          </a:stretch>
        </p:blipFill>
        <p:spPr>
          <a:xfrm>
            <a:off x="5567937" y="-3"/>
            <a:ext cx="6874175" cy="6858000"/>
          </a:xfrm>
          <a:prstGeom prst="rect">
            <a:avLst/>
          </a:prstGeom>
        </p:spPr>
      </p:pic>
    </p:spTree>
    <p:extLst>
      <p:ext uri="{BB962C8B-B14F-4D97-AF65-F5344CB8AC3E}">
        <p14:creationId xmlns:p14="http://schemas.microsoft.com/office/powerpoint/2010/main" val="422482773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17781</TotalTime>
  <Words>1580</Words>
  <Application>Microsoft Office PowerPoint</Application>
  <PresentationFormat>Bredbild</PresentationFormat>
  <Paragraphs>176</Paragraphs>
  <Slides>20</Slides>
  <Notes>17</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20</vt:i4>
      </vt:variant>
    </vt:vector>
  </HeadingPairs>
  <TitlesOfParts>
    <vt:vector size="24" baseType="lpstr">
      <vt:lpstr>Arial</vt:lpstr>
      <vt:lpstr>Calibri</vt:lpstr>
      <vt:lpstr>Calibri Light</vt:lpstr>
      <vt:lpstr>Office-tema</vt:lpstr>
      <vt:lpstr>Välkomna till föräldramöte för Team 16!</vt:lpstr>
      <vt:lpstr>LEDARE</vt:lpstr>
      <vt:lpstr>Kommande säsong</vt:lpstr>
      <vt:lpstr>Föräldraengagemang</vt:lpstr>
      <vt:lpstr>Lagkassa</vt:lpstr>
      <vt:lpstr>Instagram</vt:lpstr>
      <vt:lpstr>Härrydas styrdokument</vt:lpstr>
      <vt:lpstr>Regler för team 16</vt:lpstr>
      <vt:lpstr>Seriespel</vt:lpstr>
      <vt:lpstr>Uppspel till U12</vt:lpstr>
      <vt:lpstr>Hemmaplansmodellen</vt:lpstr>
      <vt:lpstr>Hemmaplansmodellen</vt:lpstr>
      <vt:lpstr>Hemmaplansmodellen – Regler U11</vt:lpstr>
      <vt:lpstr>Uppföljning mål under säsongen -25/26 Team 16</vt:lpstr>
      <vt:lpstr>Kortsiktigt mål under säsongen -26/27 Team 16</vt:lpstr>
      <vt:lpstr>9-12 år - En gyllene period för utveckling</vt:lpstr>
      <vt:lpstr>Tips på aktiviteter under hösten Extra träning är frivillig – men mer skridskotid ger fler repetitioner </vt:lpstr>
      <vt:lpstr>Nivåanpassning för bättre utveckling</vt:lpstr>
      <vt:lpstr>Långsiktigt mål (5 års period) Team 16</vt:lpstr>
      <vt:lpstr>Frågor?    Kontakt: oscar.nilsson@giganten.se               holmbome@outlook.com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Team 16</dc:title>
  <dc:creator>Caroline Holmbom</dc:creator>
  <cp:lastModifiedBy>Oscar Nilsson</cp:lastModifiedBy>
  <cp:revision>68</cp:revision>
  <dcterms:created xsi:type="dcterms:W3CDTF">2024-03-11T20:09:05Z</dcterms:created>
  <dcterms:modified xsi:type="dcterms:W3CDTF">2026-09-14T18:48:37Z</dcterms:modified>
</cp:coreProperties>
</file>