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9" r:id="rId4"/>
    <p:sldId id="275" r:id="rId5"/>
    <p:sldId id="260" r:id="rId6"/>
    <p:sldId id="261" r:id="rId7"/>
    <p:sldId id="273" r:id="rId8"/>
    <p:sldId id="274" r:id="rId9"/>
    <p:sldId id="262" r:id="rId10"/>
    <p:sldId id="263" r:id="rId11"/>
    <p:sldId id="268" r:id="rId12"/>
    <p:sldId id="269" r:id="rId13"/>
    <p:sldId id="270" r:id="rId14"/>
    <p:sldId id="271" r:id="rId15"/>
    <p:sldId id="265" r:id="rId16"/>
    <p:sldId id="267" r:id="rId17"/>
    <p:sldId id="266"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9"/>
    <p:restoredTop sz="94376"/>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C5800-34A0-834D-BA50-FA82B25139E6}" type="datetimeFigureOut">
              <a:rPr lang="sv-SE" smtClean="0"/>
              <a:t>2025-09-22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4B75E-9389-004B-BAE9-ED1C8B426474}" type="slidenum">
              <a:rPr lang="sv-SE" smtClean="0"/>
              <a:t>‹#›</a:t>
            </a:fld>
            <a:endParaRPr lang="sv-SE"/>
          </a:p>
        </p:txBody>
      </p:sp>
    </p:spTree>
    <p:extLst>
      <p:ext uri="{BB962C8B-B14F-4D97-AF65-F5344CB8AC3E}">
        <p14:creationId xmlns:p14="http://schemas.microsoft.com/office/powerpoint/2010/main" val="115894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94B75E-9389-004B-BAE9-ED1C8B426474}" type="slidenum">
              <a:rPr lang="sv-SE" smtClean="0"/>
              <a:t>2</a:t>
            </a:fld>
            <a:endParaRPr lang="sv-SE"/>
          </a:p>
        </p:txBody>
      </p:sp>
    </p:spTree>
    <p:extLst>
      <p:ext uri="{BB962C8B-B14F-4D97-AF65-F5344CB8AC3E}">
        <p14:creationId xmlns:p14="http://schemas.microsoft.com/office/powerpoint/2010/main" val="129087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13</a:t>
            </a:fld>
            <a:endParaRPr lang="sv-SE"/>
          </a:p>
        </p:txBody>
      </p:sp>
    </p:spTree>
    <p:extLst>
      <p:ext uri="{BB962C8B-B14F-4D97-AF65-F5344CB8AC3E}">
        <p14:creationId xmlns:p14="http://schemas.microsoft.com/office/powerpoint/2010/main" val="343173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14</a:t>
            </a:fld>
            <a:endParaRPr lang="sv-SE"/>
          </a:p>
        </p:txBody>
      </p:sp>
    </p:spTree>
    <p:extLst>
      <p:ext uri="{BB962C8B-B14F-4D97-AF65-F5344CB8AC3E}">
        <p14:creationId xmlns:p14="http://schemas.microsoft.com/office/powerpoint/2010/main" val="313105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15</a:t>
            </a:fld>
            <a:endParaRPr lang="sv-SE"/>
          </a:p>
        </p:txBody>
      </p:sp>
    </p:spTree>
    <p:extLst>
      <p:ext uri="{BB962C8B-B14F-4D97-AF65-F5344CB8AC3E}">
        <p14:creationId xmlns:p14="http://schemas.microsoft.com/office/powerpoint/2010/main" val="262800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16</a:t>
            </a:fld>
            <a:endParaRPr lang="sv-SE"/>
          </a:p>
        </p:txBody>
      </p:sp>
    </p:spTree>
    <p:extLst>
      <p:ext uri="{BB962C8B-B14F-4D97-AF65-F5344CB8AC3E}">
        <p14:creationId xmlns:p14="http://schemas.microsoft.com/office/powerpoint/2010/main" val="178150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94B75E-9389-004B-BAE9-ED1C8B426474}" type="slidenum">
              <a:rPr lang="sv-SE" smtClean="0"/>
              <a:t>17</a:t>
            </a:fld>
            <a:endParaRPr lang="sv-SE"/>
          </a:p>
        </p:txBody>
      </p:sp>
    </p:spTree>
    <p:extLst>
      <p:ext uri="{BB962C8B-B14F-4D97-AF65-F5344CB8AC3E}">
        <p14:creationId xmlns:p14="http://schemas.microsoft.com/office/powerpoint/2010/main" val="13456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94B75E-9389-004B-BAE9-ED1C8B426474}" type="slidenum">
              <a:rPr lang="sv-SE" smtClean="0"/>
              <a:t>3</a:t>
            </a:fld>
            <a:endParaRPr lang="sv-SE"/>
          </a:p>
        </p:txBody>
      </p:sp>
    </p:spTree>
    <p:extLst>
      <p:ext uri="{BB962C8B-B14F-4D97-AF65-F5344CB8AC3E}">
        <p14:creationId xmlns:p14="http://schemas.microsoft.com/office/powerpoint/2010/main" val="159740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77064-CEFB-48A7-0F26-7D6D1607122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255DD10-243B-39B1-8B1B-BE91192B96C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033E1D-D21D-041D-AEA6-3AA3915E73E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1BFFCEF-24A8-B823-7BFD-9D39AA5FBA42}"/>
              </a:ext>
            </a:extLst>
          </p:cNvPr>
          <p:cNvSpPr>
            <a:spLocks noGrp="1"/>
          </p:cNvSpPr>
          <p:nvPr>
            <p:ph type="sldNum" sz="quarter" idx="5"/>
          </p:nvPr>
        </p:nvSpPr>
        <p:spPr/>
        <p:txBody>
          <a:bodyPr/>
          <a:lstStyle/>
          <a:p>
            <a:fld id="{0794B75E-9389-004B-BAE9-ED1C8B426474}" type="slidenum">
              <a:rPr lang="sv-SE" smtClean="0"/>
              <a:t>4</a:t>
            </a:fld>
            <a:endParaRPr lang="sv-SE"/>
          </a:p>
        </p:txBody>
      </p:sp>
    </p:spTree>
    <p:extLst>
      <p:ext uri="{BB962C8B-B14F-4D97-AF65-F5344CB8AC3E}">
        <p14:creationId xmlns:p14="http://schemas.microsoft.com/office/powerpoint/2010/main" val="224599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5</a:t>
            </a:fld>
            <a:endParaRPr lang="sv-SE"/>
          </a:p>
        </p:txBody>
      </p:sp>
    </p:spTree>
    <p:extLst>
      <p:ext uri="{BB962C8B-B14F-4D97-AF65-F5344CB8AC3E}">
        <p14:creationId xmlns:p14="http://schemas.microsoft.com/office/powerpoint/2010/main" val="95537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6</a:t>
            </a:fld>
            <a:endParaRPr lang="sv-SE"/>
          </a:p>
        </p:txBody>
      </p:sp>
    </p:spTree>
    <p:extLst>
      <p:ext uri="{BB962C8B-B14F-4D97-AF65-F5344CB8AC3E}">
        <p14:creationId xmlns:p14="http://schemas.microsoft.com/office/powerpoint/2010/main" val="70122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9</a:t>
            </a:fld>
            <a:endParaRPr lang="sv-SE"/>
          </a:p>
        </p:txBody>
      </p:sp>
    </p:spTree>
    <p:extLst>
      <p:ext uri="{BB962C8B-B14F-4D97-AF65-F5344CB8AC3E}">
        <p14:creationId xmlns:p14="http://schemas.microsoft.com/office/powerpoint/2010/main" val="315110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10</a:t>
            </a:fld>
            <a:endParaRPr lang="sv-SE"/>
          </a:p>
        </p:txBody>
      </p:sp>
    </p:spTree>
    <p:extLst>
      <p:ext uri="{BB962C8B-B14F-4D97-AF65-F5344CB8AC3E}">
        <p14:creationId xmlns:p14="http://schemas.microsoft.com/office/powerpoint/2010/main" val="320467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11</a:t>
            </a:fld>
            <a:endParaRPr lang="sv-SE"/>
          </a:p>
        </p:txBody>
      </p:sp>
    </p:spTree>
    <p:extLst>
      <p:ext uri="{BB962C8B-B14F-4D97-AF65-F5344CB8AC3E}">
        <p14:creationId xmlns:p14="http://schemas.microsoft.com/office/powerpoint/2010/main" val="318464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794B75E-9389-004B-BAE9-ED1C8B426474}" type="slidenum">
              <a:rPr lang="sv-SE" smtClean="0"/>
              <a:t>12</a:t>
            </a:fld>
            <a:endParaRPr lang="sv-SE"/>
          </a:p>
        </p:txBody>
      </p:sp>
    </p:spTree>
    <p:extLst>
      <p:ext uri="{BB962C8B-B14F-4D97-AF65-F5344CB8AC3E}">
        <p14:creationId xmlns:p14="http://schemas.microsoft.com/office/powerpoint/2010/main" val="371075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05DD1-178E-A752-5BDC-26973EACBF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A4C0314-1AAF-C864-C7B0-2411E285F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B38CFF3-9D64-60C2-0199-4DE59E871C70}"/>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5" name="Platshållare för sidfot 4">
            <a:extLst>
              <a:ext uri="{FF2B5EF4-FFF2-40B4-BE49-F238E27FC236}">
                <a16:creationId xmlns:a16="http://schemas.microsoft.com/office/drawing/2014/main" id="{408B63F2-2BF5-A1F8-6308-A805D458CA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37E96B-1E67-C44D-D1CF-4C46D192DCEF}"/>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42646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6494C2-2A47-1E95-E400-724AB96C741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14E184-4BD8-664A-C67F-92DD40F9BD2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11E855-911E-A076-DA26-1BDACDDF9E0F}"/>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5" name="Platshållare för sidfot 4">
            <a:extLst>
              <a:ext uri="{FF2B5EF4-FFF2-40B4-BE49-F238E27FC236}">
                <a16:creationId xmlns:a16="http://schemas.microsoft.com/office/drawing/2014/main" id="{A4F4A5CC-EBCD-C2B7-3B51-3B1CCABFD1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6B2A13-F8C3-37AD-AFD6-0F173120E2E3}"/>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418895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3CDA4FE-3DA2-20C3-92A4-054CA7C149A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5D23E70-1E7A-1DCB-258A-3A77C17D1D5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832CDD-0863-2FE9-6B28-102767A378A1}"/>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5" name="Platshållare för sidfot 4">
            <a:extLst>
              <a:ext uri="{FF2B5EF4-FFF2-40B4-BE49-F238E27FC236}">
                <a16:creationId xmlns:a16="http://schemas.microsoft.com/office/drawing/2014/main" id="{A0C5B6B4-F76D-83A6-64FA-ECCBF7BC154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37EA30-AF25-B76B-1F46-B12D01C70214}"/>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302809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3C8FAC-5130-E60E-B4C7-651405F3CEB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AB4E117-9482-BA93-F21D-23B9776D97D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03F9FF-67BA-9F2B-9F4B-05CE2A24C17D}"/>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5" name="Platshållare för sidfot 4">
            <a:extLst>
              <a:ext uri="{FF2B5EF4-FFF2-40B4-BE49-F238E27FC236}">
                <a16:creationId xmlns:a16="http://schemas.microsoft.com/office/drawing/2014/main" id="{0511C050-825F-CA50-6BF1-EB0BEC9162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6FD29B-DA0D-61E2-0B69-B6A2F09FEE9D}"/>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313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BD7A6-C704-8BB6-063F-809DF54906D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9EF2DE4-04C7-596F-1C60-74580763E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43DE0BB-A0DC-394B-78AF-901C35874F55}"/>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5" name="Platshållare för sidfot 4">
            <a:extLst>
              <a:ext uri="{FF2B5EF4-FFF2-40B4-BE49-F238E27FC236}">
                <a16:creationId xmlns:a16="http://schemas.microsoft.com/office/drawing/2014/main" id="{4F6677EF-9435-95D9-8B08-2C021D3603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4E74F97-87DC-FBF8-980D-7D7B1F04F890}"/>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490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A4B8D-91F5-E87E-47F9-4A412B474B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0921CE-C842-D87F-612F-F6533699756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1D50BC6-B502-D561-AD56-D1576E99811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308A578-DE35-585A-90E9-A055DEC93B96}"/>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6" name="Platshållare för sidfot 5">
            <a:extLst>
              <a:ext uri="{FF2B5EF4-FFF2-40B4-BE49-F238E27FC236}">
                <a16:creationId xmlns:a16="http://schemas.microsoft.com/office/drawing/2014/main" id="{DD2B7D0B-59CD-27F1-ED29-FBD4446785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28698F-6E33-8424-4B23-867ED3A7AC06}"/>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346664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EC4C4-1E78-B33B-E292-F5A492A855F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71B709B-A88F-36BE-060D-97C576E56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87BC4E8-B8FE-43AD-E267-DF4AFF1FECB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704FC13-CB73-6EE5-4A2D-95AD5C5C1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0996C62-F7BC-D747-765E-EE80018815A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E41E77-4809-B035-D0DB-127BFDFD3563}"/>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8" name="Platshållare för sidfot 7">
            <a:extLst>
              <a:ext uri="{FF2B5EF4-FFF2-40B4-BE49-F238E27FC236}">
                <a16:creationId xmlns:a16="http://schemas.microsoft.com/office/drawing/2014/main" id="{28E71B20-163E-4118-3595-29D60DE6240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0C10576-770E-F8AE-7FCA-9502E658DAAC}"/>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37119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67BB89-F8E7-3AC6-B7FF-2499AD82445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9FB1016-573D-BF7C-6A58-5D944B2E0D3E}"/>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4" name="Platshållare för sidfot 3">
            <a:extLst>
              <a:ext uri="{FF2B5EF4-FFF2-40B4-BE49-F238E27FC236}">
                <a16:creationId xmlns:a16="http://schemas.microsoft.com/office/drawing/2014/main" id="{90EC5C84-5A02-496B-7664-CEC0E155B5C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690D895-0D2E-491B-AC1F-1BE7379C006C}"/>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25276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4DF41B-023E-BF62-65F2-168F9AC51601}"/>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3" name="Platshållare för sidfot 2">
            <a:extLst>
              <a:ext uri="{FF2B5EF4-FFF2-40B4-BE49-F238E27FC236}">
                <a16:creationId xmlns:a16="http://schemas.microsoft.com/office/drawing/2014/main" id="{FAA5F796-AA72-15DF-628A-CC778CD2494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B0E65DA-1135-AA7F-87A5-841FA4D3ADDB}"/>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99570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9B55FE-CD2C-25A3-4A4A-1291ED75D2A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22C936-4989-097D-19CE-9A8CD24D1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0A4CF5-A94F-8C49-3BB6-89EEA150D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9725A3-52BA-B4B5-5208-612B1A8BBC1A}"/>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6" name="Platshållare för sidfot 5">
            <a:extLst>
              <a:ext uri="{FF2B5EF4-FFF2-40B4-BE49-F238E27FC236}">
                <a16:creationId xmlns:a16="http://schemas.microsoft.com/office/drawing/2014/main" id="{9B2A7716-4AE5-6CCB-D20A-150CF4B8A3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91D664-D386-FE5C-03D6-6022DAD157B3}"/>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2176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905888-5DF1-A4A1-77B7-B9F3ADD6796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0F77249-D856-722F-FD2D-7B9BA3B42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93AA4BD-081A-7EF1-9F39-DD71D0BA8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A226ADB-544A-BE94-1E26-C571321D774A}"/>
              </a:ext>
            </a:extLst>
          </p:cNvPr>
          <p:cNvSpPr>
            <a:spLocks noGrp="1"/>
          </p:cNvSpPr>
          <p:nvPr>
            <p:ph type="dt" sz="half" idx="10"/>
          </p:nvPr>
        </p:nvSpPr>
        <p:spPr/>
        <p:txBody>
          <a:bodyPr/>
          <a:lstStyle/>
          <a:p>
            <a:fld id="{DCE77573-4CBB-7A4E-AB0B-0A3D0F7F0B57}" type="datetimeFigureOut">
              <a:rPr lang="sv-SE" smtClean="0"/>
              <a:t>2025-09-22</a:t>
            </a:fld>
            <a:endParaRPr lang="sv-SE"/>
          </a:p>
        </p:txBody>
      </p:sp>
      <p:sp>
        <p:nvSpPr>
          <p:cNvPr id="6" name="Platshållare för sidfot 5">
            <a:extLst>
              <a:ext uri="{FF2B5EF4-FFF2-40B4-BE49-F238E27FC236}">
                <a16:creationId xmlns:a16="http://schemas.microsoft.com/office/drawing/2014/main" id="{85278974-0103-F6AD-A3FF-A03831A185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738178-7095-F905-221B-EF3D64CF8131}"/>
              </a:ext>
            </a:extLst>
          </p:cNvPr>
          <p:cNvSpPr>
            <a:spLocks noGrp="1"/>
          </p:cNvSpPr>
          <p:nvPr>
            <p:ph type="sldNum" sz="quarter" idx="12"/>
          </p:nvPr>
        </p:nvSpPr>
        <p:spPr/>
        <p:txBody>
          <a:bodyPr/>
          <a:lstStyle/>
          <a:p>
            <a:fld id="{DB8FD6B9-C85F-E84E-9634-5D2309A1B16D}" type="slidenum">
              <a:rPr lang="sv-SE" smtClean="0"/>
              <a:t>‹#›</a:t>
            </a:fld>
            <a:endParaRPr lang="sv-SE"/>
          </a:p>
        </p:txBody>
      </p:sp>
    </p:spTree>
    <p:extLst>
      <p:ext uri="{BB962C8B-B14F-4D97-AF65-F5344CB8AC3E}">
        <p14:creationId xmlns:p14="http://schemas.microsoft.com/office/powerpoint/2010/main" val="310244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516B32B-E35E-CA08-B7F7-0566CC847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C66B4B6-574D-3D35-8723-3890B8D1B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4B62829-41E2-07FC-ED0B-D2B496350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77573-4CBB-7A4E-AB0B-0A3D0F7F0B57}" type="datetimeFigureOut">
              <a:rPr lang="sv-SE" smtClean="0"/>
              <a:t>2025-09-22</a:t>
            </a:fld>
            <a:endParaRPr lang="sv-SE"/>
          </a:p>
        </p:txBody>
      </p:sp>
      <p:sp>
        <p:nvSpPr>
          <p:cNvPr id="5" name="Platshållare för sidfot 4">
            <a:extLst>
              <a:ext uri="{FF2B5EF4-FFF2-40B4-BE49-F238E27FC236}">
                <a16:creationId xmlns:a16="http://schemas.microsoft.com/office/drawing/2014/main" id="{90F09C7F-F6C3-41E0-ADD8-3A12A5295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D11C8C0-2F53-3515-22A5-FAA6312E5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FD6B9-C85F-E84E-9634-5D2309A1B16D}" type="slidenum">
              <a:rPr lang="sv-SE" smtClean="0"/>
              <a:t>‹#›</a:t>
            </a:fld>
            <a:endParaRPr lang="sv-SE"/>
          </a:p>
        </p:txBody>
      </p:sp>
    </p:spTree>
    <p:extLst>
      <p:ext uri="{BB962C8B-B14F-4D97-AF65-F5344CB8AC3E}">
        <p14:creationId xmlns:p14="http://schemas.microsoft.com/office/powerpoint/2010/main" val="138201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41B39D2-54EB-219F-7F6C-30F49C49880C}"/>
              </a:ext>
            </a:extLst>
          </p:cNvPr>
          <p:cNvSpPr>
            <a:spLocks noGrp="1"/>
          </p:cNvSpPr>
          <p:nvPr>
            <p:ph type="ctrTitle"/>
          </p:nvPr>
        </p:nvSpPr>
        <p:spPr>
          <a:xfrm>
            <a:off x="660042" y="891652"/>
            <a:ext cx="4412021" cy="3030724"/>
          </a:xfrm>
        </p:spPr>
        <p:txBody>
          <a:bodyPr anchor="b">
            <a:normAutofit/>
          </a:bodyPr>
          <a:lstStyle/>
          <a:p>
            <a:r>
              <a:rPr lang="sv-SE" sz="4000" dirty="0">
                <a:solidFill>
                  <a:srgbClr val="FFFFFF"/>
                </a:solidFill>
              </a:rPr>
              <a:t>Välkomna till föräldramöte för Team 16!</a:t>
            </a:r>
          </a:p>
        </p:txBody>
      </p:sp>
      <p:sp>
        <p:nvSpPr>
          <p:cNvPr id="3" name="Underrubrik 2">
            <a:extLst>
              <a:ext uri="{FF2B5EF4-FFF2-40B4-BE49-F238E27FC236}">
                <a16:creationId xmlns:a16="http://schemas.microsoft.com/office/drawing/2014/main" id="{5E379866-BE3B-ECF1-C9B3-BAFE45DEC7DB}"/>
              </a:ext>
            </a:extLst>
          </p:cNvPr>
          <p:cNvSpPr>
            <a:spLocks noGrp="1"/>
          </p:cNvSpPr>
          <p:nvPr>
            <p:ph type="subTitle" idx="1"/>
          </p:nvPr>
        </p:nvSpPr>
        <p:spPr>
          <a:xfrm>
            <a:off x="945791" y="4745317"/>
            <a:ext cx="4126272" cy="1375145"/>
          </a:xfrm>
        </p:spPr>
        <p:txBody>
          <a:bodyPr>
            <a:normAutofit/>
          </a:bodyPr>
          <a:lstStyle/>
          <a:p>
            <a:pPr algn="r"/>
            <a:r>
              <a:rPr lang="sv-SE" dirty="0">
                <a:solidFill>
                  <a:srgbClr val="FFFFFF"/>
                </a:solidFill>
              </a:rPr>
              <a:t>2025</a:t>
            </a:r>
          </a:p>
        </p:txBody>
      </p:sp>
      <p:sp>
        <p:nvSpPr>
          <p:cNvPr id="5" name="Rubrik 1">
            <a:extLst>
              <a:ext uri="{FF2B5EF4-FFF2-40B4-BE49-F238E27FC236}">
                <a16:creationId xmlns:a16="http://schemas.microsoft.com/office/drawing/2014/main" id="{21523FEB-3C20-263A-4D84-D6A02FB96239}"/>
              </a:ext>
            </a:extLst>
          </p:cNvPr>
          <p:cNvSpPr txBox="1">
            <a:spLocks/>
          </p:cNvSpPr>
          <p:nvPr/>
        </p:nvSpPr>
        <p:spPr>
          <a:xfrm>
            <a:off x="2614072" y="3780145"/>
            <a:ext cx="727664" cy="65653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b="1" dirty="0">
                <a:solidFill>
                  <a:schemeClr val="bg1"/>
                </a:solidFill>
              </a:rPr>
              <a:t>D1</a:t>
            </a:r>
          </a:p>
        </p:txBody>
      </p:sp>
      <p:pic>
        <p:nvPicPr>
          <p:cNvPr id="6" name="Bildobjekt 5">
            <a:extLst>
              <a:ext uri="{FF2B5EF4-FFF2-40B4-BE49-F238E27FC236}">
                <a16:creationId xmlns:a16="http://schemas.microsoft.com/office/drawing/2014/main" id="{68DADD4F-BE46-0695-CECC-BA207AAE3270}"/>
              </a:ext>
            </a:extLst>
          </p:cNvPr>
          <p:cNvPicPr>
            <a:picLocks noChangeAspect="1"/>
          </p:cNvPicPr>
          <p:nvPr/>
        </p:nvPicPr>
        <p:blipFill>
          <a:blip r:embed="rId2"/>
          <a:stretch>
            <a:fillRect/>
          </a:stretch>
        </p:blipFill>
        <p:spPr>
          <a:xfrm>
            <a:off x="5590061" y="-3"/>
            <a:ext cx="6874175" cy="6858000"/>
          </a:xfrm>
          <a:prstGeom prst="rect">
            <a:avLst/>
          </a:prstGeom>
        </p:spPr>
      </p:pic>
    </p:spTree>
    <p:extLst>
      <p:ext uri="{BB962C8B-B14F-4D97-AF65-F5344CB8AC3E}">
        <p14:creationId xmlns:p14="http://schemas.microsoft.com/office/powerpoint/2010/main" val="35826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Seriespel</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829239" y="2070855"/>
            <a:ext cx="9724031" cy="3926323"/>
          </a:xfrm>
        </p:spPr>
        <p:txBody>
          <a:bodyPr anchor="ctr">
            <a:normAutofit/>
          </a:bodyPr>
          <a:lstStyle/>
          <a:p>
            <a:r>
              <a:rPr lang="sv-SE" sz="2000" dirty="0"/>
              <a:t>2st lag anmälda för oss i D1</a:t>
            </a:r>
          </a:p>
          <a:p>
            <a:r>
              <a:rPr lang="sv-SE" sz="2000" dirty="0"/>
              <a:t>Varje lag består av 2st enheter. Varje enhet består av 1st målvakt och 6st utespelare</a:t>
            </a:r>
          </a:p>
          <a:p>
            <a:r>
              <a:rPr lang="sv-SE" sz="2000" dirty="0"/>
              <a:t>Totalt ett lag: 2st målvakter och 12 utespelare (14 barn per matchtillfälle)</a:t>
            </a:r>
          </a:p>
          <a:p>
            <a:r>
              <a:rPr lang="sv-SE" sz="2000" dirty="0"/>
              <a:t>Inga fasta lag utan spelare bjuds in till match söndag veckan innan. Sista anmälan tisdag samma vecka</a:t>
            </a:r>
          </a:p>
          <a:p>
            <a:r>
              <a:rPr lang="sv-SE" sz="2000" dirty="0"/>
              <a:t>Variation av spelare i olika lag/enheter kommer ske</a:t>
            </a:r>
          </a:p>
          <a:p>
            <a:r>
              <a:rPr lang="sv-SE" sz="2000" dirty="0"/>
              <a:t>Alla barn spelar lika mycket under match </a:t>
            </a:r>
          </a:p>
          <a:p>
            <a:r>
              <a:rPr lang="sv-SE" sz="2000" dirty="0"/>
              <a:t>Antal träningar eller andel närvaro ligger ej till grund för deltagande på match</a:t>
            </a:r>
          </a:p>
          <a:p>
            <a:r>
              <a:rPr lang="sv-SE" sz="2000" dirty="0"/>
              <a:t>Under en säsong bjuds samtliga spelare in lika många gånger att spela matcher med D1.         </a:t>
            </a:r>
            <a:r>
              <a:rPr lang="sv-SE" sz="2000" u="sng" dirty="0"/>
              <a:t>Nej tack kommer att räknas som deltagande!</a:t>
            </a:r>
          </a:p>
          <a:p>
            <a:endParaRPr lang="sv-SE" sz="2000" dirty="0"/>
          </a:p>
        </p:txBody>
      </p:sp>
      <p:pic>
        <p:nvPicPr>
          <p:cNvPr id="5" name="Bildobjekt 4">
            <a:extLst>
              <a:ext uri="{FF2B5EF4-FFF2-40B4-BE49-F238E27FC236}">
                <a16:creationId xmlns:a16="http://schemas.microsoft.com/office/drawing/2014/main" id="{6476D7DA-3B79-AF3C-C0D1-9F73DF65EA9E}"/>
              </a:ext>
            </a:extLst>
          </p:cNvPr>
          <p:cNvPicPr>
            <a:picLocks noChangeAspect="1"/>
          </p:cNvPicPr>
          <p:nvPr/>
        </p:nvPicPr>
        <p:blipFill>
          <a:blip r:embed="rId3"/>
          <a:stretch>
            <a:fillRect/>
          </a:stretch>
        </p:blipFill>
        <p:spPr>
          <a:xfrm>
            <a:off x="151812" y="0"/>
            <a:ext cx="1527326" cy="1523732"/>
          </a:xfrm>
          <a:prstGeom prst="rect">
            <a:avLst/>
          </a:prstGeom>
        </p:spPr>
      </p:pic>
    </p:spTree>
    <p:extLst>
      <p:ext uri="{BB962C8B-B14F-4D97-AF65-F5344CB8AC3E}">
        <p14:creationId xmlns:p14="http://schemas.microsoft.com/office/powerpoint/2010/main" val="184851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Uppspel till C2</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600244" y="2838027"/>
            <a:ext cx="11375009" cy="3535679"/>
          </a:xfrm>
        </p:spPr>
        <p:txBody>
          <a:bodyPr anchor="ctr">
            <a:normAutofit/>
          </a:bodyPr>
          <a:lstStyle/>
          <a:p>
            <a:r>
              <a:rPr lang="sv-SE" sz="2000" dirty="0"/>
              <a:t>2st lag anmälda för C2</a:t>
            </a:r>
          </a:p>
          <a:p>
            <a:r>
              <a:rPr lang="sv-SE" sz="2000" dirty="0"/>
              <a:t>C2 kommer behöva låna ett antal spelare från oss i D1 varje match</a:t>
            </a:r>
          </a:p>
          <a:p>
            <a:r>
              <a:rPr lang="sv-SE" sz="2000" u="sng" dirty="0"/>
              <a:t>Alla D1 spelare kommer ej få möjlighet att spela upp</a:t>
            </a:r>
            <a:r>
              <a:rPr lang="sv-SE" sz="2000" dirty="0"/>
              <a:t>. Endast tiotal D1 spelare kommer få möjligheten att vara med att spela upp (spelare med tillräcklig hög nivå, vilka tas ut av huvudtränare i D1), rotation per matchtillfälle på dessa spelare kommer ske. </a:t>
            </a:r>
          </a:p>
          <a:p>
            <a:r>
              <a:rPr lang="sv-SE" sz="2000" dirty="0"/>
              <a:t>Vilka spelare som har kapacitet till uppspel är inget fastställt utan levande lista som troligtvis kommer justeras allt efter säsongen löper på beroende på hur spelare utvecklar sig. Behov av antal spelare och exakt vilka spelare bestäms mellan huvudtränare D1 (Erik H) – huvudtränare C2 (Andreas H).</a:t>
            </a:r>
          </a:p>
          <a:p>
            <a:r>
              <a:rPr lang="sv-SE" sz="2000" dirty="0"/>
              <a:t>Utskick kommer ske till berörda spelares föräldrar per matchtillfälle eller kontakt via sms/telefon till föräldrar samt inbjudan på </a:t>
            </a:r>
            <a:r>
              <a:rPr lang="sv-SE" sz="2000"/>
              <a:t>laget.se</a:t>
            </a:r>
            <a:endParaRPr lang="sv-SE" sz="2000" dirty="0"/>
          </a:p>
          <a:p>
            <a:endParaRPr lang="sv-SE" sz="2000" dirty="0"/>
          </a:p>
          <a:p>
            <a:pPr marL="0" indent="0">
              <a:buNone/>
            </a:pPr>
            <a:endParaRPr lang="sv-SE" sz="2000" dirty="0"/>
          </a:p>
          <a:p>
            <a:endParaRPr lang="sv-SE" sz="2000" dirty="0"/>
          </a:p>
          <a:p>
            <a:endParaRPr lang="sv-SE" sz="2000" dirty="0"/>
          </a:p>
          <a:p>
            <a:endParaRPr lang="sv-SE" sz="2000" dirty="0"/>
          </a:p>
        </p:txBody>
      </p:sp>
      <p:pic>
        <p:nvPicPr>
          <p:cNvPr id="5" name="Bildobjekt 4">
            <a:extLst>
              <a:ext uri="{FF2B5EF4-FFF2-40B4-BE49-F238E27FC236}">
                <a16:creationId xmlns:a16="http://schemas.microsoft.com/office/drawing/2014/main" id="{2969A5D7-95FB-AFE5-B5A4-95928D96146D}"/>
              </a:ext>
            </a:extLst>
          </p:cNvPr>
          <p:cNvPicPr>
            <a:picLocks noChangeAspect="1"/>
          </p:cNvPicPr>
          <p:nvPr/>
        </p:nvPicPr>
        <p:blipFill>
          <a:blip r:embed="rId3"/>
          <a:stretch>
            <a:fillRect/>
          </a:stretch>
        </p:blipFill>
        <p:spPr>
          <a:xfrm>
            <a:off x="125068" y="-6692"/>
            <a:ext cx="1598763" cy="1595001"/>
          </a:xfrm>
          <a:prstGeom prst="rect">
            <a:avLst/>
          </a:prstGeom>
        </p:spPr>
      </p:pic>
    </p:spTree>
    <p:extLst>
      <p:ext uri="{BB962C8B-B14F-4D97-AF65-F5344CB8AC3E}">
        <p14:creationId xmlns:p14="http://schemas.microsoft.com/office/powerpoint/2010/main" val="182319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Hemmaplansmodellen</a:t>
            </a:r>
          </a:p>
        </p:txBody>
      </p:sp>
      <p:pic>
        <p:nvPicPr>
          <p:cNvPr id="13" name="Picture 12">
            <a:extLst>
              <a:ext uri="{FF2B5EF4-FFF2-40B4-BE49-F238E27FC236}">
                <a16:creationId xmlns:a16="http://schemas.microsoft.com/office/drawing/2014/main" id="{C491DACD-55B2-C6AF-5036-D7E700D51123}"/>
              </a:ext>
            </a:extLst>
          </p:cNvPr>
          <p:cNvPicPr>
            <a:picLocks noChangeAspect="1"/>
          </p:cNvPicPr>
          <p:nvPr/>
        </p:nvPicPr>
        <p:blipFill>
          <a:blip r:embed="rId3"/>
          <a:stretch>
            <a:fillRect/>
          </a:stretch>
        </p:blipFill>
        <p:spPr>
          <a:xfrm>
            <a:off x="7374803" y="3287651"/>
            <a:ext cx="4214129" cy="3108931"/>
          </a:xfrm>
          <a:prstGeom prst="rect">
            <a:avLst/>
          </a:prstGeom>
        </p:spPr>
      </p:pic>
      <p:pic>
        <p:nvPicPr>
          <p:cNvPr id="17" name="Picture 16">
            <a:extLst>
              <a:ext uri="{FF2B5EF4-FFF2-40B4-BE49-F238E27FC236}">
                <a16:creationId xmlns:a16="http://schemas.microsoft.com/office/drawing/2014/main" id="{D4D195DB-DF55-6E6B-A887-CA052F85E3E1}"/>
              </a:ext>
            </a:extLst>
          </p:cNvPr>
          <p:cNvPicPr>
            <a:picLocks noChangeAspect="1"/>
          </p:cNvPicPr>
          <p:nvPr/>
        </p:nvPicPr>
        <p:blipFill>
          <a:blip r:embed="rId4"/>
          <a:stretch>
            <a:fillRect/>
          </a:stretch>
        </p:blipFill>
        <p:spPr>
          <a:xfrm>
            <a:off x="8404169" y="1817219"/>
            <a:ext cx="1430867" cy="1611781"/>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B3A25BF5-13F0-AF9D-9DBB-F41159A9B623}"/>
              </a:ext>
            </a:extLst>
          </p:cNvPr>
          <p:cNvCxnSpPr>
            <a:cxnSpLocks/>
            <a:stCxn id="17" idx="2"/>
          </p:cNvCxnSpPr>
          <p:nvPr/>
        </p:nvCxnSpPr>
        <p:spPr>
          <a:xfrm flipH="1">
            <a:off x="9119602" y="3429000"/>
            <a:ext cx="1" cy="62145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3" name="Bildobjekt 2">
            <a:extLst>
              <a:ext uri="{FF2B5EF4-FFF2-40B4-BE49-F238E27FC236}">
                <a16:creationId xmlns:a16="http://schemas.microsoft.com/office/drawing/2014/main" id="{D9FEDC7E-71E7-AE7E-97BB-674C8250738B}"/>
              </a:ext>
            </a:extLst>
          </p:cNvPr>
          <p:cNvPicPr>
            <a:picLocks noChangeAspect="1"/>
          </p:cNvPicPr>
          <p:nvPr/>
        </p:nvPicPr>
        <p:blipFill>
          <a:blip r:embed="rId5"/>
          <a:stretch>
            <a:fillRect/>
          </a:stretch>
        </p:blipFill>
        <p:spPr>
          <a:xfrm>
            <a:off x="123237" y="-6692"/>
            <a:ext cx="1584476" cy="1580748"/>
          </a:xfrm>
          <a:prstGeom prst="rect">
            <a:avLst/>
          </a:prstGeom>
        </p:spPr>
      </p:pic>
      <p:pic>
        <p:nvPicPr>
          <p:cNvPr id="5" name="Bildobjekt 4">
            <a:extLst>
              <a:ext uri="{FF2B5EF4-FFF2-40B4-BE49-F238E27FC236}">
                <a16:creationId xmlns:a16="http://schemas.microsoft.com/office/drawing/2014/main" id="{0552FB94-41AF-1D74-B9A8-510E6FA05785}"/>
              </a:ext>
            </a:extLst>
          </p:cNvPr>
          <p:cNvPicPr>
            <a:picLocks noChangeAspect="1"/>
          </p:cNvPicPr>
          <p:nvPr/>
        </p:nvPicPr>
        <p:blipFill>
          <a:blip r:embed="rId6"/>
          <a:stretch>
            <a:fillRect/>
          </a:stretch>
        </p:blipFill>
        <p:spPr>
          <a:xfrm>
            <a:off x="1896189" y="2492709"/>
            <a:ext cx="5253526" cy="3755915"/>
          </a:xfrm>
          <a:prstGeom prst="rect">
            <a:avLst/>
          </a:prstGeom>
          <a:effectLst>
            <a:outerShdw blurRad="292100" dist="139700" dir="2700000" algn="tl" rotWithShape="0">
              <a:prstClr val="black">
                <a:alpha val="65000"/>
              </a:prstClr>
            </a:outerShdw>
          </a:effectLst>
        </p:spPr>
      </p:pic>
      <p:pic>
        <p:nvPicPr>
          <p:cNvPr id="7" name="Bildobjekt 6">
            <a:extLst>
              <a:ext uri="{FF2B5EF4-FFF2-40B4-BE49-F238E27FC236}">
                <a16:creationId xmlns:a16="http://schemas.microsoft.com/office/drawing/2014/main" id="{F45CCDB3-2404-98D7-AEEF-8F786F139FF0}"/>
              </a:ext>
            </a:extLst>
          </p:cNvPr>
          <p:cNvPicPr>
            <a:picLocks noChangeAspect="1"/>
          </p:cNvPicPr>
          <p:nvPr/>
        </p:nvPicPr>
        <p:blipFill>
          <a:blip r:embed="rId7"/>
          <a:stretch>
            <a:fillRect/>
          </a:stretch>
        </p:blipFill>
        <p:spPr>
          <a:xfrm>
            <a:off x="123237" y="1676605"/>
            <a:ext cx="1547865" cy="5055470"/>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280558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Hemmaplansmodellen</a:t>
            </a:r>
          </a:p>
        </p:txBody>
      </p:sp>
      <p:pic>
        <p:nvPicPr>
          <p:cNvPr id="5" name="Picture 4">
            <a:extLst>
              <a:ext uri="{FF2B5EF4-FFF2-40B4-BE49-F238E27FC236}">
                <a16:creationId xmlns:a16="http://schemas.microsoft.com/office/drawing/2014/main" id="{2EE7BB28-FC29-0EC7-3E43-1649ECBEF3D8}"/>
              </a:ext>
            </a:extLst>
          </p:cNvPr>
          <p:cNvPicPr>
            <a:picLocks noChangeAspect="1"/>
          </p:cNvPicPr>
          <p:nvPr/>
        </p:nvPicPr>
        <p:blipFill>
          <a:blip r:embed="rId3"/>
          <a:srcRect t="49562"/>
          <a:stretch>
            <a:fillRect/>
          </a:stretch>
        </p:blipFill>
        <p:spPr>
          <a:xfrm>
            <a:off x="386876" y="4195666"/>
            <a:ext cx="7520859" cy="2498818"/>
          </a:xfrm>
          <a:prstGeom prst="rect">
            <a:avLst/>
          </a:prstGeom>
          <a:ln>
            <a:noFill/>
          </a:ln>
          <a:effectLst>
            <a:outerShdw blurRad="292100" dist="139700" dir="2700000" algn="tl" rotWithShape="0">
              <a:srgbClr val="333333">
                <a:alpha val="65000"/>
              </a:srgbClr>
            </a:outerShdw>
          </a:effectLst>
        </p:spPr>
      </p:pic>
      <p:sp>
        <p:nvSpPr>
          <p:cNvPr id="7" name="Content Placeholder 5">
            <a:extLst>
              <a:ext uri="{FF2B5EF4-FFF2-40B4-BE49-F238E27FC236}">
                <a16:creationId xmlns:a16="http://schemas.microsoft.com/office/drawing/2014/main" id="{3871CB18-B393-F824-E605-1A62A65F5336}"/>
              </a:ext>
            </a:extLst>
          </p:cNvPr>
          <p:cNvSpPr txBox="1">
            <a:spLocks/>
          </p:cNvSpPr>
          <p:nvPr/>
        </p:nvSpPr>
        <p:spPr>
          <a:xfrm>
            <a:off x="7930234" y="5432073"/>
            <a:ext cx="942075" cy="5419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D1/C2</a:t>
            </a:r>
          </a:p>
          <a:p>
            <a:pPr marL="0" indent="0">
              <a:buFont typeface="Arial" panose="020B0604020202020204" pitchFamily="34" charset="0"/>
              <a:buNone/>
            </a:pPr>
            <a:endParaRPr lang="sv-SE" dirty="0"/>
          </a:p>
        </p:txBody>
      </p:sp>
      <p:pic>
        <p:nvPicPr>
          <p:cNvPr id="3" name="Bildobjekt 2">
            <a:extLst>
              <a:ext uri="{FF2B5EF4-FFF2-40B4-BE49-F238E27FC236}">
                <a16:creationId xmlns:a16="http://schemas.microsoft.com/office/drawing/2014/main" id="{51C2F7DF-EE48-3001-605F-A1B22E2F5886}"/>
              </a:ext>
            </a:extLst>
          </p:cNvPr>
          <p:cNvPicPr>
            <a:picLocks noChangeAspect="1"/>
          </p:cNvPicPr>
          <p:nvPr/>
        </p:nvPicPr>
        <p:blipFill>
          <a:blip r:embed="rId4"/>
          <a:stretch>
            <a:fillRect/>
          </a:stretch>
        </p:blipFill>
        <p:spPr>
          <a:xfrm>
            <a:off x="123850" y="0"/>
            <a:ext cx="1601200" cy="1597432"/>
          </a:xfrm>
          <a:prstGeom prst="rect">
            <a:avLst/>
          </a:prstGeom>
        </p:spPr>
      </p:pic>
      <p:sp>
        <p:nvSpPr>
          <p:cNvPr id="13" name="Content Placeholder 5">
            <a:extLst>
              <a:ext uri="{FF2B5EF4-FFF2-40B4-BE49-F238E27FC236}">
                <a16:creationId xmlns:a16="http://schemas.microsoft.com/office/drawing/2014/main" id="{1704F6A9-3B3C-83AE-3B30-80A89749234A}"/>
              </a:ext>
            </a:extLst>
          </p:cNvPr>
          <p:cNvSpPr txBox="1">
            <a:spLocks/>
          </p:cNvSpPr>
          <p:nvPr/>
        </p:nvSpPr>
        <p:spPr>
          <a:xfrm>
            <a:off x="2445522" y="1655988"/>
            <a:ext cx="7150713" cy="5419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Nytt för i år är att D2 och D1 spelar med mindre målburar</a:t>
            </a:r>
          </a:p>
          <a:p>
            <a:pPr marL="0" indent="0">
              <a:buFont typeface="Arial" panose="020B0604020202020204" pitchFamily="34" charset="0"/>
              <a:buNone/>
            </a:pPr>
            <a:endParaRPr lang="sv-SE" dirty="0"/>
          </a:p>
        </p:txBody>
      </p:sp>
      <p:pic>
        <p:nvPicPr>
          <p:cNvPr id="17" name="Bildobjekt 16">
            <a:extLst>
              <a:ext uri="{FF2B5EF4-FFF2-40B4-BE49-F238E27FC236}">
                <a16:creationId xmlns:a16="http://schemas.microsoft.com/office/drawing/2014/main" id="{E36448BF-A17E-ADDE-3716-78BE4C786040}"/>
              </a:ext>
            </a:extLst>
          </p:cNvPr>
          <p:cNvPicPr>
            <a:picLocks noChangeAspect="1"/>
          </p:cNvPicPr>
          <p:nvPr/>
        </p:nvPicPr>
        <p:blipFill>
          <a:blip r:embed="rId5"/>
          <a:stretch>
            <a:fillRect/>
          </a:stretch>
        </p:blipFill>
        <p:spPr>
          <a:xfrm>
            <a:off x="2595765" y="2390276"/>
            <a:ext cx="2651990" cy="1417443"/>
          </a:xfrm>
          <a:prstGeom prst="rect">
            <a:avLst/>
          </a:prstGeom>
        </p:spPr>
      </p:pic>
      <p:pic>
        <p:nvPicPr>
          <p:cNvPr id="19" name="Bildobjekt 18">
            <a:extLst>
              <a:ext uri="{FF2B5EF4-FFF2-40B4-BE49-F238E27FC236}">
                <a16:creationId xmlns:a16="http://schemas.microsoft.com/office/drawing/2014/main" id="{3B4243C8-7F71-2991-361C-71595FE164F2}"/>
              </a:ext>
            </a:extLst>
          </p:cNvPr>
          <p:cNvPicPr>
            <a:picLocks noChangeAspect="1"/>
          </p:cNvPicPr>
          <p:nvPr/>
        </p:nvPicPr>
        <p:blipFill>
          <a:blip r:embed="rId6"/>
          <a:stretch>
            <a:fillRect/>
          </a:stretch>
        </p:blipFill>
        <p:spPr>
          <a:xfrm>
            <a:off x="6220319" y="2197922"/>
            <a:ext cx="2651990" cy="1834228"/>
          </a:xfrm>
          <a:prstGeom prst="rect">
            <a:avLst/>
          </a:prstGeom>
        </p:spPr>
      </p:pic>
      <p:pic>
        <p:nvPicPr>
          <p:cNvPr id="21" name="Bildobjekt 20">
            <a:extLst>
              <a:ext uri="{FF2B5EF4-FFF2-40B4-BE49-F238E27FC236}">
                <a16:creationId xmlns:a16="http://schemas.microsoft.com/office/drawing/2014/main" id="{0DA0A5A8-8CC0-E555-9CE2-C0BED5934727}"/>
              </a:ext>
            </a:extLst>
          </p:cNvPr>
          <p:cNvPicPr>
            <a:picLocks noChangeAspect="1"/>
          </p:cNvPicPr>
          <p:nvPr/>
        </p:nvPicPr>
        <p:blipFill>
          <a:blip r:embed="rId7"/>
          <a:stretch>
            <a:fillRect/>
          </a:stretch>
        </p:blipFill>
        <p:spPr>
          <a:xfrm>
            <a:off x="6220319" y="2039496"/>
            <a:ext cx="1044030" cy="175275"/>
          </a:xfrm>
          <a:prstGeom prst="rect">
            <a:avLst/>
          </a:prstGeom>
        </p:spPr>
      </p:pic>
      <p:pic>
        <p:nvPicPr>
          <p:cNvPr id="23" name="Bildobjekt 22">
            <a:extLst>
              <a:ext uri="{FF2B5EF4-FFF2-40B4-BE49-F238E27FC236}">
                <a16:creationId xmlns:a16="http://schemas.microsoft.com/office/drawing/2014/main" id="{2EF50428-0978-37B2-9D09-D05FCDC9B691}"/>
              </a:ext>
            </a:extLst>
          </p:cNvPr>
          <p:cNvPicPr>
            <a:picLocks noChangeAspect="1"/>
          </p:cNvPicPr>
          <p:nvPr/>
        </p:nvPicPr>
        <p:blipFill>
          <a:blip r:embed="rId8"/>
          <a:stretch>
            <a:fillRect/>
          </a:stretch>
        </p:blipFill>
        <p:spPr>
          <a:xfrm>
            <a:off x="2595765" y="2222827"/>
            <a:ext cx="1028789" cy="167655"/>
          </a:xfrm>
          <a:prstGeom prst="rect">
            <a:avLst/>
          </a:prstGeom>
        </p:spPr>
      </p:pic>
      <p:pic>
        <p:nvPicPr>
          <p:cNvPr id="25" name="Bildobjekt 24">
            <a:extLst>
              <a:ext uri="{FF2B5EF4-FFF2-40B4-BE49-F238E27FC236}">
                <a16:creationId xmlns:a16="http://schemas.microsoft.com/office/drawing/2014/main" id="{85261A72-E46C-186C-7E17-323E5E5C1747}"/>
              </a:ext>
            </a:extLst>
          </p:cNvPr>
          <p:cNvPicPr>
            <a:picLocks noChangeAspect="1"/>
          </p:cNvPicPr>
          <p:nvPr/>
        </p:nvPicPr>
        <p:blipFill>
          <a:blip r:embed="rId9"/>
          <a:stretch>
            <a:fillRect/>
          </a:stretch>
        </p:blipFill>
        <p:spPr>
          <a:xfrm>
            <a:off x="9596235" y="2155138"/>
            <a:ext cx="2208902" cy="1543721"/>
          </a:xfrm>
          <a:prstGeom prst="rect">
            <a:avLst/>
          </a:prstGeom>
        </p:spPr>
      </p:pic>
      <p:pic>
        <p:nvPicPr>
          <p:cNvPr id="27" name="Bildobjekt 26">
            <a:extLst>
              <a:ext uri="{FF2B5EF4-FFF2-40B4-BE49-F238E27FC236}">
                <a16:creationId xmlns:a16="http://schemas.microsoft.com/office/drawing/2014/main" id="{BE95A437-FC89-F3D9-9C36-C15601786493}"/>
              </a:ext>
            </a:extLst>
          </p:cNvPr>
          <p:cNvPicPr>
            <a:picLocks noChangeAspect="1"/>
          </p:cNvPicPr>
          <p:nvPr/>
        </p:nvPicPr>
        <p:blipFill>
          <a:blip r:embed="rId10"/>
          <a:stretch>
            <a:fillRect/>
          </a:stretch>
        </p:blipFill>
        <p:spPr>
          <a:xfrm>
            <a:off x="9472501" y="5703040"/>
            <a:ext cx="2085295" cy="824952"/>
          </a:xfrm>
          <a:prstGeom prst="rect">
            <a:avLst/>
          </a:prstGeom>
        </p:spPr>
      </p:pic>
      <p:sp>
        <p:nvSpPr>
          <p:cNvPr id="28" name="Content Placeholder 5">
            <a:extLst>
              <a:ext uri="{FF2B5EF4-FFF2-40B4-BE49-F238E27FC236}">
                <a16:creationId xmlns:a16="http://schemas.microsoft.com/office/drawing/2014/main" id="{78A0928C-C5BF-BC9E-6080-865242C1E9F4}"/>
              </a:ext>
            </a:extLst>
          </p:cNvPr>
          <p:cNvSpPr txBox="1">
            <a:spLocks/>
          </p:cNvSpPr>
          <p:nvPr/>
        </p:nvSpPr>
        <p:spPr>
          <a:xfrm>
            <a:off x="10791305" y="5254463"/>
            <a:ext cx="688222" cy="54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t>C2</a:t>
            </a:r>
          </a:p>
        </p:txBody>
      </p:sp>
      <p:sp>
        <p:nvSpPr>
          <p:cNvPr id="29" name="Content Placeholder 5">
            <a:extLst>
              <a:ext uri="{FF2B5EF4-FFF2-40B4-BE49-F238E27FC236}">
                <a16:creationId xmlns:a16="http://schemas.microsoft.com/office/drawing/2014/main" id="{945AD34D-7098-EA8C-CCA8-C0A5CFD76FD0}"/>
              </a:ext>
            </a:extLst>
          </p:cNvPr>
          <p:cNvSpPr txBox="1">
            <a:spLocks/>
          </p:cNvSpPr>
          <p:nvPr/>
        </p:nvSpPr>
        <p:spPr>
          <a:xfrm>
            <a:off x="9687956" y="5254463"/>
            <a:ext cx="688222" cy="54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t>D1</a:t>
            </a:r>
          </a:p>
          <a:p>
            <a:pPr marL="0" indent="0">
              <a:buFont typeface="Arial" panose="020B0604020202020204" pitchFamily="34" charset="0"/>
              <a:buNone/>
            </a:pPr>
            <a:endParaRPr lang="sv-SE" sz="2400" dirty="0"/>
          </a:p>
        </p:txBody>
      </p:sp>
      <p:pic>
        <p:nvPicPr>
          <p:cNvPr id="31" name="Bildobjekt 30">
            <a:extLst>
              <a:ext uri="{FF2B5EF4-FFF2-40B4-BE49-F238E27FC236}">
                <a16:creationId xmlns:a16="http://schemas.microsoft.com/office/drawing/2014/main" id="{636240BB-0222-B85F-59DA-2B33FA29DF27}"/>
              </a:ext>
            </a:extLst>
          </p:cNvPr>
          <p:cNvPicPr>
            <a:picLocks noChangeAspect="1"/>
          </p:cNvPicPr>
          <p:nvPr/>
        </p:nvPicPr>
        <p:blipFill>
          <a:blip r:embed="rId11"/>
          <a:stretch>
            <a:fillRect/>
          </a:stretch>
        </p:blipFill>
        <p:spPr>
          <a:xfrm>
            <a:off x="9139439" y="4378049"/>
            <a:ext cx="2846086" cy="876414"/>
          </a:xfrm>
          <a:prstGeom prst="rect">
            <a:avLst/>
          </a:prstGeom>
        </p:spPr>
      </p:pic>
      <p:sp>
        <p:nvSpPr>
          <p:cNvPr id="32" name="Content Placeholder 5">
            <a:extLst>
              <a:ext uri="{FF2B5EF4-FFF2-40B4-BE49-F238E27FC236}">
                <a16:creationId xmlns:a16="http://schemas.microsoft.com/office/drawing/2014/main" id="{3B92D33D-4AC3-57FD-AE0C-AFE7D88202FF}"/>
              </a:ext>
            </a:extLst>
          </p:cNvPr>
          <p:cNvSpPr txBox="1">
            <a:spLocks/>
          </p:cNvSpPr>
          <p:nvPr/>
        </p:nvSpPr>
        <p:spPr>
          <a:xfrm>
            <a:off x="3624554" y="2089343"/>
            <a:ext cx="1128122" cy="3589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t>TKH – D1</a:t>
            </a:r>
          </a:p>
          <a:p>
            <a:pPr marL="0" indent="0">
              <a:buFont typeface="Arial" panose="020B0604020202020204" pitchFamily="34" charset="0"/>
              <a:buNone/>
            </a:pPr>
            <a:endParaRPr lang="sv-SE" sz="2000" dirty="0"/>
          </a:p>
        </p:txBody>
      </p:sp>
      <p:sp>
        <p:nvSpPr>
          <p:cNvPr id="33" name="Content Placeholder 5">
            <a:extLst>
              <a:ext uri="{FF2B5EF4-FFF2-40B4-BE49-F238E27FC236}">
                <a16:creationId xmlns:a16="http://schemas.microsoft.com/office/drawing/2014/main" id="{10DFEC07-8E70-23C9-180C-AF886237D395}"/>
              </a:ext>
            </a:extLst>
          </p:cNvPr>
          <p:cNvSpPr txBox="1">
            <a:spLocks/>
          </p:cNvSpPr>
          <p:nvPr/>
        </p:nvSpPr>
        <p:spPr>
          <a:xfrm>
            <a:off x="7350589" y="1916955"/>
            <a:ext cx="1128122" cy="3589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t>C2 – </a:t>
            </a:r>
          </a:p>
          <a:p>
            <a:pPr marL="0" indent="0">
              <a:buFont typeface="Arial" panose="020B0604020202020204" pitchFamily="34" charset="0"/>
              <a:buNone/>
            </a:pPr>
            <a:endParaRPr lang="sv-SE" sz="2000" dirty="0"/>
          </a:p>
        </p:txBody>
      </p:sp>
    </p:spTree>
    <p:extLst>
      <p:ext uri="{BB962C8B-B14F-4D97-AF65-F5344CB8AC3E}">
        <p14:creationId xmlns:p14="http://schemas.microsoft.com/office/powerpoint/2010/main" val="396064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Hemmaplansmodellen – Regler C1</a:t>
            </a:r>
          </a:p>
        </p:txBody>
      </p:sp>
      <p:pic>
        <p:nvPicPr>
          <p:cNvPr id="20" name="Picture 19">
            <a:extLst>
              <a:ext uri="{FF2B5EF4-FFF2-40B4-BE49-F238E27FC236}">
                <a16:creationId xmlns:a16="http://schemas.microsoft.com/office/drawing/2014/main" id="{B4601158-F5A4-6F73-3320-8D130F9F508A}"/>
              </a:ext>
            </a:extLst>
          </p:cNvPr>
          <p:cNvPicPr>
            <a:picLocks noChangeAspect="1"/>
          </p:cNvPicPr>
          <p:nvPr/>
        </p:nvPicPr>
        <p:blipFill>
          <a:blip r:embed="rId3"/>
          <a:stretch>
            <a:fillRect/>
          </a:stretch>
        </p:blipFill>
        <p:spPr>
          <a:xfrm>
            <a:off x="10564491" y="163494"/>
            <a:ext cx="1393152" cy="1244643"/>
          </a:xfrm>
          <a:prstGeom prst="rect">
            <a:avLst/>
          </a:prstGeom>
        </p:spPr>
      </p:pic>
      <p:pic>
        <p:nvPicPr>
          <p:cNvPr id="3" name="Bildobjekt 2">
            <a:extLst>
              <a:ext uri="{FF2B5EF4-FFF2-40B4-BE49-F238E27FC236}">
                <a16:creationId xmlns:a16="http://schemas.microsoft.com/office/drawing/2014/main" id="{D7160AEA-AA12-F0A5-6BD8-A3C02F590E88}"/>
              </a:ext>
            </a:extLst>
          </p:cNvPr>
          <p:cNvPicPr>
            <a:picLocks noChangeAspect="1"/>
          </p:cNvPicPr>
          <p:nvPr/>
        </p:nvPicPr>
        <p:blipFill>
          <a:blip r:embed="rId4"/>
          <a:stretch>
            <a:fillRect/>
          </a:stretch>
        </p:blipFill>
        <p:spPr>
          <a:xfrm>
            <a:off x="123237" y="0"/>
            <a:ext cx="1584476" cy="1580748"/>
          </a:xfrm>
          <a:prstGeom prst="rect">
            <a:avLst/>
          </a:prstGeom>
        </p:spPr>
      </p:pic>
      <p:pic>
        <p:nvPicPr>
          <p:cNvPr id="5" name="Bildobjekt 4">
            <a:extLst>
              <a:ext uri="{FF2B5EF4-FFF2-40B4-BE49-F238E27FC236}">
                <a16:creationId xmlns:a16="http://schemas.microsoft.com/office/drawing/2014/main" id="{752B916A-43F4-F33E-BF32-2A9B3F638A7D}"/>
              </a:ext>
            </a:extLst>
          </p:cNvPr>
          <p:cNvPicPr>
            <a:picLocks noChangeAspect="1"/>
          </p:cNvPicPr>
          <p:nvPr/>
        </p:nvPicPr>
        <p:blipFill>
          <a:blip r:embed="rId5"/>
          <a:stretch>
            <a:fillRect/>
          </a:stretch>
        </p:blipFill>
        <p:spPr>
          <a:xfrm>
            <a:off x="2038136" y="1699897"/>
            <a:ext cx="3644531" cy="5042256"/>
          </a:xfrm>
          <a:prstGeom prst="rect">
            <a:avLst/>
          </a:prstGeom>
        </p:spPr>
      </p:pic>
      <p:pic>
        <p:nvPicPr>
          <p:cNvPr id="7" name="Bildobjekt 6">
            <a:extLst>
              <a:ext uri="{FF2B5EF4-FFF2-40B4-BE49-F238E27FC236}">
                <a16:creationId xmlns:a16="http://schemas.microsoft.com/office/drawing/2014/main" id="{12EA5F5E-4865-8F9C-0A45-04BE350EBBA4}"/>
              </a:ext>
            </a:extLst>
          </p:cNvPr>
          <p:cNvPicPr>
            <a:picLocks noChangeAspect="1"/>
          </p:cNvPicPr>
          <p:nvPr/>
        </p:nvPicPr>
        <p:blipFill>
          <a:blip r:embed="rId6"/>
          <a:stretch>
            <a:fillRect/>
          </a:stretch>
        </p:blipFill>
        <p:spPr>
          <a:xfrm>
            <a:off x="6293034" y="1675843"/>
            <a:ext cx="3479690" cy="5086630"/>
          </a:xfrm>
          <a:prstGeom prst="rect">
            <a:avLst/>
          </a:prstGeom>
        </p:spPr>
      </p:pic>
    </p:spTree>
    <p:extLst>
      <p:ext uri="{BB962C8B-B14F-4D97-AF65-F5344CB8AC3E}">
        <p14:creationId xmlns:p14="http://schemas.microsoft.com/office/powerpoint/2010/main" val="238563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Kortsiktigt mål under säsongen Team 16</a:t>
            </a:r>
          </a:p>
        </p:txBody>
      </p:sp>
      <p:sp>
        <p:nvSpPr>
          <p:cNvPr id="11" name="Content Placeholder 10">
            <a:extLst>
              <a:ext uri="{FF2B5EF4-FFF2-40B4-BE49-F238E27FC236}">
                <a16:creationId xmlns:a16="http://schemas.microsoft.com/office/drawing/2014/main" id="{B05E16AB-5721-0136-6F07-B4989400DB0B}"/>
              </a:ext>
            </a:extLst>
          </p:cNvPr>
          <p:cNvSpPr>
            <a:spLocks noGrp="1"/>
          </p:cNvSpPr>
          <p:nvPr>
            <p:ph idx="1"/>
          </p:nvPr>
        </p:nvSpPr>
        <p:spPr>
          <a:xfrm>
            <a:off x="607855" y="1986169"/>
            <a:ext cx="10515600" cy="4351338"/>
          </a:xfrm>
        </p:spPr>
        <p:txBody>
          <a:bodyPr>
            <a:normAutofit fontScale="92500" lnSpcReduction="20000"/>
          </a:bodyPr>
          <a:lstStyle/>
          <a:p>
            <a:r>
              <a:rPr lang="sv-SE" dirty="0"/>
              <a:t>Spelarnas egna mål: ”Passa som i en triangel med varandra”</a:t>
            </a:r>
          </a:p>
          <a:p>
            <a:r>
              <a:rPr lang="sv-SE" dirty="0"/>
              <a:t>Att alla spelare skall ha C2-nivå efter säsongens slut</a:t>
            </a:r>
          </a:p>
          <a:p>
            <a:r>
              <a:rPr lang="sv-SE" dirty="0"/>
              <a:t>Skapa en lagkänsla så att alla barn lär känna varandra. Kul att spela hockey</a:t>
            </a:r>
          </a:p>
          <a:p>
            <a:r>
              <a:rPr lang="sv-SE" dirty="0"/>
              <a:t>Att spelare lär sig reglerna i laget samt följer dessa</a:t>
            </a:r>
          </a:p>
          <a:p>
            <a:r>
              <a:rPr lang="sv-SE" dirty="0"/>
              <a:t>Fortsätta jobba med 1a, 2a och 3:e press (enklare positionsspel på isen)</a:t>
            </a:r>
          </a:p>
          <a:p>
            <a:r>
              <a:rPr lang="sv-SE" dirty="0"/>
              <a:t>Teoriträning (under off-</a:t>
            </a:r>
            <a:r>
              <a:rPr lang="sv-SE" dirty="0" err="1"/>
              <a:t>ice</a:t>
            </a:r>
            <a:r>
              <a:rPr lang="sv-SE" dirty="0"/>
              <a:t> träning, start början på 26)</a:t>
            </a:r>
          </a:p>
          <a:p>
            <a:r>
              <a:rPr lang="sv-SE" dirty="0"/>
              <a:t>Ha 2st aktiviteter off-</a:t>
            </a:r>
            <a:r>
              <a:rPr lang="sv-SE" dirty="0" err="1"/>
              <a:t>ice</a:t>
            </a:r>
            <a:r>
              <a:rPr lang="sv-SE" dirty="0"/>
              <a:t> (en höst -25 och en vår -26)</a:t>
            </a:r>
          </a:p>
          <a:p>
            <a:r>
              <a:rPr lang="sv-SE" dirty="0"/>
              <a:t>2st föräldramöten (början höst -25 och slutet vår -26)</a:t>
            </a:r>
          </a:p>
          <a:p>
            <a:r>
              <a:rPr lang="sv-SE" dirty="0"/>
              <a:t>Åka på minst 2st cuper (höst -25), </a:t>
            </a:r>
            <a:r>
              <a:rPr lang="sv-SE" dirty="0" err="1"/>
              <a:t>ev</a:t>
            </a:r>
            <a:r>
              <a:rPr lang="sv-SE" dirty="0"/>
              <a:t> 2st cuper till vår -26.</a:t>
            </a:r>
          </a:p>
          <a:p>
            <a:r>
              <a:rPr lang="sv-SE" dirty="0"/>
              <a:t>Öka lagkassan</a:t>
            </a:r>
          </a:p>
        </p:txBody>
      </p:sp>
      <p:pic>
        <p:nvPicPr>
          <p:cNvPr id="15" name="Picture 14">
            <a:extLst>
              <a:ext uri="{FF2B5EF4-FFF2-40B4-BE49-F238E27FC236}">
                <a16:creationId xmlns:a16="http://schemas.microsoft.com/office/drawing/2014/main" id="{033B667E-DCC9-3B0F-58A0-50BD08F3B3D8}"/>
              </a:ext>
            </a:extLst>
          </p:cNvPr>
          <p:cNvPicPr>
            <a:picLocks noChangeAspect="1"/>
          </p:cNvPicPr>
          <p:nvPr/>
        </p:nvPicPr>
        <p:blipFill>
          <a:blip r:embed="rId3"/>
          <a:stretch>
            <a:fillRect/>
          </a:stretch>
        </p:blipFill>
        <p:spPr>
          <a:xfrm>
            <a:off x="10966654" y="2490126"/>
            <a:ext cx="1067850" cy="761893"/>
          </a:xfrm>
          <a:prstGeom prst="rect">
            <a:avLst/>
          </a:prstGeom>
        </p:spPr>
      </p:pic>
      <p:pic>
        <p:nvPicPr>
          <p:cNvPr id="3" name="Bildobjekt 2">
            <a:extLst>
              <a:ext uri="{FF2B5EF4-FFF2-40B4-BE49-F238E27FC236}">
                <a16:creationId xmlns:a16="http://schemas.microsoft.com/office/drawing/2014/main" id="{302AF4CB-C2F4-3E2A-371F-F4DCD178B44B}"/>
              </a:ext>
            </a:extLst>
          </p:cNvPr>
          <p:cNvPicPr>
            <a:picLocks noChangeAspect="1"/>
          </p:cNvPicPr>
          <p:nvPr/>
        </p:nvPicPr>
        <p:blipFill>
          <a:blip r:embed="rId4"/>
          <a:stretch>
            <a:fillRect/>
          </a:stretch>
        </p:blipFill>
        <p:spPr>
          <a:xfrm>
            <a:off x="189883" y="-6692"/>
            <a:ext cx="1469133" cy="1465676"/>
          </a:xfrm>
          <a:prstGeom prst="rect">
            <a:avLst/>
          </a:prstGeom>
        </p:spPr>
      </p:pic>
    </p:spTree>
    <p:extLst>
      <p:ext uri="{BB962C8B-B14F-4D97-AF65-F5344CB8AC3E}">
        <p14:creationId xmlns:p14="http://schemas.microsoft.com/office/powerpoint/2010/main" val="30960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Långsiktigt mål (5 års period) Team 16</a:t>
            </a:r>
          </a:p>
        </p:txBody>
      </p:sp>
      <p:sp>
        <p:nvSpPr>
          <p:cNvPr id="6" name="Content Placeholder 5">
            <a:extLst>
              <a:ext uri="{FF2B5EF4-FFF2-40B4-BE49-F238E27FC236}">
                <a16:creationId xmlns:a16="http://schemas.microsoft.com/office/drawing/2014/main" id="{AE8B2508-47C7-A04A-D3A8-2945DD7D09D1}"/>
              </a:ext>
            </a:extLst>
          </p:cNvPr>
          <p:cNvSpPr>
            <a:spLocks noGrp="1"/>
          </p:cNvSpPr>
          <p:nvPr>
            <p:ph idx="1"/>
          </p:nvPr>
        </p:nvSpPr>
        <p:spPr>
          <a:xfrm>
            <a:off x="747458" y="2059026"/>
            <a:ext cx="11041419" cy="3869826"/>
          </a:xfrm>
        </p:spPr>
        <p:txBody>
          <a:bodyPr>
            <a:normAutofit fontScale="92500" lnSpcReduction="10000"/>
          </a:bodyPr>
          <a:lstStyle/>
          <a:p>
            <a:r>
              <a:rPr lang="sv-SE" dirty="0"/>
              <a:t>Ha en jämn och bredd trupp</a:t>
            </a:r>
          </a:p>
          <a:p>
            <a:r>
              <a:rPr lang="sv-SE" dirty="0"/>
              <a:t>Behålla så många spelare som möjligt (minst 20st spelare, 3st målvakter)</a:t>
            </a:r>
          </a:p>
          <a:p>
            <a:r>
              <a:rPr lang="sv-SE" dirty="0"/>
              <a:t>Att ha motiverade spelare</a:t>
            </a:r>
          </a:p>
          <a:p>
            <a:r>
              <a:rPr lang="sv-SE" dirty="0"/>
              <a:t>Glädje och positiv energi i laget</a:t>
            </a:r>
          </a:p>
          <a:p>
            <a:r>
              <a:rPr lang="sv-SE" dirty="0"/>
              <a:t>Rutin på fysträning, innan eller efter isträning med varierat fokus på koordination, lek, kondition och styrka</a:t>
            </a:r>
          </a:p>
          <a:p>
            <a:r>
              <a:rPr lang="sv-SE" dirty="0"/>
              <a:t>Förbereda med teorikunskap, rena teoripass</a:t>
            </a:r>
          </a:p>
          <a:p>
            <a:r>
              <a:rPr lang="sv-SE" dirty="0"/>
              <a:t>Öva på tacklingar , ge och ta emot, start att öva på under C2 (U11)</a:t>
            </a:r>
          </a:p>
          <a:p>
            <a:r>
              <a:rPr lang="sv-SE" dirty="0"/>
              <a:t>Individuella samtal med spelare, start C1 (U12)</a:t>
            </a:r>
          </a:p>
          <a:p>
            <a:endParaRPr lang="sv-SE" dirty="0"/>
          </a:p>
        </p:txBody>
      </p:sp>
      <p:pic>
        <p:nvPicPr>
          <p:cNvPr id="3" name="Bildobjekt 2">
            <a:extLst>
              <a:ext uri="{FF2B5EF4-FFF2-40B4-BE49-F238E27FC236}">
                <a16:creationId xmlns:a16="http://schemas.microsoft.com/office/drawing/2014/main" id="{1714091C-9D56-3CD2-4B9F-838B808E3315}"/>
              </a:ext>
            </a:extLst>
          </p:cNvPr>
          <p:cNvPicPr>
            <a:picLocks noChangeAspect="1"/>
          </p:cNvPicPr>
          <p:nvPr/>
        </p:nvPicPr>
        <p:blipFill>
          <a:blip r:embed="rId3"/>
          <a:stretch>
            <a:fillRect/>
          </a:stretch>
        </p:blipFill>
        <p:spPr>
          <a:xfrm>
            <a:off x="127203" y="-6692"/>
            <a:ext cx="1594493" cy="1590741"/>
          </a:xfrm>
          <a:prstGeom prst="rect">
            <a:avLst/>
          </a:prstGeom>
        </p:spPr>
      </p:pic>
    </p:spTree>
    <p:extLst>
      <p:ext uri="{BB962C8B-B14F-4D97-AF65-F5344CB8AC3E}">
        <p14:creationId xmlns:p14="http://schemas.microsoft.com/office/powerpoint/2010/main" val="160164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341B39D2-54EB-219F-7F6C-30F49C49880C}"/>
              </a:ext>
            </a:extLst>
          </p:cNvPr>
          <p:cNvSpPr>
            <a:spLocks noGrp="1"/>
          </p:cNvSpPr>
          <p:nvPr>
            <p:ph type="ctrTitle"/>
          </p:nvPr>
        </p:nvSpPr>
        <p:spPr>
          <a:xfrm>
            <a:off x="660043" y="891651"/>
            <a:ext cx="4330412" cy="4548253"/>
          </a:xfrm>
        </p:spPr>
        <p:txBody>
          <a:bodyPr anchor="b">
            <a:normAutofit/>
          </a:bodyPr>
          <a:lstStyle/>
          <a:p>
            <a:r>
              <a:rPr lang="sv-SE" sz="4000" dirty="0">
                <a:solidFill>
                  <a:srgbClr val="FFFFFF"/>
                </a:solidFill>
              </a:rPr>
              <a:t>Frågor?</a:t>
            </a:r>
            <a:br>
              <a:rPr lang="sv-SE" sz="4000" dirty="0">
                <a:solidFill>
                  <a:srgbClr val="FFFFFF"/>
                </a:solidFill>
              </a:rPr>
            </a:br>
            <a:br>
              <a:rPr lang="sv-SE" sz="4000" dirty="0">
                <a:solidFill>
                  <a:srgbClr val="FFFFFF"/>
                </a:solidFill>
              </a:rPr>
            </a:br>
            <a:br>
              <a:rPr lang="sv-SE" sz="4000" dirty="0">
                <a:solidFill>
                  <a:srgbClr val="FFFFFF"/>
                </a:solidFill>
              </a:rPr>
            </a:br>
            <a:br>
              <a:rPr lang="sv-SE" sz="4000" dirty="0">
                <a:solidFill>
                  <a:srgbClr val="FFFFFF"/>
                </a:solidFill>
              </a:rPr>
            </a:br>
            <a:r>
              <a:rPr lang="sv-SE" sz="2000" dirty="0">
                <a:solidFill>
                  <a:srgbClr val="FFFFFF"/>
                </a:solidFill>
              </a:rPr>
              <a:t>Kontakt: caroline.holmbom@hotmail.com</a:t>
            </a:r>
            <a:br>
              <a:rPr lang="sv-SE" sz="2000" dirty="0">
                <a:solidFill>
                  <a:srgbClr val="FFFFFF"/>
                </a:solidFill>
              </a:rPr>
            </a:br>
            <a:r>
              <a:rPr lang="sv-SE" sz="2000" dirty="0">
                <a:solidFill>
                  <a:srgbClr val="FFFFFF"/>
                </a:solidFill>
              </a:rPr>
              <a:t>holmbome@outlook.com    </a:t>
            </a:r>
          </a:p>
        </p:txBody>
      </p:sp>
      <p:pic>
        <p:nvPicPr>
          <p:cNvPr id="4" name="Bildobjekt 3">
            <a:extLst>
              <a:ext uri="{FF2B5EF4-FFF2-40B4-BE49-F238E27FC236}">
                <a16:creationId xmlns:a16="http://schemas.microsoft.com/office/drawing/2014/main" id="{507DA4AB-7699-92D7-37E7-59AAD96AA941}"/>
              </a:ext>
            </a:extLst>
          </p:cNvPr>
          <p:cNvPicPr>
            <a:picLocks noChangeAspect="1"/>
          </p:cNvPicPr>
          <p:nvPr/>
        </p:nvPicPr>
        <p:blipFill>
          <a:blip r:embed="rId3"/>
          <a:stretch>
            <a:fillRect/>
          </a:stretch>
        </p:blipFill>
        <p:spPr>
          <a:xfrm>
            <a:off x="5567937" y="-3"/>
            <a:ext cx="6874175" cy="6858000"/>
          </a:xfrm>
          <a:prstGeom prst="rect">
            <a:avLst/>
          </a:prstGeom>
        </p:spPr>
      </p:pic>
    </p:spTree>
    <p:extLst>
      <p:ext uri="{BB962C8B-B14F-4D97-AF65-F5344CB8AC3E}">
        <p14:creationId xmlns:p14="http://schemas.microsoft.com/office/powerpoint/2010/main" val="422482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9EF735B-7432-B572-541A-C1DAF03D76D0}"/>
              </a:ext>
            </a:extLst>
          </p:cNvPr>
          <p:cNvSpPr>
            <a:spLocks noGrp="1"/>
          </p:cNvSpPr>
          <p:nvPr>
            <p:ph type="title"/>
          </p:nvPr>
        </p:nvSpPr>
        <p:spPr>
          <a:xfrm>
            <a:off x="1371599" y="294538"/>
            <a:ext cx="9895951" cy="1033669"/>
          </a:xfrm>
        </p:spPr>
        <p:txBody>
          <a:bodyPr>
            <a:normAutofit/>
          </a:bodyPr>
          <a:lstStyle/>
          <a:p>
            <a:pPr algn="ctr"/>
            <a:r>
              <a:rPr lang="sv-SE" sz="4000">
                <a:solidFill>
                  <a:srgbClr val="FFFFFF"/>
                </a:solidFill>
              </a:rPr>
              <a:t>LEDARE</a:t>
            </a:r>
            <a:endParaRPr lang="sv-SE" sz="4000" dirty="0">
              <a:solidFill>
                <a:srgbClr val="FFFFFF"/>
              </a:solidFill>
            </a:endParaRPr>
          </a:p>
        </p:txBody>
      </p:sp>
      <p:sp>
        <p:nvSpPr>
          <p:cNvPr id="3" name="Platshållare för innehåll 2">
            <a:extLst>
              <a:ext uri="{FF2B5EF4-FFF2-40B4-BE49-F238E27FC236}">
                <a16:creationId xmlns:a16="http://schemas.microsoft.com/office/drawing/2014/main" id="{F1C2D58F-5A08-8FE4-4C5F-D9862BDDFF63}"/>
              </a:ext>
            </a:extLst>
          </p:cNvPr>
          <p:cNvSpPr>
            <a:spLocks noGrp="1"/>
          </p:cNvSpPr>
          <p:nvPr>
            <p:ph idx="1"/>
          </p:nvPr>
        </p:nvSpPr>
        <p:spPr>
          <a:xfrm>
            <a:off x="1371598" y="1885278"/>
            <a:ext cx="10373361" cy="4501561"/>
          </a:xfrm>
        </p:spPr>
        <p:txBody>
          <a:bodyPr anchor="ctr">
            <a:normAutofit/>
          </a:bodyPr>
          <a:lstStyle/>
          <a:p>
            <a:pPr marL="0" indent="0">
              <a:buNone/>
            </a:pPr>
            <a:r>
              <a:rPr lang="sv-SE" sz="1800" b="1" dirty="0"/>
              <a:t>Caroline Holmbom	</a:t>
            </a:r>
            <a:r>
              <a:rPr lang="sv-SE" sz="1800" dirty="0"/>
              <a:t>	Lagledare		  	</a:t>
            </a:r>
            <a:r>
              <a:rPr lang="sv-SE" sz="1800" b="1" dirty="0"/>
              <a:t>Josefin </a:t>
            </a:r>
            <a:r>
              <a:rPr lang="sv-SE" sz="1800" b="1" dirty="0" err="1"/>
              <a:t>Brohammer</a:t>
            </a:r>
            <a:r>
              <a:rPr lang="sv-SE" sz="1800" b="1" dirty="0"/>
              <a:t> 	</a:t>
            </a:r>
            <a:r>
              <a:rPr lang="sv-SE" sz="1800" dirty="0" err="1"/>
              <a:t>Huvudmaterialare</a:t>
            </a:r>
            <a:endParaRPr lang="sv-SE" sz="1800" dirty="0"/>
          </a:p>
          <a:p>
            <a:pPr marL="0" indent="0">
              <a:buNone/>
            </a:pPr>
            <a:r>
              <a:rPr lang="sv-SE" sz="1800" b="1" dirty="0"/>
              <a:t>Erik Holmbom</a:t>
            </a:r>
            <a:r>
              <a:rPr lang="sv-SE" sz="1800" dirty="0"/>
              <a:t>		Huvudtränare		</a:t>
            </a:r>
            <a:r>
              <a:rPr lang="sv-SE" sz="1800" b="1" dirty="0">
                <a:latin typeface="Calibri" panose="020F0502020204030204" pitchFamily="34" charset="0"/>
                <a:cs typeface="Times New Roman" panose="02020603050405020304" pitchFamily="18" charset="0"/>
              </a:rPr>
              <a:t>Jonas</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Gustin</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latin typeface="Calibri" panose="020F0502020204030204" pitchFamily="34" charset="0"/>
                <a:cs typeface="Times New Roman" panose="02020603050405020304" pitchFamily="18" charset="0"/>
              </a:rPr>
              <a:t>		</a:t>
            </a:r>
            <a:r>
              <a:rPr lang="sv-SE" sz="1800" dirty="0" err="1">
                <a:latin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endParaRPr lang="sv-SE" sz="1800" dirty="0"/>
          </a:p>
          <a:p>
            <a:pPr marL="0" indent="0">
              <a:buNone/>
            </a:pPr>
            <a:r>
              <a:rPr lang="sv-SE" sz="1800" b="1" dirty="0">
                <a:latin typeface="Calibri" panose="020F0502020204030204" pitchFamily="34" charset="0"/>
                <a:ea typeface="Calibri" panose="020F0502020204030204" pitchFamily="34" charset="0"/>
                <a:cs typeface="Times New Roman" panose="02020603050405020304" pitchFamily="18" charset="0"/>
              </a:rPr>
              <a:t>Peter </a:t>
            </a:r>
            <a:r>
              <a:rPr lang="sv-SE" sz="1800" b="1" dirty="0" err="1">
                <a:latin typeface="Calibri" panose="020F0502020204030204" pitchFamily="34" charset="0"/>
                <a:ea typeface="Calibri" panose="020F0502020204030204" pitchFamily="34" charset="0"/>
                <a:cs typeface="Times New Roman" panose="02020603050405020304" pitchFamily="18" charset="0"/>
              </a:rPr>
              <a:t>Feldte</a:t>
            </a:r>
            <a:r>
              <a:rPr lang="sv-SE" sz="1800" b="1" dirty="0">
                <a:latin typeface="Calibri" panose="020F0502020204030204" pitchFamily="34" charset="0"/>
                <a:ea typeface="Calibri" panose="020F0502020204030204" pitchFamily="34" charset="0"/>
                <a:cs typeface="Times New Roman" panose="02020603050405020304" pitchFamily="18" charset="0"/>
              </a:rPr>
              <a:t>		</a:t>
            </a:r>
            <a:r>
              <a:rPr lang="sv-SE" sz="1800" dirty="0">
                <a:latin typeface="Calibri" panose="020F0502020204030204" pitchFamily="34" charset="0"/>
                <a:ea typeface="Calibri" panose="020F0502020204030204" pitchFamily="34" charset="0"/>
                <a:cs typeface="Times New Roman" panose="02020603050405020304" pitchFamily="18" charset="0"/>
              </a:rPr>
              <a:t>Ass. Tränare</a:t>
            </a:r>
            <a:r>
              <a:rPr lang="sv-SE" sz="1800" b="1" dirty="0">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Robin Hell</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Hjalmar Svensson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Isledare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latin typeface="Calibri" panose="020F0502020204030204" pitchFamily="34" charset="0"/>
                <a:ea typeface="Calibri" panose="020F0502020204030204" pitchFamily="34" charset="0"/>
                <a:cs typeface="Times New Roman" panose="02020603050405020304" pitchFamily="18" charset="0"/>
              </a:rPr>
              <a:t>Fredrik Andersson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M</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aterialare</a:t>
            </a:r>
            <a:r>
              <a:rPr lang="sv-SE" sz="12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Patric Wallin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sledare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Mathias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Miletic</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Fystränar</a:t>
            </a:r>
            <a:r>
              <a:rPr lang="sv-SE" sz="1800" dirty="0" err="1">
                <a:latin typeface="Calibri" panose="020F0502020204030204" pitchFamily="34" charset="0"/>
                <a:ea typeface="Calibri" panose="020F0502020204030204" pitchFamily="34" charset="0"/>
                <a:cs typeface="Times New Roman" panose="02020603050405020304" pitchFamily="18" charset="0"/>
              </a:rPr>
              <a: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Mikael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Jarbring</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sledare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Christopher </a:t>
            </a:r>
            <a:r>
              <a:rPr lang="sv-SE" sz="1800" b="1" dirty="0" err="1">
                <a:effectLst/>
                <a:latin typeface="Calibri" panose="020F0502020204030204" pitchFamily="34" charset="0"/>
                <a:ea typeface="Calibri" panose="020F0502020204030204" pitchFamily="34" charset="0"/>
                <a:cs typeface="Times New Roman" panose="02020603050405020304" pitchFamily="18" charset="0"/>
              </a:rPr>
              <a:t>Panic</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effectLst/>
                <a:latin typeface="Calibri" panose="020F0502020204030204" pitchFamily="34" charset="0"/>
                <a:ea typeface="Calibri" panose="020F0502020204030204" pitchFamily="34" charset="0"/>
                <a:cs typeface="Times New Roman" panose="02020603050405020304" pitchFamily="18" charset="0"/>
              </a:rPr>
              <a:t>Patrik Ollas </a:t>
            </a:r>
            <a:r>
              <a:rPr lang="sv-SE" sz="1800" dirty="0">
                <a:latin typeface="Calibri" panose="020F0502020204030204" pitchFamily="34" charset="0"/>
                <a:ea typeface="Calibri" panose="020F0502020204030204" pitchFamily="34" charset="0"/>
                <a:cs typeface="Times New Roman" panose="02020603050405020304" pitchFamily="18" charset="0"/>
              </a:rPr>
              <a:t>		</a:t>
            </a:r>
            <a:r>
              <a:rPr lang="sv-SE" sz="1800" dirty="0" err="1">
                <a:latin typeface="Calibri" panose="020F0502020204030204" pitchFamily="34" charset="0"/>
                <a:ea typeface="Calibri" panose="020F0502020204030204" pitchFamily="34" charset="0"/>
                <a:cs typeface="Times New Roman" panose="02020603050405020304" pitchFamily="18" charset="0"/>
              </a:rPr>
              <a:t>Isledare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b="1" dirty="0">
                <a:latin typeface="Calibri" panose="020F0502020204030204" pitchFamily="34" charset="0"/>
                <a:ea typeface="Calibri" panose="020F0502020204030204" pitchFamily="34" charset="0"/>
                <a:cs typeface="Times New Roman" panose="02020603050405020304" pitchFamily="18" charset="0"/>
              </a:rPr>
              <a:t>Oscar Nilsson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Isledare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000" dirty="0"/>
          </a:p>
        </p:txBody>
      </p:sp>
      <p:pic>
        <p:nvPicPr>
          <p:cNvPr id="5" name="Bildobjekt 4">
            <a:extLst>
              <a:ext uri="{FF2B5EF4-FFF2-40B4-BE49-F238E27FC236}">
                <a16:creationId xmlns:a16="http://schemas.microsoft.com/office/drawing/2014/main" id="{BADE0D45-76C0-C5D2-24AC-FD69C2AB409D}"/>
              </a:ext>
            </a:extLst>
          </p:cNvPr>
          <p:cNvPicPr>
            <a:picLocks noChangeAspect="1"/>
          </p:cNvPicPr>
          <p:nvPr/>
        </p:nvPicPr>
        <p:blipFill>
          <a:blip r:embed="rId3"/>
          <a:stretch>
            <a:fillRect/>
          </a:stretch>
        </p:blipFill>
        <p:spPr>
          <a:xfrm>
            <a:off x="433029" y="0"/>
            <a:ext cx="1417790" cy="1414454"/>
          </a:xfrm>
          <a:prstGeom prst="rect">
            <a:avLst/>
          </a:prstGeom>
        </p:spPr>
      </p:pic>
    </p:spTree>
    <p:extLst>
      <p:ext uri="{BB962C8B-B14F-4D97-AF65-F5344CB8AC3E}">
        <p14:creationId xmlns:p14="http://schemas.microsoft.com/office/powerpoint/2010/main" val="175344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a:solidFill>
                  <a:srgbClr val="FFFFFF"/>
                </a:solidFill>
              </a:rPr>
              <a:t>Kommande säsong</a:t>
            </a:r>
            <a:endParaRPr lang="sv-SE" sz="4000" dirty="0">
              <a:solidFill>
                <a:srgbClr val="FFFFFF"/>
              </a:solidFill>
            </a:endParaRP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371599" y="2318197"/>
            <a:ext cx="9724031" cy="3683358"/>
          </a:xfrm>
        </p:spPr>
        <p:txBody>
          <a:bodyPr anchor="ctr">
            <a:normAutofit/>
          </a:bodyPr>
          <a:lstStyle/>
          <a:p>
            <a:r>
              <a:rPr lang="sv-SE" sz="2000" dirty="0"/>
              <a:t>Totalt 34st spelare i D1. 31st -16, 2st -15 och 1st -14. </a:t>
            </a:r>
          </a:p>
          <a:p>
            <a:r>
              <a:rPr lang="sv-SE" sz="2000" dirty="0"/>
              <a:t>2st fasta målvakter (William G och Eskil)</a:t>
            </a:r>
          </a:p>
          <a:p>
            <a:r>
              <a:rPr lang="sv-SE" sz="2000" dirty="0"/>
              <a:t>Träningar framförallt onsdagar och söndagar</a:t>
            </a:r>
          </a:p>
          <a:p>
            <a:r>
              <a:rPr lang="sv-SE" sz="2000" dirty="0"/>
              <a:t>Fysträning efter isträning på onsdagar</a:t>
            </a:r>
          </a:p>
          <a:p>
            <a:r>
              <a:rPr lang="sv-SE" sz="2000" dirty="0"/>
              <a:t>Serien börjar 18 oktober (D1 anmält 2st lag)</a:t>
            </a:r>
          </a:p>
          <a:p>
            <a:pPr marL="0" indent="0">
              <a:buNone/>
            </a:pPr>
            <a:endParaRPr lang="sv-SE" sz="2000" i="1" dirty="0"/>
          </a:p>
        </p:txBody>
      </p:sp>
      <p:pic>
        <p:nvPicPr>
          <p:cNvPr id="5" name="Bildobjekt 4">
            <a:extLst>
              <a:ext uri="{FF2B5EF4-FFF2-40B4-BE49-F238E27FC236}">
                <a16:creationId xmlns:a16="http://schemas.microsoft.com/office/drawing/2014/main" id="{EB7D1317-8A08-C8F0-3610-0336339B4537}"/>
              </a:ext>
            </a:extLst>
          </p:cNvPr>
          <p:cNvPicPr>
            <a:picLocks noChangeAspect="1"/>
          </p:cNvPicPr>
          <p:nvPr/>
        </p:nvPicPr>
        <p:blipFill>
          <a:blip r:embed="rId3"/>
          <a:stretch>
            <a:fillRect/>
          </a:stretch>
        </p:blipFill>
        <p:spPr>
          <a:xfrm>
            <a:off x="146499" y="0"/>
            <a:ext cx="1555901" cy="1552240"/>
          </a:xfrm>
          <a:prstGeom prst="rect">
            <a:avLst/>
          </a:prstGeom>
        </p:spPr>
      </p:pic>
    </p:spTree>
    <p:extLst>
      <p:ext uri="{BB962C8B-B14F-4D97-AF65-F5344CB8AC3E}">
        <p14:creationId xmlns:p14="http://schemas.microsoft.com/office/powerpoint/2010/main" val="60704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EA80FC-6BAD-5499-28B6-6B1C16A9AA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0D0079-23D3-CF4C-B205-67ED5F514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9ADCC8-3298-8195-0A49-F69123938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E5E036-C750-07ED-6801-29FCA166B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70EF01-D45B-CC23-8544-16D7C6184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A2F814-2D95-4ADE-3585-59C646ED0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7485295-2261-4911-83F8-DFCB527D2334}"/>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Knattar på A-lags matcher</a:t>
            </a:r>
          </a:p>
        </p:txBody>
      </p:sp>
      <p:sp>
        <p:nvSpPr>
          <p:cNvPr id="3" name="Platshållare för innehåll 2">
            <a:extLst>
              <a:ext uri="{FF2B5EF4-FFF2-40B4-BE49-F238E27FC236}">
                <a16:creationId xmlns:a16="http://schemas.microsoft.com/office/drawing/2014/main" id="{8CBFEFE7-5C45-5F45-3071-7F540C53FCBA}"/>
              </a:ext>
            </a:extLst>
          </p:cNvPr>
          <p:cNvSpPr>
            <a:spLocks noGrp="1"/>
          </p:cNvSpPr>
          <p:nvPr>
            <p:ph idx="1"/>
          </p:nvPr>
        </p:nvSpPr>
        <p:spPr>
          <a:xfrm>
            <a:off x="1371599" y="2318197"/>
            <a:ext cx="9724031" cy="3683358"/>
          </a:xfrm>
        </p:spPr>
        <p:txBody>
          <a:bodyPr anchor="ctr">
            <a:normAutofit/>
          </a:bodyPr>
          <a:lstStyle/>
          <a:p>
            <a:r>
              <a:rPr lang="sv-SE" sz="2000" dirty="0"/>
              <a:t>Kommer vara knattar på A-lags matcher under säsongen</a:t>
            </a:r>
          </a:p>
          <a:p>
            <a:r>
              <a:rPr lang="sv-SE" sz="2000" dirty="0"/>
              <a:t>2 barn varje match</a:t>
            </a:r>
          </a:p>
          <a:p>
            <a:r>
              <a:rPr lang="sv-SE" sz="2000" dirty="0"/>
              <a:t>Byter om och värmer upp med A-laget </a:t>
            </a:r>
          </a:p>
          <a:p>
            <a:r>
              <a:rPr lang="sv-SE" sz="2000" dirty="0"/>
              <a:t>Kommer gå på närvarostatistik men prioritera de barn som ej fick vara med på knattematchen i Frölunda. När dessa barn fått vara knattar kommer resterande barn börja bjudas in</a:t>
            </a:r>
          </a:p>
          <a:p>
            <a:r>
              <a:rPr lang="sv-SE" sz="2000" dirty="0"/>
              <a:t>Om några barn redan nu vet att de inte vill vara med som knattar, informera mig.</a:t>
            </a:r>
          </a:p>
          <a:p>
            <a:r>
              <a:rPr lang="sv-SE" sz="2000" dirty="0"/>
              <a:t>Första matchen ev. på söndag 28/9, men jag har inte fått någon info än, därav har ingen bjudits in ännu.</a:t>
            </a:r>
          </a:p>
          <a:p>
            <a:endParaRPr lang="sv-SE" sz="2000" i="1" dirty="0"/>
          </a:p>
        </p:txBody>
      </p:sp>
      <p:pic>
        <p:nvPicPr>
          <p:cNvPr id="5" name="Bildobjekt 4">
            <a:extLst>
              <a:ext uri="{FF2B5EF4-FFF2-40B4-BE49-F238E27FC236}">
                <a16:creationId xmlns:a16="http://schemas.microsoft.com/office/drawing/2014/main" id="{61A821AB-816D-F9F0-F4E4-68154F6EEBAC}"/>
              </a:ext>
            </a:extLst>
          </p:cNvPr>
          <p:cNvPicPr>
            <a:picLocks noChangeAspect="1"/>
          </p:cNvPicPr>
          <p:nvPr/>
        </p:nvPicPr>
        <p:blipFill>
          <a:blip r:embed="rId3"/>
          <a:stretch>
            <a:fillRect/>
          </a:stretch>
        </p:blipFill>
        <p:spPr>
          <a:xfrm>
            <a:off x="146499" y="0"/>
            <a:ext cx="1555901" cy="1552240"/>
          </a:xfrm>
          <a:prstGeom prst="rect">
            <a:avLst/>
          </a:prstGeom>
        </p:spPr>
      </p:pic>
    </p:spTree>
    <p:extLst>
      <p:ext uri="{BB962C8B-B14F-4D97-AF65-F5344CB8AC3E}">
        <p14:creationId xmlns:p14="http://schemas.microsoft.com/office/powerpoint/2010/main" val="12526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Föräldraengagemang</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371599" y="2318197"/>
            <a:ext cx="9724031" cy="3683358"/>
          </a:xfrm>
        </p:spPr>
        <p:txBody>
          <a:bodyPr anchor="ctr">
            <a:normAutofit/>
          </a:bodyPr>
          <a:lstStyle/>
          <a:p>
            <a:r>
              <a:rPr lang="sv-SE" sz="2000" dirty="0"/>
              <a:t>Kassör – Jennie Edin</a:t>
            </a:r>
          </a:p>
          <a:p>
            <a:r>
              <a:rPr lang="sv-SE" sz="2000" dirty="0"/>
              <a:t>Caféansvarig – Moa Comstedt</a:t>
            </a:r>
          </a:p>
          <a:p>
            <a:r>
              <a:rPr lang="sv-SE" sz="2000" dirty="0"/>
              <a:t>Ansvarig för föreningsbiljetter – Moa Comstedt</a:t>
            </a:r>
          </a:p>
          <a:p>
            <a:r>
              <a:rPr lang="sv-SE" sz="2000" dirty="0"/>
              <a:t>Aktivitetsgrupp – Moa, Zandra, Ulla och Lina</a:t>
            </a:r>
          </a:p>
          <a:p>
            <a:pPr marL="0" indent="0">
              <a:buNone/>
            </a:pPr>
            <a:endParaRPr lang="sv-SE" sz="2000" dirty="0"/>
          </a:p>
          <a:p>
            <a:pPr marL="0" indent="0">
              <a:buNone/>
            </a:pPr>
            <a:r>
              <a:rPr lang="sv-SE" sz="2000" dirty="0"/>
              <a:t>Vad vi behöver hjälp med</a:t>
            </a:r>
          </a:p>
          <a:p>
            <a:r>
              <a:rPr lang="sv-SE" sz="2000" dirty="0"/>
              <a:t>Sponsring till klubben eller laget (minst 10% till klubben med sponsring pengar)</a:t>
            </a:r>
          </a:p>
        </p:txBody>
      </p:sp>
      <p:pic>
        <p:nvPicPr>
          <p:cNvPr id="5" name="Bildobjekt 4">
            <a:extLst>
              <a:ext uri="{FF2B5EF4-FFF2-40B4-BE49-F238E27FC236}">
                <a16:creationId xmlns:a16="http://schemas.microsoft.com/office/drawing/2014/main" id="{99AAB250-3818-688A-D9E8-CA483202CCDE}"/>
              </a:ext>
            </a:extLst>
          </p:cNvPr>
          <p:cNvPicPr>
            <a:picLocks noChangeAspect="1"/>
          </p:cNvPicPr>
          <p:nvPr/>
        </p:nvPicPr>
        <p:blipFill>
          <a:blip r:embed="rId3"/>
          <a:stretch>
            <a:fillRect/>
          </a:stretch>
        </p:blipFill>
        <p:spPr>
          <a:xfrm>
            <a:off x="132212" y="0"/>
            <a:ext cx="1584476" cy="1580748"/>
          </a:xfrm>
          <a:prstGeom prst="rect">
            <a:avLst/>
          </a:prstGeom>
        </p:spPr>
      </p:pic>
    </p:spTree>
    <p:extLst>
      <p:ext uri="{BB962C8B-B14F-4D97-AF65-F5344CB8AC3E}">
        <p14:creationId xmlns:p14="http://schemas.microsoft.com/office/powerpoint/2010/main" val="414873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Lagkassa</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371599" y="1658329"/>
            <a:ext cx="9724031" cy="3683358"/>
          </a:xfrm>
        </p:spPr>
        <p:txBody>
          <a:bodyPr anchor="ctr">
            <a:normAutofit/>
          </a:bodyPr>
          <a:lstStyle/>
          <a:p>
            <a:r>
              <a:rPr lang="sv-SE" sz="2000" dirty="0"/>
              <a:t>Viktigt att alla hjälps åt med försäljning till lagkassan eftersom det går till alla barn</a:t>
            </a:r>
          </a:p>
          <a:p>
            <a:r>
              <a:rPr lang="sv-SE" sz="2000" dirty="0"/>
              <a:t>En stabil lagkassa innebär lägre kostnader för föräldrarna vid exempelvis cuper</a:t>
            </a:r>
          </a:p>
          <a:p>
            <a:r>
              <a:rPr lang="sv-SE" sz="2000" dirty="0"/>
              <a:t>Behöver en eller ett par föräldrar som kan ansvara för att hålla i försäljning under hösten/vintern. </a:t>
            </a:r>
          </a:p>
        </p:txBody>
      </p:sp>
      <p:pic>
        <p:nvPicPr>
          <p:cNvPr id="5" name="Bildobjekt 4">
            <a:extLst>
              <a:ext uri="{FF2B5EF4-FFF2-40B4-BE49-F238E27FC236}">
                <a16:creationId xmlns:a16="http://schemas.microsoft.com/office/drawing/2014/main" id="{F2D6730A-0AF3-DA35-742F-D049354DF9C3}"/>
              </a:ext>
            </a:extLst>
          </p:cNvPr>
          <p:cNvPicPr>
            <a:picLocks noChangeAspect="1"/>
          </p:cNvPicPr>
          <p:nvPr/>
        </p:nvPicPr>
        <p:blipFill>
          <a:blip r:embed="rId3"/>
          <a:stretch>
            <a:fillRect/>
          </a:stretch>
        </p:blipFill>
        <p:spPr>
          <a:xfrm>
            <a:off x="160787" y="33504"/>
            <a:ext cx="1527326" cy="1523732"/>
          </a:xfrm>
          <a:prstGeom prst="rect">
            <a:avLst/>
          </a:prstGeom>
        </p:spPr>
      </p:pic>
    </p:spTree>
    <p:extLst>
      <p:ext uri="{BB962C8B-B14F-4D97-AF65-F5344CB8AC3E}">
        <p14:creationId xmlns:p14="http://schemas.microsoft.com/office/powerpoint/2010/main" val="304030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9846AB-CFE8-0533-F891-6AA3D85AF98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6F9F89-9ED8-C2CA-F4F7-155036EF2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56E449-3639-B3E3-4439-87616A97E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F8D196-F18C-2149-46F6-648A91B9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520AD9-E0EB-8DCF-3DB2-7C7A4DE2D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2B868A-384D-DCDF-D4CD-638E25337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541F3A7-C5A8-7126-8C75-F3A4F39E49CC}"/>
              </a:ext>
            </a:extLst>
          </p:cNvPr>
          <p:cNvSpPr>
            <a:spLocks noGrp="1"/>
          </p:cNvSpPr>
          <p:nvPr>
            <p:ph type="title"/>
          </p:nvPr>
        </p:nvSpPr>
        <p:spPr>
          <a:xfrm>
            <a:off x="1371599" y="294538"/>
            <a:ext cx="9895951" cy="1033669"/>
          </a:xfrm>
        </p:spPr>
        <p:txBody>
          <a:bodyPr>
            <a:normAutofit/>
          </a:bodyPr>
          <a:lstStyle/>
          <a:p>
            <a:pPr algn="ctr"/>
            <a:r>
              <a:rPr lang="sv-SE" sz="4000" dirty="0" err="1">
                <a:solidFill>
                  <a:srgbClr val="FFFFFF"/>
                </a:solidFill>
              </a:rPr>
              <a:t>Instagram</a:t>
            </a:r>
            <a:endParaRPr lang="sv-SE" sz="4000" dirty="0">
              <a:solidFill>
                <a:srgbClr val="FFFFFF"/>
              </a:solidFill>
            </a:endParaRPr>
          </a:p>
        </p:txBody>
      </p:sp>
      <p:sp>
        <p:nvSpPr>
          <p:cNvPr id="3" name="Platshållare för innehåll 2">
            <a:extLst>
              <a:ext uri="{FF2B5EF4-FFF2-40B4-BE49-F238E27FC236}">
                <a16:creationId xmlns:a16="http://schemas.microsoft.com/office/drawing/2014/main" id="{D19812BB-DC4F-03E1-33C2-D3F07FCFAFCC}"/>
              </a:ext>
            </a:extLst>
          </p:cNvPr>
          <p:cNvSpPr>
            <a:spLocks noGrp="1"/>
          </p:cNvSpPr>
          <p:nvPr>
            <p:ph idx="1"/>
          </p:nvPr>
        </p:nvSpPr>
        <p:spPr>
          <a:xfrm>
            <a:off x="1371599" y="2318197"/>
            <a:ext cx="9724031" cy="3683358"/>
          </a:xfrm>
        </p:spPr>
        <p:txBody>
          <a:bodyPr anchor="ctr">
            <a:normAutofit/>
          </a:bodyPr>
          <a:lstStyle/>
          <a:p>
            <a:r>
              <a:rPr lang="sv-SE" sz="2000" dirty="0" err="1"/>
              <a:t>Instagramkonto</a:t>
            </a:r>
            <a:r>
              <a:rPr lang="sv-SE" sz="2000" dirty="0"/>
              <a:t> för team 2016</a:t>
            </a:r>
          </a:p>
          <a:p>
            <a:r>
              <a:rPr lang="sv-SE" sz="2000" dirty="0"/>
              <a:t>Kommer vara ett låst konto</a:t>
            </a:r>
          </a:p>
          <a:p>
            <a:r>
              <a:rPr lang="sv-SE" sz="2000" dirty="0"/>
              <a:t>Alla föräldrar behöver prata med sina barn om de vill synas på bild på </a:t>
            </a:r>
            <a:r>
              <a:rPr lang="sv-SE" sz="2000" dirty="0" err="1"/>
              <a:t>Instagram</a:t>
            </a:r>
            <a:r>
              <a:rPr lang="sv-SE" sz="2000" dirty="0"/>
              <a:t>. Vid minsta tveksamhet så meddelar man mig. </a:t>
            </a:r>
          </a:p>
          <a:p>
            <a:r>
              <a:rPr lang="sv-SE" sz="2000" dirty="0"/>
              <a:t>Kommer gå ut med mail samt i föräldragruppen på </a:t>
            </a:r>
            <a:r>
              <a:rPr lang="sv-SE" sz="2000" dirty="0" err="1"/>
              <a:t>whatsapp</a:t>
            </a:r>
            <a:r>
              <a:rPr lang="sv-SE" sz="2000" dirty="0"/>
              <a:t> för att försäkra mig om att alla fått informationen och har möjlighet att ta ställning till om man vill vara med på </a:t>
            </a:r>
            <a:r>
              <a:rPr lang="sv-SE" sz="2000" dirty="0" err="1"/>
              <a:t>Instagram</a:t>
            </a:r>
            <a:r>
              <a:rPr lang="sv-SE" sz="2000" dirty="0"/>
              <a:t> eller inte. </a:t>
            </a:r>
          </a:p>
          <a:p>
            <a:pPr marL="0" indent="0">
              <a:buNone/>
            </a:pPr>
            <a:endParaRPr lang="sv-SE" sz="2000" dirty="0"/>
          </a:p>
          <a:p>
            <a:pPr marL="0" indent="0">
              <a:buNone/>
            </a:pPr>
            <a:endParaRPr lang="sv-SE" sz="2000" dirty="0"/>
          </a:p>
        </p:txBody>
      </p:sp>
      <p:pic>
        <p:nvPicPr>
          <p:cNvPr id="5" name="Bildobjekt 4">
            <a:extLst>
              <a:ext uri="{FF2B5EF4-FFF2-40B4-BE49-F238E27FC236}">
                <a16:creationId xmlns:a16="http://schemas.microsoft.com/office/drawing/2014/main" id="{35469ED8-6D2D-B9F2-DCCE-2FF36A7D8B86}"/>
              </a:ext>
            </a:extLst>
          </p:cNvPr>
          <p:cNvPicPr>
            <a:picLocks noChangeAspect="1"/>
          </p:cNvPicPr>
          <p:nvPr/>
        </p:nvPicPr>
        <p:blipFill>
          <a:blip r:embed="rId2"/>
          <a:stretch>
            <a:fillRect/>
          </a:stretch>
        </p:blipFill>
        <p:spPr>
          <a:xfrm>
            <a:off x="139356" y="12123"/>
            <a:ext cx="1570188" cy="1566493"/>
          </a:xfrm>
          <a:prstGeom prst="rect">
            <a:avLst/>
          </a:prstGeom>
        </p:spPr>
      </p:pic>
    </p:spTree>
    <p:extLst>
      <p:ext uri="{BB962C8B-B14F-4D97-AF65-F5344CB8AC3E}">
        <p14:creationId xmlns:p14="http://schemas.microsoft.com/office/powerpoint/2010/main" val="96620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80AA49-523D-A546-1A28-5C76B71215E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2F17A7-90A3-9880-07C6-4D60EECE6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5A6A02-35E4-2D02-44AE-4505DBE8E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291FD2-775D-CD8B-E7BD-3D7EDD528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81CA27-5B8E-826A-DEFE-43589B4BF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27CCD9-60AB-56C1-B50C-5A28CEB33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9C9DE1F-E79F-6A74-A15A-CC93A9AB02AD}"/>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Härrydas styrdokument</a:t>
            </a:r>
          </a:p>
        </p:txBody>
      </p:sp>
      <p:sp>
        <p:nvSpPr>
          <p:cNvPr id="3" name="Platshållare för innehåll 2">
            <a:extLst>
              <a:ext uri="{FF2B5EF4-FFF2-40B4-BE49-F238E27FC236}">
                <a16:creationId xmlns:a16="http://schemas.microsoft.com/office/drawing/2014/main" id="{A0D4FED1-AC06-F747-D84E-1D19101E7B6F}"/>
              </a:ext>
            </a:extLst>
          </p:cNvPr>
          <p:cNvSpPr>
            <a:spLocks noGrp="1"/>
          </p:cNvSpPr>
          <p:nvPr>
            <p:ph idx="1"/>
          </p:nvPr>
        </p:nvSpPr>
        <p:spPr>
          <a:xfrm>
            <a:off x="473598" y="1891970"/>
            <a:ext cx="10793952" cy="1813019"/>
          </a:xfrm>
        </p:spPr>
        <p:txBody>
          <a:bodyPr anchor="ctr">
            <a:normAutofit/>
          </a:bodyPr>
          <a:lstStyle/>
          <a:p>
            <a:r>
              <a:rPr lang="sv-SE" sz="2000" dirty="0"/>
              <a:t>Ligger på laget.se under D1/”Mer”/”Dokument”/”Styrdokument och stadgar”/”Styrdokument för den sportsliga verksamheten</a:t>
            </a:r>
          </a:p>
          <a:p>
            <a:r>
              <a:rPr lang="sv-SE" sz="2000" dirty="0"/>
              <a:t>Innehåller bland annat förhållningssätt och förväntningar på ledare/spelare och föräldrar</a:t>
            </a:r>
          </a:p>
          <a:p>
            <a:r>
              <a:rPr lang="sv-SE" sz="2000" dirty="0"/>
              <a:t>Viktigt att alla föräldrar går in och läser styrdokumentet</a:t>
            </a:r>
          </a:p>
          <a:p>
            <a:pPr marL="0" indent="0">
              <a:buNone/>
            </a:pPr>
            <a:endParaRPr lang="sv-SE" sz="2000" dirty="0"/>
          </a:p>
          <a:p>
            <a:pPr marL="0" indent="0">
              <a:buNone/>
            </a:pPr>
            <a:endParaRPr lang="sv-SE" sz="2000" dirty="0"/>
          </a:p>
        </p:txBody>
      </p:sp>
      <p:pic>
        <p:nvPicPr>
          <p:cNvPr id="5" name="Bildobjekt 4">
            <a:extLst>
              <a:ext uri="{FF2B5EF4-FFF2-40B4-BE49-F238E27FC236}">
                <a16:creationId xmlns:a16="http://schemas.microsoft.com/office/drawing/2014/main" id="{0D9CB3F2-C399-F7F0-BAFF-D51299313111}"/>
              </a:ext>
            </a:extLst>
          </p:cNvPr>
          <p:cNvPicPr>
            <a:picLocks noChangeAspect="1"/>
          </p:cNvPicPr>
          <p:nvPr/>
        </p:nvPicPr>
        <p:blipFill>
          <a:blip r:embed="rId2"/>
          <a:stretch>
            <a:fillRect/>
          </a:stretch>
        </p:blipFill>
        <p:spPr>
          <a:xfrm>
            <a:off x="139356" y="12123"/>
            <a:ext cx="1570188" cy="1566493"/>
          </a:xfrm>
          <a:prstGeom prst="rect">
            <a:avLst/>
          </a:prstGeom>
        </p:spPr>
      </p:pic>
      <p:pic>
        <p:nvPicPr>
          <p:cNvPr id="6" name="Bildobjekt 5">
            <a:extLst>
              <a:ext uri="{FF2B5EF4-FFF2-40B4-BE49-F238E27FC236}">
                <a16:creationId xmlns:a16="http://schemas.microsoft.com/office/drawing/2014/main" id="{DC44290D-7007-9A52-79EE-ABBAABF0E972}"/>
              </a:ext>
            </a:extLst>
          </p:cNvPr>
          <p:cNvPicPr>
            <a:picLocks noChangeAspect="1"/>
          </p:cNvPicPr>
          <p:nvPr/>
        </p:nvPicPr>
        <p:blipFill>
          <a:blip r:embed="rId3"/>
          <a:stretch>
            <a:fillRect/>
          </a:stretch>
        </p:blipFill>
        <p:spPr>
          <a:xfrm>
            <a:off x="229216" y="4612640"/>
            <a:ext cx="3802921" cy="2097015"/>
          </a:xfrm>
          <a:prstGeom prst="rect">
            <a:avLst/>
          </a:prstGeom>
        </p:spPr>
      </p:pic>
      <p:pic>
        <p:nvPicPr>
          <p:cNvPr id="9" name="Bildobjekt 8">
            <a:extLst>
              <a:ext uri="{FF2B5EF4-FFF2-40B4-BE49-F238E27FC236}">
                <a16:creationId xmlns:a16="http://schemas.microsoft.com/office/drawing/2014/main" id="{E510BFE0-0C35-82C8-971E-671D5A569961}"/>
              </a:ext>
            </a:extLst>
          </p:cNvPr>
          <p:cNvPicPr>
            <a:picLocks noChangeAspect="1"/>
          </p:cNvPicPr>
          <p:nvPr/>
        </p:nvPicPr>
        <p:blipFill>
          <a:blip r:embed="rId4"/>
          <a:stretch>
            <a:fillRect/>
          </a:stretch>
        </p:blipFill>
        <p:spPr>
          <a:xfrm>
            <a:off x="8302840" y="4348777"/>
            <a:ext cx="2256827" cy="369480"/>
          </a:xfrm>
          <a:prstGeom prst="rect">
            <a:avLst/>
          </a:prstGeom>
        </p:spPr>
      </p:pic>
      <p:pic>
        <p:nvPicPr>
          <p:cNvPr id="13" name="Bildobjekt 12">
            <a:extLst>
              <a:ext uri="{FF2B5EF4-FFF2-40B4-BE49-F238E27FC236}">
                <a16:creationId xmlns:a16="http://schemas.microsoft.com/office/drawing/2014/main" id="{9D717E9E-67E4-A204-9A7D-2DDEB5AD3371}"/>
              </a:ext>
            </a:extLst>
          </p:cNvPr>
          <p:cNvPicPr>
            <a:picLocks noChangeAspect="1"/>
          </p:cNvPicPr>
          <p:nvPr/>
        </p:nvPicPr>
        <p:blipFill>
          <a:blip r:embed="rId5"/>
          <a:stretch>
            <a:fillRect/>
          </a:stretch>
        </p:blipFill>
        <p:spPr>
          <a:xfrm>
            <a:off x="8336745" y="4789249"/>
            <a:ext cx="3626038" cy="1813019"/>
          </a:xfrm>
          <a:prstGeom prst="rect">
            <a:avLst/>
          </a:prstGeom>
        </p:spPr>
      </p:pic>
      <p:pic>
        <p:nvPicPr>
          <p:cNvPr id="17" name="Bildobjekt 16">
            <a:extLst>
              <a:ext uri="{FF2B5EF4-FFF2-40B4-BE49-F238E27FC236}">
                <a16:creationId xmlns:a16="http://schemas.microsoft.com/office/drawing/2014/main" id="{67C5B223-E469-17DB-BB4E-D3F0516D434D}"/>
              </a:ext>
            </a:extLst>
          </p:cNvPr>
          <p:cNvPicPr>
            <a:picLocks noChangeAspect="1"/>
          </p:cNvPicPr>
          <p:nvPr/>
        </p:nvPicPr>
        <p:blipFill>
          <a:blip r:embed="rId6"/>
          <a:stretch>
            <a:fillRect/>
          </a:stretch>
        </p:blipFill>
        <p:spPr>
          <a:xfrm>
            <a:off x="4631047" y="3243174"/>
            <a:ext cx="2929906" cy="3507634"/>
          </a:xfrm>
          <a:prstGeom prst="rect">
            <a:avLst/>
          </a:prstGeom>
        </p:spPr>
      </p:pic>
    </p:spTree>
    <p:extLst>
      <p:ext uri="{BB962C8B-B14F-4D97-AF65-F5344CB8AC3E}">
        <p14:creationId xmlns:p14="http://schemas.microsoft.com/office/powerpoint/2010/main" val="101366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9B8427-70A1-92F5-B846-DA76C4BF176A}"/>
              </a:ext>
            </a:extLst>
          </p:cNvPr>
          <p:cNvSpPr>
            <a:spLocks noGrp="1"/>
          </p:cNvSpPr>
          <p:nvPr>
            <p:ph type="title"/>
          </p:nvPr>
        </p:nvSpPr>
        <p:spPr>
          <a:xfrm>
            <a:off x="1371599" y="294538"/>
            <a:ext cx="9895951" cy="1033669"/>
          </a:xfrm>
        </p:spPr>
        <p:txBody>
          <a:bodyPr>
            <a:normAutofit/>
          </a:bodyPr>
          <a:lstStyle/>
          <a:p>
            <a:pPr algn="ctr"/>
            <a:r>
              <a:rPr lang="sv-SE" sz="4000" dirty="0">
                <a:solidFill>
                  <a:srgbClr val="FFFFFF"/>
                </a:solidFill>
              </a:rPr>
              <a:t>Regler för team 16</a:t>
            </a:r>
          </a:p>
        </p:txBody>
      </p:sp>
      <p:sp>
        <p:nvSpPr>
          <p:cNvPr id="3" name="Platshållare för innehåll 2">
            <a:extLst>
              <a:ext uri="{FF2B5EF4-FFF2-40B4-BE49-F238E27FC236}">
                <a16:creationId xmlns:a16="http://schemas.microsoft.com/office/drawing/2014/main" id="{3BF73970-B53C-5BD9-56DB-FC40C18F5FAB}"/>
              </a:ext>
            </a:extLst>
          </p:cNvPr>
          <p:cNvSpPr>
            <a:spLocks noGrp="1"/>
          </p:cNvSpPr>
          <p:nvPr>
            <p:ph idx="1"/>
          </p:nvPr>
        </p:nvSpPr>
        <p:spPr>
          <a:xfrm>
            <a:off x="1519668" y="1591595"/>
            <a:ext cx="10353041" cy="5187740"/>
          </a:xfrm>
        </p:spPr>
        <p:txBody>
          <a:bodyPr anchor="ctr">
            <a:normAutofit/>
          </a:bodyPr>
          <a:lstStyle/>
          <a:p>
            <a:pPr marL="0" indent="0">
              <a:buNone/>
            </a:pPr>
            <a:r>
              <a:rPr lang="sv-SE" sz="2000" u="sng" dirty="0"/>
              <a:t>Regler som spelare själva bestämt:</a:t>
            </a:r>
          </a:p>
          <a:p>
            <a:r>
              <a:rPr lang="sv-SE" sz="2000" dirty="0"/>
              <a:t>1. Inte tacklas</a:t>
            </a:r>
          </a:p>
          <a:p>
            <a:r>
              <a:rPr lang="sv-SE" sz="2000" dirty="0"/>
              <a:t>2. Inte slå med klubborna</a:t>
            </a:r>
          </a:p>
          <a:p>
            <a:r>
              <a:rPr lang="sv-SE" sz="2000" dirty="0"/>
              <a:t>3. Inte skjuta när målvakten ej är redo</a:t>
            </a:r>
          </a:p>
          <a:p>
            <a:r>
              <a:rPr lang="sv-SE" sz="2000" dirty="0"/>
              <a:t>4. Inte skjuta puckar efter avblåsning</a:t>
            </a:r>
          </a:p>
          <a:p>
            <a:r>
              <a:rPr lang="sv-SE" sz="2000" dirty="0"/>
              <a:t>5. Inte slåss</a:t>
            </a:r>
          </a:p>
          <a:p>
            <a:r>
              <a:rPr lang="sv-SE" sz="2000" dirty="0"/>
              <a:t>6. Snäll kompis</a:t>
            </a:r>
          </a:p>
          <a:p>
            <a:r>
              <a:rPr lang="sv-SE" sz="2000" dirty="0"/>
              <a:t>7. Komma i tid</a:t>
            </a:r>
            <a:endParaRPr lang="sv-SE" sz="2000" dirty="0">
              <a:solidFill>
                <a:srgbClr val="FF0000"/>
              </a:solidFill>
            </a:endParaRPr>
          </a:p>
          <a:p>
            <a:pPr marL="0" indent="0">
              <a:buNone/>
            </a:pPr>
            <a:endParaRPr lang="sv-SE" sz="2000" dirty="0"/>
          </a:p>
          <a:p>
            <a:pPr marL="0" indent="0">
              <a:buNone/>
            </a:pPr>
            <a:endParaRPr lang="sv-SE" sz="2000" dirty="0"/>
          </a:p>
          <a:p>
            <a:pPr marL="0" indent="0">
              <a:buNone/>
            </a:pPr>
            <a:r>
              <a:rPr lang="sv-SE" sz="2000" dirty="0"/>
              <a:t>Om regler bryts under träning innebär 1-2min vila i båset samt ursäkt till spelare. </a:t>
            </a:r>
          </a:p>
          <a:p>
            <a:pPr marL="0" indent="0">
              <a:buNone/>
            </a:pPr>
            <a:r>
              <a:rPr lang="sv-SE" sz="2000" dirty="0"/>
              <a:t>Gäller alla, därefter full fart igen.</a:t>
            </a:r>
          </a:p>
        </p:txBody>
      </p:sp>
      <p:pic>
        <p:nvPicPr>
          <p:cNvPr id="6" name="Picture 5">
            <a:extLst>
              <a:ext uri="{FF2B5EF4-FFF2-40B4-BE49-F238E27FC236}">
                <a16:creationId xmlns:a16="http://schemas.microsoft.com/office/drawing/2014/main" id="{71A2BA47-5350-55E8-4FEC-6D750027D640}"/>
              </a:ext>
            </a:extLst>
          </p:cNvPr>
          <p:cNvPicPr>
            <a:picLocks noChangeAspect="1"/>
          </p:cNvPicPr>
          <p:nvPr/>
        </p:nvPicPr>
        <p:blipFill>
          <a:blip r:embed="rId3"/>
          <a:stretch>
            <a:fillRect/>
          </a:stretch>
        </p:blipFill>
        <p:spPr>
          <a:xfrm>
            <a:off x="344621" y="5507398"/>
            <a:ext cx="912249" cy="1113412"/>
          </a:xfrm>
          <a:prstGeom prst="rect">
            <a:avLst/>
          </a:prstGeom>
        </p:spPr>
      </p:pic>
      <p:pic>
        <p:nvPicPr>
          <p:cNvPr id="9" name="Picture 8">
            <a:extLst>
              <a:ext uri="{FF2B5EF4-FFF2-40B4-BE49-F238E27FC236}">
                <a16:creationId xmlns:a16="http://schemas.microsoft.com/office/drawing/2014/main" id="{32936E6D-FDAC-1406-E8C9-F6A84F6DB5D6}"/>
              </a:ext>
            </a:extLst>
          </p:cNvPr>
          <p:cNvPicPr>
            <a:picLocks noChangeAspect="1"/>
          </p:cNvPicPr>
          <p:nvPr/>
        </p:nvPicPr>
        <p:blipFill>
          <a:blip r:embed="rId4"/>
          <a:stretch>
            <a:fillRect/>
          </a:stretch>
        </p:blipFill>
        <p:spPr>
          <a:xfrm>
            <a:off x="344621" y="1777425"/>
            <a:ext cx="1095692" cy="1037553"/>
          </a:xfrm>
          <a:prstGeom prst="rect">
            <a:avLst/>
          </a:prstGeom>
        </p:spPr>
      </p:pic>
      <p:pic>
        <p:nvPicPr>
          <p:cNvPr id="5" name="Bildobjekt 4">
            <a:extLst>
              <a:ext uri="{FF2B5EF4-FFF2-40B4-BE49-F238E27FC236}">
                <a16:creationId xmlns:a16="http://schemas.microsoft.com/office/drawing/2014/main" id="{88006D57-788F-A6F7-AF30-624FB7853981}"/>
              </a:ext>
            </a:extLst>
          </p:cNvPr>
          <p:cNvPicPr>
            <a:picLocks noChangeAspect="1"/>
          </p:cNvPicPr>
          <p:nvPr/>
        </p:nvPicPr>
        <p:blipFill>
          <a:blip r:embed="rId5"/>
          <a:stretch>
            <a:fillRect/>
          </a:stretch>
        </p:blipFill>
        <p:spPr>
          <a:xfrm>
            <a:off x="118226" y="16001"/>
            <a:ext cx="1594493" cy="1590741"/>
          </a:xfrm>
          <a:prstGeom prst="rect">
            <a:avLst/>
          </a:prstGeom>
        </p:spPr>
      </p:pic>
      <p:sp>
        <p:nvSpPr>
          <p:cNvPr id="4" name="Platshållare för innehåll 2">
            <a:extLst>
              <a:ext uri="{FF2B5EF4-FFF2-40B4-BE49-F238E27FC236}">
                <a16:creationId xmlns:a16="http://schemas.microsoft.com/office/drawing/2014/main" id="{553E3033-79B8-E115-14BD-972C2EE9D81D}"/>
              </a:ext>
            </a:extLst>
          </p:cNvPr>
          <p:cNvSpPr txBox="1">
            <a:spLocks/>
          </p:cNvSpPr>
          <p:nvPr/>
        </p:nvSpPr>
        <p:spPr>
          <a:xfrm>
            <a:off x="6423783" y="1980512"/>
            <a:ext cx="5652225" cy="2955282"/>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u="sng" dirty="0"/>
              <a:t>Komplettering förhållningsregler från ledare:</a:t>
            </a:r>
          </a:p>
          <a:p>
            <a:pPr marL="457200" indent="-457200">
              <a:buFont typeface="Arial" panose="020B0604020202020204" pitchFamily="34" charset="0"/>
              <a:buAutoNum type="arabicPeriod"/>
            </a:pPr>
            <a:r>
              <a:rPr lang="sv-SE" sz="2000" dirty="0"/>
              <a:t>Endast ledare sköter musiken på träning/matcher</a:t>
            </a:r>
          </a:p>
          <a:p>
            <a:pPr marL="457200" indent="-457200">
              <a:buFont typeface="Arial" panose="020B0604020202020204" pitchFamily="34" charset="0"/>
              <a:buAutoNum type="arabicPeriod"/>
            </a:pPr>
            <a:r>
              <a:rPr lang="sv-SE" sz="2000" dirty="0"/>
              <a:t>Inga föräldrar i omklädningsrummet (samtliga ledare har lämnat in utdrag ur polisregistret).</a:t>
            </a:r>
          </a:p>
          <a:p>
            <a:pPr marL="457200" indent="-457200">
              <a:buFont typeface="Arial" panose="020B0604020202020204" pitchFamily="34" charset="0"/>
              <a:buAutoNum type="arabicPeriod"/>
            </a:pPr>
            <a:r>
              <a:rPr lang="sv-SE" sz="2000" dirty="0"/>
              <a:t>Spelare skall själv lära sig att knyta sina skridskor. Okej att spelare försöker knyta och att ledare knyter om (om det inte blir tillräckligt hårt).</a:t>
            </a:r>
          </a:p>
          <a:p>
            <a:pPr marL="457200" indent="-457200">
              <a:buFont typeface="Arial" panose="020B0604020202020204" pitchFamily="34" charset="0"/>
              <a:buAutoNum type="arabicPeriod"/>
            </a:pPr>
            <a:r>
              <a:rPr lang="sv-SE" sz="2000" dirty="0"/>
              <a:t>Viktigt att spelare äter innan och efter träning enligt kostcirkeln (aktiva barn behöver äta mer än icke aktiva barn), mellanmål/frukt innan träning</a:t>
            </a:r>
          </a:p>
          <a:p>
            <a:pPr marL="457200" indent="-457200">
              <a:buFont typeface="Arial" panose="020B0604020202020204" pitchFamily="34" charset="0"/>
              <a:buAutoNum type="arabicPeriod"/>
            </a:pPr>
            <a:endParaRPr lang="sv-SE" sz="2000" dirty="0"/>
          </a:p>
        </p:txBody>
      </p:sp>
    </p:spTree>
    <p:extLst>
      <p:ext uri="{BB962C8B-B14F-4D97-AF65-F5344CB8AC3E}">
        <p14:creationId xmlns:p14="http://schemas.microsoft.com/office/powerpoint/2010/main" val="5149853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21155</TotalTime>
  <Words>1141</Words>
  <Application>Microsoft Macintosh PowerPoint</Application>
  <PresentationFormat>Bredbild</PresentationFormat>
  <Paragraphs>133</Paragraphs>
  <Slides>17</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Välkomna till föräldramöte för Team 16!</vt:lpstr>
      <vt:lpstr>LEDARE</vt:lpstr>
      <vt:lpstr>Kommande säsong</vt:lpstr>
      <vt:lpstr>Knattar på A-lags matcher</vt:lpstr>
      <vt:lpstr>Föräldraengagemang</vt:lpstr>
      <vt:lpstr>Lagkassa</vt:lpstr>
      <vt:lpstr>Instagram</vt:lpstr>
      <vt:lpstr>Härrydas styrdokument</vt:lpstr>
      <vt:lpstr>Regler för team 16</vt:lpstr>
      <vt:lpstr>Seriespel</vt:lpstr>
      <vt:lpstr>Uppspel till C2</vt:lpstr>
      <vt:lpstr>Hemmaplansmodellen</vt:lpstr>
      <vt:lpstr>Hemmaplansmodellen</vt:lpstr>
      <vt:lpstr>Hemmaplansmodellen – Regler C1</vt:lpstr>
      <vt:lpstr>Kortsiktigt mål under säsongen Team 16</vt:lpstr>
      <vt:lpstr>Långsiktigt mål (5 års period) Team 16</vt:lpstr>
      <vt:lpstr>Frågor?    Kontakt: caroline.holmbom@hotmail.com holmbome@outlook.com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Team 16</dc:title>
  <dc:creator>Caroline Holmbom</dc:creator>
  <cp:lastModifiedBy>Caroline Holmbom</cp:lastModifiedBy>
  <cp:revision>47</cp:revision>
  <dcterms:created xsi:type="dcterms:W3CDTF">2024-03-11T20:09:05Z</dcterms:created>
  <dcterms:modified xsi:type="dcterms:W3CDTF">2025-09-25T18:27:33Z</dcterms:modified>
</cp:coreProperties>
</file>