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4" r:id="rId9"/>
    <p:sldId id="263" r:id="rId10"/>
    <p:sldId id="268" r:id="rId11"/>
    <p:sldId id="269" r:id="rId12"/>
    <p:sldId id="270" r:id="rId13"/>
    <p:sldId id="271" r:id="rId14"/>
    <p:sldId id="265" r:id="rId15"/>
    <p:sldId id="267" r:id="rId16"/>
    <p:sldId id="266" r:id="rId1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p:restoredTop sz="94336"/>
  </p:normalViewPr>
  <p:slideViewPr>
    <p:cSldViewPr snapToGrid="0" snapToObjects="1">
      <p:cViewPr varScale="1">
        <p:scale>
          <a:sx n="82" d="100"/>
          <a:sy n="82" d="100"/>
        </p:scale>
        <p:origin x="1448" y="16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FC5800-34A0-834D-BA50-FA82B25139E6}" type="datetimeFigureOut">
              <a:rPr lang="sv-SE" smtClean="0"/>
              <a:t>2024-09-14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4B75E-9389-004B-BAE9-ED1C8B426474}" type="slidenum">
              <a:rPr lang="sv-SE" smtClean="0"/>
              <a:t>‹#›</a:t>
            </a:fld>
            <a:endParaRPr lang="sv-SE"/>
          </a:p>
        </p:txBody>
      </p:sp>
    </p:spTree>
    <p:extLst>
      <p:ext uri="{BB962C8B-B14F-4D97-AF65-F5344CB8AC3E}">
        <p14:creationId xmlns:p14="http://schemas.microsoft.com/office/powerpoint/2010/main" val="1158948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94B75E-9389-004B-BAE9-ED1C8B426474}" type="slidenum">
              <a:rPr lang="sv-SE" smtClean="0"/>
              <a:t>2</a:t>
            </a:fld>
            <a:endParaRPr lang="sv-SE"/>
          </a:p>
        </p:txBody>
      </p:sp>
    </p:spTree>
    <p:extLst>
      <p:ext uri="{BB962C8B-B14F-4D97-AF65-F5344CB8AC3E}">
        <p14:creationId xmlns:p14="http://schemas.microsoft.com/office/powerpoint/2010/main" val="1290870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0794B75E-9389-004B-BAE9-ED1C8B426474}" type="slidenum">
              <a:rPr lang="sv-SE" smtClean="0"/>
              <a:t>11</a:t>
            </a:fld>
            <a:endParaRPr lang="sv-SE"/>
          </a:p>
        </p:txBody>
      </p:sp>
    </p:spTree>
    <p:extLst>
      <p:ext uri="{BB962C8B-B14F-4D97-AF65-F5344CB8AC3E}">
        <p14:creationId xmlns:p14="http://schemas.microsoft.com/office/powerpoint/2010/main" val="3710758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0794B75E-9389-004B-BAE9-ED1C8B426474}" type="slidenum">
              <a:rPr lang="sv-SE" smtClean="0"/>
              <a:t>12</a:t>
            </a:fld>
            <a:endParaRPr lang="sv-SE"/>
          </a:p>
        </p:txBody>
      </p:sp>
    </p:spTree>
    <p:extLst>
      <p:ext uri="{BB962C8B-B14F-4D97-AF65-F5344CB8AC3E}">
        <p14:creationId xmlns:p14="http://schemas.microsoft.com/office/powerpoint/2010/main" val="3431737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0794B75E-9389-004B-BAE9-ED1C8B426474}" type="slidenum">
              <a:rPr lang="sv-SE" smtClean="0"/>
              <a:t>13</a:t>
            </a:fld>
            <a:endParaRPr lang="sv-SE"/>
          </a:p>
        </p:txBody>
      </p:sp>
    </p:spTree>
    <p:extLst>
      <p:ext uri="{BB962C8B-B14F-4D97-AF65-F5344CB8AC3E}">
        <p14:creationId xmlns:p14="http://schemas.microsoft.com/office/powerpoint/2010/main" val="3131057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0794B75E-9389-004B-BAE9-ED1C8B426474}" type="slidenum">
              <a:rPr lang="sv-SE" smtClean="0"/>
              <a:t>14</a:t>
            </a:fld>
            <a:endParaRPr lang="sv-SE"/>
          </a:p>
        </p:txBody>
      </p:sp>
    </p:spTree>
    <p:extLst>
      <p:ext uri="{BB962C8B-B14F-4D97-AF65-F5344CB8AC3E}">
        <p14:creationId xmlns:p14="http://schemas.microsoft.com/office/powerpoint/2010/main" val="2628007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0794B75E-9389-004B-BAE9-ED1C8B426474}" type="slidenum">
              <a:rPr lang="sv-SE" smtClean="0"/>
              <a:t>15</a:t>
            </a:fld>
            <a:endParaRPr lang="sv-SE"/>
          </a:p>
        </p:txBody>
      </p:sp>
    </p:spTree>
    <p:extLst>
      <p:ext uri="{BB962C8B-B14F-4D97-AF65-F5344CB8AC3E}">
        <p14:creationId xmlns:p14="http://schemas.microsoft.com/office/powerpoint/2010/main" val="1781506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94B75E-9389-004B-BAE9-ED1C8B426474}" type="slidenum">
              <a:rPr lang="sv-SE" smtClean="0"/>
              <a:t>16</a:t>
            </a:fld>
            <a:endParaRPr lang="sv-SE"/>
          </a:p>
        </p:txBody>
      </p:sp>
    </p:spTree>
    <p:extLst>
      <p:ext uri="{BB962C8B-B14F-4D97-AF65-F5344CB8AC3E}">
        <p14:creationId xmlns:p14="http://schemas.microsoft.com/office/powerpoint/2010/main" val="1345663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0794B75E-9389-004B-BAE9-ED1C8B426474}" type="slidenum">
              <a:rPr lang="sv-SE" smtClean="0"/>
              <a:t>3</a:t>
            </a:fld>
            <a:endParaRPr lang="sv-SE"/>
          </a:p>
        </p:txBody>
      </p:sp>
    </p:spTree>
    <p:extLst>
      <p:ext uri="{BB962C8B-B14F-4D97-AF65-F5344CB8AC3E}">
        <p14:creationId xmlns:p14="http://schemas.microsoft.com/office/powerpoint/2010/main" val="835588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94B75E-9389-004B-BAE9-ED1C8B426474}" type="slidenum">
              <a:rPr lang="sv-SE" smtClean="0"/>
              <a:t>4</a:t>
            </a:fld>
            <a:endParaRPr lang="sv-SE"/>
          </a:p>
        </p:txBody>
      </p:sp>
    </p:spTree>
    <p:extLst>
      <p:ext uri="{BB962C8B-B14F-4D97-AF65-F5344CB8AC3E}">
        <p14:creationId xmlns:p14="http://schemas.microsoft.com/office/powerpoint/2010/main" val="1597401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lvl="0" indent="-342900">
              <a:buFont typeface="Calibri" panose="020F0502020204030204" pitchFamily="34" charset="0"/>
              <a:buChar char="-"/>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0794B75E-9389-004B-BAE9-ED1C8B426474}" type="slidenum">
              <a:rPr lang="sv-SE" smtClean="0"/>
              <a:t>5</a:t>
            </a:fld>
            <a:endParaRPr lang="sv-SE"/>
          </a:p>
        </p:txBody>
      </p:sp>
    </p:spTree>
    <p:extLst>
      <p:ext uri="{BB962C8B-B14F-4D97-AF65-F5344CB8AC3E}">
        <p14:creationId xmlns:p14="http://schemas.microsoft.com/office/powerpoint/2010/main" val="955374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lvl="0" indent="-342900">
              <a:buFont typeface="Calibri" panose="020F0502020204030204" pitchFamily="34" charset="0"/>
              <a:buChar char="-"/>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0794B75E-9389-004B-BAE9-ED1C8B426474}" type="slidenum">
              <a:rPr lang="sv-SE" smtClean="0"/>
              <a:t>6</a:t>
            </a:fld>
            <a:endParaRPr lang="sv-SE"/>
          </a:p>
        </p:txBody>
      </p:sp>
    </p:spTree>
    <p:extLst>
      <p:ext uri="{BB962C8B-B14F-4D97-AF65-F5344CB8AC3E}">
        <p14:creationId xmlns:p14="http://schemas.microsoft.com/office/powerpoint/2010/main" val="701229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0794B75E-9389-004B-BAE9-ED1C8B426474}" type="slidenum">
              <a:rPr lang="sv-SE" smtClean="0"/>
              <a:t>7</a:t>
            </a:fld>
            <a:endParaRPr lang="sv-SE"/>
          </a:p>
        </p:txBody>
      </p:sp>
    </p:spTree>
    <p:extLst>
      <p:ext uri="{BB962C8B-B14F-4D97-AF65-F5344CB8AC3E}">
        <p14:creationId xmlns:p14="http://schemas.microsoft.com/office/powerpoint/2010/main" val="3151107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0794B75E-9389-004B-BAE9-ED1C8B426474}" type="slidenum">
              <a:rPr lang="sv-SE" smtClean="0"/>
              <a:t>8</a:t>
            </a:fld>
            <a:endParaRPr lang="sv-SE"/>
          </a:p>
        </p:txBody>
      </p:sp>
    </p:spTree>
    <p:extLst>
      <p:ext uri="{BB962C8B-B14F-4D97-AF65-F5344CB8AC3E}">
        <p14:creationId xmlns:p14="http://schemas.microsoft.com/office/powerpoint/2010/main" val="1468916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0794B75E-9389-004B-BAE9-ED1C8B426474}" type="slidenum">
              <a:rPr lang="sv-SE" smtClean="0"/>
              <a:t>9</a:t>
            </a:fld>
            <a:endParaRPr lang="sv-SE"/>
          </a:p>
        </p:txBody>
      </p:sp>
    </p:spTree>
    <p:extLst>
      <p:ext uri="{BB962C8B-B14F-4D97-AF65-F5344CB8AC3E}">
        <p14:creationId xmlns:p14="http://schemas.microsoft.com/office/powerpoint/2010/main" val="3204672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0794B75E-9389-004B-BAE9-ED1C8B426474}" type="slidenum">
              <a:rPr lang="sv-SE" smtClean="0"/>
              <a:t>10</a:t>
            </a:fld>
            <a:endParaRPr lang="sv-SE"/>
          </a:p>
        </p:txBody>
      </p:sp>
    </p:spTree>
    <p:extLst>
      <p:ext uri="{BB962C8B-B14F-4D97-AF65-F5344CB8AC3E}">
        <p14:creationId xmlns:p14="http://schemas.microsoft.com/office/powerpoint/2010/main" val="3184643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305DD1-178E-A752-5BDC-26973EACBF2B}"/>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FA4C0314-1AAF-C864-C7B0-2411E285FD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8B38CFF3-9D64-60C2-0199-4DE59E871C70}"/>
              </a:ext>
            </a:extLst>
          </p:cNvPr>
          <p:cNvSpPr>
            <a:spLocks noGrp="1"/>
          </p:cNvSpPr>
          <p:nvPr>
            <p:ph type="dt" sz="half" idx="10"/>
          </p:nvPr>
        </p:nvSpPr>
        <p:spPr/>
        <p:txBody>
          <a:bodyPr/>
          <a:lstStyle/>
          <a:p>
            <a:fld id="{DCE77573-4CBB-7A4E-AB0B-0A3D0F7F0B57}" type="datetimeFigureOut">
              <a:rPr lang="sv-SE" smtClean="0"/>
              <a:t>2024-09-14</a:t>
            </a:fld>
            <a:endParaRPr lang="sv-SE"/>
          </a:p>
        </p:txBody>
      </p:sp>
      <p:sp>
        <p:nvSpPr>
          <p:cNvPr id="5" name="Platshållare för sidfot 4">
            <a:extLst>
              <a:ext uri="{FF2B5EF4-FFF2-40B4-BE49-F238E27FC236}">
                <a16:creationId xmlns:a16="http://schemas.microsoft.com/office/drawing/2014/main" id="{408B63F2-2BF5-A1F8-6308-A805D458CA6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737E96B-1E67-C44D-D1CF-4C46D192DCEF}"/>
              </a:ext>
            </a:extLst>
          </p:cNvPr>
          <p:cNvSpPr>
            <a:spLocks noGrp="1"/>
          </p:cNvSpPr>
          <p:nvPr>
            <p:ph type="sldNum" sz="quarter" idx="12"/>
          </p:nvPr>
        </p:nvSpPr>
        <p:spPr/>
        <p:txBody>
          <a:bodyPr/>
          <a:lstStyle/>
          <a:p>
            <a:fld id="{DB8FD6B9-C85F-E84E-9634-5D2309A1B16D}" type="slidenum">
              <a:rPr lang="sv-SE" smtClean="0"/>
              <a:t>‹#›</a:t>
            </a:fld>
            <a:endParaRPr lang="sv-SE"/>
          </a:p>
        </p:txBody>
      </p:sp>
    </p:spTree>
    <p:extLst>
      <p:ext uri="{BB962C8B-B14F-4D97-AF65-F5344CB8AC3E}">
        <p14:creationId xmlns:p14="http://schemas.microsoft.com/office/powerpoint/2010/main" val="2426460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6494C2-2A47-1E95-E400-724AB96C7417}"/>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5B14E184-4BD8-664A-C67F-92DD40F9BD28}"/>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811E855-911E-A076-DA26-1BDACDDF9E0F}"/>
              </a:ext>
            </a:extLst>
          </p:cNvPr>
          <p:cNvSpPr>
            <a:spLocks noGrp="1"/>
          </p:cNvSpPr>
          <p:nvPr>
            <p:ph type="dt" sz="half" idx="10"/>
          </p:nvPr>
        </p:nvSpPr>
        <p:spPr/>
        <p:txBody>
          <a:bodyPr/>
          <a:lstStyle/>
          <a:p>
            <a:fld id="{DCE77573-4CBB-7A4E-AB0B-0A3D0F7F0B57}" type="datetimeFigureOut">
              <a:rPr lang="sv-SE" smtClean="0"/>
              <a:t>2024-09-14</a:t>
            </a:fld>
            <a:endParaRPr lang="sv-SE"/>
          </a:p>
        </p:txBody>
      </p:sp>
      <p:sp>
        <p:nvSpPr>
          <p:cNvPr id="5" name="Platshållare för sidfot 4">
            <a:extLst>
              <a:ext uri="{FF2B5EF4-FFF2-40B4-BE49-F238E27FC236}">
                <a16:creationId xmlns:a16="http://schemas.microsoft.com/office/drawing/2014/main" id="{A4F4A5CC-EBCD-C2B7-3B51-3B1CCABFD14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66B2A13-F8C3-37AD-AFD6-0F173120E2E3}"/>
              </a:ext>
            </a:extLst>
          </p:cNvPr>
          <p:cNvSpPr>
            <a:spLocks noGrp="1"/>
          </p:cNvSpPr>
          <p:nvPr>
            <p:ph type="sldNum" sz="quarter" idx="12"/>
          </p:nvPr>
        </p:nvSpPr>
        <p:spPr/>
        <p:txBody>
          <a:bodyPr/>
          <a:lstStyle/>
          <a:p>
            <a:fld id="{DB8FD6B9-C85F-E84E-9634-5D2309A1B16D}" type="slidenum">
              <a:rPr lang="sv-SE" smtClean="0"/>
              <a:t>‹#›</a:t>
            </a:fld>
            <a:endParaRPr lang="sv-SE"/>
          </a:p>
        </p:txBody>
      </p:sp>
    </p:spTree>
    <p:extLst>
      <p:ext uri="{BB962C8B-B14F-4D97-AF65-F5344CB8AC3E}">
        <p14:creationId xmlns:p14="http://schemas.microsoft.com/office/powerpoint/2010/main" val="4188955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C3CDA4FE-3DA2-20C3-92A4-054CA7C149AD}"/>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5D23E70-1E7A-1DCB-258A-3A77C17D1D5A}"/>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3832CDD-0863-2FE9-6B28-102767A378A1}"/>
              </a:ext>
            </a:extLst>
          </p:cNvPr>
          <p:cNvSpPr>
            <a:spLocks noGrp="1"/>
          </p:cNvSpPr>
          <p:nvPr>
            <p:ph type="dt" sz="half" idx="10"/>
          </p:nvPr>
        </p:nvSpPr>
        <p:spPr/>
        <p:txBody>
          <a:bodyPr/>
          <a:lstStyle/>
          <a:p>
            <a:fld id="{DCE77573-4CBB-7A4E-AB0B-0A3D0F7F0B57}" type="datetimeFigureOut">
              <a:rPr lang="sv-SE" smtClean="0"/>
              <a:t>2024-09-14</a:t>
            </a:fld>
            <a:endParaRPr lang="sv-SE"/>
          </a:p>
        </p:txBody>
      </p:sp>
      <p:sp>
        <p:nvSpPr>
          <p:cNvPr id="5" name="Platshållare för sidfot 4">
            <a:extLst>
              <a:ext uri="{FF2B5EF4-FFF2-40B4-BE49-F238E27FC236}">
                <a16:creationId xmlns:a16="http://schemas.microsoft.com/office/drawing/2014/main" id="{A0C5B6B4-F76D-83A6-64FA-ECCBF7BC154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337EA30-AF25-B76B-1F46-B12D01C70214}"/>
              </a:ext>
            </a:extLst>
          </p:cNvPr>
          <p:cNvSpPr>
            <a:spLocks noGrp="1"/>
          </p:cNvSpPr>
          <p:nvPr>
            <p:ph type="sldNum" sz="quarter" idx="12"/>
          </p:nvPr>
        </p:nvSpPr>
        <p:spPr/>
        <p:txBody>
          <a:bodyPr/>
          <a:lstStyle/>
          <a:p>
            <a:fld id="{DB8FD6B9-C85F-E84E-9634-5D2309A1B16D}" type="slidenum">
              <a:rPr lang="sv-SE" smtClean="0"/>
              <a:t>‹#›</a:t>
            </a:fld>
            <a:endParaRPr lang="sv-SE"/>
          </a:p>
        </p:txBody>
      </p:sp>
    </p:spTree>
    <p:extLst>
      <p:ext uri="{BB962C8B-B14F-4D97-AF65-F5344CB8AC3E}">
        <p14:creationId xmlns:p14="http://schemas.microsoft.com/office/powerpoint/2010/main" val="3028096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3C8FAC-5130-E60E-B4C7-651405F3CEB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AB4E117-9482-BA93-F21D-23B9776D97D7}"/>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403F9FF-67BA-9F2B-9F4B-05CE2A24C17D}"/>
              </a:ext>
            </a:extLst>
          </p:cNvPr>
          <p:cNvSpPr>
            <a:spLocks noGrp="1"/>
          </p:cNvSpPr>
          <p:nvPr>
            <p:ph type="dt" sz="half" idx="10"/>
          </p:nvPr>
        </p:nvSpPr>
        <p:spPr/>
        <p:txBody>
          <a:bodyPr/>
          <a:lstStyle/>
          <a:p>
            <a:fld id="{DCE77573-4CBB-7A4E-AB0B-0A3D0F7F0B57}" type="datetimeFigureOut">
              <a:rPr lang="sv-SE" smtClean="0"/>
              <a:t>2024-09-14</a:t>
            </a:fld>
            <a:endParaRPr lang="sv-SE"/>
          </a:p>
        </p:txBody>
      </p:sp>
      <p:sp>
        <p:nvSpPr>
          <p:cNvPr id="5" name="Platshållare för sidfot 4">
            <a:extLst>
              <a:ext uri="{FF2B5EF4-FFF2-40B4-BE49-F238E27FC236}">
                <a16:creationId xmlns:a16="http://schemas.microsoft.com/office/drawing/2014/main" id="{0511C050-825F-CA50-6BF1-EB0BEC9162C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B6FD29B-DA0D-61E2-0B69-B6A2F09FEE9D}"/>
              </a:ext>
            </a:extLst>
          </p:cNvPr>
          <p:cNvSpPr>
            <a:spLocks noGrp="1"/>
          </p:cNvSpPr>
          <p:nvPr>
            <p:ph type="sldNum" sz="quarter" idx="12"/>
          </p:nvPr>
        </p:nvSpPr>
        <p:spPr/>
        <p:txBody>
          <a:bodyPr/>
          <a:lstStyle/>
          <a:p>
            <a:fld id="{DB8FD6B9-C85F-E84E-9634-5D2309A1B16D}" type="slidenum">
              <a:rPr lang="sv-SE" smtClean="0"/>
              <a:t>‹#›</a:t>
            </a:fld>
            <a:endParaRPr lang="sv-SE"/>
          </a:p>
        </p:txBody>
      </p:sp>
    </p:spTree>
    <p:extLst>
      <p:ext uri="{BB962C8B-B14F-4D97-AF65-F5344CB8AC3E}">
        <p14:creationId xmlns:p14="http://schemas.microsoft.com/office/powerpoint/2010/main" val="23133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7BD7A6-C704-8BB6-063F-809DF54906D2}"/>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19EF2DE4-04C7-596F-1C60-74580763E8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B43DE0BB-A0DC-394B-78AF-901C35874F55}"/>
              </a:ext>
            </a:extLst>
          </p:cNvPr>
          <p:cNvSpPr>
            <a:spLocks noGrp="1"/>
          </p:cNvSpPr>
          <p:nvPr>
            <p:ph type="dt" sz="half" idx="10"/>
          </p:nvPr>
        </p:nvSpPr>
        <p:spPr/>
        <p:txBody>
          <a:bodyPr/>
          <a:lstStyle/>
          <a:p>
            <a:fld id="{DCE77573-4CBB-7A4E-AB0B-0A3D0F7F0B57}" type="datetimeFigureOut">
              <a:rPr lang="sv-SE" smtClean="0"/>
              <a:t>2024-09-14</a:t>
            </a:fld>
            <a:endParaRPr lang="sv-SE"/>
          </a:p>
        </p:txBody>
      </p:sp>
      <p:sp>
        <p:nvSpPr>
          <p:cNvPr id="5" name="Platshållare för sidfot 4">
            <a:extLst>
              <a:ext uri="{FF2B5EF4-FFF2-40B4-BE49-F238E27FC236}">
                <a16:creationId xmlns:a16="http://schemas.microsoft.com/office/drawing/2014/main" id="{4F6677EF-9435-95D9-8B08-2C021D3603F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4E74F97-87DC-FBF8-980D-7D7B1F04F890}"/>
              </a:ext>
            </a:extLst>
          </p:cNvPr>
          <p:cNvSpPr>
            <a:spLocks noGrp="1"/>
          </p:cNvSpPr>
          <p:nvPr>
            <p:ph type="sldNum" sz="quarter" idx="12"/>
          </p:nvPr>
        </p:nvSpPr>
        <p:spPr/>
        <p:txBody>
          <a:bodyPr/>
          <a:lstStyle/>
          <a:p>
            <a:fld id="{DB8FD6B9-C85F-E84E-9634-5D2309A1B16D}" type="slidenum">
              <a:rPr lang="sv-SE" smtClean="0"/>
              <a:t>‹#›</a:t>
            </a:fld>
            <a:endParaRPr lang="sv-SE"/>
          </a:p>
        </p:txBody>
      </p:sp>
    </p:spTree>
    <p:extLst>
      <p:ext uri="{BB962C8B-B14F-4D97-AF65-F5344CB8AC3E}">
        <p14:creationId xmlns:p14="http://schemas.microsoft.com/office/powerpoint/2010/main" val="2490049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7A4B8D-91F5-E87E-47F9-4A412B474B7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70921CE-C842-D87F-612F-F65336997567}"/>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A1D50BC6-B502-D561-AD56-D1576E998110}"/>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C308A578-DE35-585A-90E9-A055DEC93B96}"/>
              </a:ext>
            </a:extLst>
          </p:cNvPr>
          <p:cNvSpPr>
            <a:spLocks noGrp="1"/>
          </p:cNvSpPr>
          <p:nvPr>
            <p:ph type="dt" sz="half" idx="10"/>
          </p:nvPr>
        </p:nvSpPr>
        <p:spPr/>
        <p:txBody>
          <a:bodyPr/>
          <a:lstStyle/>
          <a:p>
            <a:fld id="{DCE77573-4CBB-7A4E-AB0B-0A3D0F7F0B57}" type="datetimeFigureOut">
              <a:rPr lang="sv-SE" smtClean="0"/>
              <a:t>2024-09-14</a:t>
            </a:fld>
            <a:endParaRPr lang="sv-SE"/>
          </a:p>
        </p:txBody>
      </p:sp>
      <p:sp>
        <p:nvSpPr>
          <p:cNvPr id="6" name="Platshållare för sidfot 5">
            <a:extLst>
              <a:ext uri="{FF2B5EF4-FFF2-40B4-BE49-F238E27FC236}">
                <a16:creationId xmlns:a16="http://schemas.microsoft.com/office/drawing/2014/main" id="{DD2B7D0B-59CD-27F1-ED29-FBD4446785D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128698F-6E33-8424-4B23-867ED3A7AC06}"/>
              </a:ext>
            </a:extLst>
          </p:cNvPr>
          <p:cNvSpPr>
            <a:spLocks noGrp="1"/>
          </p:cNvSpPr>
          <p:nvPr>
            <p:ph type="sldNum" sz="quarter" idx="12"/>
          </p:nvPr>
        </p:nvSpPr>
        <p:spPr/>
        <p:txBody>
          <a:bodyPr/>
          <a:lstStyle/>
          <a:p>
            <a:fld id="{DB8FD6B9-C85F-E84E-9634-5D2309A1B16D}" type="slidenum">
              <a:rPr lang="sv-SE" smtClean="0"/>
              <a:t>‹#›</a:t>
            </a:fld>
            <a:endParaRPr lang="sv-SE"/>
          </a:p>
        </p:txBody>
      </p:sp>
    </p:spTree>
    <p:extLst>
      <p:ext uri="{BB962C8B-B14F-4D97-AF65-F5344CB8AC3E}">
        <p14:creationId xmlns:p14="http://schemas.microsoft.com/office/powerpoint/2010/main" val="3466645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7EC4C4-1E78-B33B-E292-F5A492A855F1}"/>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71B709B-A88F-36BE-060D-97C576E564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587BC4E8-B8FE-43AD-E267-DF4AFF1FECBA}"/>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5704FC13-CB73-6EE5-4A2D-95AD5C5C1F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A0996C62-F7BC-D747-765E-EE80018815AF}"/>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90E41E77-4809-B035-D0DB-127BFDFD3563}"/>
              </a:ext>
            </a:extLst>
          </p:cNvPr>
          <p:cNvSpPr>
            <a:spLocks noGrp="1"/>
          </p:cNvSpPr>
          <p:nvPr>
            <p:ph type="dt" sz="half" idx="10"/>
          </p:nvPr>
        </p:nvSpPr>
        <p:spPr/>
        <p:txBody>
          <a:bodyPr/>
          <a:lstStyle/>
          <a:p>
            <a:fld id="{DCE77573-4CBB-7A4E-AB0B-0A3D0F7F0B57}" type="datetimeFigureOut">
              <a:rPr lang="sv-SE" smtClean="0"/>
              <a:t>2024-09-14</a:t>
            </a:fld>
            <a:endParaRPr lang="sv-SE"/>
          </a:p>
        </p:txBody>
      </p:sp>
      <p:sp>
        <p:nvSpPr>
          <p:cNvPr id="8" name="Platshållare för sidfot 7">
            <a:extLst>
              <a:ext uri="{FF2B5EF4-FFF2-40B4-BE49-F238E27FC236}">
                <a16:creationId xmlns:a16="http://schemas.microsoft.com/office/drawing/2014/main" id="{28E71B20-163E-4118-3595-29D60DE62406}"/>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D0C10576-770E-F8AE-7FCA-9502E658DAAC}"/>
              </a:ext>
            </a:extLst>
          </p:cNvPr>
          <p:cNvSpPr>
            <a:spLocks noGrp="1"/>
          </p:cNvSpPr>
          <p:nvPr>
            <p:ph type="sldNum" sz="quarter" idx="12"/>
          </p:nvPr>
        </p:nvSpPr>
        <p:spPr/>
        <p:txBody>
          <a:bodyPr/>
          <a:lstStyle/>
          <a:p>
            <a:fld id="{DB8FD6B9-C85F-E84E-9634-5D2309A1B16D}" type="slidenum">
              <a:rPr lang="sv-SE" smtClean="0"/>
              <a:t>‹#›</a:t>
            </a:fld>
            <a:endParaRPr lang="sv-SE"/>
          </a:p>
        </p:txBody>
      </p:sp>
    </p:spTree>
    <p:extLst>
      <p:ext uri="{BB962C8B-B14F-4D97-AF65-F5344CB8AC3E}">
        <p14:creationId xmlns:p14="http://schemas.microsoft.com/office/powerpoint/2010/main" val="2371197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67BB89-F8E7-3AC6-B7FF-2499AD824451}"/>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19FB1016-573D-BF7C-6A58-5D944B2E0D3E}"/>
              </a:ext>
            </a:extLst>
          </p:cNvPr>
          <p:cNvSpPr>
            <a:spLocks noGrp="1"/>
          </p:cNvSpPr>
          <p:nvPr>
            <p:ph type="dt" sz="half" idx="10"/>
          </p:nvPr>
        </p:nvSpPr>
        <p:spPr/>
        <p:txBody>
          <a:bodyPr/>
          <a:lstStyle/>
          <a:p>
            <a:fld id="{DCE77573-4CBB-7A4E-AB0B-0A3D0F7F0B57}" type="datetimeFigureOut">
              <a:rPr lang="sv-SE" smtClean="0"/>
              <a:t>2024-09-14</a:t>
            </a:fld>
            <a:endParaRPr lang="sv-SE"/>
          </a:p>
        </p:txBody>
      </p:sp>
      <p:sp>
        <p:nvSpPr>
          <p:cNvPr id="4" name="Platshållare för sidfot 3">
            <a:extLst>
              <a:ext uri="{FF2B5EF4-FFF2-40B4-BE49-F238E27FC236}">
                <a16:creationId xmlns:a16="http://schemas.microsoft.com/office/drawing/2014/main" id="{90EC5C84-5A02-496B-7664-CEC0E155B5CE}"/>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0690D895-0D2E-491B-AC1F-1BE7379C006C}"/>
              </a:ext>
            </a:extLst>
          </p:cNvPr>
          <p:cNvSpPr>
            <a:spLocks noGrp="1"/>
          </p:cNvSpPr>
          <p:nvPr>
            <p:ph type="sldNum" sz="quarter" idx="12"/>
          </p:nvPr>
        </p:nvSpPr>
        <p:spPr/>
        <p:txBody>
          <a:bodyPr/>
          <a:lstStyle/>
          <a:p>
            <a:fld id="{DB8FD6B9-C85F-E84E-9634-5D2309A1B16D}" type="slidenum">
              <a:rPr lang="sv-SE" smtClean="0"/>
              <a:t>‹#›</a:t>
            </a:fld>
            <a:endParaRPr lang="sv-SE"/>
          </a:p>
        </p:txBody>
      </p:sp>
    </p:spTree>
    <p:extLst>
      <p:ext uri="{BB962C8B-B14F-4D97-AF65-F5344CB8AC3E}">
        <p14:creationId xmlns:p14="http://schemas.microsoft.com/office/powerpoint/2010/main" val="2252766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B4DF41B-023E-BF62-65F2-168F9AC51601}"/>
              </a:ext>
            </a:extLst>
          </p:cNvPr>
          <p:cNvSpPr>
            <a:spLocks noGrp="1"/>
          </p:cNvSpPr>
          <p:nvPr>
            <p:ph type="dt" sz="half" idx="10"/>
          </p:nvPr>
        </p:nvSpPr>
        <p:spPr/>
        <p:txBody>
          <a:bodyPr/>
          <a:lstStyle/>
          <a:p>
            <a:fld id="{DCE77573-4CBB-7A4E-AB0B-0A3D0F7F0B57}" type="datetimeFigureOut">
              <a:rPr lang="sv-SE" smtClean="0"/>
              <a:t>2024-09-14</a:t>
            </a:fld>
            <a:endParaRPr lang="sv-SE"/>
          </a:p>
        </p:txBody>
      </p:sp>
      <p:sp>
        <p:nvSpPr>
          <p:cNvPr id="3" name="Platshållare för sidfot 2">
            <a:extLst>
              <a:ext uri="{FF2B5EF4-FFF2-40B4-BE49-F238E27FC236}">
                <a16:creationId xmlns:a16="http://schemas.microsoft.com/office/drawing/2014/main" id="{FAA5F796-AA72-15DF-628A-CC778CD2494A}"/>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BB0E65DA-1135-AA7F-87A5-841FA4D3ADDB}"/>
              </a:ext>
            </a:extLst>
          </p:cNvPr>
          <p:cNvSpPr>
            <a:spLocks noGrp="1"/>
          </p:cNvSpPr>
          <p:nvPr>
            <p:ph type="sldNum" sz="quarter" idx="12"/>
          </p:nvPr>
        </p:nvSpPr>
        <p:spPr/>
        <p:txBody>
          <a:bodyPr/>
          <a:lstStyle/>
          <a:p>
            <a:fld id="{DB8FD6B9-C85F-E84E-9634-5D2309A1B16D}" type="slidenum">
              <a:rPr lang="sv-SE" smtClean="0"/>
              <a:t>‹#›</a:t>
            </a:fld>
            <a:endParaRPr lang="sv-SE"/>
          </a:p>
        </p:txBody>
      </p:sp>
    </p:spTree>
    <p:extLst>
      <p:ext uri="{BB962C8B-B14F-4D97-AF65-F5344CB8AC3E}">
        <p14:creationId xmlns:p14="http://schemas.microsoft.com/office/powerpoint/2010/main" val="995709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9B55FE-CD2C-25A3-4A4A-1291ED75D2A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A22C936-4989-097D-19CE-9A8CD24D10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620A4CF5-A94F-8C49-3BB6-89EEA150D6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759725A3-52BA-B4B5-5208-612B1A8BBC1A}"/>
              </a:ext>
            </a:extLst>
          </p:cNvPr>
          <p:cNvSpPr>
            <a:spLocks noGrp="1"/>
          </p:cNvSpPr>
          <p:nvPr>
            <p:ph type="dt" sz="half" idx="10"/>
          </p:nvPr>
        </p:nvSpPr>
        <p:spPr/>
        <p:txBody>
          <a:bodyPr/>
          <a:lstStyle/>
          <a:p>
            <a:fld id="{DCE77573-4CBB-7A4E-AB0B-0A3D0F7F0B57}" type="datetimeFigureOut">
              <a:rPr lang="sv-SE" smtClean="0"/>
              <a:t>2024-09-14</a:t>
            </a:fld>
            <a:endParaRPr lang="sv-SE"/>
          </a:p>
        </p:txBody>
      </p:sp>
      <p:sp>
        <p:nvSpPr>
          <p:cNvPr id="6" name="Platshållare för sidfot 5">
            <a:extLst>
              <a:ext uri="{FF2B5EF4-FFF2-40B4-BE49-F238E27FC236}">
                <a16:creationId xmlns:a16="http://schemas.microsoft.com/office/drawing/2014/main" id="{9B2A7716-4AE5-6CCB-D20A-150CF4B8A3E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491D664-D386-FE5C-03D6-6022DAD157B3}"/>
              </a:ext>
            </a:extLst>
          </p:cNvPr>
          <p:cNvSpPr>
            <a:spLocks noGrp="1"/>
          </p:cNvSpPr>
          <p:nvPr>
            <p:ph type="sldNum" sz="quarter" idx="12"/>
          </p:nvPr>
        </p:nvSpPr>
        <p:spPr/>
        <p:txBody>
          <a:bodyPr/>
          <a:lstStyle/>
          <a:p>
            <a:fld id="{DB8FD6B9-C85F-E84E-9634-5D2309A1B16D}" type="slidenum">
              <a:rPr lang="sv-SE" smtClean="0"/>
              <a:t>‹#›</a:t>
            </a:fld>
            <a:endParaRPr lang="sv-SE"/>
          </a:p>
        </p:txBody>
      </p:sp>
    </p:spTree>
    <p:extLst>
      <p:ext uri="{BB962C8B-B14F-4D97-AF65-F5344CB8AC3E}">
        <p14:creationId xmlns:p14="http://schemas.microsoft.com/office/powerpoint/2010/main" val="21762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905888-5DF1-A4A1-77B7-B9F3ADD6796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40F77249-D856-722F-FD2D-7B9BA3B42F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D93AA4BD-081A-7EF1-9F39-DD71D0BA84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9A226ADB-544A-BE94-1E26-C571321D774A}"/>
              </a:ext>
            </a:extLst>
          </p:cNvPr>
          <p:cNvSpPr>
            <a:spLocks noGrp="1"/>
          </p:cNvSpPr>
          <p:nvPr>
            <p:ph type="dt" sz="half" idx="10"/>
          </p:nvPr>
        </p:nvSpPr>
        <p:spPr/>
        <p:txBody>
          <a:bodyPr/>
          <a:lstStyle/>
          <a:p>
            <a:fld id="{DCE77573-4CBB-7A4E-AB0B-0A3D0F7F0B57}" type="datetimeFigureOut">
              <a:rPr lang="sv-SE" smtClean="0"/>
              <a:t>2024-09-14</a:t>
            </a:fld>
            <a:endParaRPr lang="sv-SE"/>
          </a:p>
        </p:txBody>
      </p:sp>
      <p:sp>
        <p:nvSpPr>
          <p:cNvPr id="6" name="Platshållare för sidfot 5">
            <a:extLst>
              <a:ext uri="{FF2B5EF4-FFF2-40B4-BE49-F238E27FC236}">
                <a16:creationId xmlns:a16="http://schemas.microsoft.com/office/drawing/2014/main" id="{85278974-0103-F6AD-A3FF-A03831A185C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B738178-7095-F905-221B-EF3D64CF8131}"/>
              </a:ext>
            </a:extLst>
          </p:cNvPr>
          <p:cNvSpPr>
            <a:spLocks noGrp="1"/>
          </p:cNvSpPr>
          <p:nvPr>
            <p:ph type="sldNum" sz="quarter" idx="12"/>
          </p:nvPr>
        </p:nvSpPr>
        <p:spPr/>
        <p:txBody>
          <a:bodyPr/>
          <a:lstStyle/>
          <a:p>
            <a:fld id="{DB8FD6B9-C85F-E84E-9634-5D2309A1B16D}" type="slidenum">
              <a:rPr lang="sv-SE" smtClean="0"/>
              <a:t>‹#›</a:t>
            </a:fld>
            <a:endParaRPr lang="sv-SE"/>
          </a:p>
        </p:txBody>
      </p:sp>
    </p:spTree>
    <p:extLst>
      <p:ext uri="{BB962C8B-B14F-4D97-AF65-F5344CB8AC3E}">
        <p14:creationId xmlns:p14="http://schemas.microsoft.com/office/powerpoint/2010/main" val="3102440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6516B32B-E35E-CA08-B7F7-0566CC8478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C66B4B6-574D-3D35-8723-3890B8D1BC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4B62829-41E2-07FC-ED0B-D2B4963502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E77573-4CBB-7A4E-AB0B-0A3D0F7F0B57}" type="datetimeFigureOut">
              <a:rPr lang="sv-SE" smtClean="0"/>
              <a:t>2024-09-14</a:t>
            </a:fld>
            <a:endParaRPr lang="sv-SE"/>
          </a:p>
        </p:txBody>
      </p:sp>
      <p:sp>
        <p:nvSpPr>
          <p:cNvPr id="5" name="Platshållare för sidfot 4">
            <a:extLst>
              <a:ext uri="{FF2B5EF4-FFF2-40B4-BE49-F238E27FC236}">
                <a16:creationId xmlns:a16="http://schemas.microsoft.com/office/drawing/2014/main" id="{90F09C7F-F6C3-41E0-ADD8-3A12A52952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9D11C8C0-2F53-3515-22A5-FAA6312E5B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FD6B9-C85F-E84E-9634-5D2309A1B16D}" type="slidenum">
              <a:rPr lang="sv-SE" smtClean="0"/>
              <a:t>‹#›</a:t>
            </a:fld>
            <a:endParaRPr lang="sv-SE"/>
          </a:p>
        </p:txBody>
      </p:sp>
    </p:spTree>
    <p:extLst>
      <p:ext uri="{BB962C8B-B14F-4D97-AF65-F5344CB8AC3E}">
        <p14:creationId xmlns:p14="http://schemas.microsoft.com/office/powerpoint/2010/main" val="1382010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341B39D2-54EB-219F-7F6C-30F49C49880C}"/>
              </a:ext>
            </a:extLst>
          </p:cNvPr>
          <p:cNvSpPr>
            <a:spLocks noGrp="1"/>
          </p:cNvSpPr>
          <p:nvPr>
            <p:ph type="ctrTitle"/>
          </p:nvPr>
        </p:nvSpPr>
        <p:spPr>
          <a:xfrm>
            <a:off x="660042" y="891652"/>
            <a:ext cx="4412021" cy="3030724"/>
          </a:xfrm>
        </p:spPr>
        <p:txBody>
          <a:bodyPr anchor="b">
            <a:normAutofit/>
          </a:bodyPr>
          <a:lstStyle/>
          <a:p>
            <a:r>
              <a:rPr lang="sv-SE" sz="4000" dirty="0">
                <a:solidFill>
                  <a:srgbClr val="FFFFFF"/>
                </a:solidFill>
              </a:rPr>
              <a:t>Välkomna till föräldramöte för Team 16!</a:t>
            </a:r>
          </a:p>
        </p:txBody>
      </p:sp>
      <p:sp>
        <p:nvSpPr>
          <p:cNvPr id="3" name="Underrubrik 2">
            <a:extLst>
              <a:ext uri="{FF2B5EF4-FFF2-40B4-BE49-F238E27FC236}">
                <a16:creationId xmlns:a16="http://schemas.microsoft.com/office/drawing/2014/main" id="{5E379866-BE3B-ECF1-C9B3-BAFE45DEC7DB}"/>
              </a:ext>
            </a:extLst>
          </p:cNvPr>
          <p:cNvSpPr>
            <a:spLocks noGrp="1"/>
          </p:cNvSpPr>
          <p:nvPr>
            <p:ph type="subTitle" idx="1"/>
          </p:nvPr>
        </p:nvSpPr>
        <p:spPr>
          <a:xfrm>
            <a:off x="945791" y="4745317"/>
            <a:ext cx="4126272" cy="1375145"/>
          </a:xfrm>
        </p:spPr>
        <p:txBody>
          <a:bodyPr>
            <a:normAutofit/>
          </a:bodyPr>
          <a:lstStyle/>
          <a:p>
            <a:pPr algn="r"/>
            <a:r>
              <a:rPr lang="sv-SE" dirty="0">
                <a:solidFill>
                  <a:srgbClr val="FFFFFF"/>
                </a:solidFill>
              </a:rPr>
              <a:t>240915</a:t>
            </a:r>
          </a:p>
        </p:txBody>
      </p:sp>
      <p:pic>
        <p:nvPicPr>
          <p:cNvPr id="4" name="Bildobjekt 3">
            <a:extLst>
              <a:ext uri="{FF2B5EF4-FFF2-40B4-BE49-F238E27FC236}">
                <a16:creationId xmlns:a16="http://schemas.microsoft.com/office/drawing/2014/main" id="{58BA8091-2F9F-FACE-1D92-3E3493E16553}"/>
              </a:ext>
            </a:extLst>
          </p:cNvPr>
          <p:cNvPicPr>
            <a:picLocks noChangeAspect="1"/>
          </p:cNvPicPr>
          <p:nvPr/>
        </p:nvPicPr>
        <p:blipFill rotWithShape="1">
          <a:blip r:embed="rId2"/>
          <a:srcRect l="-1579" r="-622" b="-1213"/>
          <a:stretch/>
        </p:blipFill>
        <p:spPr>
          <a:xfrm>
            <a:off x="6233560" y="793722"/>
            <a:ext cx="5378741" cy="5326740"/>
          </a:xfrm>
          <a:prstGeom prst="rect">
            <a:avLst/>
          </a:prstGeom>
        </p:spPr>
      </p:pic>
      <p:sp>
        <p:nvSpPr>
          <p:cNvPr id="5" name="Rubrik 1">
            <a:extLst>
              <a:ext uri="{FF2B5EF4-FFF2-40B4-BE49-F238E27FC236}">
                <a16:creationId xmlns:a16="http://schemas.microsoft.com/office/drawing/2014/main" id="{21523FEB-3C20-263A-4D84-D6A02FB96239}"/>
              </a:ext>
            </a:extLst>
          </p:cNvPr>
          <p:cNvSpPr txBox="1">
            <a:spLocks/>
          </p:cNvSpPr>
          <p:nvPr/>
        </p:nvSpPr>
        <p:spPr>
          <a:xfrm>
            <a:off x="2614072" y="3780145"/>
            <a:ext cx="727664" cy="656539"/>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v-SE" sz="4000" b="1" dirty="0">
                <a:solidFill>
                  <a:schemeClr val="bg1"/>
                </a:solidFill>
              </a:rPr>
              <a:t>D2</a:t>
            </a:r>
          </a:p>
        </p:txBody>
      </p:sp>
    </p:spTree>
    <p:extLst>
      <p:ext uri="{BB962C8B-B14F-4D97-AF65-F5344CB8AC3E}">
        <p14:creationId xmlns:p14="http://schemas.microsoft.com/office/powerpoint/2010/main" val="358260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319B8427-70A1-92F5-B846-DA76C4BF176A}"/>
              </a:ext>
            </a:extLst>
          </p:cNvPr>
          <p:cNvSpPr>
            <a:spLocks noGrp="1"/>
          </p:cNvSpPr>
          <p:nvPr>
            <p:ph type="title"/>
          </p:nvPr>
        </p:nvSpPr>
        <p:spPr>
          <a:xfrm>
            <a:off x="1371599" y="294538"/>
            <a:ext cx="9895951" cy="1033669"/>
          </a:xfrm>
        </p:spPr>
        <p:txBody>
          <a:bodyPr>
            <a:normAutofit/>
          </a:bodyPr>
          <a:lstStyle/>
          <a:p>
            <a:pPr algn="ctr"/>
            <a:r>
              <a:rPr lang="sv-SE" sz="4000" dirty="0">
                <a:solidFill>
                  <a:srgbClr val="FFFFFF"/>
                </a:solidFill>
              </a:rPr>
              <a:t>Uppspel till D1</a:t>
            </a:r>
          </a:p>
        </p:txBody>
      </p:sp>
      <p:sp>
        <p:nvSpPr>
          <p:cNvPr id="3" name="Platshållare för innehåll 2">
            <a:extLst>
              <a:ext uri="{FF2B5EF4-FFF2-40B4-BE49-F238E27FC236}">
                <a16:creationId xmlns:a16="http://schemas.microsoft.com/office/drawing/2014/main" id="{3BF73970-B53C-5BD9-56DB-FC40C18F5FAB}"/>
              </a:ext>
            </a:extLst>
          </p:cNvPr>
          <p:cNvSpPr>
            <a:spLocks noGrp="1"/>
          </p:cNvSpPr>
          <p:nvPr>
            <p:ph idx="1"/>
          </p:nvPr>
        </p:nvSpPr>
        <p:spPr>
          <a:xfrm>
            <a:off x="600244" y="2838027"/>
            <a:ext cx="11375009" cy="3535679"/>
          </a:xfrm>
        </p:spPr>
        <p:txBody>
          <a:bodyPr anchor="ctr">
            <a:normAutofit fontScale="92500" lnSpcReduction="20000"/>
          </a:bodyPr>
          <a:lstStyle/>
          <a:p>
            <a:r>
              <a:rPr lang="sv-SE" sz="2000" dirty="0"/>
              <a:t>2st lag anmälda för D1</a:t>
            </a:r>
          </a:p>
          <a:p>
            <a:r>
              <a:rPr lang="sv-SE" sz="2000" dirty="0"/>
              <a:t>D1 kommer behöva låna ett antal spelare från oss i D2 varje match</a:t>
            </a:r>
          </a:p>
          <a:p>
            <a:r>
              <a:rPr lang="sv-SE" sz="2000" dirty="0"/>
              <a:t>D1 anmält 2st lag i GP-Pucken. D1 kommer behöva hjälp från föräldrar i D2 vars barn är med och spelar</a:t>
            </a:r>
          </a:p>
          <a:p>
            <a:r>
              <a:rPr lang="sv-SE" sz="2000" dirty="0"/>
              <a:t>D1 får vara med på A-lagsmatcher. Brist på barn D1 kommer barn i D2 tillfrågas</a:t>
            </a:r>
          </a:p>
          <a:p>
            <a:r>
              <a:rPr lang="sv-SE" sz="2000" dirty="0"/>
              <a:t>Minst en ledare är med från D2 när spelare lånas upp på matchspel</a:t>
            </a:r>
          </a:p>
          <a:p>
            <a:r>
              <a:rPr lang="sv-SE" sz="2000" u="sng" dirty="0"/>
              <a:t>Alla D2 spelare kommer ej få möjlighet att spela upp</a:t>
            </a:r>
            <a:r>
              <a:rPr lang="sv-SE" sz="2000" dirty="0"/>
              <a:t>. Endast tiotal D2 spelare kommer få möjligheten att vara med att spela upp (spelare med högst nivå i laget), rotation per matchtillfälle på dessa spelare kommer ske. Ett samlat utskick kommer göras till berörda föräldrar vars barn har möjlighet att spela upp (tas ut av huvudtränare). Inget krav utan man kan säga nej. Vilka spelare som har kapacitet till uppspel är inget fastställt utan levande lista som troligtvis kommer justeras allt efter säsongen löper på beroende på hur spelare utvecklar sig. Behov av antal spelare och exakt vilka spelare bestäms mellan huvudtränare D1 – huvudtränare D2.</a:t>
            </a:r>
          </a:p>
          <a:p>
            <a:r>
              <a:rPr lang="sv-SE" sz="2000" dirty="0"/>
              <a:t>Utskick kommer ske till berörda spelares föräldrar per matchtillfälle eller kontakt via sms/telefon till föräldrar</a:t>
            </a:r>
          </a:p>
          <a:p>
            <a:endParaRPr lang="sv-SE" sz="2000" dirty="0"/>
          </a:p>
          <a:p>
            <a:endParaRPr lang="sv-SE" sz="2000" dirty="0"/>
          </a:p>
          <a:p>
            <a:endParaRPr lang="sv-SE" sz="2000" dirty="0"/>
          </a:p>
          <a:p>
            <a:endParaRPr lang="sv-SE" sz="2000" dirty="0"/>
          </a:p>
          <a:p>
            <a:endParaRPr lang="sv-SE" sz="2000" dirty="0"/>
          </a:p>
          <a:p>
            <a:endParaRPr lang="sv-SE" sz="2000" dirty="0"/>
          </a:p>
        </p:txBody>
      </p:sp>
      <p:pic>
        <p:nvPicPr>
          <p:cNvPr id="4" name="Bildobjekt 3">
            <a:extLst>
              <a:ext uri="{FF2B5EF4-FFF2-40B4-BE49-F238E27FC236}">
                <a16:creationId xmlns:a16="http://schemas.microsoft.com/office/drawing/2014/main" id="{D6CF5A91-4B69-E5AF-1F1C-75DA493B2471}"/>
              </a:ext>
            </a:extLst>
          </p:cNvPr>
          <p:cNvPicPr>
            <a:picLocks noChangeAspect="1"/>
          </p:cNvPicPr>
          <p:nvPr/>
        </p:nvPicPr>
        <p:blipFill rotWithShape="1">
          <a:blip r:embed="rId3"/>
          <a:srcRect l="-1579" r="-622" b="-1213"/>
          <a:stretch/>
        </p:blipFill>
        <p:spPr>
          <a:xfrm>
            <a:off x="215759" y="163494"/>
            <a:ext cx="1226961" cy="1215098"/>
          </a:xfrm>
          <a:prstGeom prst="rect">
            <a:avLst/>
          </a:prstGeom>
        </p:spPr>
      </p:pic>
    </p:spTree>
    <p:extLst>
      <p:ext uri="{BB962C8B-B14F-4D97-AF65-F5344CB8AC3E}">
        <p14:creationId xmlns:p14="http://schemas.microsoft.com/office/powerpoint/2010/main" val="1823199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319B8427-70A1-92F5-B846-DA76C4BF176A}"/>
              </a:ext>
            </a:extLst>
          </p:cNvPr>
          <p:cNvSpPr>
            <a:spLocks noGrp="1"/>
          </p:cNvSpPr>
          <p:nvPr>
            <p:ph type="title"/>
          </p:nvPr>
        </p:nvSpPr>
        <p:spPr>
          <a:xfrm>
            <a:off x="1371599" y="294538"/>
            <a:ext cx="9895951" cy="1033669"/>
          </a:xfrm>
        </p:spPr>
        <p:txBody>
          <a:bodyPr>
            <a:normAutofit/>
          </a:bodyPr>
          <a:lstStyle/>
          <a:p>
            <a:pPr algn="ctr"/>
            <a:r>
              <a:rPr lang="sv-SE" sz="4000" dirty="0">
                <a:solidFill>
                  <a:srgbClr val="FFFFFF"/>
                </a:solidFill>
              </a:rPr>
              <a:t>Hemmaplansmodellen</a:t>
            </a:r>
          </a:p>
        </p:txBody>
      </p:sp>
      <p:pic>
        <p:nvPicPr>
          <p:cNvPr id="4" name="Bildobjekt 3">
            <a:extLst>
              <a:ext uri="{FF2B5EF4-FFF2-40B4-BE49-F238E27FC236}">
                <a16:creationId xmlns:a16="http://schemas.microsoft.com/office/drawing/2014/main" id="{F7276C94-FAB4-03B3-8B60-261B12A953C7}"/>
              </a:ext>
            </a:extLst>
          </p:cNvPr>
          <p:cNvPicPr>
            <a:picLocks noChangeAspect="1"/>
          </p:cNvPicPr>
          <p:nvPr/>
        </p:nvPicPr>
        <p:blipFill rotWithShape="1">
          <a:blip r:embed="rId3"/>
          <a:srcRect l="-1579" r="-622" b="-1213"/>
          <a:stretch/>
        </p:blipFill>
        <p:spPr>
          <a:xfrm>
            <a:off x="215759" y="163494"/>
            <a:ext cx="1226961" cy="1215098"/>
          </a:xfrm>
          <a:prstGeom prst="rect">
            <a:avLst/>
          </a:prstGeom>
        </p:spPr>
      </p:pic>
      <p:pic>
        <p:nvPicPr>
          <p:cNvPr id="9" name="Picture 8">
            <a:extLst>
              <a:ext uri="{FF2B5EF4-FFF2-40B4-BE49-F238E27FC236}">
                <a16:creationId xmlns:a16="http://schemas.microsoft.com/office/drawing/2014/main" id="{14C0CB36-0614-0E9F-9613-E7E20BF4DD4A}"/>
              </a:ext>
            </a:extLst>
          </p:cNvPr>
          <p:cNvPicPr>
            <a:picLocks noChangeAspect="1"/>
          </p:cNvPicPr>
          <p:nvPr/>
        </p:nvPicPr>
        <p:blipFill>
          <a:blip r:embed="rId4"/>
          <a:stretch>
            <a:fillRect/>
          </a:stretch>
        </p:blipFill>
        <p:spPr>
          <a:xfrm>
            <a:off x="468657" y="2231778"/>
            <a:ext cx="6303078" cy="3810162"/>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C491DACD-55B2-C6AF-5036-D7E700D51123}"/>
              </a:ext>
            </a:extLst>
          </p:cNvPr>
          <p:cNvPicPr>
            <a:picLocks noChangeAspect="1"/>
          </p:cNvPicPr>
          <p:nvPr/>
        </p:nvPicPr>
        <p:blipFill>
          <a:blip r:embed="rId5"/>
          <a:stretch>
            <a:fillRect/>
          </a:stretch>
        </p:blipFill>
        <p:spPr>
          <a:xfrm>
            <a:off x="7374803" y="3287651"/>
            <a:ext cx="4214129" cy="3108931"/>
          </a:xfrm>
          <a:prstGeom prst="rect">
            <a:avLst/>
          </a:prstGeom>
        </p:spPr>
      </p:pic>
      <p:pic>
        <p:nvPicPr>
          <p:cNvPr id="17" name="Picture 16">
            <a:extLst>
              <a:ext uri="{FF2B5EF4-FFF2-40B4-BE49-F238E27FC236}">
                <a16:creationId xmlns:a16="http://schemas.microsoft.com/office/drawing/2014/main" id="{D4D195DB-DF55-6E6B-A887-CA052F85E3E1}"/>
              </a:ext>
            </a:extLst>
          </p:cNvPr>
          <p:cNvPicPr>
            <a:picLocks noChangeAspect="1"/>
          </p:cNvPicPr>
          <p:nvPr/>
        </p:nvPicPr>
        <p:blipFill>
          <a:blip r:embed="rId6"/>
          <a:stretch>
            <a:fillRect/>
          </a:stretch>
        </p:blipFill>
        <p:spPr>
          <a:xfrm>
            <a:off x="8404169" y="1817219"/>
            <a:ext cx="1430867" cy="1611781"/>
          </a:xfrm>
          <a:prstGeom prst="rect">
            <a:avLst/>
          </a:prstGeom>
          <a:ln>
            <a:noFill/>
          </a:ln>
          <a:effectLst>
            <a:outerShdw blurRad="292100" dist="139700" dir="2700000" algn="tl" rotWithShape="0">
              <a:srgbClr val="333333">
                <a:alpha val="65000"/>
              </a:srgbClr>
            </a:outerShdw>
          </a:effectLst>
        </p:spPr>
      </p:pic>
      <p:cxnSp>
        <p:nvCxnSpPr>
          <p:cNvPr id="19" name="Straight Arrow Connector 18">
            <a:extLst>
              <a:ext uri="{FF2B5EF4-FFF2-40B4-BE49-F238E27FC236}">
                <a16:creationId xmlns:a16="http://schemas.microsoft.com/office/drawing/2014/main" id="{B3A25BF5-13F0-AF9D-9DBB-F41159A9B623}"/>
              </a:ext>
            </a:extLst>
          </p:cNvPr>
          <p:cNvCxnSpPr>
            <a:cxnSpLocks/>
            <a:stCxn id="17" idx="2"/>
          </p:cNvCxnSpPr>
          <p:nvPr/>
        </p:nvCxnSpPr>
        <p:spPr>
          <a:xfrm flipH="1">
            <a:off x="9119602" y="3429000"/>
            <a:ext cx="1" cy="621453"/>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05588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319B8427-70A1-92F5-B846-DA76C4BF176A}"/>
              </a:ext>
            </a:extLst>
          </p:cNvPr>
          <p:cNvSpPr>
            <a:spLocks noGrp="1"/>
          </p:cNvSpPr>
          <p:nvPr>
            <p:ph type="title"/>
          </p:nvPr>
        </p:nvSpPr>
        <p:spPr>
          <a:xfrm>
            <a:off x="1371599" y="294538"/>
            <a:ext cx="9895951" cy="1033669"/>
          </a:xfrm>
        </p:spPr>
        <p:txBody>
          <a:bodyPr>
            <a:normAutofit/>
          </a:bodyPr>
          <a:lstStyle/>
          <a:p>
            <a:pPr algn="ctr"/>
            <a:r>
              <a:rPr lang="sv-SE" sz="4000" dirty="0">
                <a:solidFill>
                  <a:srgbClr val="FFFFFF"/>
                </a:solidFill>
              </a:rPr>
              <a:t>Hemmaplansmodellen</a:t>
            </a:r>
          </a:p>
        </p:txBody>
      </p:sp>
      <p:pic>
        <p:nvPicPr>
          <p:cNvPr id="4" name="Bildobjekt 3">
            <a:extLst>
              <a:ext uri="{FF2B5EF4-FFF2-40B4-BE49-F238E27FC236}">
                <a16:creationId xmlns:a16="http://schemas.microsoft.com/office/drawing/2014/main" id="{F7276C94-FAB4-03B3-8B60-261B12A953C7}"/>
              </a:ext>
            </a:extLst>
          </p:cNvPr>
          <p:cNvPicPr>
            <a:picLocks noChangeAspect="1"/>
          </p:cNvPicPr>
          <p:nvPr/>
        </p:nvPicPr>
        <p:blipFill rotWithShape="1">
          <a:blip r:embed="rId3"/>
          <a:srcRect l="-1579" r="-622" b="-1213"/>
          <a:stretch/>
        </p:blipFill>
        <p:spPr>
          <a:xfrm>
            <a:off x="215759" y="163494"/>
            <a:ext cx="1226961" cy="1215098"/>
          </a:xfrm>
          <a:prstGeom prst="rect">
            <a:avLst/>
          </a:prstGeom>
        </p:spPr>
      </p:pic>
      <p:pic>
        <p:nvPicPr>
          <p:cNvPr id="5" name="Picture 4">
            <a:extLst>
              <a:ext uri="{FF2B5EF4-FFF2-40B4-BE49-F238E27FC236}">
                <a16:creationId xmlns:a16="http://schemas.microsoft.com/office/drawing/2014/main" id="{2EE7BB28-FC29-0EC7-3E43-1649ECBEF3D8}"/>
              </a:ext>
            </a:extLst>
          </p:cNvPr>
          <p:cNvPicPr>
            <a:picLocks noChangeAspect="1"/>
          </p:cNvPicPr>
          <p:nvPr/>
        </p:nvPicPr>
        <p:blipFill>
          <a:blip r:embed="rId4"/>
          <a:stretch>
            <a:fillRect/>
          </a:stretch>
        </p:blipFill>
        <p:spPr>
          <a:xfrm>
            <a:off x="2602571" y="1828826"/>
            <a:ext cx="6986857" cy="4602453"/>
          </a:xfrm>
          <a:prstGeom prst="rect">
            <a:avLst/>
          </a:prstGeom>
          <a:ln>
            <a:noFill/>
          </a:ln>
          <a:effectLst>
            <a:outerShdw blurRad="292100" dist="139700" dir="2700000" algn="tl" rotWithShape="0">
              <a:srgbClr val="333333">
                <a:alpha val="65000"/>
              </a:srgbClr>
            </a:outerShdw>
          </a:effectLst>
        </p:spPr>
      </p:pic>
      <p:sp>
        <p:nvSpPr>
          <p:cNvPr id="6" name="Content Placeholder 5">
            <a:extLst>
              <a:ext uri="{FF2B5EF4-FFF2-40B4-BE49-F238E27FC236}">
                <a16:creationId xmlns:a16="http://schemas.microsoft.com/office/drawing/2014/main" id="{B8B5371A-5D87-C229-D53F-FE4257FD65B1}"/>
              </a:ext>
            </a:extLst>
          </p:cNvPr>
          <p:cNvSpPr>
            <a:spLocks noGrp="1"/>
          </p:cNvSpPr>
          <p:nvPr>
            <p:ph idx="1"/>
          </p:nvPr>
        </p:nvSpPr>
        <p:spPr>
          <a:xfrm>
            <a:off x="9945644" y="2661854"/>
            <a:ext cx="695262" cy="541934"/>
          </a:xfrm>
        </p:spPr>
        <p:txBody>
          <a:bodyPr>
            <a:normAutofit/>
          </a:bodyPr>
          <a:lstStyle/>
          <a:p>
            <a:pPr marL="0" indent="0">
              <a:buNone/>
            </a:pPr>
            <a:r>
              <a:rPr lang="sv-SE" dirty="0"/>
              <a:t>D2</a:t>
            </a:r>
          </a:p>
        </p:txBody>
      </p:sp>
      <p:sp>
        <p:nvSpPr>
          <p:cNvPr id="7" name="Content Placeholder 5">
            <a:extLst>
              <a:ext uri="{FF2B5EF4-FFF2-40B4-BE49-F238E27FC236}">
                <a16:creationId xmlns:a16="http://schemas.microsoft.com/office/drawing/2014/main" id="{3871CB18-B393-F824-E605-1A62A65F5336}"/>
              </a:ext>
            </a:extLst>
          </p:cNvPr>
          <p:cNvSpPr txBox="1">
            <a:spLocks/>
          </p:cNvSpPr>
          <p:nvPr/>
        </p:nvSpPr>
        <p:spPr>
          <a:xfrm>
            <a:off x="9945644" y="4771713"/>
            <a:ext cx="695262" cy="541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dirty="0"/>
              <a:t>D1</a:t>
            </a:r>
          </a:p>
          <a:p>
            <a:pPr marL="0" indent="0">
              <a:buFont typeface="Arial" panose="020B0604020202020204" pitchFamily="34" charset="0"/>
              <a:buNone/>
            </a:pPr>
            <a:endParaRPr lang="sv-SE" dirty="0"/>
          </a:p>
        </p:txBody>
      </p:sp>
      <p:sp>
        <p:nvSpPr>
          <p:cNvPr id="11" name="Content Placeholder 5">
            <a:extLst>
              <a:ext uri="{FF2B5EF4-FFF2-40B4-BE49-F238E27FC236}">
                <a16:creationId xmlns:a16="http://schemas.microsoft.com/office/drawing/2014/main" id="{F5C07689-7E88-0E16-EC60-7799A50E05DC}"/>
              </a:ext>
            </a:extLst>
          </p:cNvPr>
          <p:cNvSpPr txBox="1">
            <a:spLocks/>
          </p:cNvSpPr>
          <p:nvPr/>
        </p:nvSpPr>
        <p:spPr>
          <a:xfrm>
            <a:off x="9938870" y="5259342"/>
            <a:ext cx="695262" cy="541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dirty="0"/>
              <a:t>C2</a:t>
            </a:r>
          </a:p>
          <a:p>
            <a:pPr marL="0" indent="0">
              <a:buFont typeface="Arial" panose="020B0604020202020204" pitchFamily="34" charset="0"/>
              <a:buNone/>
            </a:pPr>
            <a:endParaRPr lang="sv-SE" dirty="0"/>
          </a:p>
        </p:txBody>
      </p:sp>
    </p:spTree>
    <p:extLst>
      <p:ext uri="{BB962C8B-B14F-4D97-AF65-F5344CB8AC3E}">
        <p14:creationId xmlns:p14="http://schemas.microsoft.com/office/powerpoint/2010/main" val="3960644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319B8427-70A1-92F5-B846-DA76C4BF176A}"/>
              </a:ext>
            </a:extLst>
          </p:cNvPr>
          <p:cNvSpPr>
            <a:spLocks noGrp="1"/>
          </p:cNvSpPr>
          <p:nvPr>
            <p:ph type="title"/>
          </p:nvPr>
        </p:nvSpPr>
        <p:spPr>
          <a:xfrm>
            <a:off x="1371599" y="294538"/>
            <a:ext cx="9895951" cy="1033669"/>
          </a:xfrm>
        </p:spPr>
        <p:txBody>
          <a:bodyPr>
            <a:normAutofit/>
          </a:bodyPr>
          <a:lstStyle/>
          <a:p>
            <a:pPr algn="ctr"/>
            <a:r>
              <a:rPr lang="sv-SE" sz="4000" dirty="0">
                <a:solidFill>
                  <a:srgbClr val="FFFFFF"/>
                </a:solidFill>
              </a:rPr>
              <a:t>Hemmaplansmodellen – Regler D2</a:t>
            </a:r>
          </a:p>
        </p:txBody>
      </p:sp>
      <p:pic>
        <p:nvPicPr>
          <p:cNvPr id="4" name="Bildobjekt 3">
            <a:extLst>
              <a:ext uri="{FF2B5EF4-FFF2-40B4-BE49-F238E27FC236}">
                <a16:creationId xmlns:a16="http://schemas.microsoft.com/office/drawing/2014/main" id="{F7276C94-FAB4-03B3-8B60-261B12A953C7}"/>
              </a:ext>
            </a:extLst>
          </p:cNvPr>
          <p:cNvPicPr>
            <a:picLocks noChangeAspect="1"/>
          </p:cNvPicPr>
          <p:nvPr/>
        </p:nvPicPr>
        <p:blipFill rotWithShape="1">
          <a:blip r:embed="rId3"/>
          <a:srcRect l="-1579" r="-622" b="-1213"/>
          <a:stretch/>
        </p:blipFill>
        <p:spPr>
          <a:xfrm>
            <a:off x="215759" y="163494"/>
            <a:ext cx="1226961" cy="1215098"/>
          </a:xfrm>
          <a:prstGeom prst="rect">
            <a:avLst/>
          </a:prstGeom>
        </p:spPr>
      </p:pic>
      <p:pic>
        <p:nvPicPr>
          <p:cNvPr id="15" name="Picture 14">
            <a:extLst>
              <a:ext uri="{FF2B5EF4-FFF2-40B4-BE49-F238E27FC236}">
                <a16:creationId xmlns:a16="http://schemas.microsoft.com/office/drawing/2014/main" id="{B915783C-F7E7-A722-007F-F753609BA1A6}"/>
              </a:ext>
            </a:extLst>
          </p:cNvPr>
          <p:cNvPicPr>
            <a:picLocks noChangeAspect="1"/>
          </p:cNvPicPr>
          <p:nvPr/>
        </p:nvPicPr>
        <p:blipFill rotWithShape="1">
          <a:blip r:embed="rId4"/>
          <a:srcRect b="2012"/>
          <a:stretch/>
        </p:blipFill>
        <p:spPr>
          <a:xfrm>
            <a:off x="2075264" y="1638875"/>
            <a:ext cx="4020734" cy="5177680"/>
          </a:xfrm>
          <a:prstGeom prst="rect">
            <a:avLst/>
          </a:prstGeom>
        </p:spPr>
      </p:pic>
      <p:pic>
        <p:nvPicPr>
          <p:cNvPr id="18" name="Picture 17">
            <a:extLst>
              <a:ext uri="{FF2B5EF4-FFF2-40B4-BE49-F238E27FC236}">
                <a16:creationId xmlns:a16="http://schemas.microsoft.com/office/drawing/2014/main" id="{FD554117-28DD-662A-7595-9728C5305884}"/>
              </a:ext>
            </a:extLst>
          </p:cNvPr>
          <p:cNvPicPr>
            <a:picLocks noChangeAspect="1"/>
          </p:cNvPicPr>
          <p:nvPr/>
        </p:nvPicPr>
        <p:blipFill rotWithShape="1">
          <a:blip r:embed="rId5"/>
          <a:srcRect b="2814"/>
          <a:stretch/>
        </p:blipFill>
        <p:spPr>
          <a:xfrm>
            <a:off x="6319574" y="1657767"/>
            <a:ext cx="3834290" cy="5177681"/>
          </a:xfrm>
          <a:prstGeom prst="rect">
            <a:avLst/>
          </a:prstGeom>
        </p:spPr>
      </p:pic>
      <p:pic>
        <p:nvPicPr>
          <p:cNvPr id="20" name="Picture 19">
            <a:extLst>
              <a:ext uri="{FF2B5EF4-FFF2-40B4-BE49-F238E27FC236}">
                <a16:creationId xmlns:a16="http://schemas.microsoft.com/office/drawing/2014/main" id="{B4601158-F5A4-6F73-3320-8D130F9F508A}"/>
              </a:ext>
            </a:extLst>
          </p:cNvPr>
          <p:cNvPicPr>
            <a:picLocks noChangeAspect="1"/>
          </p:cNvPicPr>
          <p:nvPr/>
        </p:nvPicPr>
        <p:blipFill>
          <a:blip r:embed="rId6"/>
          <a:stretch>
            <a:fillRect/>
          </a:stretch>
        </p:blipFill>
        <p:spPr>
          <a:xfrm>
            <a:off x="10564491" y="163494"/>
            <a:ext cx="1393152" cy="1244643"/>
          </a:xfrm>
          <a:prstGeom prst="rect">
            <a:avLst/>
          </a:prstGeom>
        </p:spPr>
      </p:pic>
    </p:spTree>
    <p:extLst>
      <p:ext uri="{BB962C8B-B14F-4D97-AF65-F5344CB8AC3E}">
        <p14:creationId xmlns:p14="http://schemas.microsoft.com/office/powerpoint/2010/main" val="2385637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319B8427-70A1-92F5-B846-DA76C4BF176A}"/>
              </a:ext>
            </a:extLst>
          </p:cNvPr>
          <p:cNvSpPr>
            <a:spLocks noGrp="1"/>
          </p:cNvSpPr>
          <p:nvPr>
            <p:ph type="title"/>
          </p:nvPr>
        </p:nvSpPr>
        <p:spPr>
          <a:xfrm>
            <a:off x="1371599" y="294538"/>
            <a:ext cx="9895951" cy="1033669"/>
          </a:xfrm>
        </p:spPr>
        <p:txBody>
          <a:bodyPr>
            <a:normAutofit/>
          </a:bodyPr>
          <a:lstStyle/>
          <a:p>
            <a:pPr algn="ctr"/>
            <a:r>
              <a:rPr lang="sv-SE" sz="4000" dirty="0">
                <a:solidFill>
                  <a:srgbClr val="FFFFFF"/>
                </a:solidFill>
              </a:rPr>
              <a:t>Kortsiktigt mål under säsongen Team 16</a:t>
            </a:r>
          </a:p>
        </p:txBody>
      </p:sp>
      <p:pic>
        <p:nvPicPr>
          <p:cNvPr id="4" name="Bildobjekt 3">
            <a:extLst>
              <a:ext uri="{FF2B5EF4-FFF2-40B4-BE49-F238E27FC236}">
                <a16:creationId xmlns:a16="http://schemas.microsoft.com/office/drawing/2014/main" id="{829A914D-8D8B-0EB0-3692-6F2BE7BD3109}"/>
              </a:ext>
            </a:extLst>
          </p:cNvPr>
          <p:cNvPicPr>
            <a:picLocks noChangeAspect="1"/>
          </p:cNvPicPr>
          <p:nvPr/>
        </p:nvPicPr>
        <p:blipFill rotWithShape="1">
          <a:blip r:embed="rId3"/>
          <a:srcRect l="-1579" r="-622" b="-1213"/>
          <a:stretch/>
        </p:blipFill>
        <p:spPr>
          <a:xfrm>
            <a:off x="215759" y="163494"/>
            <a:ext cx="1226961" cy="1215098"/>
          </a:xfrm>
          <a:prstGeom prst="rect">
            <a:avLst/>
          </a:prstGeom>
        </p:spPr>
      </p:pic>
      <p:sp>
        <p:nvSpPr>
          <p:cNvPr id="11" name="Content Placeholder 10">
            <a:extLst>
              <a:ext uri="{FF2B5EF4-FFF2-40B4-BE49-F238E27FC236}">
                <a16:creationId xmlns:a16="http://schemas.microsoft.com/office/drawing/2014/main" id="{B05E16AB-5721-0136-6F07-B4989400DB0B}"/>
              </a:ext>
            </a:extLst>
          </p:cNvPr>
          <p:cNvSpPr>
            <a:spLocks noGrp="1"/>
          </p:cNvSpPr>
          <p:nvPr>
            <p:ph idx="1"/>
          </p:nvPr>
        </p:nvSpPr>
        <p:spPr>
          <a:xfrm>
            <a:off x="607855" y="1986169"/>
            <a:ext cx="10515600" cy="4351338"/>
          </a:xfrm>
        </p:spPr>
        <p:txBody>
          <a:bodyPr>
            <a:normAutofit fontScale="70000" lnSpcReduction="20000"/>
          </a:bodyPr>
          <a:lstStyle/>
          <a:p>
            <a:r>
              <a:rPr lang="sv-SE" dirty="0"/>
              <a:t>Att alla skall kunna åka skridskor på en ”normalnivå”, vilket innebär kunna utföra hockeystopp, baklängesåkning, överstegsåkning (båda hållen), snurra runt, innerskär och ytterskär</a:t>
            </a:r>
          </a:p>
          <a:p>
            <a:r>
              <a:rPr lang="sv-SE" dirty="0"/>
              <a:t>Skapa en lagkänsla så att alla barn lär känna varandra. Kul att spela hockey</a:t>
            </a:r>
          </a:p>
          <a:p>
            <a:r>
              <a:rPr lang="sv-SE" dirty="0"/>
              <a:t>Att spelare lär sig reglerna i laget samt följer dessa</a:t>
            </a:r>
          </a:p>
          <a:p>
            <a:r>
              <a:rPr lang="sv-SE" dirty="0"/>
              <a:t>Att alla barn skall kunna skjuta så att pucken lämnar isen</a:t>
            </a:r>
          </a:p>
          <a:p>
            <a:r>
              <a:rPr lang="sv-SE" dirty="0"/>
              <a:t>Jobba med 1a och 2a press (enklare positionsspel på isen)</a:t>
            </a:r>
          </a:p>
          <a:p>
            <a:r>
              <a:rPr lang="sv-SE" dirty="0"/>
              <a:t>Få spelare att våga ta för sig på isen</a:t>
            </a:r>
          </a:p>
          <a:p>
            <a:r>
              <a:rPr lang="sv-SE" dirty="0"/>
              <a:t>Få spelare att få upp blicken och passa pucken till lagspelare</a:t>
            </a:r>
          </a:p>
          <a:p>
            <a:r>
              <a:rPr lang="sv-SE" dirty="0"/>
              <a:t>Ha 2st aktiviteter off-</a:t>
            </a:r>
            <a:r>
              <a:rPr lang="sv-SE" dirty="0" err="1"/>
              <a:t>ice</a:t>
            </a:r>
            <a:r>
              <a:rPr lang="sv-SE" dirty="0"/>
              <a:t> (en höst -24 och en vår -25)</a:t>
            </a:r>
          </a:p>
          <a:p>
            <a:r>
              <a:rPr lang="sv-SE" dirty="0"/>
              <a:t>2st föräldramöten (början höst -24 och slutet vår -25)</a:t>
            </a:r>
          </a:p>
          <a:p>
            <a:r>
              <a:rPr lang="sv-SE" dirty="0"/>
              <a:t>Åka på minst 2st cuper</a:t>
            </a:r>
          </a:p>
          <a:p>
            <a:r>
              <a:rPr lang="sv-SE" dirty="0"/>
              <a:t>Bygga upp en lagkassa</a:t>
            </a:r>
          </a:p>
          <a:p>
            <a:r>
              <a:rPr lang="sv-SE" dirty="0"/>
              <a:t>Få föräldrar engagerade vid poolspel</a:t>
            </a:r>
          </a:p>
        </p:txBody>
      </p:sp>
      <p:pic>
        <p:nvPicPr>
          <p:cNvPr id="15" name="Picture 14">
            <a:extLst>
              <a:ext uri="{FF2B5EF4-FFF2-40B4-BE49-F238E27FC236}">
                <a16:creationId xmlns:a16="http://schemas.microsoft.com/office/drawing/2014/main" id="{033B667E-DCC9-3B0F-58A0-50BD08F3B3D8}"/>
              </a:ext>
            </a:extLst>
          </p:cNvPr>
          <p:cNvPicPr>
            <a:picLocks noChangeAspect="1"/>
          </p:cNvPicPr>
          <p:nvPr/>
        </p:nvPicPr>
        <p:blipFill>
          <a:blip r:embed="rId4"/>
          <a:stretch>
            <a:fillRect/>
          </a:stretch>
        </p:blipFill>
        <p:spPr>
          <a:xfrm>
            <a:off x="8964228" y="2506564"/>
            <a:ext cx="1067850" cy="761893"/>
          </a:xfrm>
          <a:prstGeom prst="rect">
            <a:avLst/>
          </a:prstGeom>
        </p:spPr>
      </p:pic>
    </p:spTree>
    <p:extLst>
      <p:ext uri="{BB962C8B-B14F-4D97-AF65-F5344CB8AC3E}">
        <p14:creationId xmlns:p14="http://schemas.microsoft.com/office/powerpoint/2010/main" val="309607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319B8427-70A1-92F5-B846-DA76C4BF176A}"/>
              </a:ext>
            </a:extLst>
          </p:cNvPr>
          <p:cNvSpPr>
            <a:spLocks noGrp="1"/>
          </p:cNvSpPr>
          <p:nvPr>
            <p:ph type="title"/>
          </p:nvPr>
        </p:nvSpPr>
        <p:spPr>
          <a:xfrm>
            <a:off x="1371599" y="294538"/>
            <a:ext cx="9895951" cy="1033669"/>
          </a:xfrm>
        </p:spPr>
        <p:txBody>
          <a:bodyPr>
            <a:normAutofit/>
          </a:bodyPr>
          <a:lstStyle/>
          <a:p>
            <a:pPr algn="ctr"/>
            <a:r>
              <a:rPr lang="sv-SE" sz="4000" dirty="0">
                <a:solidFill>
                  <a:srgbClr val="FFFFFF"/>
                </a:solidFill>
              </a:rPr>
              <a:t>Långsiktigt mål (5 års period) Team 16</a:t>
            </a:r>
          </a:p>
        </p:txBody>
      </p:sp>
      <p:pic>
        <p:nvPicPr>
          <p:cNvPr id="4" name="Bildobjekt 3">
            <a:extLst>
              <a:ext uri="{FF2B5EF4-FFF2-40B4-BE49-F238E27FC236}">
                <a16:creationId xmlns:a16="http://schemas.microsoft.com/office/drawing/2014/main" id="{F7276C94-FAB4-03B3-8B60-261B12A953C7}"/>
              </a:ext>
            </a:extLst>
          </p:cNvPr>
          <p:cNvPicPr>
            <a:picLocks noChangeAspect="1"/>
          </p:cNvPicPr>
          <p:nvPr/>
        </p:nvPicPr>
        <p:blipFill rotWithShape="1">
          <a:blip r:embed="rId3"/>
          <a:srcRect l="-1579" r="-622" b="-1213"/>
          <a:stretch/>
        </p:blipFill>
        <p:spPr>
          <a:xfrm>
            <a:off x="215759" y="163494"/>
            <a:ext cx="1226961" cy="1215098"/>
          </a:xfrm>
          <a:prstGeom prst="rect">
            <a:avLst/>
          </a:prstGeom>
        </p:spPr>
      </p:pic>
      <p:sp>
        <p:nvSpPr>
          <p:cNvPr id="6" name="Content Placeholder 5">
            <a:extLst>
              <a:ext uri="{FF2B5EF4-FFF2-40B4-BE49-F238E27FC236}">
                <a16:creationId xmlns:a16="http://schemas.microsoft.com/office/drawing/2014/main" id="{AE8B2508-47C7-A04A-D3A8-2945DD7D09D1}"/>
              </a:ext>
            </a:extLst>
          </p:cNvPr>
          <p:cNvSpPr>
            <a:spLocks noGrp="1"/>
          </p:cNvSpPr>
          <p:nvPr>
            <p:ph idx="1"/>
          </p:nvPr>
        </p:nvSpPr>
        <p:spPr>
          <a:xfrm>
            <a:off x="747458" y="2059026"/>
            <a:ext cx="9841434" cy="2422231"/>
          </a:xfrm>
        </p:spPr>
        <p:txBody>
          <a:bodyPr>
            <a:normAutofit fontScale="77500" lnSpcReduction="20000"/>
          </a:bodyPr>
          <a:lstStyle/>
          <a:p>
            <a:r>
              <a:rPr lang="sv-SE" dirty="0"/>
              <a:t>Ha en jämn och bredd trupp</a:t>
            </a:r>
          </a:p>
          <a:p>
            <a:r>
              <a:rPr lang="sv-SE" dirty="0"/>
              <a:t>Behålla så många spelare som möjligt (minst 20st spelare, 3st målvakter</a:t>
            </a:r>
          </a:p>
          <a:p>
            <a:r>
              <a:rPr lang="sv-SE" dirty="0"/>
              <a:t>Att ha motiverade spelare</a:t>
            </a:r>
          </a:p>
          <a:p>
            <a:r>
              <a:rPr lang="sv-SE" dirty="0"/>
              <a:t>Glädje och positiv energi i laget</a:t>
            </a:r>
          </a:p>
          <a:p>
            <a:r>
              <a:rPr lang="sv-SE" dirty="0"/>
              <a:t>Rutin på fysträning, innan eller efter isträning med varierat fokus på koordination, lek, kondition och styrka</a:t>
            </a:r>
          </a:p>
          <a:p>
            <a:r>
              <a:rPr lang="sv-SE" dirty="0"/>
              <a:t>Förbereda med teorikunskap, ha rena teoripass</a:t>
            </a:r>
          </a:p>
          <a:p>
            <a:endParaRPr lang="sv-SE" dirty="0"/>
          </a:p>
        </p:txBody>
      </p:sp>
    </p:spTree>
    <p:extLst>
      <p:ext uri="{BB962C8B-B14F-4D97-AF65-F5344CB8AC3E}">
        <p14:creationId xmlns:p14="http://schemas.microsoft.com/office/powerpoint/2010/main" val="1601646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341B39D2-54EB-219F-7F6C-30F49C49880C}"/>
              </a:ext>
            </a:extLst>
          </p:cNvPr>
          <p:cNvSpPr>
            <a:spLocks noGrp="1"/>
          </p:cNvSpPr>
          <p:nvPr>
            <p:ph type="ctrTitle"/>
          </p:nvPr>
        </p:nvSpPr>
        <p:spPr>
          <a:xfrm>
            <a:off x="660043" y="891651"/>
            <a:ext cx="4330412" cy="4548253"/>
          </a:xfrm>
        </p:spPr>
        <p:txBody>
          <a:bodyPr anchor="b">
            <a:normAutofit/>
          </a:bodyPr>
          <a:lstStyle/>
          <a:p>
            <a:r>
              <a:rPr lang="sv-SE" sz="4000" dirty="0">
                <a:solidFill>
                  <a:srgbClr val="FFFFFF"/>
                </a:solidFill>
              </a:rPr>
              <a:t>Frågor?</a:t>
            </a:r>
            <a:br>
              <a:rPr lang="sv-SE" sz="4000" dirty="0">
                <a:solidFill>
                  <a:srgbClr val="FFFFFF"/>
                </a:solidFill>
              </a:rPr>
            </a:br>
            <a:br>
              <a:rPr lang="sv-SE" sz="4000" dirty="0">
                <a:solidFill>
                  <a:srgbClr val="FFFFFF"/>
                </a:solidFill>
              </a:rPr>
            </a:br>
            <a:br>
              <a:rPr lang="sv-SE" sz="4000" dirty="0">
                <a:solidFill>
                  <a:srgbClr val="FFFFFF"/>
                </a:solidFill>
              </a:rPr>
            </a:br>
            <a:br>
              <a:rPr lang="sv-SE" sz="4000" dirty="0">
                <a:solidFill>
                  <a:srgbClr val="FFFFFF"/>
                </a:solidFill>
              </a:rPr>
            </a:br>
            <a:r>
              <a:rPr lang="sv-SE" sz="2000" dirty="0">
                <a:solidFill>
                  <a:srgbClr val="FFFFFF"/>
                </a:solidFill>
              </a:rPr>
              <a:t>Kontakt: caroline.holmbom@hotmail.com</a:t>
            </a:r>
            <a:br>
              <a:rPr lang="sv-SE" sz="2000" dirty="0">
                <a:solidFill>
                  <a:srgbClr val="FFFFFF"/>
                </a:solidFill>
              </a:rPr>
            </a:br>
            <a:r>
              <a:rPr lang="sv-SE" sz="2000" dirty="0">
                <a:solidFill>
                  <a:srgbClr val="FFFFFF"/>
                </a:solidFill>
              </a:rPr>
              <a:t>holmbome@outlook.com    </a:t>
            </a:r>
          </a:p>
        </p:txBody>
      </p:sp>
      <p:pic>
        <p:nvPicPr>
          <p:cNvPr id="3" name="Bildobjekt 3">
            <a:extLst>
              <a:ext uri="{FF2B5EF4-FFF2-40B4-BE49-F238E27FC236}">
                <a16:creationId xmlns:a16="http://schemas.microsoft.com/office/drawing/2014/main" id="{5EF22909-BD92-D38F-2B19-7EEE47DE0089}"/>
              </a:ext>
            </a:extLst>
          </p:cNvPr>
          <p:cNvPicPr>
            <a:picLocks noChangeAspect="1"/>
          </p:cNvPicPr>
          <p:nvPr/>
        </p:nvPicPr>
        <p:blipFill rotWithShape="1">
          <a:blip r:embed="rId3"/>
          <a:srcRect l="-1579" r="-622" b="-1213"/>
          <a:stretch/>
        </p:blipFill>
        <p:spPr>
          <a:xfrm>
            <a:off x="6233560" y="793722"/>
            <a:ext cx="5378741" cy="5326740"/>
          </a:xfrm>
          <a:prstGeom prst="rect">
            <a:avLst/>
          </a:prstGeom>
        </p:spPr>
      </p:pic>
    </p:spTree>
    <p:extLst>
      <p:ext uri="{BB962C8B-B14F-4D97-AF65-F5344CB8AC3E}">
        <p14:creationId xmlns:p14="http://schemas.microsoft.com/office/powerpoint/2010/main" val="4224827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C9EF735B-7432-B572-541A-C1DAF03D76D0}"/>
              </a:ext>
            </a:extLst>
          </p:cNvPr>
          <p:cNvSpPr>
            <a:spLocks noGrp="1"/>
          </p:cNvSpPr>
          <p:nvPr>
            <p:ph type="title"/>
          </p:nvPr>
        </p:nvSpPr>
        <p:spPr>
          <a:xfrm>
            <a:off x="1371599" y="294538"/>
            <a:ext cx="9895951" cy="1033669"/>
          </a:xfrm>
        </p:spPr>
        <p:txBody>
          <a:bodyPr>
            <a:normAutofit/>
          </a:bodyPr>
          <a:lstStyle/>
          <a:p>
            <a:pPr algn="ctr"/>
            <a:r>
              <a:rPr lang="sv-SE" sz="4000" dirty="0">
                <a:solidFill>
                  <a:srgbClr val="FFFFFF"/>
                </a:solidFill>
              </a:rPr>
              <a:t>LEDARE</a:t>
            </a:r>
          </a:p>
        </p:txBody>
      </p:sp>
      <p:sp>
        <p:nvSpPr>
          <p:cNvPr id="3" name="Platshållare för innehåll 2">
            <a:extLst>
              <a:ext uri="{FF2B5EF4-FFF2-40B4-BE49-F238E27FC236}">
                <a16:creationId xmlns:a16="http://schemas.microsoft.com/office/drawing/2014/main" id="{F1C2D58F-5A08-8FE4-4C5F-D9862BDDFF63}"/>
              </a:ext>
            </a:extLst>
          </p:cNvPr>
          <p:cNvSpPr>
            <a:spLocks noGrp="1"/>
          </p:cNvSpPr>
          <p:nvPr>
            <p:ph idx="1"/>
          </p:nvPr>
        </p:nvSpPr>
        <p:spPr>
          <a:xfrm>
            <a:off x="1371598" y="1885278"/>
            <a:ext cx="10373361" cy="4501561"/>
          </a:xfrm>
        </p:spPr>
        <p:txBody>
          <a:bodyPr anchor="ctr">
            <a:normAutofit/>
          </a:bodyPr>
          <a:lstStyle/>
          <a:p>
            <a:pPr marL="0" indent="0">
              <a:buNone/>
            </a:pPr>
            <a:r>
              <a:rPr lang="sv-SE" sz="1800" b="1" dirty="0"/>
              <a:t>Caroline Holmbom	</a:t>
            </a:r>
            <a:r>
              <a:rPr lang="sv-SE" sz="1800" dirty="0"/>
              <a:t>	Lagledare		  	</a:t>
            </a:r>
            <a:r>
              <a:rPr lang="sv-SE" sz="1800" b="1" dirty="0"/>
              <a:t>Josefin </a:t>
            </a:r>
            <a:r>
              <a:rPr lang="sv-SE" sz="1800" b="1" dirty="0" err="1"/>
              <a:t>Brohammer</a:t>
            </a:r>
            <a:r>
              <a:rPr lang="sv-SE" sz="1800" b="1" dirty="0"/>
              <a:t> 	</a:t>
            </a:r>
            <a:r>
              <a:rPr lang="sv-SE" sz="1800" dirty="0" err="1"/>
              <a:t>Huvudmaterialare</a:t>
            </a:r>
            <a:endParaRPr lang="sv-SE" sz="1800" dirty="0"/>
          </a:p>
          <a:p>
            <a:pPr marL="0" indent="0">
              <a:buNone/>
            </a:pPr>
            <a:r>
              <a:rPr lang="sv-SE" sz="1800" b="1" dirty="0"/>
              <a:t>Erik Holmbom</a:t>
            </a:r>
            <a:r>
              <a:rPr lang="sv-SE" sz="1800" dirty="0"/>
              <a:t>		Huvudtränare		</a:t>
            </a:r>
            <a:r>
              <a:rPr lang="sv-SE" sz="1800" b="1" dirty="0">
                <a:effectLst/>
                <a:latin typeface="Calibri" panose="020F0502020204030204" pitchFamily="34" charset="0"/>
                <a:ea typeface="Calibri" panose="020F0502020204030204" pitchFamily="34" charset="0"/>
                <a:cs typeface="Times New Roman" panose="02020603050405020304" pitchFamily="18" charset="0"/>
              </a:rPr>
              <a:t>Lisa </a:t>
            </a:r>
            <a:r>
              <a:rPr lang="sv-SE" sz="1800" b="1" dirty="0" err="1">
                <a:effectLst/>
                <a:latin typeface="Calibri" panose="020F0502020204030204" pitchFamily="34" charset="0"/>
                <a:ea typeface="Calibri" panose="020F0502020204030204" pitchFamily="34" charset="0"/>
                <a:cs typeface="Times New Roman" panose="02020603050405020304" pitchFamily="18" charset="0"/>
              </a:rPr>
              <a:t>Gustin</a:t>
            </a:r>
            <a:r>
              <a:rPr lang="sv-SE" sz="1800" b="1" dirty="0">
                <a:effectLst/>
                <a:latin typeface="Calibri" panose="020F0502020204030204" pitchFamily="34" charset="0"/>
                <a:ea typeface="Calibri" panose="020F0502020204030204" pitchFamily="34" charset="0"/>
                <a:cs typeface="Times New Roman" panose="02020603050405020304" pitchFamily="18" charset="0"/>
              </a:rPr>
              <a:t> </a:t>
            </a:r>
            <a:r>
              <a:rPr lang="sv-SE" sz="1800" b="1" dirty="0">
                <a:latin typeface="Calibri" panose="020F0502020204030204" pitchFamily="34" charset="0"/>
                <a:cs typeface="Times New Roman" panose="02020603050405020304" pitchFamily="18" charset="0"/>
              </a:rPr>
              <a:t>		</a:t>
            </a:r>
            <a:r>
              <a:rPr lang="sv-SE" sz="1800" dirty="0" err="1">
                <a:latin typeface="Calibri" panose="020F0502020204030204" pitchFamily="34" charset="0"/>
                <a:cs typeface="Times New Roman" panose="02020603050405020304" pitchFamily="18" charset="0"/>
              </a:rPr>
              <a:t>M</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aterialare</a:t>
            </a:r>
            <a:endParaRPr lang="sv-SE" sz="1800" dirty="0"/>
          </a:p>
          <a:p>
            <a:pPr marL="0" indent="0">
              <a:buNone/>
            </a:pPr>
            <a:r>
              <a:rPr lang="sv-SE" sz="1800" b="1" dirty="0">
                <a:latin typeface="Calibri" panose="020F0502020204030204" pitchFamily="34" charset="0"/>
                <a:ea typeface="Calibri" panose="020F0502020204030204" pitchFamily="34" charset="0"/>
                <a:cs typeface="Times New Roman" panose="02020603050405020304" pitchFamily="18" charset="0"/>
              </a:rPr>
              <a:t>Peter </a:t>
            </a:r>
            <a:r>
              <a:rPr lang="sv-SE" sz="1800" b="1" dirty="0" err="1">
                <a:latin typeface="Calibri" panose="020F0502020204030204" pitchFamily="34" charset="0"/>
                <a:ea typeface="Calibri" panose="020F0502020204030204" pitchFamily="34" charset="0"/>
                <a:cs typeface="Times New Roman" panose="02020603050405020304" pitchFamily="18" charset="0"/>
              </a:rPr>
              <a:t>Feldte</a:t>
            </a:r>
            <a:r>
              <a:rPr lang="sv-SE" sz="1800" b="1" dirty="0">
                <a:latin typeface="Calibri" panose="020F0502020204030204" pitchFamily="34" charset="0"/>
                <a:ea typeface="Calibri" panose="020F0502020204030204" pitchFamily="34" charset="0"/>
                <a:cs typeface="Times New Roman" panose="02020603050405020304" pitchFamily="18" charset="0"/>
              </a:rPr>
              <a:t>		</a:t>
            </a:r>
            <a:r>
              <a:rPr lang="sv-SE" sz="1800" dirty="0">
                <a:latin typeface="Calibri" panose="020F0502020204030204" pitchFamily="34" charset="0"/>
                <a:ea typeface="Calibri" panose="020F0502020204030204" pitchFamily="34" charset="0"/>
                <a:cs typeface="Times New Roman" panose="02020603050405020304" pitchFamily="18" charset="0"/>
              </a:rPr>
              <a:t>Ass. Tränare</a:t>
            </a:r>
            <a:r>
              <a:rPr lang="sv-SE" sz="1800" b="1" dirty="0">
                <a:latin typeface="Calibri" panose="020F0502020204030204" pitchFamily="34" charset="0"/>
                <a:ea typeface="Calibri" panose="020F0502020204030204" pitchFamily="34" charset="0"/>
                <a:cs typeface="Times New Roman" panose="02020603050405020304" pitchFamily="18" charset="0"/>
              </a:rPr>
              <a:t>	</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b="1" dirty="0">
                <a:effectLst/>
                <a:latin typeface="Calibri" panose="020F0502020204030204" pitchFamily="34" charset="0"/>
                <a:ea typeface="Calibri" panose="020F0502020204030204" pitchFamily="34" charset="0"/>
                <a:cs typeface="Times New Roman" panose="02020603050405020304" pitchFamily="18" charset="0"/>
              </a:rPr>
              <a:t>Jonas </a:t>
            </a:r>
            <a:r>
              <a:rPr lang="sv-SE" sz="1800" b="1" dirty="0" err="1">
                <a:effectLst/>
                <a:latin typeface="Calibri" panose="020F0502020204030204" pitchFamily="34" charset="0"/>
                <a:ea typeface="Calibri" panose="020F0502020204030204" pitchFamily="34" charset="0"/>
                <a:cs typeface="Times New Roman" panose="02020603050405020304" pitchFamily="18" charset="0"/>
              </a:rPr>
              <a:t>Gustin</a:t>
            </a:r>
            <a:r>
              <a:rPr lang="sv-SE" sz="1800" b="1"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latin typeface="Calibri" panose="020F0502020204030204" pitchFamily="34" charset="0"/>
                <a:ea typeface="Calibri" panose="020F0502020204030204" pitchFamily="34" charset="0"/>
                <a:cs typeface="Times New Roman" panose="02020603050405020304" pitchFamily="18" charset="0"/>
              </a:rPr>
              <a:t>M</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aterialare</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sv-SE" sz="1800" b="1" dirty="0">
                <a:effectLst/>
                <a:latin typeface="Calibri" panose="020F0502020204030204" pitchFamily="34" charset="0"/>
                <a:ea typeface="Calibri" panose="020F0502020204030204" pitchFamily="34" charset="0"/>
                <a:cs typeface="Times New Roman" panose="02020603050405020304" pitchFamily="18" charset="0"/>
              </a:rPr>
              <a:t>Hjalmar Svensson</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Isledare</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b="1" dirty="0" err="1">
                <a:effectLst/>
                <a:latin typeface="Calibri" panose="020F0502020204030204" pitchFamily="34" charset="0"/>
                <a:ea typeface="Calibri" panose="020F0502020204030204" pitchFamily="34" charset="0"/>
                <a:cs typeface="Times New Roman" panose="02020603050405020304" pitchFamily="18" charset="0"/>
              </a:rPr>
              <a:t>Arjan</a:t>
            </a:r>
            <a:r>
              <a:rPr lang="sv-SE" sz="1800" b="1" dirty="0">
                <a:effectLst/>
                <a:latin typeface="Calibri" panose="020F0502020204030204" pitchFamily="34" charset="0"/>
                <a:ea typeface="Calibri" panose="020F0502020204030204" pitchFamily="34" charset="0"/>
                <a:cs typeface="Times New Roman" panose="02020603050405020304" pitchFamily="18" charset="0"/>
              </a:rPr>
              <a:t> </a:t>
            </a:r>
            <a:r>
              <a:rPr lang="sv-SE" sz="1800" b="1" dirty="0" err="1">
                <a:effectLst/>
                <a:latin typeface="Calibri" panose="020F0502020204030204" pitchFamily="34" charset="0"/>
                <a:ea typeface="Calibri" panose="020F0502020204030204" pitchFamily="34" charset="0"/>
                <a:cs typeface="Times New Roman" panose="02020603050405020304" pitchFamily="18" charset="0"/>
              </a:rPr>
              <a:t>Otte</a:t>
            </a:r>
            <a:r>
              <a:rPr lang="sv-SE" sz="1800" b="1"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latin typeface="Calibri" panose="020F0502020204030204" pitchFamily="34" charset="0"/>
                <a:ea typeface="Calibri" panose="020F0502020204030204" pitchFamily="34" charset="0"/>
                <a:cs typeface="Times New Roman" panose="02020603050405020304" pitchFamily="18" charset="0"/>
              </a:rPr>
              <a:t>M</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aterialare</a:t>
            </a:r>
            <a:r>
              <a:rPr lang="sv-SE" sz="1200" dirty="0">
                <a:effectLst/>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sv-SE" sz="1800" b="1" dirty="0">
                <a:effectLst/>
                <a:latin typeface="Calibri" panose="020F0502020204030204" pitchFamily="34" charset="0"/>
                <a:ea typeface="Calibri" panose="020F0502020204030204" pitchFamily="34" charset="0"/>
                <a:cs typeface="Times New Roman" panose="02020603050405020304" pitchFamily="18" charset="0"/>
              </a:rPr>
              <a:t>Patric Wallin</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latin typeface="Calibri" panose="020F0502020204030204" pitchFamily="34" charset="0"/>
                <a:ea typeface="Calibri" panose="020F0502020204030204" pitchFamily="34" charset="0"/>
                <a:cs typeface="Times New Roman" panose="02020603050405020304" pitchFamily="18" charset="0"/>
              </a:rPr>
              <a:t>I</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sledare</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b="1" dirty="0">
                <a:effectLst/>
                <a:latin typeface="Calibri" panose="020F0502020204030204" pitchFamily="34" charset="0"/>
                <a:ea typeface="Calibri" panose="020F0502020204030204" pitchFamily="34" charset="0"/>
                <a:cs typeface="Times New Roman" panose="02020603050405020304" pitchFamily="18" charset="0"/>
              </a:rPr>
              <a:t>Fredrik Andersson </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latin typeface="Calibri" panose="020F0502020204030204" pitchFamily="34" charset="0"/>
                <a:ea typeface="Calibri" panose="020F0502020204030204" pitchFamily="34" charset="0"/>
                <a:cs typeface="Times New Roman" panose="02020603050405020304" pitchFamily="18" charset="0"/>
              </a:rPr>
              <a:t>M</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aterialare</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sv-SE" sz="1800" b="1" dirty="0">
                <a:effectLst/>
                <a:latin typeface="Calibri" panose="020F0502020204030204" pitchFamily="34" charset="0"/>
                <a:ea typeface="Calibri" panose="020F0502020204030204" pitchFamily="34" charset="0"/>
                <a:cs typeface="Times New Roman" panose="02020603050405020304" pitchFamily="18" charset="0"/>
              </a:rPr>
              <a:t>Mikael </a:t>
            </a:r>
            <a:r>
              <a:rPr lang="sv-SE" sz="1800" b="1" dirty="0" err="1">
                <a:effectLst/>
                <a:latin typeface="Calibri" panose="020F0502020204030204" pitchFamily="34" charset="0"/>
                <a:ea typeface="Calibri" panose="020F0502020204030204" pitchFamily="34" charset="0"/>
                <a:cs typeface="Times New Roman" panose="02020603050405020304" pitchFamily="18" charset="0"/>
              </a:rPr>
              <a:t>Jarbring</a:t>
            </a:r>
            <a:r>
              <a:rPr lang="sv-SE" sz="1800" b="1"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latin typeface="Calibri" panose="020F0502020204030204" pitchFamily="34" charset="0"/>
                <a:ea typeface="Calibri" panose="020F0502020204030204" pitchFamily="34" charset="0"/>
                <a:cs typeface="Times New Roman" panose="02020603050405020304" pitchFamily="18" charset="0"/>
              </a:rPr>
              <a:t>I</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sledare</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a:latin typeface="Calibri" panose="020F0502020204030204" pitchFamily="34" charset="0"/>
                <a:ea typeface="Calibri" panose="020F0502020204030204" pitchFamily="34" charset="0"/>
                <a:cs typeface="Times New Roman" panose="02020603050405020304" pitchFamily="18" charset="0"/>
              </a:rPr>
              <a:t>                 </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sv-SE" sz="1800" b="1" dirty="0">
                <a:effectLst/>
                <a:latin typeface="Calibri" panose="020F0502020204030204" pitchFamily="34" charset="0"/>
                <a:ea typeface="Calibri" panose="020F0502020204030204" pitchFamily="34" charset="0"/>
                <a:cs typeface="Times New Roman" panose="02020603050405020304" pitchFamily="18" charset="0"/>
              </a:rPr>
              <a:t>Christopher </a:t>
            </a:r>
            <a:r>
              <a:rPr lang="sv-SE" sz="1800" b="1" dirty="0" err="1">
                <a:effectLst/>
                <a:latin typeface="Calibri" panose="020F0502020204030204" pitchFamily="34" charset="0"/>
                <a:ea typeface="Calibri" panose="020F0502020204030204" pitchFamily="34" charset="0"/>
                <a:cs typeface="Times New Roman" panose="02020603050405020304" pitchFamily="18" charset="0"/>
              </a:rPr>
              <a:t>Panic</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latin typeface="Calibri" panose="020F0502020204030204" pitchFamily="34" charset="0"/>
                <a:ea typeface="Calibri" panose="020F0502020204030204" pitchFamily="34" charset="0"/>
                <a:cs typeface="Times New Roman" panose="02020603050405020304" pitchFamily="18" charset="0"/>
              </a:rPr>
              <a:t>I</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sledare</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sv-SE" sz="1800" b="1" dirty="0">
                <a:effectLst/>
                <a:latin typeface="Calibri" panose="020F0502020204030204" pitchFamily="34" charset="0"/>
                <a:ea typeface="Calibri" panose="020F0502020204030204" pitchFamily="34" charset="0"/>
                <a:cs typeface="Times New Roman" panose="02020603050405020304" pitchFamily="18" charset="0"/>
              </a:rPr>
              <a:t>Patrik Ollas </a:t>
            </a:r>
            <a:r>
              <a:rPr lang="sv-SE" sz="1800" dirty="0">
                <a:latin typeface="Calibri" panose="020F0502020204030204" pitchFamily="34" charset="0"/>
                <a:ea typeface="Calibri" panose="020F0502020204030204" pitchFamily="34" charset="0"/>
                <a:cs typeface="Times New Roman" panose="02020603050405020304" pitchFamily="18" charset="0"/>
              </a:rPr>
              <a:t>		</a:t>
            </a:r>
            <a:r>
              <a:rPr lang="sv-SE" sz="1800" dirty="0" err="1">
                <a:latin typeface="Calibri" panose="020F0502020204030204" pitchFamily="34" charset="0"/>
                <a:ea typeface="Calibri" panose="020F0502020204030204" pitchFamily="34" charset="0"/>
                <a:cs typeface="Times New Roman" panose="02020603050405020304" pitchFamily="18" charset="0"/>
              </a:rPr>
              <a:t>Isledare</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sv-SE" sz="1800" b="1" dirty="0">
                <a:latin typeface="Calibri" panose="020F0502020204030204" pitchFamily="34" charset="0"/>
                <a:ea typeface="Calibri" panose="020F0502020204030204" pitchFamily="34" charset="0"/>
                <a:cs typeface="Times New Roman" panose="02020603050405020304" pitchFamily="18" charset="0"/>
              </a:rPr>
              <a:t>Oscar Nilsson </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Isledare</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sz="2000" dirty="0"/>
          </a:p>
        </p:txBody>
      </p:sp>
      <p:pic>
        <p:nvPicPr>
          <p:cNvPr id="4" name="Bildobjekt 3">
            <a:extLst>
              <a:ext uri="{FF2B5EF4-FFF2-40B4-BE49-F238E27FC236}">
                <a16:creationId xmlns:a16="http://schemas.microsoft.com/office/drawing/2014/main" id="{F75C7161-0350-1F4A-753B-C06404B0BE3C}"/>
              </a:ext>
            </a:extLst>
          </p:cNvPr>
          <p:cNvPicPr>
            <a:picLocks noChangeAspect="1"/>
          </p:cNvPicPr>
          <p:nvPr/>
        </p:nvPicPr>
        <p:blipFill rotWithShape="1">
          <a:blip r:embed="rId3"/>
          <a:srcRect l="-1579" r="-622" b="-1213"/>
          <a:stretch/>
        </p:blipFill>
        <p:spPr>
          <a:xfrm>
            <a:off x="215759" y="163494"/>
            <a:ext cx="1226961" cy="1215098"/>
          </a:xfrm>
          <a:prstGeom prst="rect">
            <a:avLst/>
          </a:prstGeom>
        </p:spPr>
      </p:pic>
    </p:spTree>
    <p:extLst>
      <p:ext uri="{BB962C8B-B14F-4D97-AF65-F5344CB8AC3E}">
        <p14:creationId xmlns:p14="http://schemas.microsoft.com/office/powerpoint/2010/main" val="1753449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958C1D2D-51CB-B8A9-D89E-EDC04049FB57}"/>
              </a:ext>
            </a:extLst>
          </p:cNvPr>
          <p:cNvSpPr>
            <a:spLocks noGrp="1"/>
          </p:cNvSpPr>
          <p:nvPr>
            <p:ph type="title"/>
          </p:nvPr>
        </p:nvSpPr>
        <p:spPr>
          <a:xfrm>
            <a:off x="1371599" y="294538"/>
            <a:ext cx="9895951" cy="1033669"/>
          </a:xfrm>
        </p:spPr>
        <p:txBody>
          <a:bodyPr>
            <a:normAutofit/>
          </a:bodyPr>
          <a:lstStyle/>
          <a:p>
            <a:pPr algn="ctr"/>
            <a:r>
              <a:rPr lang="sv-SE" sz="4000" dirty="0">
                <a:solidFill>
                  <a:srgbClr val="FFFFFF"/>
                </a:solidFill>
              </a:rPr>
              <a:t>Styrelsen</a:t>
            </a:r>
          </a:p>
        </p:txBody>
      </p:sp>
      <p:sp>
        <p:nvSpPr>
          <p:cNvPr id="3" name="Platshållare för innehåll 2">
            <a:extLst>
              <a:ext uri="{FF2B5EF4-FFF2-40B4-BE49-F238E27FC236}">
                <a16:creationId xmlns:a16="http://schemas.microsoft.com/office/drawing/2014/main" id="{F577CC0A-9F3F-0CF9-52E8-218F021ABBF3}"/>
              </a:ext>
            </a:extLst>
          </p:cNvPr>
          <p:cNvSpPr>
            <a:spLocks noGrp="1"/>
          </p:cNvSpPr>
          <p:nvPr>
            <p:ph idx="1"/>
          </p:nvPr>
        </p:nvSpPr>
        <p:spPr>
          <a:xfrm>
            <a:off x="1371599" y="2318197"/>
            <a:ext cx="9724031" cy="3683358"/>
          </a:xfrm>
        </p:spPr>
        <p:txBody>
          <a:bodyPr anchor="ctr">
            <a:normAutofit/>
          </a:bodyPr>
          <a:lstStyle/>
          <a:p>
            <a:pPr marL="0" indent="0" algn="ctr">
              <a:buNone/>
            </a:pPr>
            <a:r>
              <a:rPr lang="sv-SE" sz="3200" dirty="0"/>
              <a:t>Information från Caroline Wikström</a:t>
            </a:r>
          </a:p>
          <a:p>
            <a:endParaRPr lang="sv-SE" sz="2000" dirty="0"/>
          </a:p>
        </p:txBody>
      </p:sp>
      <p:pic>
        <p:nvPicPr>
          <p:cNvPr id="4" name="Bildobjekt 3">
            <a:extLst>
              <a:ext uri="{FF2B5EF4-FFF2-40B4-BE49-F238E27FC236}">
                <a16:creationId xmlns:a16="http://schemas.microsoft.com/office/drawing/2014/main" id="{B20E7E7D-4AA5-B4AA-062D-AFDBE91AC8D4}"/>
              </a:ext>
            </a:extLst>
          </p:cNvPr>
          <p:cNvPicPr>
            <a:picLocks noChangeAspect="1"/>
          </p:cNvPicPr>
          <p:nvPr/>
        </p:nvPicPr>
        <p:blipFill rotWithShape="1">
          <a:blip r:embed="rId3"/>
          <a:srcRect l="-1579" r="-622" b="-1213"/>
          <a:stretch/>
        </p:blipFill>
        <p:spPr>
          <a:xfrm>
            <a:off x="215759" y="163494"/>
            <a:ext cx="1226961" cy="1215098"/>
          </a:xfrm>
          <a:prstGeom prst="rect">
            <a:avLst/>
          </a:prstGeom>
        </p:spPr>
      </p:pic>
    </p:spTree>
    <p:extLst>
      <p:ext uri="{BB962C8B-B14F-4D97-AF65-F5344CB8AC3E}">
        <p14:creationId xmlns:p14="http://schemas.microsoft.com/office/powerpoint/2010/main" val="1940159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319B8427-70A1-92F5-B846-DA76C4BF176A}"/>
              </a:ext>
            </a:extLst>
          </p:cNvPr>
          <p:cNvSpPr>
            <a:spLocks noGrp="1"/>
          </p:cNvSpPr>
          <p:nvPr>
            <p:ph type="title"/>
          </p:nvPr>
        </p:nvSpPr>
        <p:spPr>
          <a:xfrm>
            <a:off x="1371599" y="294538"/>
            <a:ext cx="9895951" cy="1033669"/>
          </a:xfrm>
        </p:spPr>
        <p:txBody>
          <a:bodyPr>
            <a:normAutofit/>
          </a:bodyPr>
          <a:lstStyle/>
          <a:p>
            <a:pPr algn="ctr"/>
            <a:r>
              <a:rPr lang="sv-SE" sz="4000" dirty="0">
                <a:solidFill>
                  <a:srgbClr val="FFFFFF"/>
                </a:solidFill>
              </a:rPr>
              <a:t>Kommande säsong</a:t>
            </a:r>
          </a:p>
        </p:txBody>
      </p:sp>
      <p:sp>
        <p:nvSpPr>
          <p:cNvPr id="3" name="Platshållare för innehåll 2">
            <a:extLst>
              <a:ext uri="{FF2B5EF4-FFF2-40B4-BE49-F238E27FC236}">
                <a16:creationId xmlns:a16="http://schemas.microsoft.com/office/drawing/2014/main" id="{3BF73970-B53C-5BD9-56DB-FC40C18F5FAB}"/>
              </a:ext>
            </a:extLst>
          </p:cNvPr>
          <p:cNvSpPr>
            <a:spLocks noGrp="1"/>
          </p:cNvSpPr>
          <p:nvPr>
            <p:ph idx="1"/>
          </p:nvPr>
        </p:nvSpPr>
        <p:spPr>
          <a:xfrm>
            <a:off x="1371599" y="2318197"/>
            <a:ext cx="9724031" cy="3683358"/>
          </a:xfrm>
        </p:spPr>
        <p:txBody>
          <a:bodyPr anchor="ctr">
            <a:normAutofit/>
          </a:bodyPr>
          <a:lstStyle/>
          <a:p>
            <a:r>
              <a:rPr lang="sv-SE" sz="2000" dirty="0"/>
              <a:t>Träningar onsdagar och söndagar</a:t>
            </a:r>
          </a:p>
          <a:p>
            <a:r>
              <a:rPr lang="sv-SE" sz="2000" dirty="0"/>
              <a:t>Serien börjar i oktober (D2 anmält 2st lag)</a:t>
            </a:r>
          </a:p>
          <a:p>
            <a:r>
              <a:rPr lang="sv-SE" sz="2000" dirty="0"/>
              <a:t>Vi anordnar en cup i april 2025 </a:t>
            </a:r>
            <a:r>
              <a:rPr lang="sv-SE" sz="2000" i="1" dirty="0"/>
              <a:t>”The </a:t>
            </a:r>
            <a:r>
              <a:rPr lang="sv-SE" sz="2000" i="1" dirty="0" err="1"/>
              <a:t>Härry</a:t>
            </a:r>
            <a:r>
              <a:rPr lang="sv-SE" sz="2000" i="1" dirty="0"/>
              <a:t> </a:t>
            </a:r>
            <a:r>
              <a:rPr lang="sv-SE" sz="2000" i="1" dirty="0" err="1"/>
              <a:t>Thropy</a:t>
            </a:r>
            <a:r>
              <a:rPr lang="sv-SE" sz="2000" i="1" dirty="0"/>
              <a:t> Cup”</a:t>
            </a:r>
          </a:p>
          <a:p>
            <a:r>
              <a:rPr lang="sv-SE" sz="2000" dirty="0"/>
              <a:t>Knattar på Frölundamatch 19 december</a:t>
            </a:r>
          </a:p>
          <a:p>
            <a:pPr marL="0" indent="0">
              <a:buNone/>
            </a:pPr>
            <a:r>
              <a:rPr lang="sv-SE" sz="2000" dirty="0"/>
              <a:t>	- 16 barn får vara med, närvarostatistik och lottning</a:t>
            </a:r>
          </a:p>
          <a:p>
            <a:pPr marL="0" indent="0">
              <a:buNone/>
            </a:pPr>
            <a:r>
              <a:rPr lang="sv-SE" sz="2000" dirty="0"/>
              <a:t>	- Alla barn i laget får gratis biljetter till matchen</a:t>
            </a:r>
          </a:p>
          <a:p>
            <a:pPr marL="0" indent="0">
              <a:buNone/>
            </a:pPr>
            <a:r>
              <a:rPr lang="sv-SE" sz="2000" dirty="0"/>
              <a:t>	- Familj, släkt och vänner kan beställa biljetter. Gemensam beställning för att sitta 	tillsammans.</a:t>
            </a:r>
          </a:p>
          <a:p>
            <a:pPr marL="0" indent="0">
              <a:buNone/>
            </a:pPr>
            <a:r>
              <a:rPr lang="sv-SE" sz="2000" dirty="0"/>
              <a:t>	- Kommer ett särskilt utskick med mer info</a:t>
            </a:r>
          </a:p>
        </p:txBody>
      </p:sp>
      <p:pic>
        <p:nvPicPr>
          <p:cNvPr id="4" name="Bildobjekt 3">
            <a:extLst>
              <a:ext uri="{FF2B5EF4-FFF2-40B4-BE49-F238E27FC236}">
                <a16:creationId xmlns:a16="http://schemas.microsoft.com/office/drawing/2014/main" id="{2FE4845E-D404-CADB-9E6B-7EDD9C8D393F}"/>
              </a:ext>
            </a:extLst>
          </p:cNvPr>
          <p:cNvPicPr>
            <a:picLocks noChangeAspect="1"/>
          </p:cNvPicPr>
          <p:nvPr/>
        </p:nvPicPr>
        <p:blipFill rotWithShape="1">
          <a:blip r:embed="rId3"/>
          <a:srcRect l="-1579" r="-622" b="-1213"/>
          <a:stretch/>
        </p:blipFill>
        <p:spPr>
          <a:xfrm>
            <a:off x="215759" y="163494"/>
            <a:ext cx="1226961" cy="1215098"/>
          </a:xfrm>
          <a:prstGeom prst="rect">
            <a:avLst/>
          </a:prstGeom>
        </p:spPr>
      </p:pic>
    </p:spTree>
    <p:extLst>
      <p:ext uri="{BB962C8B-B14F-4D97-AF65-F5344CB8AC3E}">
        <p14:creationId xmlns:p14="http://schemas.microsoft.com/office/powerpoint/2010/main" val="607048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319B8427-70A1-92F5-B846-DA76C4BF176A}"/>
              </a:ext>
            </a:extLst>
          </p:cNvPr>
          <p:cNvSpPr>
            <a:spLocks noGrp="1"/>
          </p:cNvSpPr>
          <p:nvPr>
            <p:ph type="title"/>
          </p:nvPr>
        </p:nvSpPr>
        <p:spPr>
          <a:xfrm>
            <a:off x="1371599" y="294538"/>
            <a:ext cx="9895951" cy="1033669"/>
          </a:xfrm>
        </p:spPr>
        <p:txBody>
          <a:bodyPr>
            <a:normAutofit/>
          </a:bodyPr>
          <a:lstStyle/>
          <a:p>
            <a:pPr algn="ctr"/>
            <a:r>
              <a:rPr lang="sv-SE" sz="4000" dirty="0">
                <a:solidFill>
                  <a:srgbClr val="FFFFFF"/>
                </a:solidFill>
              </a:rPr>
              <a:t>Föräldraengagemang</a:t>
            </a:r>
          </a:p>
        </p:txBody>
      </p:sp>
      <p:sp>
        <p:nvSpPr>
          <p:cNvPr id="3" name="Platshållare för innehåll 2">
            <a:extLst>
              <a:ext uri="{FF2B5EF4-FFF2-40B4-BE49-F238E27FC236}">
                <a16:creationId xmlns:a16="http://schemas.microsoft.com/office/drawing/2014/main" id="{3BF73970-B53C-5BD9-56DB-FC40C18F5FAB}"/>
              </a:ext>
            </a:extLst>
          </p:cNvPr>
          <p:cNvSpPr>
            <a:spLocks noGrp="1"/>
          </p:cNvSpPr>
          <p:nvPr>
            <p:ph idx="1"/>
          </p:nvPr>
        </p:nvSpPr>
        <p:spPr>
          <a:xfrm>
            <a:off x="1371599" y="2318197"/>
            <a:ext cx="9724031" cy="3683358"/>
          </a:xfrm>
        </p:spPr>
        <p:txBody>
          <a:bodyPr anchor="ctr">
            <a:normAutofit/>
          </a:bodyPr>
          <a:lstStyle/>
          <a:p>
            <a:r>
              <a:rPr lang="sv-SE" sz="2000" dirty="0"/>
              <a:t>Kassör – Jennie Edin</a:t>
            </a:r>
          </a:p>
          <a:p>
            <a:r>
              <a:rPr lang="sv-SE" sz="2000" dirty="0"/>
              <a:t>Ansvarig för att se till att sekretariat och matchvärd är bemannat – Jennie Edin</a:t>
            </a:r>
          </a:p>
          <a:p>
            <a:r>
              <a:rPr lang="sv-SE" sz="2000" dirty="0"/>
              <a:t>Caféansvarig – Moa Comstedt</a:t>
            </a:r>
          </a:p>
          <a:p>
            <a:r>
              <a:rPr lang="sv-SE" sz="2000" dirty="0"/>
              <a:t>Ansvarig för föreningsbiljetter – Moa Comstedt</a:t>
            </a:r>
          </a:p>
          <a:p>
            <a:pPr marL="0" indent="0">
              <a:buNone/>
            </a:pPr>
            <a:endParaRPr lang="sv-SE" sz="2000" dirty="0"/>
          </a:p>
          <a:p>
            <a:pPr marL="0" indent="0">
              <a:buNone/>
            </a:pPr>
            <a:r>
              <a:rPr lang="sv-SE" sz="2000" dirty="0"/>
              <a:t>Vad vi behöver hjälp med</a:t>
            </a:r>
          </a:p>
          <a:p>
            <a:r>
              <a:rPr lang="sv-SE" sz="2000" dirty="0"/>
              <a:t>En Cup-grupp</a:t>
            </a:r>
          </a:p>
          <a:p>
            <a:r>
              <a:rPr lang="sv-SE" sz="2000" dirty="0"/>
              <a:t>Sponsring till klubben eller laget (minst 10% till klubben med sponsring pengar)</a:t>
            </a:r>
          </a:p>
        </p:txBody>
      </p:sp>
      <p:pic>
        <p:nvPicPr>
          <p:cNvPr id="4" name="Bildobjekt 3">
            <a:extLst>
              <a:ext uri="{FF2B5EF4-FFF2-40B4-BE49-F238E27FC236}">
                <a16:creationId xmlns:a16="http://schemas.microsoft.com/office/drawing/2014/main" id="{6AAB11DC-E707-F6DE-11A4-A632F8BA3AB3}"/>
              </a:ext>
            </a:extLst>
          </p:cNvPr>
          <p:cNvPicPr>
            <a:picLocks noChangeAspect="1"/>
          </p:cNvPicPr>
          <p:nvPr/>
        </p:nvPicPr>
        <p:blipFill rotWithShape="1">
          <a:blip r:embed="rId3"/>
          <a:srcRect l="-1579" r="-622" b="-1213"/>
          <a:stretch/>
        </p:blipFill>
        <p:spPr>
          <a:xfrm>
            <a:off x="215759" y="163494"/>
            <a:ext cx="1226961" cy="1215098"/>
          </a:xfrm>
          <a:prstGeom prst="rect">
            <a:avLst/>
          </a:prstGeom>
        </p:spPr>
      </p:pic>
    </p:spTree>
    <p:extLst>
      <p:ext uri="{BB962C8B-B14F-4D97-AF65-F5344CB8AC3E}">
        <p14:creationId xmlns:p14="http://schemas.microsoft.com/office/powerpoint/2010/main" val="4148739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319B8427-70A1-92F5-B846-DA76C4BF176A}"/>
              </a:ext>
            </a:extLst>
          </p:cNvPr>
          <p:cNvSpPr>
            <a:spLocks noGrp="1"/>
          </p:cNvSpPr>
          <p:nvPr>
            <p:ph type="title"/>
          </p:nvPr>
        </p:nvSpPr>
        <p:spPr>
          <a:xfrm>
            <a:off x="1371599" y="294538"/>
            <a:ext cx="9895951" cy="1033669"/>
          </a:xfrm>
        </p:spPr>
        <p:txBody>
          <a:bodyPr>
            <a:normAutofit/>
          </a:bodyPr>
          <a:lstStyle/>
          <a:p>
            <a:pPr algn="ctr"/>
            <a:r>
              <a:rPr lang="sv-SE" sz="4000" dirty="0">
                <a:solidFill>
                  <a:srgbClr val="FFFFFF"/>
                </a:solidFill>
              </a:rPr>
              <a:t>Lagkassa</a:t>
            </a:r>
          </a:p>
        </p:txBody>
      </p:sp>
      <p:sp>
        <p:nvSpPr>
          <p:cNvPr id="3" name="Platshållare för innehåll 2">
            <a:extLst>
              <a:ext uri="{FF2B5EF4-FFF2-40B4-BE49-F238E27FC236}">
                <a16:creationId xmlns:a16="http://schemas.microsoft.com/office/drawing/2014/main" id="{3BF73970-B53C-5BD9-56DB-FC40C18F5FAB}"/>
              </a:ext>
            </a:extLst>
          </p:cNvPr>
          <p:cNvSpPr>
            <a:spLocks noGrp="1"/>
          </p:cNvSpPr>
          <p:nvPr>
            <p:ph idx="1"/>
          </p:nvPr>
        </p:nvSpPr>
        <p:spPr>
          <a:xfrm>
            <a:off x="1371599" y="1658329"/>
            <a:ext cx="9724031" cy="3683358"/>
          </a:xfrm>
        </p:spPr>
        <p:txBody>
          <a:bodyPr anchor="ctr">
            <a:normAutofit/>
          </a:bodyPr>
          <a:lstStyle/>
          <a:p>
            <a:r>
              <a:rPr lang="sv-SE" sz="2000" dirty="0"/>
              <a:t>Försäljning till lagkassa startar i oktober</a:t>
            </a:r>
          </a:p>
          <a:p>
            <a:r>
              <a:rPr lang="sv-SE" sz="2000" dirty="0"/>
              <a:t>En stabil lagkassa innebär lägre kostnader för föräldrarna vid exempelvis cuper</a:t>
            </a:r>
          </a:p>
        </p:txBody>
      </p:sp>
      <p:pic>
        <p:nvPicPr>
          <p:cNvPr id="4" name="Bildobjekt 3">
            <a:extLst>
              <a:ext uri="{FF2B5EF4-FFF2-40B4-BE49-F238E27FC236}">
                <a16:creationId xmlns:a16="http://schemas.microsoft.com/office/drawing/2014/main" id="{A3BCA9B7-6EE3-4D2C-925E-D1422DB2DE01}"/>
              </a:ext>
            </a:extLst>
          </p:cNvPr>
          <p:cNvPicPr>
            <a:picLocks noChangeAspect="1"/>
          </p:cNvPicPr>
          <p:nvPr/>
        </p:nvPicPr>
        <p:blipFill rotWithShape="1">
          <a:blip r:embed="rId3"/>
          <a:srcRect l="-1579" r="-622" b="-1213"/>
          <a:stretch/>
        </p:blipFill>
        <p:spPr>
          <a:xfrm>
            <a:off x="215759" y="163494"/>
            <a:ext cx="1226961" cy="1215098"/>
          </a:xfrm>
          <a:prstGeom prst="rect">
            <a:avLst/>
          </a:prstGeom>
        </p:spPr>
      </p:pic>
    </p:spTree>
    <p:extLst>
      <p:ext uri="{BB962C8B-B14F-4D97-AF65-F5344CB8AC3E}">
        <p14:creationId xmlns:p14="http://schemas.microsoft.com/office/powerpoint/2010/main" val="3040307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319B8427-70A1-92F5-B846-DA76C4BF176A}"/>
              </a:ext>
            </a:extLst>
          </p:cNvPr>
          <p:cNvSpPr>
            <a:spLocks noGrp="1"/>
          </p:cNvSpPr>
          <p:nvPr>
            <p:ph type="title"/>
          </p:nvPr>
        </p:nvSpPr>
        <p:spPr>
          <a:xfrm>
            <a:off x="1371599" y="294538"/>
            <a:ext cx="9895951" cy="1033669"/>
          </a:xfrm>
        </p:spPr>
        <p:txBody>
          <a:bodyPr>
            <a:normAutofit/>
          </a:bodyPr>
          <a:lstStyle/>
          <a:p>
            <a:pPr algn="ctr"/>
            <a:r>
              <a:rPr lang="sv-SE" sz="4000" dirty="0">
                <a:solidFill>
                  <a:srgbClr val="FFFFFF"/>
                </a:solidFill>
              </a:rPr>
              <a:t>Regler för team 16</a:t>
            </a:r>
          </a:p>
        </p:txBody>
      </p:sp>
      <p:sp>
        <p:nvSpPr>
          <p:cNvPr id="3" name="Platshållare för innehåll 2">
            <a:extLst>
              <a:ext uri="{FF2B5EF4-FFF2-40B4-BE49-F238E27FC236}">
                <a16:creationId xmlns:a16="http://schemas.microsoft.com/office/drawing/2014/main" id="{3BF73970-B53C-5BD9-56DB-FC40C18F5FAB}"/>
              </a:ext>
            </a:extLst>
          </p:cNvPr>
          <p:cNvSpPr>
            <a:spLocks noGrp="1"/>
          </p:cNvSpPr>
          <p:nvPr>
            <p:ph idx="1"/>
          </p:nvPr>
        </p:nvSpPr>
        <p:spPr>
          <a:xfrm>
            <a:off x="1581640" y="1760926"/>
            <a:ext cx="10353041" cy="4755021"/>
          </a:xfrm>
        </p:spPr>
        <p:txBody>
          <a:bodyPr anchor="ctr">
            <a:normAutofit/>
          </a:bodyPr>
          <a:lstStyle/>
          <a:p>
            <a:r>
              <a:rPr lang="sv-SE" sz="2000" dirty="0"/>
              <a:t>1. Inte slåss</a:t>
            </a:r>
          </a:p>
          <a:p>
            <a:r>
              <a:rPr lang="sv-SE" sz="2000" dirty="0"/>
              <a:t>2. Inte tacklas</a:t>
            </a:r>
          </a:p>
          <a:p>
            <a:r>
              <a:rPr lang="sv-SE" sz="2000" dirty="0"/>
              <a:t>3. Inte skjuta på målvakten när målvakten inte är med</a:t>
            </a:r>
          </a:p>
          <a:p>
            <a:r>
              <a:rPr lang="sv-SE" sz="2000" dirty="0"/>
              <a:t>4. Lyssna på ledare</a:t>
            </a:r>
          </a:p>
          <a:p>
            <a:r>
              <a:rPr lang="sv-SE" sz="2000" dirty="0"/>
              <a:t>5. Snäll kompis</a:t>
            </a:r>
          </a:p>
          <a:p>
            <a:r>
              <a:rPr lang="sv-SE" sz="2000" dirty="0"/>
              <a:t>6. Komma i tid</a:t>
            </a:r>
          </a:p>
          <a:p>
            <a:endParaRPr lang="sv-SE" sz="2000" dirty="0"/>
          </a:p>
          <a:p>
            <a:endParaRPr lang="sv-SE" sz="2000" dirty="0"/>
          </a:p>
          <a:p>
            <a:pPr marL="0" indent="0">
              <a:buNone/>
            </a:pPr>
            <a:r>
              <a:rPr lang="sv-SE" sz="2000" dirty="0"/>
              <a:t>Om regler bryts under träning innebär 1-2min vila i båset. Gäller alla, därefter full fart igen.</a:t>
            </a:r>
          </a:p>
        </p:txBody>
      </p:sp>
      <p:pic>
        <p:nvPicPr>
          <p:cNvPr id="4" name="Bildobjekt 3">
            <a:extLst>
              <a:ext uri="{FF2B5EF4-FFF2-40B4-BE49-F238E27FC236}">
                <a16:creationId xmlns:a16="http://schemas.microsoft.com/office/drawing/2014/main" id="{DCD32EC0-6CEA-FCF0-6F8B-A0AC59EDDCF8}"/>
              </a:ext>
            </a:extLst>
          </p:cNvPr>
          <p:cNvPicPr>
            <a:picLocks noChangeAspect="1"/>
          </p:cNvPicPr>
          <p:nvPr/>
        </p:nvPicPr>
        <p:blipFill rotWithShape="1">
          <a:blip r:embed="rId3"/>
          <a:srcRect l="-1579" r="-622" b="-1213"/>
          <a:stretch/>
        </p:blipFill>
        <p:spPr>
          <a:xfrm>
            <a:off x="215759" y="163494"/>
            <a:ext cx="1226961" cy="1215098"/>
          </a:xfrm>
          <a:prstGeom prst="rect">
            <a:avLst/>
          </a:prstGeom>
        </p:spPr>
      </p:pic>
      <p:pic>
        <p:nvPicPr>
          <p:cNvPr id="6" name="Picture 5">
            <a:extLst>
              <a:ext uri="{FF2B5EF4-FFF2-40B4-BE49-F238E27FC236}">
                <a16:creationId xmlns:a16="http://schemas.microsoft.com/office/drawing/2014/main" id="{71A2BA47-5350-55E8-4FEC-6D750027D640}"/>
              </a:ext>
            </a:extLst>
          </p:cNvPr>
          <p:cNvPicPr>
            <a:picLocks noChangeAspect="1"/>
          </p:cNvPicPr>
          <p:nvPr/>
        </p:nvPicPr>
        <p:blipFill>
          <a:blip r:embed="rId4"/>
          <a:stretch>
            <a:fillRect/>
          </a:stretch>
        </p:blipFill>
        <p:spPr>
          <a:xfrm>
            <a:off x="459349" y="5156059"/>
            <a:ext cx="912249" cy="1113412"/>
          </a:xfrm>
          <a:prstGeom prst="rect">
            <a:avLst/>
          </a:prstGeom>
        </p:spPr>
      </p:pic>
      <p:pic>
        <p:nvPicPr>
          <p:cNvPr id="9" name="Picture 8">
            <a:extLst>
              <a:ext uri="{FF2B5EF4-FFF2-40B4-BE49-F238E27FC236}">
                <a16:creationId xmlns:a16="http://schemas.microsoft.com/office/drawing/2014/main" id="{32936E6D-FDAC-1406-E8C9-F6A84F6DB5D6}"/>
              </a:ext>
            </a:extLst>
          </p:cNvPr>
          <p:cNvPicPr>
            <a:picLocks noChangeAspect="1"/>
          </p:cNvPicPr>
          <p:nvPr/>
        </p:nvPicPr>
        <p:blipFill>
          <a:blip r:embed="rId5"/>
          <a:stretch>
            <a:fillRect/>
          </a:stretch>
        </p:blipFill>
        <p:spPr>
          <a:xfrm>
            <a:off x="344621" y="1777425"/>
            <a:ext cx="1095692" cy="1037553"/>
          </a:xfrm>
          <a:prstGeom prst="rect">
            <a:avLst/>
          </a:prstGeom>
        </p:spPr>
      </p:pic>
    </p:spTree>
    <p:extLst>
      <p:ext uri="{BB962C8B-B14F-4D97-AF65-F5344CB8AC3E}">
        <p14:creationId xmlns:p14="http://schemas.microsoft.com/office/powerpoint/2010/main" val="514985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319B8427-70A1-92F5-B846-DA76C4BF176A}"/>
              </a:ext>
            </a:extLst>
          </p:cNvPr>
          <p:cNvSpPr>
            <a:spLocks noGrp="1"/>
          </p:cNvSpPr>
          <p:nvPr>
            <p:ph type="title"/>
          </p:nvPr>
        </p:nvSpPr>
        <p:spPr>
          <a:xfrm>
            <a:off x="1371599" y="294538"/>
            <a:ext cx="9895951" cy="1033669"/>
          </a:xfrm>
        </p:spPr>
        <p:txBody>
          <a:bodyPr>
            <a:normAutofit/>
          </a:bodyPr>
          <a:lstStyle/>
          <a:p>
            <a:pPr algn="ctr"/>
            <a:r>
              <a:rPr lang="sv-SE" sz="4000" dirty="0">
                <a:solidFill>
                  <a:srgbClr val="FFFFFF"/>
                </a:solidFill>
              </a:rPr>
              <a:t>Träningar/Spelidé U9/D2</a:t>
            </a:r>
          </a:p>
        </p:txBody>
      </p:sp>
      <p:sp>
        <p:nvSpPr>
          <p:cNvPr id="3" name="Platshållare för innehåll 2">
            <a:extLst>
              <a:ext uri="{FF2B5EF4-FFF2-40B4-BE49-F238E27FC236}">
                <a16:creationId xmlns:a16="http://schemas.microsoft.com/office/drawing/2014/main" id="{3BF73970-B53C-5BD9-56DB-FC40C18F5FAB}"/>
              </a:ext>
            </a:extLst>
          </p:cNvPr>
          <p:cNvSpPr>
            <a:spLocks noGrp="1"/>
          </p:cNvSpPr>
          <p:nvPr>
            <p:ph idx="1"/>
          </p:nvPr>
        </p:nvSpPr>
        <p:spPr>
          <a:xfrm>
            <a:off x="703193" y="2228043"/>
            <a:ext cx="11732645" cy="4209312"/>
          </a:xfrm>
        </p:spPr>
        <p:txBody>
          <a:bodyPr anchor="ctr">
            <a:normAutofit fontScale="92500" lnSpcReduction="20000"/>
          </a:bodyPr>
          <a:lstStyle/>
          <a:p>
            <a:r>
              <a:rPr lang="sv-SE" sz="2000" dirty="0"/>
              <a:t>Tänk på att komma i god tid till träningar samt att barnen har fått i sig mellanmål innan</a:t>
            </a:r>
          </a:p>
          <a:p>
            <a:r>
              <a:rPr lang="sv-SE" sz="2000" dirty="0"/>
              <a:t>Inga föräldrar i omklädningsrummet (mer plats</a:t>
            </a:r>
          </a:p>
          <a:p>
            <a:r>
              <a:rPr lang="sv-SE" sz="2000" dirty="0"/>
              <a:t>Vi kommer försöka hålla till i baracken så mycket som möjligt </a:t>
            </a:r>
          </a:p>
          <a:p>
            <a:r>
              <a:rPr lang="sv-SE" sz="2000" dirty="0"/>
              <a:t>Kort genomgång av träningsupplägg och grupper i omklädningsrum innan träning</a:t>
            </a:r>
          </a:p>
          <a:p>
            <a:r>
              <a:rPr lang="sv-SE" sz="2000" dirty="0"/>
              <a:t>Fokus på skridskoteknik (ca 50% av istiden)</a:t>
            </a:r>
          </a:p>
          <a:p>
            <a:r>
              <a:rPr lang="sv-SE" sz="2000" dirty="0"/>
              <a:t>Smålagsspel (ca 20% av istiden)</a:t>
            </a:r>
          </a:p>
          <a:p>
            <a:r>
              <a:rPr lang="sv-SE" sz="2000" dirty="0"/>
              <a:t>Spelteknik/puckhantering (ca 20% av istiden)</a:t>
            </a:r>
          </a:p>
          <a:p>
            <a:r>
              <a:rPr lang="sv-SE" sz="2000" dirty="0"/>
              <a:t>Lekövningar (ca 10% av istiden)</a:t>
            </a:r>
          </a:p>
          <a:p>
            <a:r>
              <a:rPr lang="sv-SE" sz="2000" dirty="0"/>
              <a:t>Målvaktslista (rullande schema på dem som vill). Sig till Erik om spelare skall skrivas upp på listan</a:t>
            </a:r>
          </a:p>
          <a:p>
            <a:r>
              <a:rPr lang="sv-SE" sz="2000" dirty="0"/>
              <a:t>Nivåanpassade träningsgrupper ca 75% av träningar och blandade grupper ca 25% av träningar</a:t>
            </a:r>
          </a:p>
          <a:p>
            <a:r>
              <a:rPr lang="sv-SE" sz="2000" dirty="0"/>
              <a:t>Ge möjlighet till alla som vill att pröva spela målvakt</a:t>
            </a:r>
          </a:p>
          <a:p>
            <a:r>
              <a:rPr lang="sv-SE" sz="2000" dirty="0"/>
              <a:t>”Fysträning” varannan söndag efter träning, 30min. Fokus på koordinationsövningar, lek, tävlingar. Ej fokus på kondition eller styrka</a:t>
            </a:r>
          </a:p>
          <a:p>
            <a:endParaRPr lang="sv-SE" sz="2000" dirty="0"/>
          </a:p>
          <a:p>
            <a:endParaRPr lang="sv-SE" sz="2000" dirty="0"/>
          </a:p>
        </p:txBody>
      </p:sp>
      <p:pic>
        <p:nvPicPr>
          <p:cNvPr id="4" name="Bildobjekt 3">
            <a:extLst>
              <a:ext uri="{FF2B5EF4-FFF2-40B4-BE49-F238E27FC236}">
                <a16:creationId xmlns:a16="http://schemas.microsoft.com/office/drawing/2014/main" id="{E4C30E50-689F-027B-506F-28D46120F1DA}"/>
              </a:ext>
            </a:extLst>
          </p:cNvPr>
          <p:cNvPicPr>
            <a:picLocks noChangeAspect="1"/>
          </p:cNvPicPr>
          <p:nvPr/>
        </p:nvPicPr>
        <p:blipFill rotWithShape="1">
          <a:blip r:embed="rId3"/>
          <a:srcRect l="-1579" r="-622" b="-1213"/>
          <a:stretch/>
        </p:blipFill>
        <p:spPr>
          <a:xfrm>
            <a:off x="215759" y="163494"/>
            <a:ext cx="1226961" cy="1215098"/>
          </a:xfrm>
          <a:prstGeom prst="rect">
            <a:avLst/>
          </a:prstGeom>
        </p:spPr>
      </p:pic>
      <p:pic>
        <p:nvPicPr>
          <p:cNvPr id="6" name="Picture 5">
            <a:extLst>
              <a:ext uri="{FF2B5EF4-FFF2-40B4-BE49-F238E27FC236}">
                <a16:creationId xmlns:a16="http://schemas.microsoft.com/office/drawing/2014/main" id="{EDBE90A1-09B2-DD57-FDC6-33028007659B}"/>
              </a:ext>
            </a:extLst>
          </p:cNvPr>
          <p:cNvPicPr>
            <a:picLocks noChangeAspect="1"/>
          </p:cNvPicPr>
          <p:nvPr/>
        </p:nvPicPr>
        <p:blipFill>
          <a:blip r:embed="rId4"/>
          <a:stretch>
            <a:fillRect/>
          </a:stretch>
        </p:blipFill>
        <p:spPr>
          <a:xfrm>
            <a:off x="9648017" y="2150765"/>
            <a:ext cx="2358854" cy="2251902"/>
          </a:xfrm>
          <a:prstGeom prst="rect">
            <a:avLst/>
          </a:prstGeom>
        </p:spPr>
      </p:pic>
    </p:spTree>
    <p:extLst>
      <p:ext uri="{BB962C8B-B14F-4D97-AF65-F5344CB8AC3E}">
        <p14:creationId xmlns:p14="http://schemas.microsoft.com/office/powerpoint/2010/main" val="1926583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319B8427-70A1-92F5-B846-DA76C4BF176A}"/>
              </a:ext>
            </a:extLst>
          </p:cNvPr>
          <p:cNvSpPr>
            <a:spLocks noGrp="1"/>
          </p:cNvSpPr>
          <p:nvPr>
            <p:ph type="title"/>
          </p:nvPr>
        </p:nvSpPr>
        <p:spPr>
          <a:xfrm>
            <a:off x="1371599" y="294538"/>
            <a:ext cx="9895951" cy="1033669"/>
          </a:xfrm>
        </p:spPr>
        <p:txBody>
          <a:bodyPr>
            <a:normAutofit/>
          </a:bodyPr>
          <a:lstStyle/>
          <a:p>
            <a:pPr algn="ctr"/>
            <a:r>
              <a:rPr lang="sv-SE" sz="4000" dirty="0">
                <a:solidFill>
                  <a:srgbClr val="FFFFFF"/>
                </a:solidFill>
              </a:rPr>
              <a:t>Seriespel</a:t>
            </a:r>
          </a:p>
        </p:txBody>
      </p:sp>
      <p:sp>
        <p:nvSpPr>
          <p:cNvPr id="3" name="Platshållare för innehåll 2">
            <a:extLst>
              <a:ext uri="{FF2B5EF4-FFF2-40B4-BE49-F238E27FC236}">
                <a16:creationId xmlns:a16="http://schemas.microsoft.com/office/drawing/2014/main" id="{3BF73970-B53C-5BD9-56DB-FC40C18F5FAB}"/>
              </a:ext>
            </a:extLst>
          </p:cNvPr>
          <p:cNvSpPr>
            <a:spLocks noGrp="1"/>
          </p:cNvSpPr>
          <p:nvPr>
            <p:ph idx="1"/>
          </p:nvPr>
        </p:nvSpPr>
        <p:spPr>
          <a:xfrm>
            <a:off x="829239" y="2070855"/>
            <a:ext cx="9724031" cy="3926323"/>
          </a:xfrm>
        </p:spPr>
        <p:txBody>
          <a:bodyPr anchor="ctr">
            <a:normAutofit fontScale="92500" lnSpcReduction="10000"/>
          </a:bodyPr>
          <a:lstStyle/>
          <a:p>
            <a:r>
              <a:rPr lang="sv-SE" sz="2000" dirty="0"/>
              <a:t>2st lag anmälda för oss i D2</a:t>
            </a:r>
          </a:p>
          <a:p>
            <a:r>
              <a:rPr lang="sv-SE" sz="2000" dirty="0"/>
              <a:t>Varje lag består av 2st enheter</a:t>
            </a:r>
          </a:p>
          <a:p>
            <a:r>
              <a:rPr lang="sv-SE" sz="2000" dirty="0"/>
              <a:t>Varje enhet består av 1st målvakt och 6st utespelare</a:t>
            </a:r>
          </a:p>
          <a:p>
            <a:r>
              <a:rPr lang="sv-SE" sz="2000" dirty="0"/>
              <a:t>Totalt ett lag: 2st målvakter och 12 utespelare (14 barn per matchtillfälle)</a:t>
            </a:r>
          </a:p>
          <a:p>
            <a:r>
              <a:rPr lang="sv-SE" sz="2000" dirty="0"/>
              <a:t>Inga fasta lag utan spelare bjuds in till match söndag veckan innan. Sista anmälan tisdag samma vecka</a:t>
            </a:r>
          </a:p>
          <a:p>
            <a:r>
              <a:rPr lang="sv-SE" sz="2000" dirty="0"/>
              <a:t>Variation av spelare i olika lag/enheter kommer ske</a:t>
            </a:r>
          </a:p>
          <a:p>
            <a:r>
              <a:rPr lang="sv-SE" sz="2000" dirty="0"/>
              <a:t>Alla barn spelar lika mycket under match. </a:t>
            </a:r>
          </a:p>
          <a:p>
            <a:r>
              <a:rPr lang="sv-SE" sz="2000" dirty="0"/>
              <a:t>Antal träningar eller andel närvaro ligger ej till grund för deltagande på match</a:t>
            </a:r>
          </a:p>
          <a:p>
            <a:r>
              <a:rPr lang="sv-SE" sz="2000" dirty="0"/>
              <a:t>Under en säsong bjuds samtliga spelare in lika många gånger att spela matcher med D2.         </a:t>
            </a:r>
            <a:r>
              <a:rPr lang="sv-SE" sz="2000" u="sng" dirty="0"/>
              <a:t>Nej tack kommer att räknas som deltagande!</a:t>
            </a:r>
          </a:p>
          <a:p>
            <a:endParaRPr lang="sv-SE" sz="2000" dirty="0"/>
          </a:p>
        </p:txBody>
      </p:sp>
      <p:pic>
        <p:nvPicPr>
          <p:cNvPr id="4" name="Bildobjekt 3">
            <a:extLst>
              <a:ext uri="{FF2B5EF4-FFF2-40B4-BE49-F238E27FC236}">
                <a16:creationId xmlns:a16="http://schemas.microsoft.com/office/drawing/2014/main" id="{D6CF5A91-4B69-E5AF-1F1C-75DA493B2471}"/>
              </a:ext>
            </a:extLst>
          </p:cNvPr>
          <p:cNvPicPr>
            <a:picLocks noChangeAspect="1"/>
          </p:cNvPicPr>
          <p:nvPr/>
        </p:nvPicPr>
        <p:blipFill rotWithShape="1">
          <a:blip r:embed="rId3"/>
          <a:srcRect l="-1579" r="-622" b="-1213"/>
          <a:stretch/>
        </p:blipFill>
        <p:spPr>
          <a:xfrm>
            <a:off x="215759" y="163494"/>
            <a:ext cx="1226961" cy="1215098"/>
          </a:xfrm>
          <a:prstGeom prst="rect">
            <a:avLst/>
          </a:prstGeom>
        </p:spPr>
      </p:pic>
    </p:spTree>
    <p:extLst>
      <p:ext uri="{BB962C8B-B14F-4D97-AF65-F5344CB8AC3E}">
        <p14:creationId xmlns:p14="http://schemas.microsoft.com/office/powerpoint/2010/main" val="184851535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3774</TotalTime>
  <Words>1039</Words>
  <Application>Microsoft Macintosh PowerPoint</Application>
  <PresentationFormat>Bredbild</PresentationFormat>
  <Paragraphs>130</Paragraphs>
  <Slides>16</Slides>
  <Notes>15</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16</vt:i4>
      </vt:variant>
    </vt:vector>
  </HeadingPairs>
  <TitlesOfParts>
    <vt:vector size="20" baseType="lpstr">
      <vt:lpstr>Arial</vt:lpstr>
      <vt:lpstr>Calibri</vt:lpstr>
      <vt:lpstr>Calibri Light</vt:lpstr>
      <vt:lpstr>Office-tema</vt:lpstr>
      <vt:lpstr>Välkomna till föräldramöte för Team 16!</vt:lpstr>
      <vt:lpstr>LEDARE</vt:lpstr>
      <vt:lpstr>Styrelsen</vt:lpstr>
      <vt:lpstr>Kommande säsong</vt:lpstr>
      <vt:lpstr>Föräldraengagemang</vt:lpstr>
      <vt:lpstr>Lagkassa</vt:lpstr>
      <vt:lpstr>Regler för team 16</vt:lpstr>
      <vt:lpstr>Träningar/Spelidé U9/D2</vt:lpstr>
      <vt:lpstr>Seriespel</vt:lpstr>
      <vt:lpstr>Uppspel till D1</vt:lpstr>
      <vt:lpstr>Hemmaplansmodellen</vt:lpstr>
      <vt:lpstr>Hemmaplansmodellen</vt:lpstr>
      <vt:lpstr>Hemmaplansmodellen – Regler D2</vt:lpstr>
      <vt:lpstr>Kortsiktigt mål under säsongen Team 16</vt:lpstr>
      <vt:lpstr>Långsiktigt mål (5 års period) Team 16</vt:lpstr>
      <vt:lpstr>Frågor?    Kontakt: caroline.holmbom@hotmail.com holmbome@outlook.com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Föräldramöte Team 16</dc:title>
  <dc:creator>Caroline Holmbom</dc:creator>
  <cp:lastModifiedBy>Caroline Holmbom</cp:lastModifiedBy>
  <cp:revision>39</cp:revision>
  <dcterms:created xsi:type="dcterms:W3CDTF">2024-03-11T20:09:05Z</dcterms:created>
  <dcterms:modified xsi:type="dcterms:W3CDTF">2024-09-16T17:07:34Z</dcterms:modified>
</cp:coreProperties>
</file>