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1" r:id="rId2"/>
    <p:sldId id="2566" r:id="rId3"/>
    <p:sldId id="2582" r:id="rId4"/>
    <p:sldId id="2583" r:id="rId5"/>
    <p:sldId id="2584" r:id="rId6"/>
    <p:sldId id="2577" r:id="rId7"/>
    <p:sldId id="2580" r:id="rId8"/>
    <p:sldId id="2585" r:id="rId9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ommarfysprogram – Damjuniorer" id="{0FF2A3DE-83D9-4C45-B650-E365A724E175}">
          <p14:sldIdLst>
            <p14:sldId id="2561"/>
          </p14:sldIdLst>
        </p14:section>
        <p14:section name="Veckostruktur och planering" id="{18BE2BED-299B-4C48-B854-07E6F3E9AF54}">
          <p14:sldIdLst>
            <p14:sldId id="2566"/>
            <p14:sldId id="2582"/>
            <p14:sldId id="2583"/>
            <p14:sldId id="2584"/>
            <p14:sldId id="2577"/>
            <p14:sldId id="2580"/>
            <p14:sldId id="25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llanmörkt forma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20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F1662-708F-4AB3-8A85-E62487C108EE}" type="datetimeFigureOut">
              <a:t>2026-06-15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0C353-E898-4806-8CAB-D6D1C72EE78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88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AI-genererat innehåll kan vara felaktigt.
---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2777-9CFC-4654-861A-004BA7326C37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43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Den här bilden refererar till information från följande fil: https://ovako-my.sharepoint.com/personal/robert_nilsson_ovako_com/Documents/Microsoft%20Copilot%20Chat%20Files/Sommarfysprogram%20damjuniorer%20f%C3%B6rslag%20fr%C3%A5n%20Johan%20K%20Fr%C3%B6lunda.docx.pdf
Rekommenderad veckostruktur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2777-9CFC-4654-861A-004BA7326C37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11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 med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731407"/>
            <a:ext cx="6480450" cy="3038878"/>
          </a:xfrm>
        </p:spPr>
        <p:txBody>
          <a:bodyPr rtlCol="0" anchor="t">
            <a:normAutofit/>
          </a:bodyPr>
          <a:lstStyle>
            <a:lvl1pPr>
              <a:defRPr sz="60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315" y="5264528"/>
            <a:ext cx="6577526" cy="1001354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80" y="6426091"/>
            <a:ext cx="4357544" cy="365125"/>
          </a:xfrm>
        </p:spPr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2188" y="6426091"/>
            <a:ext cx="1431447" cy="365125"/>
          </a:xfrm>
        </p:spPr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82685" y="6426091"/>
            <a:ext cx="603114" cy="365125"/>
          </a:xfrm>
        </p:spPr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20000" y="0"/>
            <a:ext cx="4571999" cy="6858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cxnSp>
        <p:nvCxnSpPr>
          <p:cNvPr id="10" name="Rak 9">
            <a:extLst>
              <a:ext uri="{FF2B5EF4-FFF2-40B4-BE49-F238E27FC236}">
                <a16:creationId xmlns:a16="http://schemas.microsoft.com/office/drawing/2014/main" id="{5022CE8C-DC47-AF8A-A37E-C04D364B8D63}"/>
              </a:ext>
            </a:extLst>
          </p:cNvPr>
          <p:cNvCxnSpPr>
            <a:cxnSpLocks/>
          </p:cNvCxnSpPr>
          <p:nvPr/>
        </p:nvCxnSpPr>
        <p:spPr>
          <a:xfrm>
            <a:off x="533400" y="6324773"/>
            <a:ext cx="648045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ak 10">
            <a:extLst>
              <a:ext uri="{FF2B5EF4-FFF2-40B4-BE49-F238E27FC236}">
                <a16:creationId xmlns:a16="http://schemas.microsoft.com/office/drawing/2014/main" id="{735A6ADE-4FF0-6E84-4D25-A3E7A481303D}"/>
              </a:ext>
            </a:extLst>
          </p:cNvPr>
          <p:cNvCxnSpPr>
            <a:cxnSpLocks/>
          </p:cNvCxnSpPr>
          <p:nvPr/>
        </p:nvCxnSpPr>
        <p:spPr>
          <a:xfrm>
            <a:off x="533400" y="5184424"/>
            <a:ext cx="646050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>
            <a:extLst>
              <a:ext uri="{FF2B5EF4-FFF2-40B4-BE49-F238E27FC236}">
                <a16:creationId xmlns:a16="http://schemas.microsoft.com/office/drawing/2014/main" id="{5B306735-74E7-C788-FB5F-7BC551ED5CDD}"/>
              </a:ext>
            </a:extLst>
          </p:cNvPr>
          <p:cNvCxnSpPr>
            <a:cxnSpLocks/>
          </p:cNvCxnSpPr>
          <p:nvPr/>
        </p:nvCxnSpPr>
        <p:spPr>
          <a:xfrm>
            <a:off x="533400" y="512722"/>
            <a:ext cx="6456409" cy="0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459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nehål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79" y="332308"/>
            <a:ext cx="11253667" cy="909921"/>
          </a:xfrm>
        </p:spPr>
        <p:txBody>
          <a:bodyPr rtlCol="0" anchor="b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36" y="1488931"/>
            <a:ext cx="11253668" cy="4700761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530352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725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 med bild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1AAFFBF3-C898-85FC-D25A-592E29515C2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10023 w 12192000"/>
              <a:gd name="connsiteY0" fmla="*/ 505353 h 6858000"/>
              <a:gd name="connsiteX1" fmla="*/ 510023 w 12192000"/>
              <a:gd name="connsiteY1" fmla="*/ 6352647 h 6858000"/>
              <a:gd name="connsiteX2" fmla="*/ 5415398 w 12192000"/>
              <a:gd name="connsiteY2" fmla="*/ 6352647 h 6858000"/>
              <a:gd name="connsiteX3" fmla="*/ 5415398 w 12192000"/>
              <a:gd name="connsiteY3" fmla="*/ 50535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10023" y="505353"/>
                </a:moveTo>
                <a:lnTo>
                  <a:pt x="510023" y="6352647"/>
                </a:lnTo>
                <a:lnTo>
                  <a:pt x="5415398" y="6352647"/>
                </a:lnTo>
                <a:lnTo>
                  <a:pt x="5415398" y="50535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  <a:effectLst>
            <a:innerShdw blurRad="215900" dist="25400" dir="13500000">
              <a:prstClr val="black">
                <a:alpha val="15000"/>
              </a:prstClr>
            </a:inn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97" y="1136691"/>
            <a:ext cx="4135970" cy="3038878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2093" y="5282217"/>
            <a:ext cx="4136599" cy="947146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36" y="6426091"/>
            <a:ext cx="3877552" cy="365125"/>
          </a:xfrm>
        </p:spPr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944438" y="5162641"/>
            <a:ext cx="403082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22BEF2C1-7030-5074-0586-5EBAF7D59A33}"/>
              </a:ext>
            </a:extLst>
          </p:cNvPr>
          <p:cNvCxnSpPr>
            <a:cxnSpLocks/>
          </p:cNvCxnSpPr>
          <p:nvPr/>
        </p:nvCxnSpPr>
        <p:spPr>
          <a:xfrm>
            <a:off x="944438" y="904533"/>
            <a:ext cx="4036971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353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 med bild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ak 6">
            <a:extLst>
              <a:ext uri="{FF2B5EF4-FFF2-40B4-BE49-F238E27FC236}">
                <a16:creationId xmlns:a16="http://schemas.microsoft.com/office/drawing/2014/main" id="{B1F847F0-1D67-5F49-6571-5F248F11275B}"/>
              </a:ext>
            </a:extLst>
          </p:cNvPr>
          <p:cNvCxnSpPr>
            <a:cxnSpLocks/>
          </p:cNvCxnSpPr>
          <p:nvPr/>
        </p:nvCxnSpPr>
        <p:spPr>
          <a:xfrm>
            <a:off x="8173214" y="530425"/>
            <a:ext cx="3485386" cy="0"/>
          </a:xfrm>
          <a:prstGeom prst="line">
            <a:avLst/>
          </a:prstGeom>
          <a:ln w="412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8173214" y="5498461"/>
            <a:ext cx="348538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968" y="768351"/>
            <a:ext cx="3685656" cy="2843527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05681" cy="68580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3978" y="5681133"/>
            <a:ext cx="3655646" cy="664191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E2571521-DF5C-DF9C-1A62-5F1513FC61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073978" y="6426091"/>
            <a:ext cx="2295058" cy="365125"/>
          </a:xfrm>
        </p:spPr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1135B836-FBFB-89F8-B972-11036B55F5C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98013" y="6426091"/>
            <a:ext cx="875825" cy="365125"/>
          </a:xfrm>
        </p:spPr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50AD8387-A9F9-E9E2-1138-08C0AA4957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34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 med bild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01" y="5056743"/>
            <a:ext cx="11339400" cy="966902"/>
          </a:xfrm>
        </p:spPr>
        <p:txBody>
          <a:bodyPr rtlCol="0"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6D3F2A15-2C96-2533-3F11-3EFA30B5671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93091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902" y="5979576"/>
            <a:ext cx="11339400" cy="365126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F256503-7989-932D-DE04-B424AC0B97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23E99C9-C336-E83E-56A6-D68659547CA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757A77FC-B384-BD30-0961-237F594F20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70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238" y="398050"/>
            <a:ext cx="9635668" cy="36713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322" y="5669280"/>
            <a:ext cx="9620300" cy="75680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 rtl="0"/>
            <a:r>
              <a:rPr lang="sv-se"/>
              <a:t>Klicka om du vill redigera mall för underrubrikformat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46EBC7DB-A84C-6AE6-0446-4E466A133069}"/>
              </a:ext>
            </a:extLst>
          </p:cNvPr>
          <p:cNvCxnSpPr>
            <a:cxnSpLocks/>
          </p:cNvCxnSpPr>
          <p:nvPr/>
        </p:nvCxnSpPr>
        <p:spPr>
          <a:xfrm>
            <a:off x="530352" y="5498461"/>
            <a:ext cx="1112444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693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336" y="765750"/>
            <a:ext cx="9635668" cy="34551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800" dirty="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428" y="5271844"/>
            <a:ext cx="9613065" cy="100135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 rtl="0"/>
            <a:r>
              <a:rPr lang="sv-se"/>
              <a:t>Klicka om du vill redigera mall för underrubrikformat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Rak 11">
            <a:extLst>
              <a:ext uri="{FF2B5EF4-FFF2-40B4-BE49-F238E27FC236}">
                <a16:creationId xmlns:a16="http://schemas.microsoft.com/office/drawing/2014/main" id="{D4CDCB79-1025-8102-1BC6-378AB173CBFF}"/>
              </a:ext>
            </a:extLst>
          </p:cNvPr>
          <p:cNvCxnSpPr>
            <a:cxnSpLocks/>
          </p:cNvCxnSpPr>
          <p:nvPr/>
        </p:nvCxnSpPr>
        <p:spPr>
          <a:xfrm>
            <a:off x="533400" y="5184424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ak 10">
            <a:extLst>
              <a:ext uri="{FF2B5EF4-FFF2-40B4-BE49-F238E27FC236}">
                <a16:creationId xmlns:a16="http://schemas.microsoft.com/office/drawing/2014/main" id="{CEF23CAD-F5FD-3FB3-B413-1F54592B07E7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60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336" y="765750"/>
            <a:ext cx="9635668" cy="352833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800" dirty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857" y="5184425"/>
            <a:ext cx="10575756" cy="115322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sv-se"/>
              <a:t>Klicka om du vill redigera mall för underrubrikformat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Rak 10">
            <a:extLst>
              <a:ext uri="{FF2B5EF4-FFF2-40B4-BE49-F238E27FC236}">
                <a16:creationId xmlns:a16="http://schemas.microsoft.com/office/drawing/2014/main" id="{3817982C-A325-8307-2486-3AD646261E04}"/>
              </a:ext>
            </a:extLst>
          </p:cNvPr>
          <p:cNvCxnSpPr>
            <a:cxnSpLocks/>
          </p:cNvCxnSpPr>
          <p:nvPr/>
        </p:nvCxnSpPr>
        <p:spPr>
          <a:xfrm>
            <a:off x="533400" y="533538"/>
            <a:ext cx="11127005" cy="0"/>
          </a:xfrm>
          <a:prstGeom prst="line">
            <a:avLst/>
          </a:prstGeom>
          <a:ln w="603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2C02859D-9F11-5594-CFD3-C5FDE18CACB3}"/>
              </a:ext>
            </a:extLst>
          </p:cNvPr>
          <p:cNvCxnSpPr>
            <a:cxnSpLocks/>
          </p:cNvCxnSpPr>
          <p:nvPr/>
        </p:nvCxnSpPr>
        <p:spPr>
          <a:xfrm>
            <a:off x="533400" y="5169248"/>
            <a:ext cx="1112700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>
            <a:extLst>
              <a:ext uri="{FF2B5EF4-FFF2-40B4-BE49-F238E27FC236}">
                <a16:creationId xmlns:a16="http://schemas.microsoft.com/office/drawing/2014/main" id="{6A0AD802-2887-3310-1453-789DB76F58DF}"/>
              </a:ext>
            </a:extLst>
          </p:cNvPr>
          <p:cNvCxnSpPr>
            <a:cxnSpLocks/>
          </p:cNvCxnSpPr>
          <p:nvPr/>
        </p:nvCxnSpPr>
        <p:spPr>
          <a:xfrm>
            <a:off x="533400" y="6330811"/>
            <a:ext cx="1111994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200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">
    <p:bg bwMode="black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7" y="3018408"/>
            <a:ext cx="8961120" cy="3247475"/>
          </a:xfrm>
        </p:spPr>
        <p:txBody>
          <a:bodyPr rtlCol="0" anchor="b">
            <a:norm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530646" y="531958"/>
            <a:ext cx="1112795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177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gordning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392851"/>
            <a:ext cx="7525512" cy="1882595"/>
          </a:xfrm>
        </p:spPr>
        <p:txBody>
          <a:bodyPr rtlCol="0"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856" y="2502245"/>
            <a:ext cx="7492991" cy="3669956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800100" indent="-342900">
              <a:buFont typeface="+mj-lt"/>
              <a:buAutoNum type="arabicPeriod"/>
              <a:defRPr lang="en-US" sz="1800" dirty="0"/>
            </a:lvl2pPr>
            <a:lvl3pPr marL="1257300" indent="-342900">
              <a:buFont typeface="+mj-lt"/>
              <a:buAutoNum type="arabicPeriod"/>
              <a:defRPr lang="en-US" sz="1600" dirty="0"/>
            </a:lvl3pPr>
            <a:lvl4pPr marL="1714500" indent="-342900">
              <a:buFont typeface="+mj-lt"/>
              <a:buAutoNum type="arabicPeriod"/>
              <a:defRPr lang="en-US" sz="1600" dirty="0"/>
            </a:lvl4pPr>
            <a:lvl5pPr marL="2171700" indent="-342900">
              <a:buFont typeface="+mj-lt"/>
              <a:buAutoNum type="arabicPeriod"/>
              <a:defRPr lang="en-US" sz="1600" dirty="0"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8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Agenda med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401519"/>
            <a:ext cx="6516938" cy="2091068"/>
          </a:xfrm>
        </p:spPr>
        <p:txBody>
          <a:bodyPr rtlCol="0" anchor="t">
            <a:normAutofit/>
          </a:bodyPr>
          <a:lstStyle>
            <a:lvl1pPr>
              <a:defRPr sz="6600">
                <a:solidFill>
                  <a:schemeClr val="accent1"/>
                </a:solidFill>
              </a:defRPr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6526" y="2897442"/>
            <a:ext cx="6482747" cy="327983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800100" indent="-342900">
              <a:buFont typeface="+mj-lt"/>
              <a:buAutoNum type="arabicPeriod"/>
              <a:defRPr lang="en-US" sz="1800" dirty="0"/>
            </a:lvl2pPr>
            <a:lvl3pPr marL="1257300" indent="-342900">
              <a:buFont typeface="+mj-lt"/>
              <a:buAutoNum type="arabicPeriod"/>
              <a:defRPr lang="en-US" sz="1600" dirty="0"/>
            </a:lvl3pPr>
            <a:lvl4pPr marL="1714500" indent="-342900">
              <a:buFont typeface="+mj-lt"/>
              <a:buAutoNum type="arabicPeriod"/>
              <a:defRPr lang="en-US" sz="1600" dirty="0"/>
            </a:lvl4pPr>
            <a:lvl5pPr marL="2171700" indent="-342900">
              <a:buFont typeface="+mj-lt"/>
              <a:buAutoNum type="arabicPeriod"/>
              <a:defRPr lang="en-US" sz="1600" dirty="0"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36" y="6426091"/>
            <a:ext cx="4303014" cy="365125"/>
          </a:xfrm>
        </p:spPr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95850" y="6416667"/>
            <a:ext cx="1420310" cy="365125"/>
          </a:xfrm>
        </p:spPr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16160" y="6416667"/>
            <a:ext cx="603114" cy="365125"/>
          </a:xfrm>
        </p:spPr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latshållare för bild 8">
            <a:extLst>
              <a:ext uri="{FF2B5EF4-FFF2-40B4-BE49-F238E27FC236}">
                <a16:creationId xmlns:a16="http://schemas.microsoft.com/office/drawing/2014/main" id="{FBFCD9F4-28CD-7877-8D0E-B6685E2A12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19999" y="0"/>
            <a:ext cx="4571999" cy="68579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0E6481B7-DF51-286F-B976-0777FDDAC524}"/>
              </a:ext>
            </a:extLst>
          </p:cNvPr>
          <p:cNvCxnSpPr>
            <a:cxnSpLocks/>
          </p:cNvCxnSpPr>
          <p:nvPr/>
        </p:nvCxnSpPr>
        <p:spPr>
          <a:xfrm>
            <a:off x="530352" y="2670800"/>
            <a:ext cx="6402856" cy="0"/>
          </a:xfrm>
          <a:prstGeom prst="line">
            <a:avLst/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297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med bild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3380188"/>
            <a:ext cx="4688732" cy="2313195"/>
          </a:xfrm>
        </p:spPr>
        <p:txBody>
          <a:bodyPr rtlCol="0" anchor="t">
            <a:norm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8" name="Platshållare för bild 8">
            <a:extLst>
              <a:ext uri="{FF2B5EF4-FFF2-40B4-BE49-F238E27FC236}">
                <a16:creationId xmlns:a16="http://schemas.microsoft.com/office/drawing/2014/main" id="{E6BFF2B7-0DC8-E068-0F08-D1CF291F8EA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3041367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38800" y="3363190"/>
            <a:ext cx="6029721" cy="2759316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/>
            </a:lvl1pPr>
            <a:lvl2pPr marL="800100" indent="-342900">
              <a:buFont typeface="+mj-lt"/>
              <a:buAutoNum type="arabicPeriod"/>
              <a:defRPr lang="en-US" sz="1800" dirty="0"/>
            </a:lvl2pPr>
            <a:lvl3pPr marL="1257300" indent="-342900">
              <a:buFont typeface="+mj-lt"/>
              <a:buAutoNum type="arabicPeriod"/>
              <a:defRPr lang="en-US" sz="1600" dirty="0"/>
            </a:lvl3pPr>
            <a:lvl4pPr marL="1714500" indent="-342900">
              <a:buFont typeface="+mj-lt"/>
              <a:buAutoNum type="arabicPeriod"/>
              <a:defRPr lang="en-US" sz="1600" dirty="0"/>
            </a:lvl4pPr>
            <a:lvl5pPr marL="2171700" indent="-342900">
              <a:buFont typeface="+mj-lt"/>
              <a:buAutoNum type="arabicPeriod"/>
              <a:defRPr lang="en-US" sz="1600" dirty="0"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Rak 10">
            <a:extLst>
              <a:ext uri="{FF2B5EF4-FFF2-40B4-BE49-F238E27FC236}">
                <a16:creationId xmlns:a16="http://schemas.microsoft.com/office/drawing/2014/main" id="{A4981961-B802-677C-4957-E24CA14D5E6D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249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nehåll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ak 6">
            <a:extLst>
              <a:ext uri="{FF2B5EF4-FFF2-40B4-BE49-F238E27FC236}">
                <a16:creationId xmlns:a16="http://schemas.microsoft.com/office/drawing/2014/main" id="{0107B931-214A-9578-5A7A-FDEB9ADB5080}"/>
              </a:ext>
            </a:extLst>
          </p:cNvPr>
          <p:cNvCxnSpPr>
            <a:cxnSpLocks/>
          </p:cNvCxnSpPr>
          <p:nvPr/>
        </p:nvCxnSpPr>
        <p:spPr>
          <a:xfrm>
            <a:off x="3751277" y="2791386"/>
            <a:ext cx="468944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862" y="1429789"/>
            <a:ext cx="5090277" cy="1196713"/>
          </a:xfrm>
        </p:spPr>
        <p:txBody>
          <a:bodyPr rtlCol="0" anchor="b"/>
          <a:lstStyle>
            <a:lvl1pPr algn="ctr">
              <a:defRPr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880" y="2999629"/>
            <a:ext cx="4838241" cy="2195823"/>
          </a:xfrm>
        </p:spPr>
        <p:txBody>
          <a:bodyPr rtlCol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17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nehåll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089" y="1673352"/>
            <a:ext cx="3360352" cy="2324365"/>
          </a:xfrm>
        </p:spPr>
        <p:txBody>
          <a:bodyPr rtlCol="0" anchor="t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80" y="1673352"/>
            <a:ext cx="5785132" cy="2918754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45987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426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nehåll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60" y="1399734"/>
            <a:ext cx="4136461" cy="2918754"/>
          </a:xfrm>
        </p:spPr>
        <p:txBody>
          <a:bodyPr rtlCol="0" anchor="t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80" y="1398419"/>
            <a:ext cx="6250020" cy="4114800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2906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027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nehåll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00" y="694944"/>
            <a:ext cx="3334120" cy="2734056"/>
          </a:xfrm>
        </p:spPr>
        <p:txBody>
          <a:bodyPr rtlCol="0" anchor="t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00" y="694943"/>
            <a:ext cx="7439421" cy="5486400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67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269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nehåll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00" y="435785"/>
            <a:ext cx="4268573" cy="2918754"/>
          </a:xfrm>
        </p:spPr>
        <p:txBody>
          <a:bodyPr rtlCol="0" anchor="t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452" y="743106"/>
            <a:ext cx="6277070" cy="5312987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59F873DB-8FEF-C24C-ECA0-EABFFF560476}"/>
              </a:ext>
            </a:extLst>
          </p:cNvPr>
          <p:cNvCxnSpPr>
            <a:cxnSpLocks/>
          </p:cNvCxnSpPr>
          <p:nvPr/>
        </p:nvCxnSpPr>
        <p:spPr>
          <a:xfrm>
            <a:off x="5486400" y="528489"/>
            <a:ext cx="6172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160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nehåll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60" y="433576"/>
            <a:ext cx="3263496" cy="2821439"/>
          </a:xfrm>
        </p:spPr>
        <p:txBody>
          <a:bodyPr rtlCol="0" anchor="t">
            <a:normAutofit/>
          </a:bodyPr>
          <a:lstStyle>
            <a:lvl1pPr>
              <a:defRPr sz="36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9946" y="694944"/>
            <a:ext cx="7358769" cy="54864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290E8417-C758-AC09-72D4-D07CE8D5D1EB}"/>
              </a:ext>
            </a:extLst>
          </p:cNvPr>
          <p:cNvCxnSpPr>
            <a:cxnSpLocks/>
          </p:cNvCxnSpPr>
          <p:nvPr/>
        </p:nvCxnSpPr>
        <p:spPr>
          <a:xfrm>
            <a:off x="4347151" y="528489"/>
            <a:ext cx="7326605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858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3867" y="691867"/>
            <a:ext cx="5664732" cy="1212661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4" name="Platshållare för bild 8">
            <a:extLst>
              <a:ext uri="{FF2B5EF4-FFF2-40B4-BE49-F238E27FC236}">
                <a16:creationId xmlns:a16="http://schemas.microsoft.com/office/drawing/2014/main" id="{38FD2E6A-E1F7-36FC-E50F-AD4CE76910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1" y="533400"/>
            <a:ext cx="4953000" cy="5811928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3865" y="2007652"/>
            <a:ext cx="5664732" cy="4315319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6058518" y="530352"/>
            <a:ext cx="56000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024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62" y="691868"/>
            <a:ext cx="5593338" cy="1157316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928" y="2010699"/>
            <a:ext cx="5577972" cy="4334628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34" name="Platshållare för bild 8">
            <a:extLst>
              <a:ext uri="{FF2B5EF4-FFF2-40B4-BE49-F238E27FC236}">
                <a16:creationId xmlns:a16="http://schemas.microsoft.com/office/drawing/2014/main" id="{38FD2E6A-E1F7-36FC-E50F-AD4CE76910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53200" y="533400"/>
            <a:ext cx="5105400" cy="57912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518028" y="530352"/>
            <a:ext cx="549487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064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971" y="691866"/>
            <a:ext cx="6680630" cy="1217337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400"/>
            <a:ext cx="3886200" cy="581192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971" y="2010699"/>
            <a:ext cx="6680630" cy="4313902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984096" y="533400"/>
            <a:ext cx="668063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752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559" y="691867"/>
            <a:ext cx="6664559" cy="1217340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17" y="2010699"/>
            <a:ext cx="6661902" cy="4330851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20000" y="533400"/>
            <a:ext cx="4038600" cy="579120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0" y="6426091"/>
            <a:ext cx="3553839" cy="365125"/>
          </a:xfrm>
        </p:spPr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CA3F4131-F439-B360-2C50-DC4ED02C5AF2}"/>
              </a:ext>
            </a:extLst>
          </p:cNvPr>
          <p:cNvCxnSpPr>
            <a:cxnSpLocks/>
          </p:cNvCxnSpPr>
          <p:nvPr/>
        </p:nvCxnSpPr>
        <p:spPr>
          <a:xfrm>
            <a:off x="516418" y="530352"/>
            <a:ext cx="65677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263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497" y="691868"/>
            <a:ext cx="4660247" cy="1439210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57807F9F-79B5-ED92-41CC-A1D1A8D03E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6029286" cy="579120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497" y="2211184"/>
            <a:ext cx="4660247" cy="4113415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7095744" y="530921"/>
            <a:ext cx="4562856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981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376" y="691868"/>
            <a:ext cx="4577602" cy="1439210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376" y="2211185"/>
            <a:ext cx="4577602" cy="3954946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57807F9F-79B5-ED92-41CC-A1D1A8D03E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6400" y="533399"/>
            <a:ext cx="6172200" cy="579120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516418" y="530352"/>
            <a:ext cx="44365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089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814" y="512011"/>
            <a:ext cx="3628786" cy="1259920"/>
          </a:xfrm>
        </p:spPr>
        <p:txBody>
          <a:bodyPr rtlCol="0" anchor="b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7086600" cy="57911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065" y="2170611"/>
            <a:ext cx="3628786" cy="4162372"/>
          </a:xfr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813" y="6426091"/>
            <a:ext cx="3144025" cy="365125"/>
          </a:xfrm>
        </p:spPr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8153400" y="1892587"/>
            <a:ext cx="350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249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555" y="512011"/>
            <a:ext cx="6792069" cy="1259920"/>
          </a:xfrm>
        </p:spPr>
        <p:txBody>
          <a:bodyPr rtlCol="0" anchor="b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3886200" cy="5791201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4137143" cy="365125"/>
          </a:xfrm>
        </p:spPr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555" y="2148840"/>
            <a:ext cx="6792069" cy="4162372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4953000" y="1892587"/>
            <a:ext cx="6705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339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1935" y="691867"/>
            <a:ext cx="3052570" cy="2011680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Platshållare för bild 8">
            <a:extLst>
              <a:ext uri="{FF2B5EF4-FFF2-40B4-BE49-F238E27FC236}">
                <a16:creationId xmlns:a16="http://schemas.microsoft.com/office/drawing/2014/main" id="{6BC46AA6-BED0-04C6-38E0-12160144CC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399" y="533400"/>
            <a:ext cx="7667626" cy="5788757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/>
            </a:lvl1pPr>
          </a:lstStyle>
          <a:p>
            <a:pPr lvl="0"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1935" y="2889848"/>
            <a:ext cx="3052570" cy="3434752"/>
          </a:xfr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18" name="Platshållare för sidfot 17">
            <a:extLst>
              <a:ext uri="{FF2B5EF4-FFF2-40B4-BE49-F238E27FC236}">
                <a16:creationId xmlns:a16="http://schemas.microsoft.com/office/drawing/2014/main" id="{5C6323EE-3C7E-2716-8BD0-C89545F04F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17" name="Platshållare för datum 16">
            <a:extLst>
              <a:ext uri="{FF2B5EF4-FFF2-40B4-BE49-F238E27FC236}">
                <a16:creationId xmlns:a16="http://schemas.microsoft.com/office/drawing/2014/main" id="{F01E841F-9F6D-0E74-84D5-4BA2AF78F5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ACE2DCFD-EFAB-71DF-776D-014822C0AB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2CFBB608-C785-A34D-1B6D-96361A676495}"/>
              </a:ext>
            </a:extLst>
          </p:cNvPr>
          <p:cNvCxnSpPr>
            <a:cxnSpLocks/>
          </p:cNvCxnSpPr>
          <p:nvPr/>
        </p:nvCxnSpPr>
        <p:spPr>
          <a:xfrm>
            <a:off x="8727541" y="533400"/>
            <a:ext cx="293106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743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01" y="691866"/>
            <a:ext cx="3448141" cy="2247273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C4C6F3D6-B9C8-D66A-B29A-CE5D5FBDE5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19600" y="530353"/>
            <a:ext cx="7239000" cy="401911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5470" y="4735286"/>
            <a:ext cx="7239000" cy="1424879"/>
          </a:xfr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4A0C081E-1CAD-8E64-5453-4CC21A0A90FD}"/>
              </a:ext>
            </a:extLst>
          </p:cNvPr>
          <p:cNvCxnSpPr>
            <a:cxnSpLocks/>
          </p:cNvCxnSpPr>
          <p:nvPr/>
        </p:nvCxnSpPr>
        <p:spPr>
          <a:xfrm>
            <a:off x="530274" y="530352"/>
            <a:ext cx="335412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3400" y="6326367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742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1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756" y="691866"/>
            <a:ext cx="3540062" cy="2247273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C4C6F3D6-B9C8-D66A-B29A-CE5D5FBDE5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19600" y="533400"/>
            <a:ext cx="7239000" cy="315745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0" y="3933645"/>
            <a:ext cx="7261323" cy="2382111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4A0C081E-1CAD-8E64-5453-4CC21A0A90FD}"/>
              </a:ext>
            </a:extLst>
          </p:cNvPr>
          <p:cNvCxnSpPr>
            <a:cxnSpLocks/>
          </p:cNvCxnSpPr>
          <p:nvPr/>
        </p:nvCxnSpPr>
        <p:spPr>
          <a:xfrm>
            <a:off x="533400" y="530352"/>
            <a:ext cx="33528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3400" y="6324542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Rak 30">
            <a:extLst>
              <a:ext uri="{FF2B5EF4-FFF2-40B4-BE49-F238E27FC236}">
                <a16:creationId xmlns:a16="http://schemas.microsoft.com/office/drawing/2014/main" id="{FF4D8D45-8224-ED36-94DF-FAE863F412D1}"/>
              </a:ext>
            </a:extLst>
          </p:cNvPr>
          <p:cNvCxnSpPr>
            <a:cxnSpLocks/>
          </p:cNvCxnSpPr>
          <p:nvPr/>
        </p:nvCxnSpPr>
        <p:spPr>
          <a:xfrm>
            <a:off x="5013762" y="1892587"/>
            <a:ext cx="654409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65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1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99" y="4829695"/>
            <a:ext cx="4289051" cy="1413164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400"/>
            <a:ext cx="11125200" cy="4013885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77800" dir="14400000" sx="98000" sy="98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4289051" cy="365125"/>
          </a:xfrm>
        </p:spPr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779" y="4829695"/>
            <a:ext cx="6554822" cy="1529541"/>
          </a:xfr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28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1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910560"/>
            <a:ext cx="3472256" cy="2017604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399" y="533400"/>
            <a:ext cx="11125201" cy="310908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77800" dir="14400000" sx="98000" sy="98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0" y="3912655"/>
            <a:ext cx="7239000" cy="2407394"/>
          </a:xfr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97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1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099" y="700185"/>
            <a:ext cx="3473587" cy="1815364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1" y="702280"/>
            <a:ext cx="7239000" cy="2240920"/>
          </a:xfr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3205927"/>
            <a:ext cx="11125200" cy="3118670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77800" dir="14400000" sx="97000" sy="97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7A9BF7A8-7F92-8C69-89EE-92496D80C1C2}"/>
              </a:ext>
            </a:extLst>
          </p:cNvPr>
          <p:cNvCxnSpPr>
            <a:cxnSpLocks/>
          </p:cNvCxnSpPr>
          <p:nvPr/>
        </p:nvCxnSpPr>
        <p:spPr>
          <a:xfrm>
            <a:off x="533400" y="533400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34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760"/>
            <a:ext cx="11243982" cy="914400"/>
          </a:xfrm>
        </p:spPr>
        <p:txBody>
          <a:bodyPr rtlCol="0" anchor="b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0352" y="1720219"/>
            <a:ext cx="6022848" cy="4604382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1260" y="1623629"/>
            <a:ext cx="4557340" cy="4706251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8BAA5E08-9FB8-6BC2-0794-A92E1336B9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17819C0A-5C58-B9A1-EDD9-43A971A8DE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EC8A4CD6-C6D7-317B-80FA-CA83089B05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530352" y="1353312"/>
            <a:ext cx="11141874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319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ehåll med bild 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755" y="691867"/>
            <a:ext cx="4067721" cy="1559555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21FFBA57-7EFE-2CC4-EE45-5F1F633C1A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2521819"/>
            <a:ext cx="3886200" cy="3802781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0685" y="694944"/>
            <a:ext cx="6705600" cy="5629656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3984743" cy="365125"/>
          </a:xfrm>
        </p:spPr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00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ehåll med bild 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295957"/>
            <a:ext cx="4000501" cy="1889558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bild 8">
            <a:extLst>
              <a:ext uri="{FF2B5EF4-FFF2-40B4-BE49-F238E27FC236}">
                <a16:creationId xmlns:a16="http://schemas.microsoft.com/office/drawing/2014/main" id="{C4C6F3D6-B9C8-D66A-B29A-CE5D5FBDE5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1891"/>
            <a:ext cx="3886202" cy="360359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190500" dir="144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1" y="694944"/>
            <a:ext cx="6705599" cy="5506798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2354F31B-6E0C-9ACF-A3B4-2BE5DD2D21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1D4992A1-A620-24C8-73C6-0C53DD6F38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F2384E85-ACDE-270D-7478-1B88F47F14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953001" y="531891"/>
            <a:ext cx="670559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A04E4891-5C32-2FDE-C242-EDBA3B5D1AC4}"/>
              </a:ext>
            </a:extLst>
          </p:cNvPr>
          <p:cNvCxnSpPr>
            <a:cxnSpLocks/>
          </p:cNvCxnSpPr>
          <p:nvPr/>
        </p:nvCxnSpPr>
        <p:spPr>
          <a:xfrm>
            <a:off x="533399" y="6324600"/>
            <a:ext cx="1112520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879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ort 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889" y="5074607"/>
            <a:ext cx="11166223" cy="1068234"/>
          </a:xfrm>
        </p:spPr>
        <p:txBody>
          <a:bodyPr rtlCol="0" anchor="ctr">
            <a:normAutofit/>
          </a:bodyPr>
          <a:lstStyle>
            <a:lvl1pPr algn="ctr"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v-se"/>
              <a:t>Klicka för att redigera text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6419" y="495833"/>
            <a:ext cx="11159163" cy="4245996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32000" cap="none" baseline="0">
                <a:solidFill>
                  <a:schemeClr val="accent1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2400" cap="none" baseline="0">
                <a:solidFill>
                  <a:schemeClr val="tx1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1800" cap="none" baseline="0">
                <a:solidFill>
                  <a:schemeClr val="tx1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1600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 rtl="0"/>
            <a:r>
              <a:rPr lang="sv-se"/>
              <a:t>##%</a:t>
            </a:r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FADD3D14-222C-BA8A-E4C0-8637820CBA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7FEF00E3-D3E5-F5AF-F035-66A1547A0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37222D35-3F63-3753-6F10-57879AFE3C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530352" y="4839664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57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ort tal 2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2889" y="5074607"/>
            <a:ext cx="11166223" cy="1068234"/>
          </a:xfrm>
        </p:spPr>
        <p:txBody>
          <a:bodyPr rtlCol="0" anchor="ctr">
            <a:normAutofit/>
          </a:bodyPr>
          <a:lstStyle>
            <a:lvl1pPr algn="ctr"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v-se"/>
              <a:t>Klicka för att redigera text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6419" y="684675"/>
            <a:ext cx="11159163" cy="4229674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32000" cap="none" baseline="0">
                <a:solidFill>
                  <a:schemeClr val="tx1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2400" cap="none" baseline="0">
                <a:solidFill>
                  <a:schemeClr val="tx1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1800" cap="none" baseline="0">
                <a:solidFill>
                  <a:schemeClr val="tx1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1600" cap="none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 rtl="0"/>
            <a:r>
              <a:rPr lang="sv-se"/>
              <a:t>##%</a:t>
            </a:r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897B8847-6473-457E-E96C-6389E70595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sv-se"/>
              <a:t>Exempel på sidfotstext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397385FA-3FF0-FCCA-55E3-8E053BA2CA4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8/4/2025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E72B5E7B-6D54-E7B9-4307-C655E0BCAB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96998540-FFAB-625C-C2E6-DC04B074A2C4}"/>
              </a:ext>
            </a:extLst>
          </p:cNvPr>
          <p:cNvCxnSpPr>
            <a:cxnSpLocks/>
          </p:cNvCxnSpPr>
          <p:nvPr/>
        </p:nvCxnSpPr>
        <p:spPr>
          <a:xfrm>
            <a:off x="530352" y="4839664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9FE9B0A1-4C47-68AF-0383-4819E2242D4E}"/>
              </a:ext>
            </a:extLst>
          </p:cNvPr>
          <p:cNvCxnSpPr>
            <a:cxnSpLocks/>
          </p:cNvCxnSpPr>
          <p:nvPr/>
        </p:nvCxnSpPr>
        <p:spPr>
          <a:xfrm>
            <a:off x="530352" y="6328597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085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ort tal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1577" y="1673353"/>
            <a:ext cx="3287023" cy="351089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10000"/>
              </a:lnSpc>
              <a:defRPr lang="en-US" sz="2800" cap="none" baseline="0" dirty="0">
                <a:latin typeface="+mn-lt"/>
              </a:defRPr>
            </a:lvl1pPr>
          </a:lstStyle>
          <a:p>
            <a:pPr lvl="0" rtl="0"/>
            <a:r>
              <a:rPr lang="sv-se"/>
              <a:t>Klicka om du vill redigera text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59" y="1328272"/>
            <a:ext cx="7445950" cy="4169651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23700" cap="none" baseline="0">
                <a:solidFill>
                  <a:schemeClr val="accent1"/>
                </a:solidFill>
                <a:latin typeface="+mj-lt"/>
              </a:defRPr>
            </a:lvl1pPr>
            <a:lvl2pPr marL="228600" indent="0" algn="l">
              <a:lnSpc>
                <a:spcPct val="110000"/>
              </a:lnSpc>
              <a:buNone/>
              <a:defRPr sz="2400" cap="none" baseline="0">
                <a:solidFill>
                  <a:schemeClr val="bg1"/>
                </a:solidFill>
              </a:defRPr>
            </a:lvl2pPr>
            <a:lvl3pPr marL="457200" indent="0" algn="l">
              <a:lnSpc>
                <a:spcPct val="110000"/>
              </a:lnSpc>
              <a:buNone/>
              <a:defRPr sz="2000" cap="none" baseline="0">
                <a:solidFill>
                  <a:schemeClr val="bg1"/>
                </a:solidFill>
              </a:defRPr>
            </a:lvl3pPr>
            <a:lvl4pPr marL="685800" indent="0" algn="l">
              <a:lnSpc>
                <a:spcPct val="110000"/>
              </a:lnSpc>
              <a:buNone/>
              <a:defRPr sz="1800" cap="none" baseline="0">
                <a:solidFill>
                  <a:schemeClr val="bg1"/>
                </a:solidFill>
              </a:defRPr>
            </a:lvl4pPr>
            <a:lvl5pPr marL="914400" indent="0" algn="l">
              <a:lnSpc>
                <a:spcPct val="110000"/>
              </a:lnSpc>
              <a:buNone/>
              <a:defRPr sz="1600" cap="none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v-se"/>
              <a:t>##%</a:t>
            </a:r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446459C9-E9DA-926C-F0C0-5EEDE696077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C1D02E87-8057-8AC7-6F57-2066BA1BC9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52EFA3D8-21DC-0E04-B4E7-4C502496DF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2426DA2D-1FAE-447C-839B-22F6F0CB343E}"/>
              </a:ext>
            </a:extLst>
          </p:cNvPr>
          <p:cNvCxnSpPr>
            <a:cxnSpLocks/>
          </p:cNvCxnSpPr>
          <p:nvPr/>
        </p:nvCxnSpPr>
        <p:spPr>
          <a:xfrm>
            <a:off x="516418" y="1198471"/>
            <a:ext cx="111421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>
            <a:extLst>
              <a:ext uri="{FF2B5EF4-FFF2-40B4-BE49-F238E27FC236}">
                <a16:creationId xmlns:a16="http://schemas.microsoft.com/office/drawing/2014/main" id="{29FD6543-37F0-7721-32E4-3B3C905CC66D}"/>
              </a:ext>
            </a:extLst>
          </p:cNvPr>
          <p:cNvCxnSpPr>
            <a:cxnSpLocks/>
          </p:cNvCxnSpPr>
          <p:nvPr/>
        </p:nvCxnSpPr>
        <p:spPr>
          <a:xfrm>
            <a:off x="530352" y="5638290"/>
            <a:ext cx="1114924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876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ttaland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480" y="722376"/>
            <a:ext cx="10762488" cy="54589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90000"/>
              </a:lnSpc>
              <a:buNone/>
              <a:defRPr lang="en-US" sz="7200" cap="all" baseline="0" dirty="0">
                <a:latin typeface="+mj-lt"/>
              </a:defRPr>
            </a:lvl1pPr>
            <a:lvl2pPr marL="457200" indent="0">
              <a:lnSpc>
                <a:spcPct val="90000"/>
              </a:lnSpc>
              <a:buNone/>
              <a:defRPr lang="en-US" sz="6600" cap="all" baseline="0" dirty="0">
                <a:latin typeface="+mj-lt"/>
              </a:defRPr>
            </a:lvl2pPr>
            <a:lvl3pPr marL="9144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3pPr>
            <a:lvl4pPr marL="13716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4pPr>
            <a:lvl5pPr marL="1828800" indent="0">
              <a:lnSpc>
                <a:spcPct val="90000"/>
              </a:lnSpc>
              <a:buNone/>
              <a:defRPr lang="en-US" sz="6000" cap="all" baseline="0" dirty="0">
                <a:latin typeface="+mj-lt"/>
              </a:defRPr>
            </a:lvl5pPr>
          </a:lstStyle>
          <a:p>
            <a:pPr lvl="0" rtl="0"/>
            <a:r>
              <a:rPr lang="sv-se"/>
              <a:t>Klicka för att redigera instruktion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B4B05AAB-D167-637A-451A-510AF3173A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sv-se"/>
              <a:t>Exempel på sidfotstext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28B3CFC-5715-1685-A039-A3162E1A6D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8/4/2025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B5256ABD-1750-68C8-B3DD-DDDA3342C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D84031F-D6BF-4677-B12E-7D8B88BA70F7}" type="slidenum">
              <a:rPr lang="en-US" smtClean="0"/>
              <a:pPr rtl="0"/>
              <a:t>‹#›</a:t>
            </a:fld>
            <a:endParaRPr lang="en-US"/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07C0A4E9-267E-8FCC-AB27-70F0E33E2D79}"/>
              </a:ext>
            </a:extLst>
          </p:cNvPr>
          <p:cNvCxnSpPr>
            <a:cxnSpLocks/>
          </p:cNvCxnSpPr>
          <p:nvPr/>
        </p:nvCxnSpPr>
        <p:spPr>
          <a:xfrm>
            <a:off x="530352" y="533400"/>
            <a:ext cx="111282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282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923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trukt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0415" y="717754"/>
            <a:ext cx="10758791" cy="5458159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lang="en-US" sz="7200" b="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lnSpc>
                <a:spcPct val="90000"/>
              </a:lnSpc>
              <a:spcBef>
                <a:spcPts val="1000"/>
              </a:spcBef>
              <a:buNone/>
              <a:defRPr lang="en-US" sz="6600" b="0" cap="all" baseline="0" dirty="0">
                <a:solidFill>
                  <a:schemeClr val="accent1"/>
                </a:solidFill>
                <a:latin typeface="+mj-lt"/>
              </a:defRPr>
            </a:lvl2pPr>
            <a:lvl3pPr marL="914400" indent="0">
              <a:lnSpc>
                <a:spcPct val="90000"/>
              </a:lnSpc>
              <a:spcBef>
                <a:spcPts val="1000"/>
              </a:spcBef>
              <a:buNone/>
              <a:defRPr lang="en-US" sz="6000" b="0" cap="all" baseline="0" dirty="0">
                <a:solidFill>
                  <a:schemeClr val="accent1"/>
                </a:solidFill>
                <a:latin typeface="+mj-lt"/>
              </a:defRPr>
            </a:lvl3pPr>
            <a:lvl4pPr marL="1371600" indent="0">
              <a:lnSpc>
                <a:spcPct val="90000"/>
              </a:lnSpc>
              <a:spcBef>
                <a:spcPts val="1000"/>
              </a:spcBef>
              <a:buNone/>
              <a:defRPr lang="en-US" sz="6000" b="0" cap="all" baseline="0" dirty="0">
                <a:solidFill>
                  <a:schemeClr val="accent1"/>
                </a:solidFill>
                <a:latin typeface="+mj-lt"/>
              </a:defRPr>
            </a:lvl4pPr>
            <a:lvl5pPr marL="1828800" indent="0">
              <a:lnSpc>
                <a:spcPct val="90000"/>
              </a:lnSpc>
              <a:spcBef>
                <a:spcPts val="1000"/>
              </a:spcBef>
              <a:buNone/>
              <a:defRPr lang="en-US" sz="6000" b="0" cap="all" baseline="0" dirty="0">
                <a:solidFill>
                  <a:schemeClr val="accent1"/>
                </a:solidFill>
                <a:latin typeface="+mj-lt"/>
              </a:defRPr>
            </a:lvl5pPr>
          </a:lstStyle>
          <a:p>
            <a:pPr marL="228600" lvl="0" indent="-228600" rtl="0">
              <a:lnSpc>
                <a:spcPct val="90000"/>
              </a:lnSpc>
              <a:spcBef>
                <a:spcPct val="0"/>
              </a:spcBef>
            </a:pPr>
            <a:r>
              <a:rPr lang="sv-se"/>
              <a:t>Klicka för att redigera instruktion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B321C58F-32A5-353B-47A2-C43DAAB8F254}"/>
              </a:ext>
            </a:extLst>
          </p:cNvPr>
          <p:cNvCxnSpPr>
            <a:cxnSpLocks/>
          </p:cNvCxnSpPr>
          <p:nvPr/>
        </p:nvCxnSpPr>
        <p:spPr>
          <a:xfrm>
            <a:off x="530352" y="530352"/>
            <a:ext cx="1112824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97A1B5A9-A34C-A393-09C0-174C561F5FBF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2824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038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truktion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50490" y="1828806"/>
            <a:ext cx="9291020" cy="3132569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5400" b="0">
                <a:solidFill>
                  <a:schemeClr val="accent1"/>
                </a:solidFill>
              </a:defRPr>
            </a:lvl1pPr>
            <a:lvl2pPr marL="228600" indent="0" algn="ctr">
              <a:lnSpc>
                <a:spcPct val="100000"/>
              </a:lnSpc>
              <a:buNone/>
              <a:defRPr sz="4800" b="0">
                <a:solidFill>
                  <a:schemeClr val="accent1"/>
                </a:solidFill>
              </a:defRPr>
            </a:lvl2pPr>
            <a:lvl3pPr marL="457200" indent="0" algn="ctr">
              <a:lnSpc>
                <a:spcPct val="100000"/>
              </a:lnSpc>
              <a:buNone/>
              <a:defRPr sz="4400" b="0">
                <a:solidFill>
                  <a:schemeClr val="accent1"/>
                </a:solidFill>
              </a:defRPr>
            </a:lvl3pPr>
            <a:lvl4pPr marL="685800" indent="0" algn="ctr">
              <a:lnSpc>
                <a:spcPct val="100000"/>
              </a:lnSpc>
              <a:buNone/>
              <a:defRPr sz="4000" b="0">
                <a:solidFill>
                  <a:schemeClr val="accent1"/>
                </a:solidFill>
              </a:defRPr>
            </a:lvl4pPr>
            <a:lvl5pPr marL="914400" indent="0" algn="ctr">
              <a:lnSpc>
                <a:spcPct val="100000"/>
              </a:lnSpc>
              <a:buNone/>
              <a:defRPr sz="3600" b="0"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sv-se"/>
              <a:t>Klicka för att redigera instruktion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99661B65-925C-C474-4671-6B5CBEB80093}"/>
              </a:ext>
            </a:extLst>
          </p:cNvPr>
          <p:cNvCxnSpPr>
            <a:cxnSpLocks/>
          </p:cNvCxnSpPr>
          <p:nvPr/>
        </p:nvCxnSpPr>
        <p:spPr>
          <a:xfrm>
            <a:off x="1405629" y="1164266"/>
            <a:ext cx="93866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59AEB70E-85D7-3389-E0B5-B0953E3D035D}"/>
              </a:ext>
            </a:extLst>
          </p:cNvPr>
          <p:cNvCxnSpPr>
            <a:cxnSpLocks/>
          </p:cNvCxnSpPr>
          <p:nvPr/>
        </p:nvCxnSpPr>
        <p:spPr>
          <a:xfrm>
            <a:off x="1399690" y="5693732"/>
            <a:ext cx="93866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242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764" y="5486400"/>
            <a:ext cx="9472473" cy="939691"/>
          </a:xfrm>
        </p:spPr>
        <p:txBody>
          <a:bodyPr rtlCol="0" anchor="ctr">
            <a:normAutofit/>
          </a:bodyPr>
          <a:lstStyle>
            <a:lvl1pPr marL="137160" indent="-137160" algn="ctr">
              <a:lnSpc>
                <a:spcPct val="100000"/>
              </a:lnSpc>
              <a:defRPr sz="1800" cap="all" baseline="0">
                <a:latin typeface="+mj-lt"/>
              </a:defRPr>
            </a:lvl1pPr>
          </a:lstStyle>
          <a:p>
            <a:pPr rtl="0"/>
            <a:r>
              <a:rPr lang="sv-se"/>
              <a:t>Citatförfattare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9761" y="667511"/>
            <a:ext cx="9413534" cy="4010998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400" b="0" cap="none" spc="50" baseline="0">
                <a:solidFill>
                  <a:schemeClr val="accent1"/>
                </a:solidFill>
                <a:latin typeface="+mn-lt"/>
              </a:defRPr>
            </a:lvl1pPr>
            <a:lvl2pPr marL="228600" indent="0" algn="ctr">
              <a:lnSpc>
                <a:spcPct val="100000"/>
              </a:lnSpc>
              <a:buNone/>
              <a:defRPr sz="4000" b="0" cap="none" spc="50" baseline="0">
                <a:solidFill>
                  <a:schemeClr val="accent1"/>
                </a:solidFill>
                <a:latin typeface="+mn-lt"/>
              </a:defRPr>
            </a:lvl2pPr>
            <a:lvl3pPr marL="457200" indent="0" algn="ctr">
              <a:lnSpc>
                <a:spcPct val="100000"/>
              </a:lnSpc>
              <a:buNone/>
              <a:defRPr sz="3600" b="0" cap="none" spc="50" baseline="0">
                <a:solidFill>
                  <a:schemeClr val="accent1"/>
                </a:solidFill>
                <a:latin typeface="+mn-lt"/>
              </a:defRPr>
            </a:lvl3pPr>
            <a:lvl4pPr marL="685800" indent="0" algn="ctr">
              <a:lnSpc>
                <a:spcPct val="100000"/>
              </a:lnSpc>
              <a:buNone/>
              <a:defRPr sz="3200" b="0" cap="none" spc="50" baseline="0">
                <a:solidFill>
                  <a:schemeClr val="accent1"/>
                </a:solidFill>
                <a:latin typeface="+mn-lt"/>
              </a:defRPr>
            </a:lvl4pPr>
            <a:lvl5pPr marL="914400" indent="0" algn="ctr">
              <a:lnSpc>
                <a:spcPct val="100000"/>
              </a:lnSpc>
              <a:buNone/>
              <a:defRPr sz="2800" b="0" cap="none" spc="50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 rtl="0"/>
            <a:r>
              <a:rPr lang="sv-se"/>
              <a:t>Klicka för att redigera offert</a:t>
            </a:r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468922A5-1A25-C2CB-DB6C-A2CCA7E6E6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AB04756-BB80-4C64-D871-0ADC3A7778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3EF70E65-4C3D-A600-1367-6FBA2FDDE5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Rak 4">
            <a:extLst>
              <a:ext uri="{FF2B5EF4-FFF2-40B4-BE49-F238E27FC236}">
                <a16:creationId xmlns:a16="http://schemas.microsoft.com/office/drawing/2014/main" id="{6C95B307-0002-4F55-5801-73F564B37804}"/>
              </a:ext>
            </a:extLst>
          </p:cNvPr>
          <p:cNvCxnSpPr>
            <a:cxnSpLocks/>
          </p:cNvCxnSpPr>
          <p:nvPr/>
        </p:nvCxnSpPr>
        <p:spPr>
          <a:xfrm>
            <a:off x="1399690" y="5178692"/>
            <a:ext cx="938668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652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1" y="5422793"/>
            <a:ext cx="8849802" cy="763321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defRPr sz="20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v-se"/>
              <a:t>Citatförfattare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5047" y="364321"/>
            <a:ext cx="8983395" cy="4379976"/>
          </a:xfrm>
        </p:spPr>
        <p:txBody>
          <a:bodyPr rtlCol="0" anchor="t">
            <a:normAutofit/>
          </a:bodyPr>
          <a:lstStyle>
            <a:lvl1pPr marL="137160" indent="-137160">
              <a:lnSpc>
                <a:spcPct val="100000"/>
              </a:lnSpc>
              <a:buNone/>
              <a:defRPr sz="5400" b="0" cap="none" spc="50" baseline="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 sz="1600" b="0" cap="all" spc="50" baseline="0">
                <a:solidFill>
                  <a:schemeClr val="tx1"/>
                </a:solidFill>
                <a:latin typeface="+mj-lt"/>
              </a:defRPr>
            </a:lvl2pPr>
            <a:lvl3pPr marL="457200" indent="0">
              <a:buNone/>
              <a:defRPr sz="1400" b="0" cap="all" spc="50" baseline="0">
                <a:solidFill>
                  <a:schemeClr val="tx1"/>
                </a:solidFill>
                <a:latin typeface="+mj-lt"/>
              </a:defRPr>
            </a:lvl3pPr>
            <a:lvl4pPr marL="685800" indent="0">
              <a:buNone/>
              <a:defRPr sz="1200" b="0" cap="all" spc="50" baseline="0">
                <a:solidFill>
                  <a:schemeClr val="tx1"/>
                </a:solidFill>
                <a:latin typeface="+mj-lt"/>
              </a:defRPr>
            </a:lvl4pPr>
            <a:lvl5pPr marL="914400" indent="0">
              <a:buNone/>
              <a:defRPr sz="1100" b="0" cap="all" spc="50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 rtl="0"/>
            <a:r>
              <a:rPr lang="sv-se"/>
              <a:t>Klicka för att redigera offert</a:t>
            </a:r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BB573913-DF3D-A336-7766-2F2A4077FA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82574524-6D35-F65F-291D-C661BC2839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551DEE08-81D7-3436-67E0-35E4159750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1A1234A2-3E92-F2E2-45A7-60E39396715E}"/>
              </a:ext>
            </a:extLst>
          </p:cNvPr>
          <p:cNvCxnSpPr>
            <a:cxnSpLocks/>
          </p:cNvCxnSpPr>
          <p:nvPr/>
        </p:nvCxnSpPr>
        <p:spPr>
          <a:xfrm>
            <a:off x="530352" y="5184424"/>
            <a:ext cx="111421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51A2847D-BCD1-DEA8-DC65-258A4946768E}"/>
              </a:ext>
            </a:extLst>
          </p:cNvPr>
          <p:cNvCxnSpPr>
            <a:cxnSpLocks/>
          </p:cNvCxnSpPr>
          <p:nvPr/>
        </p:nvCxnSpPr>
        <p:spPr>
          <a:xfrm>
            <a:off x="530352" y="6326367"/>
            <a:ext cx="1115568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025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302" y="5345083"/>
            <a:ext cx="10243537" cy="847899"/>
          </a:xfrm>
        </p:spPr>
        <p:txBody>
          <a:bodyPr rtlCol="0" anchor="ctr">
            <a:normAutofit/>
          </a:bodyPr>
          <a:lstStyle>
            <a:lvl1pPr marL="137160" indent="-137160" algn="ctr">
              <a:lnSpc>
                <a:spcPct val="110000"/>
              </a:lnSpc>
              <a:defRPr sz="1800" cap="none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sv-se"/>
              <a:t>Citatförfattare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0303" y="951364"/>
            <a:ext cx="10243536" cy="379437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400" b="0" cap="all" spc="50" baseline="0">
                <a:solidFill>
                  <a:schemeClr val="tx1"/>
                </a:solidFill>
                <a:latin typeface="+mj-lt"/>
              </a:defRPr>
            </a:lvl1pPr>
            <a:lvl2pPr marL="228600" indent="0">
              <a:buNone/>
              <a:defRPr sz="4400" b="0" cap="all" spc="50" baseline="0">
                <a:solidFill>
                  <a:schemeClr val="accent1"/>
                </a:solidFill>
                <a:latin typeface="+mj-lt"/>
              </a:defRPr>
            </a:lvl2pPr>
            <a:lvl3pPr marL="457200" indent="0">
              <a:buNone/>
              <a:defRPr sz="4400" b="0" cap="all" spc="50" baseline="0">
                <a:solidFill>
                  <a:schemeClr val="accent1"/>
                </a:solidFill>
                <a:latin typeface="+mj-lt"/>
              </a:defRPr>
            </a:lvl3pPr>
            <a:lvl4pPr marL="685800" indent="0">
              <a:buNone/>
              <a:defRPr sz="4400" b="0" cap="all" spc="50" baseline="0">
                <a:solidFill>
                  <a:schemeClr val="accent1"/>
                </a:solidFill>
                <a:latin typeface="+mj-lt"/>
              </a:defRPr>
            </a:lvl4pPr>
            <a:lvl5pPr marL="914400" indent="0">
              <a:buNone/>
              <a:defRPr sz="4400" b="0" cap="all" spc="50" baseline="0">
                <a:solidFill>
                  <a:schemeClr val="accent1"/>
                </a:solidFill>
                <a:latin typeface="+mj-lt"/>
              </a:defRPr>
            </a:lvl5pPr>
          </a:lstStyle>
          <a:p>
            <a:pPr lvl="0" rtl="0"/>
            <a:r>
              <a:rPr lang="sv-se"/>
              <a:t>Klicka för att redigera offert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Rak 7">
            <a:extLst>
              <a:ext uri="{FF2B5EF4-FFF2-40B4-BE49-F238E27FC236}">
                <a16:creationId xmlns:a16="http://schemas.microsoft.com/office/drawing/2014/main" id="{56050A9D-B7C5-F464-79AD-0740B311B072}"/>
              </a:ext>
            </a:extLst>
          </p:cNvPr>
          <p:cNvCxnSpPr>
            <a:cxnSpLocks/>
          </p:cNvCxnSpPr>
          <p:nvPr/>
        </p:nvCxnSpPr>
        <p:spPr>
          <a:xfrm>
            <a:off x="524909" y="533400"/>
            <a:ext cx="111421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ak 5">
            <a:extLst>
              <a:ext uri="{FF2B5EF4-FFF2-40B4-BE49-F238E27FC236}">
                <a16:creationId xmlns:a16="http://schemas.microsoft.com/office/drawing/2014/main" id="{1A1234A2-3E92-F2E2-45A7-60E39396715E}"/>
              </a:ext>
            </a:extLst>
          </p:cNvPr>
          <p:cNvCxnSpPr>
            <a:cxnSpLocks/>
          </p:cNvCxnSpPr>
          <p:nvPr/>
        </p:nvCxnSpPr>
        <p:spPr>
          <a:xfrm>
            <a:off x="516418" y="5184424"/>
            <a:ext cx="11142182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0F8BEE7C-4A94-0B15-16EB-46B45E9C057E}"/>
              </a:ext>
            </a:extLst>
          </p:cNvPr>
          <p:cNvCxnSpPr>
            <a:cxnSpLocks/>
          </p:cNvCxnSpPr>
          <p:nvPr/>
        </p:nvCxnSpPr>
        <p:spPr>
          <a:xfrm>
            <a:off x="507928" y="6324600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948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4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9764" y="5430743"/>
            <a:ext cx="9472473" cy="704081"/>
          </a:xfrm>
        </p:spPr>
        <p:txBody>
          <a:bodyPr rtlCol="0" anchor="ctr">
            <a:normAutofit/>
          </a:bodyPr>
          <a:lstStyle>
            <a:lvl1pPr marL="137160" indent="-137160" algn="ctr">
              <a:lnSpc>
                <a:spcPct val="100000"/>
              </a:lnSpc>
              <a:defRPr sz="1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sv-se"/>
              <a:t>Citatförfattare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9761" y="1081377"/>
            <a:ext cx="9413534" cy="3597131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4400" b="0" cap="none" spc="50" baseline="0">
                <a:solidFill>
                  <a:schemeClr val="tx1"/>
                </a:solidFill>
                <a:latin typeface="+mn-lt"/>
              </a:defRPr>
            </a:lvl1pPr>
            <a:lvl2pPr marL="228600" indent="0" algn="ctr">
              <a:lnSpc>
                <a:spcPct val="100000"/>
              </a:lnSpc>
              <a:buNone/>
              <a:defRPr sz="4000" b="0" cap="none" spc="50" baseline="0">
                <a:solidFill>
                  <a:schemeClr val="accent1"/>
                </a:solidFill>
                <a:latin typeface="+mn-lt"/>
              </a:defRPr>
            </a:lvl2pPr>
            <a:lvl3pPr marL="457200" indent="0" algn="ctr">
              <a:lnSpc>
                <a:spcPct val="100000"/>
              </a:lnSpc>
              <a:buNone/>
              <a:defRPr sz="3600" b="0" cap="none" spc="50" baseline="0">
                <a:solidFill>
                  <a:schemeClr val="accent1"/>
                </a:solidFill>
                <a:latin typeface="+mn-lt"/>
              </a:defRPr>
            </a:lvl3pPr>
            <a:lvl4pPr marL="685800" indent="0" algn="ctr">
              <a:lnSpc>
                <a:spcPct val="100000"/>
              </a:lnSpc>
              <a:buNone/>
              <a:defRPr sz="3200" b="0" cap="none" spc="50" baseline="0">
                <a:solidFill>
                  <a:schemeClr val="accent1"/>
                </a:solidFill>
                <a:latin typeface="+mn-lt"/>
              </a:defRPr>
            </a:lvl4pPr>
            <a:lvl5pPr marL="914400" indent="0" algn="ctr">
              <a:lnSpc>
                <a:spcPct val="100000"/>
              </a:lnSpc>
              <a:buNone/>
              <a:defRPr sz="2800" b="0" cap="none" spc="50" baseline="0">
                <a:solidFill>
                  <a:schemeClr val="accent1"/>
                </a:solidFill>
                <a:latin typeface="+mn-lt"/>
              </a:defRPr>
            </a:lvl5pPr>
          </a:lstStyle>
          <a:p>
            <a:pPr lvl="0" rtl="0"/>
            <a:r>
              <a:rPr lang="sv-se"/>
              <a:t>Klicka för att redigera offert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Rak 9">
            <a:extLst>
              <a:ext uri="{FF2B5EF4-FFF2-40B4-BE49-F238E27FC236}">
                <a16:creationId xmlns:a16="http://schemas.microsoft.com/office/drawing/2014/main" id="{3FD77A43-F5D0-235F-35F0-CBDFCF048764}"/>
              </a:ext>
            </a:extLst>
          </p:cNvPr>
          <p:cNvCxnSpPr>
            <a:cxnSpLocks/>
          </p:cNvCxnSpPr>
          <p:nvPr/>
        </p:nvCxnSpPr>
        <p:spPr>
          <a:xfrm>
            <a:off x="530352" y="530352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D4577989-BB5F-9AF1-A65F-3B2D0FDB6368}"/>
              </a:ext>
            </a:extLst>
          </p:cNvPr>
          <p:cNvCxnSpPr>
            <a:cxnSpLocks/>
          </p:cNvCxnSpPr>
          <p:nvPr/>
        </p:nvCxnSpPr>
        <p:spPr>
          <a:xfrm>
            <a:off x="530352" y="5180630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ak 10">
            <a:extLst>
              <a:ext uri="{FF2B5EF4-FFF2-40B4-BE49-F238E27FC236}">
                <a16:creationId xmlns:a16="http://schemas.microsoft.com/office/drawing/2014/main" id="{B066E7AB-929A-6900-35D9-F1C66399874C}"/>
              </a:ext>
            </a:extLst>
          </p:cNvPr>
          <p:cNvCxnSpPr>
            <a:cxnSpLocks/>
          </p:cNvCxnSpPr>
          <p:nvPr/>
        </p:nvCxnSpPr>
        <p:spPr>
          <a:xfrm>
            <a:off x="530352" y="6324600"/>
            <a:ext cx="1115916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338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vå innehål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760"/>
            <a:ext cx="11239498" cy="914400"/>
          </a:xfrm>
        </p:spPr>
        <p:txBody>
          <a:bodyPr rtlCol="0" anchor="b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B8DBCC-227D-BB0A-7CD5-02D66CF1874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100" y="1714500"/>
            <a:ext cx="5305425" cy="4389438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DBB7E01-A7E6-1882-4E9B-8EABAF71F9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5936" y="1719072"/>
            <a:ext cx="5321808" cy="4390545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Rak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533400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033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ämförel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5" y="365760"/>
            <a:ext cx="11256264" cy="914400"/>
          </a:xfrm>
        </p:spPr>
        <p:txBody>
          <a:bodyPr rtlCol="0" anchor="b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048" y="1490472"/>
            <a:ext cx="5321808" cy="64290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CEFD932-A581-1A49-7FAF-0FED2E2BC1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9100" y="2212975"/>
            <a:ext cx="5303838" cy="3892550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1490472"/>
            <a:ext cx="5321808" cy="642902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554404BD-8F2F-278E-C00B-3F1B1DE8CF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45238" y="2212975"/>
            <a:ext cx="5321808" cy="3892550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Rak 10">
            <a:extLst>
              <a:ext uri="{FF2B5EF4-FFF2-40B4-BE49-F238E27FC236}">
                <a16:creationId xmlns:a16="http://schemas.microsoft.com/office/drawing/2014/main" id="{A90608C5-C55C-14AC-C8E9-7F0530018CE5}"/>
              </a:ext>
            </a:extLst>
          </p:cNvPr>
          <p:cNvCxnSpPr>
            <a:cxnSpLocks/>
          </p:cNvCxnSpPr>
          <p:nvPr/>
        </p:nvCxnSpPr>
        <p:spPr>
          <a:xfrm>
            <a:off x="530352" y="1357303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068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ast rub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53695F-5E74-A380-8592-35FB6FC7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9C6149D-58D4-7497-818C-CF30244A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E8D2567-C532-BD45-FA85-03DBE3B3C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BC0E491-56EB-F527-8A63-FBEEE619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85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FE9D82C-4607-0C9D-F241-D35DBEFE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4DCFCC5-7F8E-F549-57BA-7303E9F1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57BEB6A-C028-DA7D-C516-2F1316F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55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F2BEA7-A772-B39C-F049-D8BA2D3F4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36" y="694943"/>
            <a:ext cx="3915473" cy="1325880"/>
          </a:xfrm>
        </p:spPr>
        <p:txBody>
          <a:bodyPr rtlCol="0" anchor="t"/>
          <a:lstStyle>
            <a:lvl1pPr>
              <a:defRPr sz="32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D5693C4-36AD-07F9-763E-EE5FC9DF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3072" y="2057400"/>
            <a:ext cx="3932237" cy="4176906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FB4614-4148-D757-88D0-D93E5E1EA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94943"/>
            <a:ext cx="6483096" cy="553936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1AADC46-B01E-DA2E-F24C-C48F5253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1A6063-F591-A804-79FE-A80AD399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BEFF439-6DA2-A61B-C94C-BEDC2411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2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8EFA5E-0A3D-E6AD-3C21-DC40BCDEC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1" y="694944"/>
            <a:ext cx="3526816" cy="1711825"/>
          </a:xfrm>
        </p:spPr>
        <p:txBody>
          <a:bodyPr rtlCol="0" anchor="t"/>
          <a:lstStyle>
            <a:lvl1pPr>
              <a:defRPr sz="32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BA8418-7980-9A18-053B-82E4F16EB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5389" y="2508261"/>
            <a:ext cx="3520528" cy="3727948"/>
          </a:xfrm>
        </p:spPr>
        <p:txBody>
          <a:bodyPr rtlCol="0"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26F9F06-BE63-8EE7-74C5-6D0E3F9B757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419600" y="533400"/>
            <a:ext cx="7239000" cy="57911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/>
            </a:lvl1pPr>
          </a:lstStyle>
          <a:p>
            <a:pPr lvl="0" rtl="0"/>
            <a:r>
              <a:rPr lang="sv-se"/>
              <a:t> 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7F485A3-3BFA-4B57-F6E5-5F41542B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00AC9F0-6744-73C8-54FC-5C12BA7B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1BAB9F6-C801-466A-4C39-23DCB1CD5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924215D5-0C4C-2E49-3A06-C65652576A64}"/>
              </a:ext>
            </a:extLst>
          </p:cNvPr>
          <p:cNvCxnSpPr>
            <a:cxnSpLocks/>
          </p:cNvCxnSpPr>
          <p:nvPr/>
        </p:nvCxnSpPr>
        <p:spPr>
          <a:xfrm>
            <a:off x="533400" y="533400"/>
            <a:ext cx="35037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430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utsa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541942"/>
            <a:ext cx="11256264" cy="2225185"/>
          </a:xfrm>
        </p:spPr>
        <p:txBody>
          <a:bodyPr rtlCol="0"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099" y="3423301"/>
            <a:ext cx="11239499" cy="290129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lang="en-US" dirty="0"/>
            </a:lvl2pPr>
            <a:lvl3pPr marL="914400" indent="0">
              <a:buNone/>
              <a:defRPr lang="en-US" dirty="0"/>
            </a:lvl3pPr>
            <a:lvl4pPr marL="1371600" indent="0">
              <a:buNone/>
              <a:defRPr lang="en-US" dirty="0"/>
            </a:lvl4pPr>
            <a:lvl5pPr marL="1828800" indent="0">
              <a:buNone/>
              <a:defRPr lang="en-US" dirty="0"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Rak 2">
            <a:extLst>
              <a:ext uri="{FF2B5EF4-FFF2-40B4-BE49-F238E27FC236}">
                <a16:creationId xmlns:a16="http://schemas.microsoft.com/office/drawing/2014/main" id="{BFD55B63-1406-DAD2-DBAB-BD87EA2FB540}"/>
              </a:ext>
            </a:extLst>
          </p:cNvPr>
          <p:cNvCxnSpPr>
            <a:cxnSpLocks/>
          </p:cNvCxnSpPr>
          <p:nvPr/>
        </p:nvCxnSpPr>
        <p:spPr>
          <a:xfrm>
            <a:off x="533400" y="2978854"/>
            <a:ext cx="11159163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565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utsats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1836238"/>
            <a:ext cx="11256264" cy="2512732"/>
          </a:xfrm>
        </p:spPr>
        <p:txBody>
          <a:bodyPr rtlCol="0" anchor="b">
            <a:norm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099" y="4834052"/>
            <a:ext cx="11239499" cy="140547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2000" dirty="0"/>
            </a:lvl1pPr>
            <a:lvl2pPr marL="457200" indent="0">
              <a:buNone/>
              <a:defRPr lang="en-US" sz="1800" dirty="0"/>
            </a:lvl2pPr>
            <a:lvl3pPr marL="914400" indent="0">
              <a:buNone/>
              <a:defRPr lang="en-US" sz="1600" dirty="0"/>
            </a:lvl3pPr>
            <a:lvl4pPr marL="1371600" indent="0">
              <a:buNone/>
              <a:defRPr lang="en-US" sz="1400" dirty="0"/>
            </a:lvl4pPr>
            <a:lvl5pPr marL="1828800" indent="0">
              <a:buNone/>
              <a:defRPr lang="en-US" sz="1400" dirty="0"/>
            </a:lvl5pPr>
          </a:lstStyle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05899B98-11E6-7DB0-F79E-50A541026355}"/>
              </a:ext>
            </a:extLst>
          </p:cNvPr>
          <p:cNvCxnSpPr>
            <a:cxnSpLocks/>
          </p:cNvCxnSpPr>
          <p:nvPr/>
        </p:nvCxnSpPr>
        <p:spPr>
          <a:xfrm>
            <a:off x="533400" y="4531625"/>
            <a:ext cx="11125198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813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ak 8">
            <a:extLst>
              <a:ext uri="{FF2B5EF4-FFF2-40B4-BE49-F238E27FC236}">
                <a16:creationId xmlns:a16="http://schemas.microsoft.com/office/drawing/2014/main" id="{58916C8C-4316-E510-1962-E944B3382B43}"/>
              </a:ext>
            </a:extLst>
          </p:cNvPr>
          <p:cNvCxnSpPr>
            <a:cxnSpLocks/>
          </p:cNvCxnSpPr>
          <p:nvPr/>
        </p:nvCxnSpPr>
        <p:spPr>
          <a:xfrm>
            <a:off x="530352" y="533400"/>
            <a:ext cx="1112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983" y="691868"/>
            <a:ext cx="11243617" cy="9011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7640" y="1754753"/>
            <a:ext cx="11240960" cy="4411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4857" y="6426091"/>
            <a:ext cx="4688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sv-se"/>
              <a:t>Exempel på sidfotstext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46205" y="6426091"/>
            <a:ext cx="33276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en-US"/>
              <a:t>8/4/2025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187" y="6426091"/>
            <a:ext cx="603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3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84">
          <p15:clr>
            <a:srgbClr val="F26B43"/>
          </p15:clr>
        </p15:guide>
        <p15:guide id="2" pos="4128">
          <p15:clr>
            <a:srgbClr val="F26B43"/>
          </p15:clr>
        </p15:guide>
        <p15:guide id="3" pos="3456">
          <p15:clr>
            <a:srgbClr val="F26B43"/>
          </p15:clr>
        </p15:guide>
        <p15:guide id="4" pos="2784">
          <p15:clr>
            <a:srgbClr val="F26B43"/>
          </p15:clr>
        </p15:guide>
        <p15:guide id="5" pos="336">
          <p15:clr>
            <a:srgbClr val="F26B43"/>
          </p15:clr>
        </p15:guide>
        <p15:guide id="6" pos="7344">
          <p15:clr>
            <a:srgbClr val="F26B43"/>
          </p15:clr>
        </p15:guide>
        <p15:guide id="7" orient="horz" pos="336">
          <p15:clr>
            <a:srgbClr val="F26B43"/>
          </p15:clr>
        </p15:guide>
        <p15:guide id="8" pos="264">
          <p15:clr>
            <a:srgbClr val="F26B43"/>
          </p15:clr>
        </p15:guide>
        <p15:guide id="9" pos="4800">
          <p15:clr>
            <a:srgbClr val="F26B43"/>
          </p15:clr>
        </p15:guide>
        <p15:guide id="10" pos="2112">
          <p15:clr>
            <a:srgbClr val="F26B43"/>
          </p15:clr>
        </p15:guide>
        <p15:guide id="11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9FA48-4575-B9AE-4A79-88AFF5AEE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01" y="5056743"/>
            <a:ext cx="11339400" cy="966902"/>
          </a:xfrm>
        </p:spPr>
        <p:txBody>
          <a:bodyPr anchor="b">
            <a:normAutofit/>
          </a:bodyPr>
          <a:lstStyle/>
          <a:p>
            <a:r>
              <a:rPr lang="en-US" err="1"/>
              <a:t>Sommarfysprogram</a:t>
            </a:r>
            <a:r>
              <a:rPr lang="en-US"/>
              <a:t> – </a:t>
            </a:r>
            <a:r>
              <a:rPr lang="en-US" err="1"/>
              <a:t>Damjuniorer</a:t>
            </a:r>
            <a:endParaRPr lang="en-US"/>
          </a:p>
        </p:txBody>
      </p:sp>
      <p:pic>
        <p:nvPicPr>
          <p:cNvPr id="6" name="Bildobjekt 5" descr="En bild som visar skridskoåkning, sport, idrott, hockey&#10;&#10;AI-genererat innehåll kan vara felaktigt.">
            <a:extLst>
              <a:ext uri="{FF2B5EF4-FFF2-40B4-BE49-F238E27FC236}">
                <a16:creationId xmlns:a16="http://schemas.microsoft.com/office/drawing/2014/main" id="{8F8CD76D-DEA3-CFC4-2C74-56F2FF6C1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" b="43805"/>
          <a:stretch>
            <a:fillRect/>
          </a:stretch>
        </p:blipFill>
        <p:spPr>
          <a:xfrm>
            <a:off x="20" y="10"/>
            <a:ext cx="12191980" cy="4930902"/>
          </a:xfrm>
          <a:prstGeom prst="rect">
            <a:avLst/>
          </a:prstGeom>
          <a:noFill/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B9EB2D2-BCA5-79DB-9F07-D13AAE01F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902" y="5979576"/>
            <a:ext cx="11339400" cy="365126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/>
              <a:t>Träningsprogram off-season 2026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96235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DD750-5341-D042-E05C-AFEB29481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7" y="3018408"/>
            <a:ext cx="8961120" cy="3247475"/>
          </a:xfrm>
        </p:spPr>
        <p:txBody>
          <a:bodyPr anchor="b">
            <a:normAutofit/>
          </a:bodyPr>
          <a:lstStyle/>
          <a:p>
            <a:r>
              <a:rPr lang="en-US"/>
              <a:t>Veckostruktur och planering</a:t>
            </a:r>
          </a:p>
        </p:txBody>
      </p:sp>
    </p:spTree>
    <p:extLst>
      <p:ext uri="{BB962C8B-B14F-4D97-AF65-F5344CB8AC3E}">
        <p14:creationId xmlns:p14="http://schemas.microsoft.com/office/powerpoint/2010/main" val="10540870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8D122-A440-A1C1-7C5E-DBF6332B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138CD855-6DC3-2401-0DE3-529F6E9B11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653373"/>
              </p:ext>
            </p:extLst>
          </p:nvPr>
        </p:nvGraphicFramePr>
        <p:xfrm>
          <a:off x="489714" y="1170899"/>
          <a:ext cx="11212572" cy="3139840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{793D81CF-94F2-401A-BA57-92F5A7B2D0C5}</a:tableStyleId>
              </a:tblPr>
              <a:tblGrid>
                <a:gridCol w="1392713">
                  <a:extLst>
                    <a:ext uri="{9D8B030D-6E8A-4147-A177-3AD203B41FA5}">
                      <a16:colId xmlns:a16="http://schemas.microsoft.com/office/drawing/2014/main" val="1285249503"/>
                    </a:ext>
                  </a:extLst>
                </a:gridCol>
                <a:gridCol w="9819859">
                  <a:extLst>
                    <a:ext uri="{9D8B030D-6E8A-4147-A177-3AD203B41FA5}">
                      <a16:colId xmlns:a16="http://schemas.microsoft.com/office/drawing/2014/main" val="2159168800"/>
                    </a:ext>
                  </a:extLst>
                </a:gridCol>
              </a:tblGrid>
              <a:tr h="39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b="1" dirty="0">
                          <a:effectLst/>
                        </a:rPr>
                        <a:t>Dag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b="1" dirty="0">
                          <a:effectLst/>
                        </a:rPr>
                        <a:t>Innehåll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827758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Måndag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>
                          <a:effectLst/>
                        </a:rPr>
                        <a:t>Zon 5 Explosivt 90-100% av </a:t>
                      </a:r>
                      <a:r>
                        <a:rPr lang="sv-SE" sz="1400" dirty="0" err="1">
                          <a:effectLst/>
                        </a:rPr>
                        <a:t>Maxpuls</a:t>
                      </a:r>
                      <a:r>
                        <a:rPr lang="sv-SE" sz="1400" dirty="0">
                          <a:effectLst/>
                        </a:rPr>
                        <a:t>(MP) 12-15 </a:t>
                      </a:r>
                      <a:r>
                        <a:rPr lang="sv-SE" sz="1400" dirty="0" err="1">
                          <a:effectLst/>
                        </a:rPr>
                        <a:t>st</a:t>
                      </a:r>
                      <a:r>
                        <a:rPr lang="sv-SE" sz="1400" dirty="0">
                          <a:effectLst/>
                        </a:rPr>
                        <a:t> sprinter + </a:t>
                      </a:r>
                      <a:r>
                        <a:rPr lang="sv-SE" sz="1400" dirty="0" err="1">
                          <a:effectLst/>
                        </a:rPr>
                        <a:t>Bålstyrka</a:t>
                      </a:r>
                      <a:endParaRPr lang="sv-SE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887656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Tisdag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Valfritt pass Överkropp - fokus pressövningar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705798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Onsdag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>
                          <a:effectLst/>
                        </a:rPr>
                        <a:t>Zon 2 Cykling eller löpning (45-75 min)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486631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Torsdag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>
                          <a:effectLst/>
                        </a:rPr>
                        <a:t>Valfritt pass överkropp - dragpass fokus på rygg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552570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Fredag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Zon 4-5 90%-95% av </a:t>
                      </a:r>
                      <a:r>
                        <a:rPr lang="sv-SE" sz="1400" dirty="0" err="1">
                          <a:effectLst/>
                        </a:rPr>
                        <a:t>Maxpuls</a:t>
                      </a:r>
                      <a:r>
                        <a:rPr lang="sv-SE" sz="1400" dirty="0">
                          <a:effectLst/>
                        </a:rPr>
                        <a:t> längre intervaller + </a:t>
                      </a:r>
                      <a:r>
                        <a:rPr lang="sv-SE" sz="1400" dirty="0" err="1">
                          <a:effectLst/>
                        </a:rPr>
                        <a:t>benpass</a:t>
                      </a:r>
                      <a:endParaRPr lang="sv-SE" sz="140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241252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Lördag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Ledigt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448066"/>
                  </a:ext>
                </a:extLst>
              </a:tr>
              <a:tr h="39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Söndag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 dirty="0">
                          <a:effectLst/>
                        </a:rPr>
                        <a:t>Ledigt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110767"/>
                  </a:ext>
                </a:extLst>
              </a:tr>
            </a:tbl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F7E3D865-9CCE-0C5C-F9E2-0102962B4B66}"/>
              </a:ext>
            </a:extLst>
          </p:cNvPr>
          <p:cNvSpPr txBox="1"/>
          <p:nvPr/>
        </p:nvSpPr>
        <p:spPr>
          <a:xfrm>
            <a:off x="764074" y="178832"/>
            <a:ext cx="9363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err="1"/>
              <a:t>Fysprogram</a:t>
            </a:r>
            <a:r>
              <a:rPr lang="sv-SE" sz="2800" dirty="0"/>
              <a:t> Damjunior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86540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0AE1B873-DAA7-8800-7F22-31EBE5E0D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762286"/>
              </p:ext>
            </p:extLst>
          </p:nvPr>
        </p:nvGraphicFramePr>
        <p:xfrm>
          <a:off x="805880" y="291630"/>
          <a:ext cx="11241087" cy="1374128"/>
        </p:xfrm>
        <a:graphic>
          <a:graphicData uri="http://schemas.openxmlformats.org/drawingml/2006/table">
            <a:tbl>
              <a:tblPr/>
              <a:tblGrid>
                <a:gridCol w="2635202">
                  <a:extLst>
                    <a:ext uri="{9D8B030D-6E8A-4147-A177-3AD203B41FA5}">
                      <a16:colId xmlns:a16="http://schemas.microsoft.com/office/drawing/2014/main" val="791053911"/>
                    </a:ext>
                  </a:extLst>
                </a:gridCol>
                <a:gridCol w="819840">
                  <a:extLst>
                    <a:ext uri="{9D8B030D-6E8A-4147-A177-3AD203B41FA5}">
                      <a16:colId xmlns:a16="http://schemas.microsoft.com/office/drawing/2014/main" val="4285875115"/>
                    </a:ext>
                  </a:extLst>
                </a:gridCol>
                <a:gridCol w="139080">
                  <a:extLst>
                    <a:ext uri="{9D8B030D-6E8A-4147-A177-3AD203B41FA5}">
                      <a16:colId xmlns:a16="http://schemas.microsoft.com/office/drawing/2014/main" val="486491338"/>
                    </a:ext>
                  </a:extLst>
                </a:gridCol>
                <a:gridCol w="2605922">
                  <a:extLst>
                    <a:ext uri="{9D8B030D-6E8A-4147-A177-3AD203B41FA5}">
                      <a16:colId xmlns:a16="http://schemas.microsoft.com/office/drawing/2014/main" val="3922723797"/>
                    </a:ext>
                  </a:extLst>
                </a:gridCol>
                <a:gridCol w="1134601">
                  <a:extLst>
                    <a:ext uri="{9D8B030D-6E8A-4147-A177-3AD203B41FA5}">
                      <a16:colId xmlns:a16="http://schemas.microsoft.com/office/drawing/2014/main" val="2508904639"/>
                    </a:ext>
                  </a:extLst>
                </a:gridCol>
                <a:gridCol w="139080">
                  <a:extLst>
                    <a:ext uri="{9D8B030D-6E8A-4147-A177-3AD203B41FA5}">
                      <a16:colId xmlns:a16="http://schemas.microsoft.com/office/drawing/2014/main" val="4281689696"/>
                    </a:ext>
                  </a:extLst>
                </a:gridCol>
                <a:gridCol w="2908482">
                  <a:extLst>
                    <a:ext uri="{9D8B030D-6E8A-4147-A177-3AD203B41FA5}">
                      <a16:colId xmlns:a16="http://schemas.microsoft.com/office/drawing/2014/main" val="1787786359"/>
                    </a:ext>
                  </a:extLst>
                </a:gridCol>
                <a:gridCol w="858880">
                  <a:extLst>
                    <a:ext uri="{9D8B030D-6E8A-4147-A177-3AD203B41FA5}">
                      <a16:colId xmlns:a16="http://schemas.microsoft.com/office/drawing/2014/main" val="27855269"/>
                    </a:ext>
                  </a:extLst>
                </a:gridCol>
              </a:tblGrid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1 – Zon 5 Sprinter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Set,reps, längd</a:t>
                      </a:r>
                    </a:p>
                  </a:txBody>
                  <a:tcPr marL="7325" marR="7325" marT="73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2 – Zon 5 Sprinter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7325" marR="7325" marT="73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3 - Zon 5 Sprinter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7325" marR="7325" marT="73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179416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Upphopp(Händerna i backen i varje hopp)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rep 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Utfall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rep/ben * 3 set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Utfallsgång 10 m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3*10m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703220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Stående längdhopp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4*3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Vristhopp(Pogo-jumps)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rep * 3set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Enbenshopp 10 m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3*10m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2911182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Skridskohopp i sidled framåt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3*5rep/ben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5-10-5 shuttle run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reps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från liggande startposition 15 m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280085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10 m  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Backlöpning eller motståndslöpning 10 m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baklänges 10 m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300251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20 m med liggande start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Backlöpning eller motståndslöpning 20 m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5 m vänd tillbaka, sprint till startposition 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984074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30 m  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5 m, start stående på ett knä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10 m vänd tillbaka, sprint till startposition 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914940"/>
                  </a:ext>
                </a:extLst>
              </a:tr>
            </a:tbl>
          </a:graphicData>
        </a:graphic>
      </p:graphicFrame>
      <p:graphicFrame>
        <p:nvGraphicFramePr>
          <p:cNvPr id="14" name="Tabell 13">
            <a:extLst>
              <a:ext uri="{FF2B5EF4-FFF2-40B4-BE49-F238E27FC236}">
                <a16:creationId xmlns:a16="http://schemas.microsoft.com/office/drawing/2014/main" id="{33BE30D9-68A9-11E6-F809-DCB57EB42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3979"/>
              </p:ext>
            </p:extLst>
          </p:nvPr>
        </p:nvGraphicFramePr>
        <p:xfrm>
          <a:off x="805880" y="1859534"/>
          <a:ext cx="11241087" cy="981520"/>
        </p:xfrm>
        <a:graphic>
          <a:graphicData uri="http://schemas.openxmlformats.org/drawingml/2006/table">
            <a:tbl>
              <a:tblPr/>
              <a:tblGrid>
                <a:gridCol w="2635202">
                  <a:extLst>
                    <a:ext uri="{9D8B030D-6E8A-4147-A177-3AD203B41FA5}">
                      <a16:colId xmlns:a16="http://schemas.microsoft.com/office/drawing/2014/main" val="2582967800"/>
                    </a:ext>
                  </a:extLst>
                </a:gridCol>
                <a:gridCol w="819840">
                  <a:extLst>
                    <a:ext uri="{9D8B030D-6E8A-4147-A177-3AD203B41FA5}">
                      <a16:colId xmlns:a16="http://schemas.microsoft.com/office/drawing/2014/main" val="3141241331"/>
                    </a:ext>
                  </a:extLst>
                </a:gridCol>
                <a:gridCol w="139080">
                  <a:extLst>
                    <a:ext uri="{9D8B030D-6E8A-4147-A177-3AD203B41FA5}">
                      <a16:colId xmlns:a16="http://schemas.microsoft.com/office/drawing/2014/main" val="274399701"/>
                    </a:ext>
                  </a:extLst>
                </a:gridCol>
                <a:gridCol w="2605922">
                  <a:extLst>
                    <a:ext uri="{9D8B030D-6E8A-4147-A177-3AD203B41FA5}">
                      <a16:colId xmlns:a16="http://schemas.microsoft.com/office/drawing/2014/main" val="627900627"/>
                    </a:ext>
                  </a:extLst>
                </a:gridCol>
                <a:gridCol w="1134601">
                  <a:extLst>
                    <a:ext uri="{9D8B030D-6E8A-4147-A177-3AD203B41FA5}">
                      <a16:colId xmlns:a16="http://schemas.microsoft.com/office/drawing/2014/main" val="4077872027"/>
                    </a:ext>
                  </a:extLst>
                </a:gridCol>
                <a:gridCol w="139080">
                  <a:extLst>
                    <a:ext uri="{9D8B030D-6E8A-4147-A177-3AD203B41FA5}">
                      <a16:colId xmlns:a16="http://schemas.microsoft.com/office/drawing/2014/main" val="4064199291"/>
                    </a:ext>
                  </a:extLst>
                </a:gridCol>
                <a:gridCol w="2908482">
                  <a:extLst>
                    <a:ext uri="{9D8B030D-6E8A-4147-A177-3AD203B41FA5}">
                      <a16:colId xmlns:a16="http://schemas.microsoft.com/office/drawing/2014/main" val="1578689989"/>
                    </a:ext>
                  </a:extLst>
                </a:gridCol>
                <a:gridCol w="858880">
                  <a:extLst>
                    <a:ext uri="{9D8B030D-6E8A-4147-A177-3AD203B41FA5}">
                      <a16:colId xmlns:a16="http://schemas.microsoft.com/office/drawing/2014/main" val="3367241542"/>
                    </a:ext>
                  </a:extLst>
                </a:gridCol>
              </a:tblGrid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1 - Bålstyrka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7325" marR="7325" marT="73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2 - Bålstyrka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7325" marR="7325" marT="73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3 - Bålstyrka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7325" marR="7325" marT="73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196705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Situps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3*12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Mountain Climbers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4*20s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Hollow hold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3*30s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110184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Sidoplanka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4*30s/sida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Dead</a:t>
                      </a: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bug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rep/sida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Russian twist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 rep/sida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408188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Fällkniven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4*15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Pingvinen 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Vindrutetorkare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3*6 rep/sida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649849"/>
                  </a:ext>
                </a:extLst>
              </a:tr>
              <a:tr h="1963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Hollowhold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3*30s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Plankan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3*40s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5" marR="7325" marT="73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Höftlyft</a:t>
                      </a:r>
                    </a:p>
                  </a:txBody>
                  <a:tcPr marL="65923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rep</a:t>
                      </a:r>
                    </a:p>
                  </a:txBody>
                  <a:tcPr marL="7325" marR="7325" marT="73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5696311"/>
                  </a:ext>
                </a:extLst>
              </a:tr>
            </a:tbl>
          </a:graphicData>
        </a:graphic>
      </p:graphicFrame>
      <p:graphicFrame>
        <p:nvGraphicFramePr>
          <p:cNvPr id="15" name="Tabell 14">
            <a:extLst>
              <a:ext uri="{FF2B5EF4-FFF2-40B4-BE49-F238E27FC236}">
                <a16:creationId xmlns:a16="http://schemas.microsoft.com/office/drawing/2014/main" id="{B3A431A9-AFF5-48F5-1A66-DD524426C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761510"/>
              </p:ext>
            </p:extLst>
          </p:nvPr>
        </p:nvGraphicFramePr>
        <p:xfrm>
          <a:off x="805880" y="3030795"/>
          <a:ext cx="11241088" cy="3379530"/>
        </p:xfrm>
        <a:graphic>
          <a:graphicData uri="http://schemas.openxmlformats.org/drawingml/2006/table">
            <a:tbl>
              <a:tblPr/>
              <a:tblGrid>
                <a:gridCol w="2508689">
                  <a:extLst>
                    <a:ext uri="{9D8B030D-6E8A-4147-A177-3AD203B41FA5}">
                      <a16:colId xmlns:a16="http://schemas.microsoft.com/office/drawing/2014/main" val="3387332101"/>
                    </a:ext>
                  </a:extLst>
                </a:gridCol>
                <a:gridCol w="949680">
                  <a:extLst>
                    <a:ext uri="{9D8B030D-6E8A-4147-A177-3AD203B41FA5}">
                      <a16:colId xmlns:a16="http://schemas.microsoft.com/office/drawing/2014/main" val="1584298695"/>
                    </a:ext>
                  </a:extLst>
                </a:gridCol>
                <a:gridCol w="142875">
                  <a:extLst>
                    <a:ext uri="{9D8B030D-6E8A-4147-A177-3AD203B41FA5}">
                      <a16:colId xmlns:a16="http://schemas.microsoft.com/office/drawing/2014/main" val="3754305705"/>
                    </a:ext>
                  </a:extLst>
                </a:gridCol>
                <a:gridCol w="2595458">
                  <a:extLst>
                    <a:ext uri="{9D8B030D-6E8A-4147-A177-3AD203B41FA5}">
                      <a16:colId xmlns:a16="http://schemas.microsoft.com/office/drawing/2014/main" val="3050505723"/>
                    </a:ext>
                  </a:extLst>
                </a:gridCol>
                <a:gridCol w="1138343">
                  <a:extLst>
                    <a:ext uri="{9D8B030D-6E8A-4147-A177-3AD203B41FA5}">
                      <a16:colId xmlns:a16="http://schemas.microsoft.com/office/drawing/2014/main" val="1963514597"/>
                    </a:ext>
                  </a:extLst>
                </a:gridCol>
                <a:gridCol w="161925">
                  <a:extLst>
                    <a:ext uri="{9D8B030D-6E8A-4147-A177-3AD203B41FA5}">
                      <a16:colId xmlns:a16="http://schemas.microsoft.com/office/drawing/2014/main" val="3665576768"/>
                    </a:ext>
                  </a:extLst>
                </a:gridCol>
                <a:gridCol w="2735841">
                  <a:extLst>
                    <a:ext uri="{9D8B030D-6E8A-4147-A177-3AD203B41FA5}">
                      <a16:colId xmlns:a16="http://schemas.microsoft.com/office/drawing/2014/main" val="220625417"/>
                    </a:ext>
                  </a:extLst>
                </a:gridCol>
                <a:gridCol w="1008277">
                  <a:extLst>
                    <a:ext uri="{9D8B030D-6E8A-4147-A177-3AD203B41FA5}">
                      <a16:colId xmlns:a16="http://schemas.microsoft.com/office/drawing/2014/main" val="1932423426"/>
                    </a:ext>
                  </a:extLst>
                </a:gridCol>
              </a:tblGrid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Överkropp 1 - Pressövningar 1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9007" marR="9007" marT="900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Överkropp 1 - Pressövningar 2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9007" marR="9007" marT="900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Överkropp 1 - Pressövningar 3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9007" marR="9007" marT="900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614528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Hantelpress platt bänk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4*6-8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Bänkpress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4*4-6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Hantelpress på lutande bänk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4*6-8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193726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Dips 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Armhävningar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Flyes i cable cross maskin alt med hantlar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838528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Enarms KB-press – 3x8/arm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3*8 -10 rep/arm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Militärpress stående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3*6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Lateral raises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364267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Triceps med Z-stång liggande på bänk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3*8 -10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Medicinboll kast(bollen mot bröstet - kasta)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Face pulls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459297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Triceps kickback med hantel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3*6 rep/arm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Triceps pushdown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Bänkdips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3*12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679512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621434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Överkropp 1 - Dragpass 1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9007" marR="9007" marT="900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Överkropp 1 - Dragpass 2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9007" marR="9007" marT="900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Överkropp 1 - Dragpass 3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9007" marR="9007" marT="900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652446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Skivstångsrodd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4*5-8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Pull-up(med gummiband om det behövs)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2*6-8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Drag till bröst smalt grepp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218766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Latsdrag i kabel brett grepp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4*4-6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Chins(med gummiband om det behövs)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2*6-8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Medicin ballz slam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4*6-8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628092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Enarms kabelrodd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 rep/arm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Hantelrodd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 rep/arm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Enarms kabelrodd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 rep/arm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470603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Hammer curls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Sittande kabelrodd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4*5-8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Ryggresningar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8356363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Biceps curls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Biceps curls med stång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4*8-10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Biceps curls sittande på bänk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4*10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805710"/>
                  </a:ext>
                </a:extLst>
              </a:tr>
              <a:tr h="241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Magcrunches i dragmaskin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4*12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Magcrunches i dragmaskin sneda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4*12 rep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7" marR="9007" marT="90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Landmina (Landmine Rotations)</a:t>
                      </a:r>
                    </a:p>
                  </a:txBody>
                  <a:tcPr marL="81066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4*5 rep/sida</a:t>
                      </a:r>
                    </a:p>
                  </a:txBody>
                  <a:tcPr marL="9007" marR="9007" marT="9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474547"/>
                  </a:ext>
                </a:extLst>
              </a:tr>
            </a:tbl>
          </a:graphicData>
        </a:graphic>
      </p:graphicFrame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F75A288F-AA75-1943-AD27-DCD22CB4B9C5}"/>
              </a:ext>
            </a:extLst>
          </p:cNvPr>
          <p:cNvSpPr/>
          <p:nvPr/>
        </p:nvSpPr>
        <p:spPr>
          <a:xfrm>
            <a:off x="166487" y="291630"/>
            <a:ext cx="475129" cy="2549424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1100" b="1" dirty="0" err="1"/>
              <a:t>Måndag</a:t>
            </a:r>
            <a:endParaRPr lang="en-US" sz="1100" b="1" dirty="0"/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6200ACBB-7BB0-6E97-D8FD-8FC9DE2EC663}"/>
              </a:ext>
            </a:extLst>
          </p:cNvPr>
          <p:cNvSpPr/>
          <p:nvPr/>
        </p:nvSpPr>
        <p:spPr>
          <a:xfrm>
            <a:off x="154961" y="3072415"/>
            <a:ext cx="475129" cy="137412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1100" b="1" dirty="0" err="1"/>
              <a:t>Tisdag</a:t>
            </a:r>
            <a:endParaRPr lang="en-US" sz="1100" b="1" dirty="0"/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DB8E523B-06FC-7E5C-FDC3-2092B522B758}"/>
              </a:ext>
            </a:extLst>
          </p:cNvPr>
          <p:cNvSpPr/>
          <p:nvPr/>
        </p:nvSpPr>
        <p:spPr>
          <a:xfrm>
            <a:off x="154961" y="4720559"/>
            <a:ext cx="475129" cy="1689765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1100" b="1" dirty="0" err="1"/>
              <a:t>Torsdag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90165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3A6AF-848B-DFA5-72F3-7FF7E75E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7129BC9A-080F-F9E6-7CC9-4320F26AB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846630"/>
              </p:ext>
            </p:extLst>
          </p:nvPr>
        </p:nvGraphicFramePr>
        <p:xfrm>
          <a:off x="768576" y="797461"/>
          <a:ext cx="11241085" cy="572016"/>
        </p:xfrm>
        <a:graphic>
          <a:graphicData uri="http://schemas.openxmlformats.org/drawingml/2006/table">
            <a:tbl>
              <a:tblPr/>
              <a:tblGrid>
                <a:gridCol w="2559640">
                  <a:extLst>
                    <a:ext uri="{9D8B030D-6E8A-4147-A177-3AD203B41FA5}">
                      <a16:colId xmlns:a16="http://schemas.microsoft.com/office/drawing/2014/main" val="4279956833"/>
                    </a:ext>
                  </a:extLst>
                </a:gridCol>
                <a:gridCol w="1042816">
                  <a:extLst>
                    <a:ext uri="{9D8B030D-6E8A-4147-A177-3AD203B41FA5}">
                      <a16:colId xmlns:a16="http://schemas.microsoft.com/office/drawing/2014/main" val="1132400953"/>
                    </a:ext>
                  </a:extLst>
                </a:gridCol>
                <a:gridCol w="135092">
                  <a:extLst>
                    <a:ext uri="{9D8B030D-6E8A-4147-A177-3AD203B41FA5}">
                      <a16:colId xmlns:a16="http://schemas.microsoft.com/office/drawing/2014/main" val="200690875"/>
                    </a:ext>
                  </a:extLst>
                </a:gridCol>
                <a:gridCol w="2531200">
                  <a:extLst>
                    <a:ext uri="{9D8B030D-6E8A-4147-A177-3AD203B41FA5}">
                      <a16:colId xmlns:a16="http://schemas.microsoft.com/office/drawing/2014/main" val="1282630325"/>
                    </a:ext>
                  </a:extLst>
                </a:gridCol>
                <a:gridCol w="1102067">
                  <a:extLst>
                    <a:ext uri="{9D8B030D-6E8A-4147-A177-3AD203B41FA5}">
                      <a16:colId xmlns:a16="http://schemas.microsoft.com/office/drawing/2014/main" val="4054965230"/>
                    </a:ext>
                  </a:extLst>
                </a:gridCol>
                <a:gridCol w="135092">
                  <a:extLst>
                    <a:ext uri="{9D8B030D-6E8A-4147-A177-3AD203B41FA5}">
                      <a16:colId xmlns:a16="http://schemas.microsoft.com/office/drawing/2014/main" val="4030867939"/>
                    </a:ext>
                  </a:extLst>
                </a:gridCol>
                <a:gridCol w="2825084">
                  <a:extLst>
                    <a:ext uri="{9D8B030D-6E8A-4147-A177-3AD203B41FA5}">
                      <a16:colId xmlns:a16="http://schemas.microsoft.com/office/drawing/2014/main" val="301939599"/>
                    </a:ext>
                  </a:extLst>
                </a:gridCol>
                <a:gridCol w="910094">
                  <a:extLst>
                    <a:ext uri="{9D8B030D-6E8A-4147-A177-3AD203B41FA5}">
                      <a16:colId xmlns:a16="http://schemas.microsoft.com/office/drawing/2014/main" val="3030345769"/>
                    </a:ext>
                  </a:extLst>
                </a:gridCol>
              </a:tblGrid>
              <a:tr h="1906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1 – Zon 4-5 Sprinter/Intervaller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Set,reps, längd</a:t>
                      </a:r>
                    </a:p>
                  </a:txBody>
                  <a:tcPr marL="7115" marR="7115" marT="711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15" marR="7115" marT="71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2 – Zon 4-5 Sprinter/Intervaller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7115" marR="7115" marT="711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15" marR="7115" marT="71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Pass 3 – Zon 4-5 Sprinter/Intervaller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7115" marR="7115" marT="711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109424"/>
                  </a:ext>
                </a:extLst>
              </a:tr>
              <a:tr h="1906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Intervaller högt tempo nära max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intervaller * 40 s</a:t>
                      </a:r>
                    </a:p>
                  </a:txBody>
                  <a:tcPr marL="7115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15" marR="7115" marT="71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Intervaller högt tempo +95% av MP i slutet av intervall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intervaller x 4 min</a:t>
                      </a:r>
                    </a:p>
                  </a:txBody>
                  <a:tcPr marL="7115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15" marR="7115" marT="71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Intervaller högt tempo +95% av MP i slutet av intervall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intervaller *1 min</a:t>
                      </a:r>
                    </a:p>
                  </a:txBody>
                  <a:tcPr marL="7115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995929"/>
                  </a:ext>
                </a:extLst>
              </a:tr>
              <a:tr h="1906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10 m  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rep</a:t>
                      </a:r>
                    </a:p>
                  </a:txBody>
                  <a:tcPr marL="7115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15" marR="7115" marT="71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5-10-5 shuttle run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rep</a:t>
                      </a:r>
                    </a:p>
                  </a:txBody>
                  <a:tcPr marL="7115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15" marR="7115" marT="71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Sprint från liggande startposition 15 m</a:t>
                      </a:r>
                    </a:p>
                  </a:txBody>
                  <a:tcPr marL="64032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rep</a:t>
                      </a:r>
                    </a:p>
                  </a:txBody>
                  <a:tcPr marL="7115" marR="7115" marT="7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980840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223D6482-FA2F-61E4-4A01-0F3F59ED4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190267"/>
              </p:ext>
            </p:extLst>
          </p:nvPr>
        </p:nvGraphicFramePr>
        <p:xfrm>
          <a:off x="768576" y="1700424"/>
          <a:ext cx="11241090" cy="1333249"/>
        </p:xfrm>
        <a:graphic>
          <a:graphicData uri="http://schemas.openxmlformats.org/drawingml/2006/table">
            <a:tbl>
              <a:tblPr/>
              <a:tblGrid>
                <a:gridCol w="1731629">
                  <a:extLst>
                    <a:ext uri="{9D8B030D-6E8A-4147-A177-3AD203B41FA5}">
                      <a16:colId xmlns:a16="http://schemas.microsoft.com/office/drawing/2014/main" val="2135087033"/>
                    </a:ext>
                  </a:extLst>
                </a:gridCol>
                <a:gridCol w="944525">
                  <a:extLst>
                    <a:ext uri="{9D8B030D-6E8A-4147-A177-3AD203B41FA5}">
                      <a16:colId xmlns:a16="http://schemas.microsoft.com/office/drawing/2014/main" val="3490809783"/>
                    </a:ext>
                  </a:extLst>
                </a:gridCol>
                <a:gridCol w="118066">
                  <a:extLst>
                    <a:ext uri="{9D8B030D-6E8A-4147-A177-3AD203B41FA5}">
                      <a16:colId xmlns:a16="http://schemas.microsoft.com/office/drawing/2014/main" val="3630913175"/>
                    </a:ext>
                  </a:extLst>
                </a:gridCol>
                <a:gridCol w="1731629">
                  <a:extLst>
                    <a:ext uri="{9D8B030D-6E8A-4147-A177-3AD203B41FA5}">
                      <a16:colId xmlns:a16="http://schemas.microsoft.com/office/drawing/2014/main" val="1187643411"/>
                    </a:ext>
                  </a:extLst>
                </a:gridCol>
                <a:gridCol w="1126801">
                  <a:extLst>
                    <a:ext uri="{9D8B030D-6E8A-4147-A177-3AD203B41FA5}">
                      <a16:colId xmlns:a16="http://schemas.microsoft.com/office/drawing/2014/main" val="2671914401"/>
                    </a:ext>
                  </a:extLst>
                </a:gridCol>
                <a:gridCol w="118066">
                  <a:extLst>
                    <a:ext uri="{9D8B030D-6E8A-4147-A177-3AD203B41FA5}">
                      <a16:colId xmlns:a16="http://schemas.microsoft.com/office/drawing/2014/main" val="2895506898"/>
                    </a:ext>
                  </a:extLst>
                </a:gridCol>
                <a:gridCol w="1731629">
                  <a:extLst>
                    <a:ext uri="{9D8B030D-6E8A-4147-A177-3AD203B41FA5}">
                      <a16:colId xmlns:a16="http://schemas.microsoft.com/office/drawing/2014/main" val="3223689358"/>
                    </a:ext>
                  </a:extLst>
                </a:gridCol>
                <a:gridCol w="944525">
                  <a:extLst>
                    <a:ext uri="{9D8B030D-6E8A-4147-A177-3AD203B41FA5}">
                      <a16:colId xmlns:a16="http://schemas.microsoft.com/office/drawing/2014/main" val="2055985018"/>
                    </a:ext>
                  </a:extLst>
                </a:gridCol>
                <a:gridCol w="118066">
                  <a:extLst>
                    <a:ext uri="{9D8B030D-6E8A-4147-A177-3AD203B41FA5}">
                      <a16:colId xmlns:a16="http://schemas.microsoft.com/office/drawing/2014/main" val="1609971717"/>
                    </a:ext>
                  </a:extLst>
                </a:gridCol>
                <a:gridCol w="1731629">
                  <a:extLst>
                    <a:ext uri="{9D8B030D-6E8A-4147-A177-3AD203B41FA5}">
                      <a16:colId xmlns:a16="http://schemas.microsoft.com/office/drawing/2014/main" val="831922332"/>
                    </a:ext>
                  </a:extLst>
                </a:gridCol>
                <a:gridCol w="944525">
                  <a:extLst>
                    <a:ext uri="{9D8B030D-6E8A-4147-A177-3AD203B41FA5}">
                      <a16:colId xmlns:a16="http://schemas.microsoft.com/office/drawing/2014/main" val="2071813641"/>
                    </a:ext>
                  </a:extLst>
                </a:gridCol>
              </a:tblGrid>
              <a:tr h="1666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Benpass 1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217" marR="6217" marT="6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Benpass 2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217" marR="6217" marT="6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Benpass 3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217" marR="6217" marT="6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Benpass 4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217" marR="6217" marT="621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265757"/>
                  </a:ext>
                </a:extLst>
              </a:tr>
              <a:tr h="1666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Knäböj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3x6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Hip Thrusters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Knäböj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4*6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Marklyft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3*6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2620"/>
                  </a:ext>
                </a:extLst>
              </a:tr>
              <a:tr h="1666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Rumänskt Marklyft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Utfallsgång framåt + bakåt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3x(10 rep framåt+10 rep bakåt)/ben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Skridskohopp i sidled med Medicin boll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4*6 rep/ben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Bulgariska split squats med hantlar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3x6 rep/ben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348201"/>
                  </a:ext>
                </a:extLst>
              </a:tr>
              <a:tr h="1666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Benpress 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Step-ups på box i knähöjd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4x6 rep/ben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Kettle bell swingar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3*6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Good Mornings(lätt vikt)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9848555"/>
                  </a:ext>
                </a:extLst>
              </a:tr>
              <a:tr h="1666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Baksida lårcurl i maskin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 Romanian deadlift med kettlebell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 rep/ben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Goblet squats explosiva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Benspark bakåt i maskin med ankelrem 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3*6 rep/ben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505346"/>
                  </a:ext>
                </a:extLst>
              </a:tr>
              <a:tr h="1666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Copenhagen side plank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4*12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Copenhagen side plank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4*12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Upphopp med hantlar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Utfallsgång med Kettlebell/hantlar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3*12 rep/ben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347559"/>
                  </a:ext>
                </a:extLst>
              </a:tr>
              <a:tr h="1666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957" marR="6217" marT="6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957" marR="6217" marT="621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Copenhagen side plank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4*12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17" marR="6217" marT="621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Copenhagen side plank</a:t>
                      </a:r>
                    </a:p>
                  </a:txBody>
                  <a:tcPr marL="5595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4*12 rep</a:t>
                      </a:r>
                    </a:p>
                  </a:txBody>
                  <a:tcPr marL="6217" marR="6217" marT="62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03120"/>
                  </a:ext>
                </a:extLst>
              </a:tr>
            </a:tbl>
          </a:graphicData>
        </a:graphic>
      </p:graphicFrame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D4B47D64-C05B-A2FE-E925-7FC7CF1D78F5}"/>
              </a:ext>
            </a:extLst>
          </p:cNvPr>
          <p:cNvSpPr/>
          <p:nvPr/>
        </p:nvSpPr>
        <p:spPr>
          <a:xfrm>
            <a:off x="138790" y="797460"/>
            <a:ext cx="475129" cy="2087253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1100" b="1" dirty="0" err="1"/>
              <a:t>Fredag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26082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9E5395-15F4-85E9-0300-442C012F2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130" y="449580"/>
            <a:ext cx="11494390" cy="605790"/>
          </a:xfrm>
        </p:spPr>
        <p:txBody>
          <a:bodyPr anchor="b">
            <a:normAutofit/>
          </a:bodyPr>
          <a:lstStyle/>
          <a:p>
            <a:r>
              <a:rPr lang="sv-SE" dirty="0"/>
              <a:t>Uthållighet</a:t>
            </a:r>
            <a:endParaRPr lang="ru-RU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C963BCC0-B880-BD80-BD40-3C12BD2D1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048" y="1490472"/>
            <a:ext cx="5321808" cy="405003"/>
          </a:xfrm>
        </p:spPr>
        <p:txBody>
          <a:bodyPr anchor="b">
            <a:normAutofit lnSpcReduction="10000"/>
          </a:bodyPr>
          <a:lstStyle/>
          <a:p>
            <a:r>
              <a:rPr lang="sv-SE" dirty="0"/>
              <a:t>Träna rätt i rätt </a:t>
            </a:r>
            <a:r>
              <a:rPr lang="sv-SE" dirty="0" err="1"/>
              <a:t>pulszon</a:t>
            </a:r>
            <a:endParaRPr lang="ru-RU" dirty="0"/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218332B7-A5B3-9361-388D-4B8EF81117B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11687" y="2038350"/>
            <a:ext cx="5307890" cy="4143375"/>
          </a:xfrm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SE" sz="1050" dirty="0"/>
              <a:t>Ishockey är en extremt intervallbaserad sport. Ett byte varar ofta 30–60 sekunder, där pulsen kan nå 90–100 % av </a:t>
            </a:r>
            <a:r>
              <a:rPr lang="sv-SE" sz="1050" dirty="0" err="1"/>
              <a:t>maxpuls</a:t>
            </a:r>
            <a:r>
              <a:rPr lang="sv-SE" sz="1050" dirty="0"/>
              <a:t> följt av en kort vila i båset</a:t>
            </a:r>
            <a:endParaRPr lang="sv-SE" sz="1050" b="1" dirty="0"/>
          </a:p>
          <a:p>
            <a:pPr marL="0" indent="0">
              <a:lnSpc>
                <a:spcPct val="110000"/>
              </a:lnSpc>
              <a:buNone/>
            </a:pPr>
            <a:r>
              <a:rPr lang="sv-SE" sz="1050" b="1" dirty="0"/>
              <a:t>Zon 2: Grundkondition och återhämtning (60–70% av </a:t>
            </a:r>
            <a:r>
              <a:rPr lang="sv-SE" sz="1050" b="1" dirty="0" err="1"/>
              <a:t>maxpuls</a:t>
            </a:r>
            <a:r>
              <a:rPr lang="sv-SE" sz="1050" b="1" dirty="0"/>
              <a:t>)</a:t>
            </a:r>
          </a:p>
          <a:p>
            <a:pPr lvl="1">
              <a:lnSpc>
                <a:spcPct val="110000"/>
              </a:lnSpc>
            </a:pPr>
            <a:r>
              <a:rPr lang="sv-SE" sz="1050" b="1" dirty="0"/>
              <a:t>Syfte</a:t>
            </a:r>
            <a:r>
              <a:rPr lang="sv-SE" sz="1050" dirty="0"/>
              <a:t>: Bygger den aeroba basen som hjälper dig att återhämta dig snabbare mellan hårda byten.</a:t>
            </a:r>
          </a:p>
          <a:p>
            <a:pPr lvl="1">
              <a:lnSpc>
                <a:spcPct val="110000"/>
              </a:lnSpc>
            </a:pPr>
            <a:r>
              <a:rPr lang="sv-SE" sz="1050" b="1" dirty="0"/>
              <a:t>Hur</a:t>
            </a:r>
            <a:r>
              <a:rPr lang="sv-SE" sz="1050" dirty="0"/>
              <a:t>: Löpning, cykling eller simning. Du ska kunna föra en konversation under tiden.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sz="1050" b="1" dirty="0"/>
              <a:t>Zon 4: Tröskelträning (80–90% av </a:t>
            </a:r>
            <a:r>
              <a:rPr lang="sv-SE" sz="1050" b="1" dirty="0" err="1"/>
              <a:t>maxpuls</a:t>
            </a:r>
            <a:r>
              <a:rPr lang="sv-SE" sz="1050" b="1" dirty="0"/>
              <a:t>)</a:t>
            </a:r>
            <a:endParaRPr lang="sv-SE" sz="1050" dirty="0"/>
          </a:p>
          <a:p>
            <a:pPr>
              <a:lnSpc>
                <a:spcPct val="110000"/>
              </a:lnSpc>
            </a:pPr>
            <a:r>
              <a:rPr lang="sv-SE" sz="1050" b="1" dirty="0"/>
              <a:t>Syfte:</a:t>
            </a:r>
            <a:r>
              <a:rPr lang="sv-SE" sz="1050" dirty="0"/>
              <a:t> Förbättrar din förmåga att hålla hög fart under en längre tid utan att musklerna stumnar.</a:t>
            </a:r>
          </a:p>
          <a:p>
            <a:pPr>
              <a:lnSpc>
                <a:spcPct val="110000"/>
              </a:lnSpc>
            </a:pPr>
            <a:r>
              <a:rPr lang="sv-SE" sz="1050" b="1" dirty="0"/>
              <a:t>Hur:</a:t>
            </a:r>
            <a:r>
              <a:rPr lang="sv-SE" sz="1050" dirty="0"/>
              <a:t> Tröskelintervaller på exempelvis 4x4 minuter med 2 minuters vila.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sv-SE" sz="1050" b="1" dirty="0"/>
              <a:t>Zon 5: Maximala intervaller / HIIT (90–100% av </a:t>
            </a:r>
            <a:r>
              <a:rPr lang="sv-SE" sz="1050" b="1" dirty="0" err="1"/>
              <a:t>maxpuls</a:t>
            </a:r>
            <a:r>
              <a:rPr lang="sv-SE" sz="1050" b="1" dirty="0"/>
              <a:t>)</a:t>
            </a:r>
            <a:endParaRPr lang="sv-SE" sz="1050" dirty="0"/>
          </a:p>
          <a:p>
            <a:pPr>
              <a:lnSpc>
                <a:spcPct val="110000"/>
              </a:lnSpc>
            </a:pPr>
            <a:r>
              <a:rPr lang="sv-SE" sz="1050" b="1" dirty="0"/>
              <a:t>Syfte:</a:t>
            </a:r>
            <a:r>
              <a:rPr lang="sv-SE" sz="1050" dirty="0"/>
              <a:t> Matchliknande träning. Lära kroppen att prestera och fatta beslut med extremt hög </a:t>
            </a:r>
            <a:r>
              <a:rPr lang="sv-SE" sz="1050" dirty="0" err="1"/>
              <a:t>mjölksyranivå</a:t>
            </a:r>
            <a:r>
              <a:rPr lang="sv-SE" sz="1050" dirty="0"/>
              <a:t>.</a:t>
            </a:r>
          </a:p>
          <a:p>
            <a:pPr>
              <a:lnSpc>
                <a:spcPct val="110000"/>
              </a:lnSpc>
            </a:pPr>
            <a:r>
              <a:rPr lang="sv-SE" sz="1050" b="1" dirty="0"/>
              <a:t>Hur:</a:t>
            </a:r>
            <a:r>
              <a:rPr lang="sv-SE" sz="1050" dirty="0"/>
              <a:t> Korta och explosiva intervaller (10–30 sekunders maxsprintar) följt av vila. Backlöpning eller stående cykel är utmärkt för detta.</a:t>
            </a:r>
          </a:p>
          <a:p>
            <a:pPr lvl="1">
              <a:lnSpc>
                <a:spcPct val="110000"/>
              </a:lnSpc>
            </a:pPr>
            <a:endParaRPr lang="sv-SE" sz="1050" dirty="0"/>
          </a:p>
          <a:p>
            <a:pPr marL="457200" lvl="1" indent="0">
              <a:lnSpc>
                <a:spcPct val="110000"/>
              </a:lnSpc>
              <a:buNone/>
            </a:pPr>
            <a:endParaRPr lang="ru-RU" sz="1050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BCA4C8E-9202-F692-F43B-5E11DF5E59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1490472"/>
            <a:ext cx="5321808" cy="405003"/>
          </a:xfrm>
        </p:spPr>
        <p:txBody>
          <a:bodyPr anchor="b">
            <a:normAutofit lnSpcReduction="10000"/>
          </a:bodyPr>
          <a:lstStyle/>
          <a:p>
            <a:r>
              <a:rPr lang="sv-SE" dirty="0"/>
              <a:t>Pulszoner</a:t>
            </a:r>
            <a:endParaRPr lang="ru-RU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0BFE01D-608C-11D2-48F6-6159C8D5369A}"/>
              </a:ext>
            </a:extLst>
          </p:cNvPr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9" b="-1"/>
          <a:stretch>
            <a:fillRect/>
          </a:stretch>
        </p:blipFill>
        <p:spPr bwMode="auto">
          <a:xfrm>
            <a:off x="5708918" y="1895476"/>
            <a:ext cx="6301050" cy="4676774"/>
          </a:xfrm>
          <a:prstGeom prst="rect">
            <a:avLst/>
          </a:prstGeom>
          <a:solidFill>
            <a:srgbClr val="FFFFFF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9327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1D8278F8-A0A3-9DE8-4E97-B3B436D56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425" y="334962"/>
            <a:ext cx="8419149" cy="6188075"/>
          </a:xfrm>
          <a:prstGeom prst="rect">
            <a:avLst/>
          </a:prstGeom>
          <a:noFill/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459A866B-3A02-9708-341A-4378618D763E}"/>
              </a:ext>
            </a:extLst>
          </p:cNvPr>
          <p:cNvSpPr/>
          <p:nvPr/>
        </p:nvSpPr>
        <p:spPr>
          <a:xfrm>
            <a:off x="609600" y="334963"/>
            <a:ext cx="1013460" cy="61880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3200" b="1" dirty="0" err="1"/>
              <a:t>Rörlighet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09329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AB61455-D016-5422-1364-BB6FAF2D0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018675"/>
              </p:ext>
            </p:extLst>
          </p:nvPr>
        </p:nvGraphicFramePr>
        <p:xfrm>
          <a:off x="475457" y="1447801"/>
          <a:ext cx="11241085" cy="5109141"/>
        </p:xfrm>
        <a:graphic>
          <a:graphicData uri="http://schemas.openxmlformats.org/drawingml/2006/table">
            <a:tbl>
              <a:tblPr/>
              <a:tblGrid>
                <a:gridCol w="1722740">
                  <a:extLst>
                    <a:ext uri="{9D8B030D-6E8A-4147-A177-3AD203B41FA5}">
                      <a16:colId xmlns:a16="http://schemas.microsoft.com/office/drawing/2014/main" val="840284310"/>
                    </a:ext>
                  </a:extLst>
                </a:gridCol>
                <a:gridCol w="725364">
                  <a:extLst>
                    <a:ext uri="{9D8B030D-6E8A-4147-A177-3AD203B41FA5}">
                      <a16:colId xmlns:a16="http://schemas.microsoft.com/office/drawing/2014/main" val="3345906392"/>
                    </a:ext>
                  </a:extLst>
                </a:gridCol>
                <a:gridCol w="117459">
                  <a:extLst>
                    <a:ext uri="{9D8B030D-6E8A-4147-A177-3AD203B41FA5}">
                      <a16:colId xmlns:a16="http://schemas.microsoft.com/office/drawing/2014/main" val="1745236717"/>
                    </a:ext>
                  </a:extLst>
                </a:gridCol>
                <a:gridCol w="2167851">
                  <a:extLst>
                    <a:ext uri="{9D8B030D-6E8A-4147-A177-3AD203B41FA5}">
                      <a16:colId xmlns:a16="http://schemas.microsoft.com/office/drawing/2014/main" val="2525613816"/>
                    </a:ext>
                  </a:extLst>
                </a:gridCol>
                <a:gridCol w="725364">
                  <a:extLst>
                    <a:ext uri="{9D8B030D-6E8A-4147-A177-3AD203B41FA5}">
                      <a16:colId xmlns:a16="http://schemas.microsoft.com/office/drawing/2014/main" val="1739055253"/>
                    </a:ext>
                  </a:extLst>
                </a:gridCol>
                <a:gridCol w="117459">
                  <a:extLst>
                    <a:ext uri="{9D8B030D-6E8A-4147-A177-3AD203B41FA5}">
                      <a16:colId xmlns:a16="http://schemas.microsoft.com/office/drawing/2014/main" val="48608917"/>
                    </a:ext>
                  </a:extLst>
                </a:gridCol>
                <a:gridCol w="2052452">
                  <a:extLst>
                    <a:ext uri="{9D8B030D-6E8A-4147-A177-3AD203B41FA5}">
                      <a16:colId xmlns:a16="http://schemas.microsoft.com/office/drawing/2014/main" val="1792825455"/>
                    </a:ext>
                  </a:extLst>
                </a:gridCol>
                <a:gridCol w="725364">
                  <a:extLst>
                    <a:ext uri="{9D8B030D-6E8A-4147-A177-3AD203B41FA5}">
                      <a16:colId xmlns:a16="http://schemas.microsoft.com/office/drawing/2014/main" val="1261627522"/>
                    </a:ext>
                  </a:extLst>
                </a:gridCol>
                <a:gridCol w="117459">
                  <a:extLst>
                    <a:ext uri="{9D8B030D-6E8A-4147-A177-3AD203B41FA5}">
                      <a16:colId xmlns:a16="http://schemas.microsoft.com/office/drawing/2014/main" val="4021454636"/>
                    </a:ext>
                  </a:extLst>
                </a:gridCol>
                <a:gridCol w="2077180">
                  <a:extLst>
                    <a:ext uri="{9D8B030D-6E8A-4147-A177-3AD203B41FA5}">
                      <a16:colId xmlns:a16="http://schemas.microsoft.com/office/drawing/2014/main" val="3160205930"/>
                    </a:ext>
                  </a:extLst>
                </a:gridCol>
                <a:gridCol w="692393">
                  <a:extLst>
                    <a:ext uri="{9D8B030D-6E8A-4147-A177-3AD203B41FA5}">
                      <a16:colId xmlns:a16="http://schemas.microsoft.com/office/drawing/2014/main" val="358620443"/>
                    </a:ext>
                  </a:extLst>
                </a:gridCol>
              </a:tblGrid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Helkroppspass 1 - Styrka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185" marR="6185" marT="618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Helkroppspass 2 - Uthållighet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185" marR="6185" marT="618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Helkroppspass 3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185" marR="6185" marT="618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Helkroppspass 4 - Explosivt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185" marR="6185" marT="618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468351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Utfallsgång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3*15m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Knäböj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3*12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Utfallsgång 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3*20 m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Upphopp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3478076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Upphopp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Jägarvila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3*max - 10 s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Pistolsquats med eller utan stöd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4*10/ben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Utfallshopp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818925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Devils press med hantlar eller Kettle bell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Enbenståhävning med kroppsvikt/ + vikt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Enbenshöftlyft på box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 box step-up med explosiv knäuppdragning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795322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Rygglyft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Höftlyft mot en bänk 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Chins 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Skridskohopp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5619184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Skridskohopp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Ryggresningar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Armhävningar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Plyometrisk armhävning (Tå eller knä)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590127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Armhävningar (Tå/knä)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Dips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Bänkdips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3*12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Burpees med box jump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447792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Chins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Mountain Climbers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3*20s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Hollow hold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3*30s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Mountain Climbers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3*10s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9916065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Sidoplanka – 3x30s/sida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3*30s/sida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Dead bug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3*8/sida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Russian twist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3*8/sida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Situps med stöd för fötterna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425633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Crunches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8713984"/>
                  </a:ext>
                </a:extLst>
              </a:tr>
              <a:tr h="2917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669" marR="6185" marT="6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669" marR="6185" marT="6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913981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Helkroppspass 5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185" marR="6185" marT="618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Helkroppspass 6 - Explosivt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185" marR="6185" marT="618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Helkroppspass 7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repetioner</a:t>
                      </a:r>
                    </a:p>
                  </a:txBody>
                  <a:tcPr marL="6185" marR="6185" marT="618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Helkroppspass 8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Set &amp; </a:t>
                      </a:r>
                      <a:r>
                        <a:rPr lang="sv-SE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repetioner</a:t>
                      </a:r>
                      <a:endParaRPr lang="sv-SE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161111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Enbenshöftlyft</a:t>
                      </a:r>
                      <a:endParaRPr lang="sv-SE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Jämfotahopp 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Sissy squats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Knäböj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4*12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2495157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Stående utfall 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Enbenshopp 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Vadpress med kroppsvikt/ + eventuell vikt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Bulgariska utfall med hopp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4*12/ben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770097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Armhävningar (Tå/knä)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 kliv på box med upphopp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Enbens box step-up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3*6/ben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Armhävningar 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4*(max -2)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270941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Pull-ups(assisterat gummiband eller fot)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Dips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Rygglyft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Chins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4*max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538075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Planka med axelklapp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3*30s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Hängande rodd (häng under t.ex. ett bord och dra upp)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Armhävningar med fötterna på box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4*6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Dips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655367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Bänkdips(alternativ vikt i knä)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Plyometrisk armhävning (Tå eller knä)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Burpees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Bänkdips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0534304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Toes to bar/benspark 90 grader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3*8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Fällknivar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3*6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Vindrutetorkare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3*5/sida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Sidoplanka med rotation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3*20s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1979084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Burpees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Mountain</a:t>
                      </a: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sv-SE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Climbers</a:t>
                      </a:r>
                      <a:endParaRPr lang="sv-SE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3*10s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Crunches sittande på kant lutande 45 grader bakåt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3*5/sida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Burpees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618799"/>
                  </a:ext>
                </a:extLst>
              </a:tr>
              <a:tr h="2369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185" marR="6185" marT="6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Russian twist</a:t>
                      </a:r>
                    </a:p>
                  </a:txBody>
                  <a:tcPr marL="55669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3*10/sida</a:t>
                      </a:r>
                    </a:p>
                  </a:txBody>
                  <a:tcPr marL="6185" marR="6185" marT="6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0850"/>
                  </a:ext>
                </a:extLst>
              </a:tr>
            </a:tbl>
          </a:graphicData>
        </a:graphic>
      </p:graphicFrame>
      <p:sp>
        <p:nvSpPr>
          <p:cNvPr id="6" name="Rubrik 5">
            <a:extLst>
              <a:ext uri="{FF2B5EF4-FFF2-40B4-BE49-F238E27FC236}">
                <a16:creationId xmlns:a16="http://schemas.microsoft.com/office/drawing/2014/main" id="{E3AFA51C-6BC9-E4E6-C265-122A831F8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Helkroppspass</a:t>
            </a:r>
            <a:r>
              <a:rPr lang="en-US" dirty="0"/>
              <a:t> </a:t>
            </a:r>
            <a:r>
              <a:rPr lang="en-US" dirty="0" err="1"/>
              <a:t>utan</a:t>
            </a:r>
            <a:r>
              <a:rPr lang="en-US" dirty="0"/>
              <a:t> gym</a:t>
            </a:r>
          </a:p>
        </p:txBody>
      </p:sp>
    </p:spTree>
    <p:extLst>
      <p:ext uri="{BB962C8B-B14F-4D97-AF65-F5344CB8AC3E}">
        <p14:creationId xmlns:p14="http://schemas.microsoft.com/office/powerpoint/2010/main" val="1566963650"/>
      </p:ext>
    </p:extLst>
  </p:cSld>
  <p:clrMapOvr>
    <a:masterClrMapping/>
  </p:clrMapOvr>
</p:sld>
</file>

<file path=ppt/theme/theme1.xml><?xml version="1.0" encoding="utf-8"?>
<a:theme xmlns:a="http://schemas.openxmlformats.org/drawingml/2006/main" name="Linjer">
  <a:themeElements>
    <a:clrScheme name="Lines">
      <a:dk1>
        <a:srgbClr val="0F0F0F"/>
      </a:dk1>
      <a:lt1>
        <a:sysClr val="window" lastClr="FFFFFF"/>
      </a:lt1>
      <a:dk2>
        <a:srgbClr val="0A242A"/>
      </a:dk2>
      <a:lt2>
        <a:srgbClr val="F5F2ED"/>
      </a:lt2>
      <a:accent1>
        <a:srgbClr val="E45730"/>
      </a:accent1>
      <a:accent2>
        <a:srgbClr val="27717D"/>
      </a:accent2>
      <a:accent3>
        <a:srgbClr val="8CA8B5"/>
      </a:accent3>
      <a:accent4>
        <a:srgbClr val="607381"/>
      </a:accent4>
      <a:accent5>
        <a:srgbClr val="A39990"/>
      </a:accent5>
      <a:accent6>
        <a:srgbClr val="BA3106"/>
      </a:accent6>
      <a:hlink>
        <a:srgbClr val="E45730"/>
      </a:hlink>
      <a:folHlink>
        <a:srgbClr val="24717F"/>
      </a:folHlink>
    </a:clrScheme>
    <a:fontScheme name="Univers Condensed Arial Light">
      <a:majorFont>
        <a:latin typeface="Univers Condensed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ines" id="{656B2F94-71EE-4F5F-8AB6-423A33239BAD}" vid="{CD481196-1649-4740-8CB7-70D8662C6A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</TotalTime>
  <Words>1440</Words>
  <Application>Microsoft Office PowerPoint</Application>
  <PresentationFormat>Bredbild</PresentationFormat>
  <Paragraphs>423</Paragraphs>
  <Slides>8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Arial</vt:lpstr>
      <vt:lpstr>Arial Nova Light</vt:lpstr>
      <vt:lpstr>Calibri</vt:lpstr>
      <vt:lpstr>Univers Condensed</vt:lpstr>
      <vt:lpstr>Linjer</vt:lpstr>
      <vt:lpstr>Sommarfysprogram – Damjuniorer</vt:lpstr>
      <vt:lpstr>Veckostruktur och planering</vt:lpstr>
      <vt:lpstr>PowerPoint-presentation</vt:lpstr>
      <vt:lpstr>PowerPoint-presentation</vt:lpstr>
      <vt:lpstr>PowerPoint-presentation</vt:lpstr>
      <vt:lpstr>Uthållighet</vt:lpstr>
      <vt:lpstr>PowerPoint-presentation</vt:lpstr>
      <vt:lpstr>Helkroppspass utan gym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Robert.Nilsson@ovako.com</dc:creator>
  <cp:lastModifiedBy>Nilsson Robert</cp:lastModifiedBy>
  <cp:revision>20</cp:revision>
  <cp:lastPrinted>2026-05-19T14:27:50Z</cp:lastPrinted>
  <dcterms:modified xsi:type="dcterms:W3CDTF">2026-06-15T13:05:28Z</dcterms:modified>
</cp:coreProperties>
</file>